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5.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 id="2147483656" r:id="rId2"/>
    <p:sldMasterId id="2147483662" r:id="rId3"/>
  </p:sldMasterIdLst>
  <p:notesMasterIdLst>
    <p:notesMasterId r:id="rId36"/>
  </p:notesMasterIdLst>
  <p:sldIdLst>
    <p:sldId id="1212" r:id="rId4"/>
    <p:sldId id="297" r:id="rId5"/>
    <p:sldId id="291" r:id="rId6"/>
    <p:sldId id="292" r:id="rId7"/>
    <p:sldId id="260" r:id="rId8"/>
    <p:sldId id="259" r:id="rId9"/>
    <p:sldId id="258" r:id="rId10"/>
    <p:sldId id="261" r:id="rId11"/>
    <p:sldId id="290" r:id="rId12"/>
    <p:sldId id="267" r:id="rId13"/>
    <p:sldId id="266" r:id="rId14"/>
    <p:sldId id="269" r:id="rId15"/>
    <p:sldId id="270" r:id="rId16"/>
    <p:sldId id="1213" r:id="rId17"/>
    <p:sldId id="280" r:id="rId18"/>
    <p:sldId id="265" r:id="rId19"/>
    <p:sldId id="281" r:id="rId20"/>
    <p:sldId id="282" r:id="rId21"/>
    <p:sldId id="283" r:id="rId22"/>
    <p:sldId id="285" r:id="rId23"/>
    <p:sldId id="284" r:id="rId24"/>
    <p:sldId id="286" r:id="rId25"/>
    <p:sldId id="293" r:id="rId26"/>
    <p:sldId id="294" r:id="rId27"/>
    <p:sldId id="288" r:id="rId28"/>
    <p:sldId id="257" r:id="rId29"/>
    <p:sldId id="295" r:id="rId30"/>
    <p:sldId id="296" r:id="rId31"/>
    <p:sldId id="275" r:id="rId32"/>
    <p:sldId id="274" r:id="rId33"/>
    <p:sldId id="272" r:id="rId34"/>
    <p:sldId id="1207" r:id="rId35"/>
  </p:sldIdLst>
  <p:sldSz cx="12192000" cy="6858000"/>
  <p:notesSz cx="6858000" cy="9144000"/>
  <p:embeddedFontLst>
    <p:embeddedFont>
      <p:font typeface="Arial Black" panose="020B0604020202020204" pitchFamily="34" charset="0"/>
      <p:bold r:id="rId37"/>
    </p:embeddedFont>
    <p:embeddedFont>
      <p:font typeface="Calibri" panose="020F0502020204030204" pitchFamily="34" charset="0"/>
      <p:regular r:id="rId38"/>
      <p:bold r:id="rId39"/>
      <p:italic r:id="rId40"/>
      <p:boldItalic r:id="rId41"/>
    </p:embeddedFont>
    <p:embeddedFont>
      <p:font typeface="Century Gothic" panose="020B0502020202020204" pitchFamily="34" charset="0"/>
      <p:regular r:id="rId42"/>
      <p:bold r:id="rId43"/>
      <p:italic r:id="rId44"/>
      <p:boldItalic r:id="rId45"/>
    </p:embeddedFont>
    <p:embeddedFont>
      <p:font typeface="Montserrat" pitchFamily="2" charset="77"/>
      <p:regular r:id="rId46"/>
      <p:bold r:id="rId47"/>
      <p:italic r:id="rId48"/>
      <p:boldItalic r:id="rId49"/>
    </p:embeddedFont>
    <p:embeddedFont>
      <p:font typeface="Montserrat Black" pitchFamily="2" charset="77"/>
      <p:bold r:id="rId50"/>
      <p:italic r:id="rId51"/>
      <p:boldItalic r:id="rId52"/>
    </p:embeddedFont>
  </p:embeddedFontLst>
  <p:defaultTextStyle>
    <a:defPPr>
      <a:defRPr lang="en-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5208" userDrawn="1">
          <p15:clr>
            <a:srgbClr val="A4A3A4"/>
          </p15:clr>
        </p15:guide>
        <p15:guide id="2" orient="horz" pos="25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66E8"/>
    <a:srgbClr val="020AFC"/>
    <a:srgbClr val="B9C6FA"/>
    <a:srgbClr val="01000E"/>
    <a:srgbClr val="96A9F7"/>
    <a:srgbClr val="BB694C"/>
    <a:srgbClr val="FF6400"/>
    <a:srgbClr val="506FF3"/>
    <a:srgbClr val="97A9F7"/>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68" autoAdjust="0"/>
    <p:restoredTop sz="89660"/>
  </p:normalViewPr>
  <p:slideViewPr>
    <p:cSldViewPr snapToGrid="0" showGuides="1">
      <p:cViewPr varScale="1">
        <p:scale>
          <a:sx n="103" d="100"/>
          <a:sy n="103" d="100"/>
        </p:scale>
        <p:origin x="184" y="312"/>
      </p:cViewPr>
      <p:guideLst>
        <p:guide pos="5208"/>
        <p:guide orient="horz" pos="2544"/>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3.fntdata"/><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presProps" Target="presProp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8.fntdata"/><Relationship Id="rId52" Type="http://schemas.openxmlformats.org/officeDocument/2006/relationships/font" Target="fonts/font16.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font" Target="fonts/font15.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7.xml"/><Relationship Id="rId41" Type="http://schemas.openxmlformats.org/officeDocument/2006/relationships/font" Target="fonts/font5.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49" Type="http://schemas.openxmlformats.org/officeDocument/2006/relationships/font" Target="fonts/font13.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https://softserveinc-my.sharepoint.com/personal/dpryym_softserveinc_com/Documents/Nastulchyk%20tasks/charts.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https://softserveinc-my.sharepoint.com/personal/dpryym_softserveinc_com/Documents/Nastulchyk%20tasks/charts.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https://softserveinc-my.sharepoint.com/personal/dpryym_softserveinc_com/Documents/Nastulchyk%20tasks/charts.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https://softserveinc-my.sharepoint.com/personal/dpryym_softserveinc_com/Documents/Nastulchyk%20tasks/charts.xlsx" TargetMode="External"/><Relationship Id="rId2" Type="http://schemas.microsoft.com/office/2011/relationships/chartColorStyle" Target="colors13.xml"/><Relationship Id="rId1" Type="http://schemas.microsoft.com/office/2011/relationships/chartStyle" Target="style13.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https://softserveinc-my.sharepoint.com/personal/dpryym_softserveinc_com/Documents/Nastulchyk%20tasks/charts.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0"/>
        <c:ser>
          <c:idx val="0"/>
          <c:order val="0"/>
          <c:tx>
            <c:strRef>
              <c:f>Sheet1!$B$1</c:f>
              <c:strCache>
                <c:ptCount val="1"/>
                <c:pt idx="0">
                  <c:v>Column2</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dPt>
            <c:idx val="0"/>
            <c:bubble3D val="0"/>
            <c:spPr>
              <a:solidFill>
                <a:schemeClr val="accent2"/>
              </a:solidFill>
              <a:ln>
                <a:noFill/>
              </a:ln>
              <a:effectLst/>
            </c:spPr>
            <c:extLst>
              <c:ext xmlns:c16="http://schemas.microsoft.com/office/drawing/2014/chart" uri="{C3380CC4-5D6E-409C-BE32-E72D297353CC}">
                <c16:uniqueId val="{00000001-18C1-C54C-9849-C3D6BF62EF0E}"/>
              </c:ext>
            </c:extLst>
          </c:dPt>
          <c:dPt>
            <c:idx val="1"/>
            <c:bubble3D val="0"/>
            <c:spPr>
              <a:solidFill>
                <a:schemeClr val="accent2">
                  <a:lumMod val="40000"/>
                  <a:lumOff val="60000"/>
                </a:schemeClr>
              </a:solidFill>
              <a:ln>
                <a:noFill/>
              </a:ln>
              <a:effectLst/>
            </c:spPr>
            <c:extLst>
              <c:ext xmlns:c16="http://schemas.microsoft.com/office/drawing/2014/chart" uri="{C3380CC4-5D6E-409C-BE32-E72D297353CC}">
                <c16:uniqueId val="{00000003-18C1-C54C-9849-C3D6BF62EF0E}"/>
              </c:ext>
            </c:extLst>
          </c:dPt>
          <c:dLbls>
            <c:dLbl>
              <c:idx val="0"/>
              <c:layout>
                <c:manualLayout>
                  <c:x val="0.169008785108818"/>
                  <c:y val="8.8062930065541875E-2"/>
                </c:manualLayout>
              </c:layout>
              <c:tx>
                <c:rich>
                  <a:bodyPr rot="0" spcFirstLastPara="1" vertOverflow="ellipsis" vert="horz" wrap="square" lIns="38100" tIns="19050" rIns="38100" bIns="19050" anchor="ctr" anchorCtr="1">
                    <a:spAutoFit/>
                  </a:bodyPr>
                  <a:lstStyle/>
                  <a:p>
                    <a:pPr>
                      <a:defRPr sz="800" b="0" i="0" u="none" strike="noStrike" kern="1200" baseline="0">
                        <a:solidFill>
                          <a:schemeClr val="tx1">
                            <a:lumMod val="10000"/>
                            <a:lumOff val="90000"/>
                          </a:schemeClr>
                        </a:solidFill>
                        <a:latin typeface="Montserrat" pitchFamily="2" charset="77"/>
                        <a:ea typeface="+mn-ea"/>
                        <a:cs typeface="+mn-cs"/>
                      </a:defRPr>
                    </a:pPr>
                    <a:fld id="{C775DEC3-A559-0F45-9F03-485775C3613A}" type="CATEGORYNAME">
                      <a:rPr lang="en-US" sz="800">
                        <a:solidFill>
                          <a:schemeClr val="tx1">
                            <a:lumMod val="10000"/>
                            <a:lumOff val="90000"/>
                          </a:schemeClr>
                        </a:solidFill>
                        <a:latin typeface="Montserrat" pitchFamily="2" charset="77"/>
                      </a:rPr>
                      <a:pPr>
                        <a:defRPr sz="800">
                          <a:solidFill>
                            <a:schemeClr val="tx1">
                              <a:lumMod val="10000"/>
                              <a:lumOff val="90000"/>
                            </a:schemeClr>
                          </a:solidFill>
                          <a:latin typeface="Montserrat" pitchFamily="2" charset="77"/>
                        </a:defRPr>
                      </a:pPr>
                      <a:t>[CATEGORY NAME]</a:t>
                    </a:fld>
                    <a:r>
                      <a:rPr lang="en-US" sz="800" baseline="0" dirty="0">
                        <a:solidFill>
                          <a:schemeClr val="tx1">
                            <a:lumMod val="10000"/>
                            <a:lumOff val="90000"/>
                          </a:schemeClr>
                        </a:solidFill>
                        <a:latin typeface="Montserrat" pitchFamily="2" charset="77"/>
                      </a:rPr>
                      <a:t>
</a:t>
                    </a:r>
                    <a:fld id="{BF136363-6EAC-AF4D-BB6F-49E42F90D0E4}" type="PERCENTAGE">
                      <a:rPr lang="en-US" sz="800" b="1" baseline="0">
                        <a:solidFill>
                          <a:schemeClr val="tx1">
                            <a:lumMod val="10000"/>
                            <a:lumOff val="90000"/>
                          </a:schemeClr>
                        </a:solidFill>
                        <a:latin typeface="Montserrat" pitchFamily="2" charset="77"/>
                      </a:rPr>
                      <a:pPr>
                        <a:defRPr sz="800">
                          <a:solidFill>
                            <a:schemeClr val="tx1">
                              <a:lumMod val="10000"/>
                              <a:lumOff val="90000"/>
                            </a:schemeClr>
                          </a:solidFill>
                          <a:latin typeface="Montserrat" pitchFamily="2" charset="77"/>
                        </a:defRPr>
                      </a:pPr>
                      <a:t>[PERCENTAGE]</a:t>
                    </a:fld>
                    <a:endParaRPr lang="en-US" sz="800" baseline="0" dirty="0">
                      <a:solidFill>
                        <a:schemeClr val="tx1">
                          <a:lumMod val="10000"/>
                          <a:lumOff val="90000"/>
                        </a:schemeClr>
                      </a:solidFill>
                      <a:latin typeface="Montserrat" pitchFamily="2" charset="77"/>
                    </a:endParaRPr>
                  </a:p>
                </c:rich>
              </c:tx>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10000"/>
                          <a:lumOff val="90000"/>
                        </a:schemeClr>
                      </a:solidFill>
                      <a:latin typeface="Montserrat" pitchFamily="2" charset="77"/>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18C1-C54C-9849-C3D6BF62EF0E}"/>
                </c:ext>
              </c:extLst>
            </c:dLbl>
            <c:dLbl>
              <c:idx val="1"/>
              <c:layout>
                <c:manualLayout>
                  <c:x val="-0.18953553479697588"/>
                  <c:y val="-2.096229839051611E-2"/>
                </c:manualLayout>
              </c:layout>
              <c:tx>
                <c:rich>
                  <a:bodyPr rot="0" spcFirstLastPara="1" vertOverflow="ellipsis" vert="horz" wrap="square" lIns="38100" tIns="19050" rIns="38100" bIns="19050" anchor="ctr" anchorCtr="1">
                    <a:spAutoFit/>
                  </a:bodyPr>
                  <a:lstStyle/>
                  <a:p>
                    <a:pPr>
                      <a:defRPr sz="800" b="0" i="0" u="none" strike="noStrike" kern="1200" baseline="0">
                        <a:solidFill>
                          <a:schemeClr val="tx1">
                            <a:lumMod val="10000"/>
                            <a:lumOff val="90000"/>
                          </a:schemeClr>
                        </a:solidFill>
                        <a:latin typeface="Montserrat" pitchFamily="2" charset="77"/>
                        <a:ea typeface="+mn-ea"/>
                        <a:cs typeface="+mn-cs"/>
                      </a:defRPr>
                    </a:pPr>
                    <a:fld id="{283F142B-F510-3947-AEC2-799A9157609A}" type="CATEGORYNAME">
                      <a:rPr lang="en-US" sz="800">
                        <a:solidFill>
                          <a:schemeClr val="tx1">
                            <a:lumMod val="10000"/>
                            <a:lumOff val="90000"/>
                          </a:schemeClr>
                        </a:solidFill>
                        <a:latin typeface="Montserrat" pitchFamily="2" charset="77"/>
                      </a:rPr>
                      <a:pPr>
                        <a:defRPr sz="800">
                          <a:solidFill>
                            <a:schemeClr val="tx1">
                              <a:lumMod val="10000"/>
                              <a:lumOff val="90000"/>
                            </a:schemeClr>
                          </a:solidFill>
                          <a:latin typeface="Montserrat" pitchFamily="2" charset="77"/>
                        </a:defRPr>
                      </a:pPr>
                      <a:t>[CATEGORY NAME]</a:t>
                    </a:fld>
                    <a:r>
                      <a:rPr lang="en-US" sz="800" baseline="0" dirty="0">
                        <a:solidFill>
                          <a:schemeClr val="tx1">
                            <a:lumMod val="10000"/>
                            <a:lumOff val="90000"/>
                          </a:schemeClr>
                        </a:solidFill>
                        <a:latin typeface="Montserrat" pitchFamily="2" charset="77"/>
                      </a:rPr>
                      <a:t>
</a:t>
                    </a:r>
                    <a:fld id="{632E7753-6DFA-DA48-8FC5-8FE9FCB2CD0E}" type="PERCENTAGE">
                      <a:rPr lang="en-US" sz="800" b="1" baseline="0">
                        <a:solidFill>
                          <a:schemeClr val="tx1">
                            <a:lumMod val="10000"/>
                            <a:lumOff val="90000"/>
                          </a:schemeClr>
                        </a:solidFill>
                        <a:latin typeface="Montserrat" pitchFamily="2" charset="77"/>
                      </a:rPr>
                      <a:pPr>
                        <a:defRPr sz="800">
                          <a:solidFill>
                            <a:schemeClr val="tx1">
                              <a:lumMod val="10000"/>
                              <a:lumOff val="90000"/>
                            </a:schemeClr>
                          </a:solidFill>
                          <a:latin typeface="Montserrat" pitchFamily="2" charset="77"/>
                        </a:defRPr>
                      </a:pPr>
                      <a:t>[PERCENTAGE]</a:t>
                    </a:fld>
                    <a:endParaRPr lang="en-US" sz="800" baseline="0" dirty="0">
                      <a:solidFill>
                        <a:schemeClr val="tx1">
                          <a:lumMod val="10000"/>
                          <a:lumOff val="90000"/>
                        </a:schemeClr>
                      </a:solidFill>
                      <a:latin typeface="Montserrat" pitchFamily="2" charset="77"/>
                    </a:endParaRPr>
                  </a:p>
                </c:rich>
              </c:tx>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10000"/>
                          <a:lumOff val="90000"/>
                        </a:schemeClr>
                      </a:solidFill>
                      <a:latin typeface="Montserrat" pitchFamily="2" charset="77"/>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18C1-C54C-9849-C3D6BF62EF0E}"/>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ontserrat" pitchFamily="2" charset="77"/>
                    <a:ea typeface="+mn-ea"/>
                    <a:cs typeface="+mn-cs"/>
                  </a:defRPr>
                </a:pPr>
                <a:endParaRPr lang="en-US"/>
              </a:p>
            </c:txPr>
            <c:showLegendKey val="0"/>
            <c:showVal val="0"/>
            <c:showCatName val="1"/>
            <c:showSerName val="0"/>
            <c:showPercent val="1"/>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numRef>
              <c:f>Sheet1!$A$2:$A$3</c:f>
              <c:numCache>
                <c:formatCode>General</c:formatCode>
                <c:ptCount val="2"/>
              </c:numCache>
            </c:numRef>
          </c:cat>
          <c:val>
            <c:numRef>
              <c:f>Sheet1!$B$2:$B$3</c:f>
              <c:numCache>
                <c:formatCode>General</c:formatCode>
                <c:ptCount val="2"/>
                <c:pt idx="0">
                  <c:v>21</c:v>
                </c:pt>
                <c:pt idx="1">
                  <c:v>8</c:v>
                </c:pt>
              </c:numCache>
            </c:numRef>
          </c:val>
          <c:extLst>
            <c:ext xmlns:c16="http://schemas.microsoft.com/office/drawing/2014/chart" uri="{C3380CC4-5D6E-409C-BE32-E72D297353CC}">
              <c16:uniqueId val="{00000004-18C1-C54C-9849-C3D6BF62EF0E}"/>
            </c:ext>
          </c:extLst>
        </c:ser>
        <c:dLbls>
          <c:showLegendKey val="0"/>
          <c:showVal val="0"/>
          <c:showCatName val="1"/>
          <c:showSerName val="0"/>
          <c:showPercent val="0"/>
          <c:showBubbleSize val="0"/>
          <c:showLeaderLines val="1"/>
        </c:dLbls>
        <c:firstSliceAng val="0"/>
        <c:holeSize val="57"/>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8679699579084993E-2"/>
          <c:y val="9.0692517037403567E-2"/>
          <c:w val="0.88943620307130122"/>
          <c:h val="0.90930748296259656"/>
        </c:manualLayout>
      </c:layout>
      <c:barChart>
        <c:barDir val="bar"/>
        <c:grouping val="clustered"/>
        <c:varyColors val="0"/>
        <c:ser>
          <c:idx val="0"/>
          <c:order val="0"/>
          <c:tx>
            <c:v>Bottom 25%</c:v>
          </c:tx>
          <c:spPr>
            <a:solidFill>
              <a:schemeClr val="accent2">
                <a:lumMod val="20000"/>
                <a:lumOff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2"/>
                    </a:solidFill>
                    <a:latin typeface="Montserrat"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Sheet1!$K$55</c:f>
              <c:numCache>
                <c:formatCode>General</c:formatCode>
                <c:ptCount val="1"/>
                <c:pt idx="0">
                  <c:v>10</c:v>
                </c:pt>
              </c:numCache>
            </c:numRef>
          </c:val>
          <c:extLst>
            <c:ext xmlns:c16="http://schemas.microsoft.com/office/drawing/2014/chart" uri="{C3380CC4-5D6E-409C-BE32-E72D297353CC}">
              <c16:uniqueId val="{00000001-3064-D440-8548-A73F8C990D94}"/>
            </c:ext>
          </c:extLst>
        </c:ser>
        <c:ser>
          <c:idx val="1"/>
          <c:order val="1"/>
          <c:tx>
            <c:v>Average</c:v>
          </c:tx>
          <c:spPr>
            <a:solidFill>
              <a:schemeClr val="accent2">
                <a:lumMod val="60000"/>
                <a:lumOff val="40000"/>
              </a:schemeClr>
            </a:solidFill>
            <a:ln>
              <a:noFill/>
            </a:ln>
            <a:effectLst/>
          </c:spPr>
          <c:invertIfNegative val="0"/>
          <c:dPt>
            <c:idx val="0"/>
            <c:invertIfNegative val="0"/>
            <c:bubble3D val="0"/>
            <c:spPr>
              <a:solidFill>
                <a:schemeClr val="accent2">
                  <a:lumMod val="60000"/>
                  <a:lumOff val="40000"/>
                </a:schemeClr>
              </a:solidFill>
              <a:ln>
                <a:noFill/>
              </a:ln>
              <a:effectLst/>
            </c:spPr>
            <c:extLst>
              <c:ext xmlns:c16="http://schemas.microsoft.com/office/drawing/2014/chart" uri="{C3380CC4-5D6E-409C-BE32-E72D297353CC}">
                <c16:uniqueId val="{00000003-3064-D440-8548-A73F8C990D94}"/>
              </c:ext>
            </c:extLst>
          </c:dPt>
          <c:dLbls>
            <c:spPr>
              <a:noFill/>
              <a:ln>
                <a:noFill/>
              </a:ln>
              <a:effectLst/>
            </c:spPr>
            <c:txPr>
              <a:bodyPr rot="0" spcFirstLastPara="1" vertOverflow="ellipsis" vert="horz" wrap="square" lIns="38100" tIns="19050" rIns="38100" bIns="19050" anchor="ctr" anchorCtr="0">
                <a:spAutoFit/>
              </a:bodyPr>
              <a:lstStyle/>
              <a:p>
                <a:pPr algn="ctr">
                  <a:defRPr lang="en-US" sz="1100" b="1" i="0" u="none" strike="noStrike" kern="1200" baseline="0">
                    <a:solidFill>
                      <a:schemeClr val="bg1"/>
                    </a:solidFill>
                    <a:latin typeface="Montserrat"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Sheet1!$K$56</c:f>
              <c:numCache>
                <c:formatCode>General</c:formatCode>
                <c:ptCount val="1"/>
                <c:pt idx="0">
                  <c:v>27</c:v>
                </c:pt>
              </c:numCache>
            </c:numRef>
          </c:val>
          <c:extLst>
            <c:ext xmlns:c16="http://schemas.microsoft.com/office/drawing/2014/chart" uri="{C3380CC4-5D6E-409C-BE32-E72D297353CC}">
              <c16:uniqueId val="{00000004-3064-D440-8548-A73F8C990D94}"/>
            </c:ext>
          </c:extLst>
        </c:ser>
        <c:ser>
          <c:idx val="2"/>
          <c:order val="2"/>
          <c:tx>
            <c:v>Top 25%</c:v>
          </c:tx>
          <c:spPr>
            <a:solidFill>
              <a:schemeClr val="accent2"/>
            </a:solidFill>
            <a:ln>
              <a:noFill/>
            </a:ln>
            <a:effectLst/>
          </c:spPr>
          <c:invertIfNegative val="0"/>
          <c:dLbls>
            <c:dLbl>
              <c:idx val="0"/>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064-D440-8548-A73F8C990D94}"/>
                </c:ext>
              </c:extLst>
            </c:dLbl>
            <c:spPr>
              <a:noFill/>
              <a:ln>
                <a:noFill/>
              </a:ln>
              <a:effectLst/>
            </c:spPr>
            <c:txPr>
              <a:bodyPr rot="0" spcFirstLastPara="1" vertOverflow="ellipsis" vert="horz" wrap="square" lIns="38100" tIns="19050" rIns="38100" bIns="19050" anchor="ctr" anchorCtr="0">
                <a:spAutoFit/>
              </a:bodyPr>
              <a:lstStyle/>
              <a:p>
                <a:pPr algn="ctr">
                  <a:defRPr lang="en-US" sz="1100" b="1" i="0" u="none" strike="noStrike" kern="1200" baseline="0">
                    <a:solidFill>
                      <a:schemeClr val="bg1"/>
                    </a:solidFill>
                    <a:latin typeface="Montserrat" pitchFamily="2" charset="0"/>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Sheet1!$K$57</c:f>
              <c:numCache>
                <c:formatCode>General</c:formatCode>
                <c:ptCount val="1"/>
                <c:pt idx="0">
                  <c:v>36</c:v>
                </c:pt>
              </c:numCache>
            </c:numRef>
          </c:val>
          <c:extLst>
            <c:ext xmlns:c16="http://schemas.microsoft.com/office/drawing/2014/chart" uri="{C3380CC4-5D6E-409C-BE32-E72D297353CC}">
              <c16:uniqueId val="{00000006-3064-D440-8548-A73F8C990D94}"/>
            </c:ext>
          </c:extLst>
        </c:ser>
        <c:dLbls>
          <c:showLegendKey val="0"/>
          <c:showVal val="0"/>
          <c:showCatName val="0"/>
          <c:showSerName val="0"/>
          <c:showPercent val="0"/>
          <c:showBubbleSize val="0"/>
        </c:dLbls>
        <c:gapWidth val="182"/>
        <c:overlap val="-24"/>
        <c:axId val="11787743"/>
        <c:axId val="11786495"/>
      </c:barChart>
      <c:catAx>
        <c:axId val="11787743"/>
        <c:scaling>
          <c:orientation val="maxMin"/>
        </c:scaling>
        <c:delete val="1"/>
        <c:axPos val="l"/>
        <c:numFmt formatCode="General" sourceLinked="1"/>
        <c:majorTickMark val="none"/>
        <c:minorTickMark val="none"/>
        <c:tickLblPos val="nextTo"/>
        <c:crossAx val="11786495"/>
        <c:crosses val="autoZero"/>
        <c:auto val="1"/>
        <c:lblAlgn val="ctr"/>
        <c:lblOffset val="100"/>
        <c:noMultiLvlLbl val="0"/>
      </c:catAx>
      <c:valAx>
        <c:axId val="11786495"/>
        <c:scaling>
          <c:orientation val="minMax"/>
        </c:scaling>
        <c:delete val="1"/>
        <c:axPos val="t"/>
        <c:numFmt formatCode="General" sourceLinked="1"/>
        <c:majorTickMark val="none"/>
        <c:minorTickMark val="none"/>
        <c:tickLblPos val="nextTo"/>
        <c:crossAx val="117877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ln>
              <a:noFill/>
            </a:ln>
          </c:spPr>
          <c:dPt>
            <c:idx val="0"/>
            <c:bubble3D val="0"/>
            <c:explosion val="4"/>
            <c:spPr>
              <a:solidFill>
                <a:srgbClr val="5070F2"/>
              </a:solidFill>
              <a:ln w="19050">
                <a:noFill/>
              </a:ln>
              <a:effectLst/>
            </c:spPr>
            <c:extLst>
              <c:ext xmlns:c16="http://schemas.microsoft.com/office/drawing/2014/chart" uri="{C3380CC4-5D6E-409C-BE32-E72D297353CC}">
                <c16:uniqueId val="{00000001-E0B5-8B49-AEF6-23DBE0E59077}"/>
              </c:ext>
            </c:extLst>
          </c:dPt>
          <c:dPt>
            <c:idx val="1"/>
            <c:bubble3D val="0"/>
            <c:explosion val="4"/>
            <c:spPr>
              <a:solidFill>
                <a:srgbClr val="96A9F7"/>
              </a:solidFill>
              <a:ln w="19050">
                <a:noFill/>
              </a:ln>
              <a:effectLst/>
            </c:spPr>
            <c:extLst>
              <c:ext xmlns:c16="http://schemas.microsoft.com/office/drawing/2014/chart" uri="{C3380CC4-5D6E-409C-BE32-E72D297353CC}">
                <c16:uniqueId val="{00000003-E0B5-8B49-AEF6-23DBE0E59077}"/>
              </c:ext>
            </c:extLst>
          </c:dPt>
          <c:dPt>
            <c:idx val="2"/>
            <c:bubble3D val="0"/>
            <c:explosion val="4"/>
            <c:spPr>
              <a:solidFill>
                <a:schemeClr val="accent2">
                  <a:lumMod val="40000"/>
                  <a:lumOff val="60000"/>
                </a:schemeClr>
              </a:solidFill>
              <a:ln w="19050">
                <a:noFill/>
              </a:ln>
              <a:effectLst/>
            </c:spPr>
            <c:extLst>
              <c:ext xmlns:c16="http://schemas.microsoft.com/office/drawing/2014/chart" uri="{C3380CC4-5D6E-409C-BE32-E72D297353CC}">
                <c16:uniqueId val="{00000005-E0B5-8B49-AEF6-23DBE0E59077}"/>
              </c:ext>
            </c:extLst>
          </c:dPt>
          <c:dLbls>
            <c:dLbl>
              <c:idx val="0"/>
              <c:layout>
                <c:manualLayout>
                  <c:x val="0.19097462201712789"/>
                  <c:y val="-7.5732130338531226E-2"/>
                </c:manualLayout>
              </c:layout>
              <c:tx>
                <c:rich>
                  <a:bodyPr rot="0" spcFirstLastPara="1" vertOverflow="ellipsis" vert="horz" wrap="square" lIns="38100" tIns="19050" rIns="38100" bIns="19050" anchor="ctr" anchorCtr="0">
                    <a:spAutoFit/>
                  </a:bodyPr>
                  <a:lstStyle/>
                  <a:p>
                    <a:pPr algn="l">
                      <a:defRPr sz="1000" b="0" i="0" u="none" strike="noStrike" kern="1200" baseline="0">
                        <a:solidFill>
                          <a:schemeClr val="bg1"/>
                        </a:solidFill>
                        <a:latin typeface="Montserrat" pitchFamily="2" charset="0"/>
                        <a:ea typeface="+mn-ea"/>
                        <a:cs typeface="+mn-cs"/>
                      </a:defRPr>
                    </a:pPr>
                    <a:fld id="{3E43A42F-C436-4FCC-B17D-562DEDD50D42}" type="VALUE">
                      <a:rPr lang="en-US" sz="1000" b="1" smtClean="0">
                        <a:solidFill>
                          <a:schemeClr val="bg1"/>
                        </a:solidFill>
                      </a:rPr>
                      <a:pPr algn="l">
                        <a:defRPr sz="1000">
                          <a:solidFill>
                            <a:schemeClr val="bg1"/>
                          </a:solidFill>
                          <a:latin typeface="Montserrat" pitchFamily="2" charset="0"/>
                        </a:defRPr>
                      </a:pPr>
                      <a:t>[VALUE]</a:t>
                    </a:fld>
                    <a:r>
                      <a:rPr lang="en-US" sz="1000" baseline="0" dirty="0">
                        <a:solidFill>
                          <a:schemeClr val="bg1"/>
                        </a:solidFill>
                      </a:rPr>
                      <a:t>
Low</a:t>
                    </a:r>
                  </a:p>
                </c:rich>
              </c:tx>
              <c:spPr>
                <a:noFill/>
                <a:ln>
                  <a:noFill/>
                </a:ln>
                <a:effectLst/>
              </c:spPr>
              <c:txPr>
                <a:bodyPr rot="0" spcFirstLastPara="1" vertOverflow="ellipsis" vert="horz" wrap="square" lIns="38100" tIns="19050" rIns="38100" bIns="19050" anchor="ctr" anchorCtr="0">
                  <a:spAutoFit/>
                </a:bodyPr>
                <a:lstStyle/>
                <a:p>
                  <a:pPr algn="l">
                    <a:defRPr sz="1000" b="0" i="0" u="none" strike="noStrike" kern="1200" baseline="0">
                      <a:solidFill>
                        <a:schemeClr val="bg1"/>
                      </a:solidFill>
                      <a:latin typeface="Montserrat" pitchFamily="2" charset="0"/>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1-E0B5-8B49-AEF6-23DBE0E59077}"/>
                </c:ext>
              </c:extLst>
            </c:dLbl>
            <c:dLbl>
              <c:idx val="1"/>
              <c:layout>
                <c:manualLayout>
                  <c:x val="-0.318426685896048"/>
                  <c:y val="1.0006734225370956E-2"/>
                </c:manualLayout>
              </c:layout>
              <c:tx>
                <c:rich>
                  <a:bodyPr rot="0" spcFirstLastPara="1" vertOverflow="ellipsis" vert="horz" wrap="square" lIns="38100" tIns="19050" rIns="38100" bIns="19050" anchor="ctr" anchorCtr="0">
                    <a:spAutoFit/>
                  </a:bodyPr>
                  <a:lstStyle/>
                  <a:p>
                    <a:pPr algn="l">
                      <a:defRPr sz="1000" b="0" i="0" u="none" strike="noStrike" kern="1200" baseline="0">
                        <a:solidFill>
                          <a:schemeClr val="bg1"/>
                        </a:solidFill>
                        <a:latin typeface="Montserrat" pitchFamily="2" charset="0"/>
                        <a:ea typeface="+mn-ea"/>
                        <a:cs typeface="+mn-cs"/>
                      </a:defRPr>
                    </a:pPr>
                    <a:fld id="{D7F5D65D-FC5E-4C33-9CF9-56B7E6B0C66D}" type="VALUE">
                      <a:rPr lang="en-US" sz="1000" b="1" smtClean="0">
                        <a:solidFill>
                          <a:schemeClr val="bg1"/>
                        </a:solidFill>
                      </a:rPr>
                      <a:pPr algn="l">
                        <a:defRPr sz="1000">
                          <a:solidFill>
                            <a:schemeClr val="bg1"/>
                          </a:solidFill>
                          <a:latin typeface="Montserrat" pitchFamily="2" charset="0"/>
                        </a:defRPr>
                      </a:pPr>
                      <a:t>[VALUE]</a:t>
                    </a:fld>
                    <a:r>
                      <a:rPr lang="en-US" sz="1000" baseline="0" dirty="0">
                        <a:solidFill>
                          <a:schemeClr val="bg1"/>
                        </a:solidFill>
                      </a:rPr>
                      <a:t>
Medium</a:t>
                    </a:r>
                  </a:p>
                </c:rich>
              </c:tx>
              <c:spPr>
                <a:noFill/>
                <a:ln>
                  <a:noFill/>
                </a:ln>
                <a:effectLst/>
              </c:spPr>
              <c:txPr>
                <a:bodyPr rot="0" spcFirstLastPara="1" vertOverflow="ellipsis" vert="horz" wrap="square" lIns="38100" tIns="19050" rIns="38100" bIns="19050" anchor="ctr" anchorCtr="0">
                  <a:spAutoFit/>
                </a:bodyPr>
                <a:lstStyle/>
                <a:p>
                  <a:pPr algn="l">
                    <a:defRPr sz="1000" b="0" i="0" u="none" strike="noStrike" kern="1200" baseline="0">
                      <a:solidFill>
                        <a:schemeClr val="bg1"/>
                      </a:solidFill>
                      <a:latin typeface="Montserrat" pitchFamily="2" charset="0"/>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15:layout>
                    <c:manualLayout>
                      <c:w val="0.25466560594607807"/>
                      <c:h val="0.30771436610329139"/>
                    </c:manualLayout>
                  </c15:layout>
                  <c15:dlblFieldTable/>
                  <c15:showDataLabelsRange val="0"/>
                </c:ext>
                <c:ext xmlns:c16="http://schemas.microsoft.com/office/drawing/2014/chart" uri="{C3380CC4-5D6E-409C-BE32-E72D297353CC}">
                  <c16:uniqueId val="{00000003-E0B5-8B49-AEF6-23DBE0E59077}"/>
                </c:ext>
              </c:extLst>
            </c:dLbl>
            <c:dLbl>
              <c:idx val="2"/>
              <c:layout>
                <c:manualLayout>
                  <c:x val="-0.22761587282841891"/>
                  <c:y val="-0.10815457034466583"/>
                </c:manualLayout>
              </c:layout>
              <c:tx>
                <c:rich>
                  <a:bodyPr rot="0" spcFirstLastPara="1" vertOverflow="ellipsis" vert="horz" wrap="square" lIns="38100" tIns="19050" rIns="38100" bIns="19050" anchor="ctr" anchorCtr="0">
                    <a:spAutoFit/>
                  </a:bodyPr>
                  <a:lstStyle/>
                  <a:p>
                    <a:pPr algn="l">
                      <a:defRPr sz="1000" b="0" i="0" u="none" strike="noStrike" kern="1200" baseline="0">
                        <a:solidFill>
                          <a:schemeClr val="bg1"/>
                        </a:solidFill>
                        <a:latin typeface="Montserrat" pitchFamily="2" charset="0"/>
                        <a:ea typeface="+mn-ea"/>
                        <a:cs typeface="+mn-cs"/>
                      </a:defRPr>
                    </a:pPr>
                    <a:fld id="{1AEC3C47-5540-4F1D-8820-195F12D88613}" type="VALUE">
                      <a:rPr lang="en-US" sz="1000" b="1" smtClean="0">
                        <a:solidFill>
                          <a:schemeClr val="bg1"/>
                        </a:solidFill>
                      </a:rPr>
                      <a:pPr algn="l">
                        <a:defRPr sz="1000">
                          <a:solidFill>
                            <a:schemeClr val="bg1"/>
                          </a:solidFill>
                          <a:latin typeface="Montserrat" pitchFamily="2" charset="0"/>
                        </a:defRPr>
                      </a:pPr>
                      <a:t>[VALUE]</a:t>
                    </a:fld>
                    <a:r>
                      <a:rPr lang="en-US" sz="1000" baseline="0" dirty="0">
                        <a:solidFill>
                          <a:schemeClr val="bg1"/>
                        </a:solidFill>
                      </a:rPr>
                      <a:t>
High</a:t>
                    </a:r>
                  </a:p>
                </c:rich>
              </c:tx>
              <c:spPr>
                <a:noFill/>
                <a:ln>
                  <a:noFill/>
                </a:ln>
                <a:effectLst/>
              </c:spPr>
              <c:txPr>
                <a:bodyPr rot="0" spcFirstLastPara="1" vertOverflow="ellipsis" vert="horz" wrap="square" lIns="38100" tIns="19050" rIns="38100" bIns="19050" anchor="ctr" anchorCtr="0">
                  <a:spAutoFit/>
                </a:bodyPr>
                <a:lstStyle/>
                <a:p>
                  <a:pPr algn="l">
                    <a:defRPr sz="1000" b="0" i="0" u="none" strike="noStrike" kern="1200" baseline="0">
                      <a:solidFill>
                        <a:schemeClr val="bg1"/>
                      </a:solidFill>
                      <a:latin typeface="Montserrat" pitchFamily="2" charset="0"/>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5-E0B5-8B49-AEF6-23DBE0E59077}"/>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ontserrat"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Sheet3!$J$5:$J$7</c:f>
              <c:strCache>
                <c:ptCount val="3"/>
                <c:pt idx="0">
                  <c:v>low</c:v>
                </c:pt>
                <c:pt idx="1">
                  <c:v>medium</c:v>
                </c:pt>
                <c:pt idx="2">
                  <c:v>high</c:v>
                </c:pt>
              </c:strCache>
            </c:strRef>
          </c:cat>
          <c:val>
            <c:numRef>
              <c:f>Sheet3!$K$5:$K$7</c:f>
              <c:numCache>
                <c:formatCode>0%</c:formatCode>
                <c:ptCount val="3"/>
                <c:pt idx="0">
                  <c:v>0.32</c:v>
                </c:pt>
                <c:pt idx="1">
                  <c:v>0.32</c:v>
                </c:pt>
                <c:pt idx="2">
                  <c:v>0.36</c:v>
                </c:pt>
              </c:numCache>
            </c:numRef>
          </c:val>
          <c:extLst>
            <c:ext xmlns:c16="http://schemas.microsoft.com/office/drawing/2014/chart" uri="{C3380CC4-5D6E-409C-BE32-E72D297353CC}">
              <c16:uniqueId val="{00000006-E0B5-8B49-AEF6-23DBE0E59077}"/>
            </c:ext>
          </c:extLst>
        </c:ser>
        <c:dLbls>
          <c:showLegendKey val="0"/>
          <c:showVal val="0"/>
          <c:showCatName val="0"/>
          <c:showSerName val="0"/>
          <c:showPercent val="0"/>
          <c:showBubbleSize val="0"/>
          <c:showLeaderLines val="0"/>
        </c:dLbls>
        <c:firstSliceAng val="0"/>
        <c:holeSize val="57"/>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317663770736122"/>
          <c:y val="0.13475421604740964"/>
          <c:w val="0.46527914126193698"/>
          <c:h val="0.73049156790518066"/>
        </c:manualLayout>
      </c:layout>
      <c:doughnutChart>
        <c:varyColors val="1"/>
        <c:ser>
          <c:idx val="0"/>
          <c:order val="0"/>
          <c:spPr>
            <a:ln>
              <a:noFill/>
            </a:ln>
          </c:spPr>
          <c:explosion val="4"/>
          <c:dPt>
            <c:idx val="0"/>
            <c:bubble3D val="0"/>
            <c:spPr>
              <a:solidFill>
                <a:schemeClr val="accent2"/>
              </a:solidFill>
              <a:ln w="19050">
                <a:noFill/>
              </a:ln>
              <a:effectLst/>
            </c:spPr>
            <c:extLst>
              <c:ext xmlns:c16="http://schemas.microsoft.com/office/drawing/2014/chart" uri="{C3380CC4-5D6E-409C-BE32-E72D297353CC}">
                <c16:uniqueId val="{00000001-7BC6-2F40-9B76-85C0F8D735C9}"/>
              </c:ext>
            </c:extLst>
          </c:dPt>
          <c:dPt>
            <c:idx val="1"/>
            <c:bubble3D val="0"/>
            <c:spPr>
              <a:solidFill>
                <a:srgbClr val="96A9F7"/>
              </a:solidFill>
              <a:ln w="19050">
                <a:noFill/>
              </a:ln>
              <a:effectLst/>
            </c:spPr>
            <c:extLst>
              <c:ext xmlns:c16="http://schemas.microsoft.com/office/drawing/2014/chart" uri="{C3380CC4-5D6E-409C-BE32-E72D297353CC}">
                <c16:uniqueId val="{00000003-7BC6-2F40-9B76-85C0F8D735C9}"/>
              </c:ext>
            </c:extLst>
          </c:dPt>
          <c:dPt>
            <c:idx val="2"/>
            <c:bubble3D val="0"/>
            <c:spPr>
              <a:solidFill>
                <a:schemeClr val="accent2">
                  <a:lumMod val="40000"/>
                  <a:lumOff val="60000"/>
                </a:schemeClr>
              </a:solidFill>
              <a:ln w="19050">
                <a:noFill/>
              </a:ln>
              <a:effectLst/>
            </c:spPr>
            <c:extLst>
              <c:ext xmlns:c16="http://schemas.microsoft.com/office/drawing/2014/chart" uri="{C3380CC4-5D6E-409C-BE32-E72D297353CC}">
                <c16:uniqueId val="{00000005-7BC6-2F40-9B76-85C0F8D735C9}"/>
              </c:ext>
            </c:extLst>
          </c:dPt>
          <c:dLbls>
            <c:dLbl>
              <c:idx val="0"/>
              <c:layout>
                <c:manualLayout>
                  <c:x val="0.2100527059836359"/>
                  <c:y val="-6.4815102154391693E-2"/>
                </c:manualLayout>
              </c:layout>
              <c:tx>
                <c:rich>
                  <a:bodyPr rot="0" spcFirstLastPara="1" vertOverflow="ellipsis" vert="horz" wrap="square" lIns="38100" tIns="19050" rIns="38100" bIns="19050" anchor="ctr" anchorCtr="0">
                    <a:spAutoFit/>
                  </a:bodyPr>
                  <a:lstStyle/>
                  <a:p>
                    <a:pPr algn="l">
                      <a:defRPr sz="1000" b="0" i="0" u="none" strike="noStrike" kern="1200" baseline="0">
                        <a:solidFill>
                          <a:schemeClr val="bg1"/>
                        </a:solidFill>
                        <a:latin typeface="Montserrat" pitchFamily="2" charset="0"/>
                        <a:ea typeface="+mn-ea"/>
                        <a:cs typeface="+mn-cs"/>
                      </a:defRPr>
                    </a:pPr>
                    <a:fld id="{DB1A09D3-8B66-4B2D-95D7-5E28D13A5ADF}" type="VALUE">
                      <a:rPr lang="en-US" sz="1000" b="1" smtClean="0">
                        <a:solidFill>
                          <a:schemeClr val="bg1"/>
                        </a:solidFill>
                      </a:rPr>
                      <a:pPr algn="l">
                        <a:defRPr sz="1000">
                          <a:solidFill>
                            <a:schemeClr val="bg1"/>
                          </a:solidFill>
                          <a:latin typeface="Montserrat" pitchFamily="2" charset="0"/>
                        </a:defRPr>
                      </a:pPr>
                      <a:t>[VALUE]</a:t>
                    </a:fld>
                    <a:endParaRPr lang="en-US" sz="1000" b="1" baseline="0" dirty="0">
                      <a:solidFill>
                        <a:schemeClr val="bg1"/>
                      </a:solidFill>
                    </a:endParaRPr>
                  </a:p>
                  <a:p>
                    <a:pPr algn="l">
                      <a:defRPr sz="1000">
                        <a:solidFill>
                          <a:schemeClr val="bg1"/>
                        </a:solidFill>
                        <a:latin typeface="Montserrat" pitchFamily="2" charset="0"/>
                      </a:defRPr>
                    </a:pPr>
                    <a:r>
                      <a:rPr lang="en-US" sz="1000" dirty="0">
                        <a:solidFill>
                          <a:schemeClr val="bg1"/>
                        </a:solidFill>
                      </a:rPr>
                      <a:t>Masters</a:t>
                    </a:r>
                  </a:p>
                </c:rich>
              </c:tx>
              <c:spPr>
                <a:noFill/>
                <a:ln>
                  <a:noFill/>
                </a:ln>
                <a:effectLst/>
              </c:spPr>
              <c:txPr>
                <a:bodyPr rot="0" spcFirstLastPara="1" vertOverflow="ellipsis" vert="horz" wrap="square" lIns="38100" tIns="19050" rIns="38100" bIns="19050" anchor="ctr" anchorCtr="0">
                  <a:spAutoFit/>
                </a:bodyPr>
                <a:lstStyle/>
                <a:p>
                  <a:pPr algn="l">
                    <a:defRPr sz="1000" b="0" i="0" u="none" strike="noStrike" kern="1200" baseline="0">
                      <a:solidFill>
                        <a:schemeClr val="bg1"/>
                      </a:solidFill>
                      <a:latin typeface="Montserrat" pitchFamily="2" charset="0"/>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15:layout>
                    <c:manualLayout>
                      <c:w val="0.25032107696680139"/>
                      <c:h val="0.48131729564725356"/>
                    </c:manualLayout>
                  </c15:layout>
                  <c15:dlblFieldTable/>
                  <c15:showDataLabelsRange val="0"/>
                </c:ext>
                <c:ext xmlns:c16="http://schemas.microsoft.com/office/drawing/2014/chart" uri="{C3380CC4-5D6E-409C-BE32-E72D297353CC}">
                  <c16:uniqueId val="{00000001-7BC6-2F40-9B76-85C0F8D735C9}"/>
                </c:ext>
              </c:extLst>
            </c:dLbl>
            <c:dLbl>
              <c:idx val="1"/>
              <c:layout>
                <c:manualLayout>
                  <c:x val="-0.29029748722701904"/>
                  <c:y val="-4.4357210896564914E-2"/>
                </c:manualLayout>
              </c:layout>
              <c:tx>
                <c:rich>
                  <a:bodyPr rot="0" spcFirstLastPara="1" vertOverflow="ellipsis" vert="horz" wrap="square" lIns="38100" tIns="19050" rIns="38100" bIns="19050" anchor="ctr" anchorCtr="0">
                    <a:spAutoFit/>
                  </a:bodyPr>
                  <a:lstStyle/>
                  <a:p>
                    <a:pPr algn="l">
                      <a:defRPr sz="1000" b="0" i="0" u="none" strike="noStrike" kern="1200" baseline="0">
                        <a:solidFill>
                          <a:schemeClr val="bg1"/>
                        </a:solidFill>
                        <a:latin typeface="Montserrat" pitchFamily="2" charset="0"/>
                        <a:ea typeface="+mn-ea"/>
                        <a:cs typeface="+mn-cs"/>
                      </a:defRPr>
                    </a:pPr>
                    <a:fld id="{9EA6F20B-6171-41E4-8E15-113A37EE72EB}" type="VALUE">
                      <a:rPr lang="en-US" sz="1000" b="1" smtClean="0">
                        <a:solidFill>
                          <a:schemeClr val="bg1"/>
                        </a:solidFill>
                      </a:rPr>
                      <a:pPr algn="l">
                        <a:defRPr sz="1000">
                          <a:solidFill>
                            <a:schemeClr val="bg1"/>
                          </a:solidFill>
                          <a:latin typeface="Montserrat" pitchFamily="2" charset="0"/>
                        </a:defRPr>
                      </a:pPr>
                      <a:t>[VALUE]</a:t>
                    </a:fld>
                    <a:r>
                      <a:rPr lang="en-US" sz="1000" baseline="0" dirty="0">
                        <a:solidFill>
                          <a:schemeClr val="bg1"/>
                        </a:solidFill>
                      </a:rPr>
                      <a:t> </a:t>
                    </a:r>
                    <a:br>
                      <a:rPr lang="en-US" sz="1000" baseline="0" dirty="0">
                        <a:solidFill>
                          <a:schemeClr val="bg1"/>
                        </a:solidFill>
                      </a:rPr>
                    </a:br>
                    <a:r>
                      <a:rPr lang="en-US" sz="1000" baseline="0" dirty="0">
                        <a:solidFill>
                          <a:schemeClr val="bg1"/>
                        </a:solidFill>
                      </a:rPr>
                      <a:t>High school</a:t>
                    </a:r>
                  </a:p>
                </c:rich>
              </c:tx>
              <c:spPr>
                <a:noFill/>
                <a:ln>
                  <a:noFill/>
                </a:ln>
                <a:effectLst/>
              </c:spPr>
              <c:txPr>
                <a:bodyPr rot="0" spcFirstLastPara="1" vertOverflow="ellipsis" vert="horz" wrap="square" lIns="38100" tIns="19050" rIns="38100" bIns="19050" anchor="ctr" anchorCtr="0">
                  <a:spAutoFit/>
                </a:bodyPr>
                <a:lstStyle/>
                <a:p>
                  <a:pPr algn="l">
                    <a:defRPr sz="1000" b="0" i="0" u="none" strike="noStrike" kern="1200" baseline="0">
                      <a:solidFill>
                        <a:schemeClr val="bg1"/>
                      </a:solidFill>
                      <a:latin typeface="Montserrat" pitchFamily="2" charset="0"/>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15:layout>
                    <c:manualLayout>
                      <c:w val="0.30810969315758152"/>
                      <c:h val="0.39004576704013166"/>
                    </c:manualLayout>
                  </c15:layout>
                  <c15:dlblFieldTable/>
                  <c15:showDataLabelsRange val="0"/>
                </c:ext>
                <c:ext xmlns:c16="http://schemas.microsoft.com/office/drawing/2014/chart" uri="{C3380CC4-5D6E-409C-BE32-E72D297353CC}">
                  <c16:uniqueId val="{00000003-7BC6-2F40-9B76-85C0F8D735C9}"/>
                </c:ext>
              </c:extLst>
            </c:dLbl>
            <c:dLbl>
              <c:idx val="2"/>
              <c:layout>
                <c:manualLayout>
                  <c:x val="-0.16364647281766576"/>
                  <c:y val="-0.15432454635861811"/>
                </c:manualLayout>
              </c:layout>
              <c:tx>
                <c:rich>
                  <a:bodyPr rot="0" spcFirstLastPara="1" vertOverflow="ellipsis" vert="horz" wrap="square" lIns="38100" tIns="19050" rIns="38100" bIns="19050" anchor="ctr" anchorCtr="0">
                    <a:spAutoFit/>
                  </a:bodyPr>
                  <a:lstStyle/>
                  <a:p>
                    <a:pPr algn="l">
                      <a:defRPr sz="1000" b="0" i="0" u="none" strike="noStrike" kern="1200" baseline="0">
                        <a:solidFill>
                          <a:schemeClr val="bg1"/>
                        </a:solidFill>
                        <a:latin typeface="Montserrat" pitchFamily="2" charset="0"/>
                        <a:ea typeface="+mn-ea"/>
                        <a:cs typeface="+mn-cs"/>
                      </a:defRPr>
                    </a:pPr>
                    <a:fld id="{A6B3A77D-1AF6-4D0C-89CE-E20E3166F415}" type="VALUE">
                      <a:rPr lang="en-US" sz="1000" b="1" smtClean="0">
                        <a:solidFill>
                          <a:schemeClr val="bg1"/>
                        </a:solidFill>
                      </a:rPr>
                      <a:pPr algn="l">
                        <a:defRPr sz="1000">
                          <a:solidFill>
                            <a:schemeClr val="bg1"/>
                          </a:solidFill>
                          <a:latin typeface="Montserrat" pitchFamily="2" charset="0"/>
                        </a:defRPr>
                      </a:pPr>
                      <a:t>[VALUE]</a:t>
                    </a:fld>
                    <a:endParaRPr lang="en-US" sz="1000" b="1" baseline="0" dirty="0">
                      <a:solidFill>
                        <a:schemeClr val="bg1"/>
                      </a:solidFill>
                    </a:endParaRPr>
                  </a:p>
                  <a:p>
                    <a:pPr algn="l">
                      <a:defRPr sz="1000">
                        <a:solidFill>
                          <a:schemeClr val="bg1"/>
                        </a:solidFill>
                        <a:latin typeface="Montserrat" pitchFamily="2" charset="0"/>
                      </a:defRPr>
                    </a:pPr>
                    <a:r>
                      <a:rPr lang="en-US" sz="1000" dirty="0">
                        <a:solidFill>
                          <a:schemeClr val="bg1"/>
                        </a:solidFill>
                      </a:rPr>
                      <a:t>Bachelor</a:t>
                    </a:r>
                  </a:p>
                </c:rich>
              </c:tx>
              <c:spPr>
                <a:noFill/>
                <a:ln>
                  <a:noFill/>
                </a:ln>
                <a:effectLst/>
              </c:spPr>
              <c:txPr>
                <a:bodyPr rot="0" spcFirstLastPara="1" vertOverflow="ellipsis" vert="horz" wrap="square" lIns="38100" tIns="19050" rIns="38100" bIns="19050" anchor="ctr" anchorCtr="0">
                  <a:spAutoFit/>
                </a:bodyPr>
                <a:lstStyle/>
                <a:p>
                  <a:pPr algn="l">
                    <a:defRPr sz="1000" b="0" i="0" u="none" strike="noStrike" kern="1200" baseline="0">
                      <a:solidFill>
                        <a:schemeClr val="bg1"/>
                      </a:solidFill>
                      <a:latin typeface="Montserrat" pitchFamily="2" charset="0"/>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15:layout>
                    <c:manualLayout>
                      <c:w val="0.24895383016475353"/>
                      <c:h val="0.29877439194562988"/>
                    </c:manualLayout>
                  </c15:layout>
                  <c15:dlblFieldTable/>
                  <c15:showDataLabelsRange val="0"/>
                </c:ext>
                <c:ext xmlns:c16="http://schemas.microsoft.com/office/drawing/2014/chart" uri="{C3380CC4-5D6E-409C-BE32-E72D297353CC}">
                  <c16:uniqueId val="{00000005-7BC6-2F40-9B76-85C0F8D735C9}"/>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ontserrat"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Sheet3!$V$27:$V$29</c:f>
              <c:strCache>
                <c:ptCount val="3"/>
                <c:pt idx="0">
                  <c:v>below upper secondary</c:v>
                </c:pt>
                <c:pt idx="1">
                  <c:v>upper secondary</c:v>
                </c:pt>
                <c:pt idx="2">
                  <c:v>university</c:v>
                </c:pt>
              </c:strCache>
            </c:strRef>
          </c:cat>
          <c:val>
            <c:numRef>
              <c:f>Sheet3!$W$27:$W$29</c:f>
              <c:numCache>
                <c:formatCode>0%</c:formatCode>
                <c:ptCount val="3"/>
                <c:pt idx="0">
                  <c:v>0.39</c:v>
                </c:pt>
                <c:pt idx="1">
                  <c:v>0.23</c:v>
                </c:pt>
                <c:pt idx="2">
                  <c:v>0.39</c:v>
                </c:pt>
              </c:numCache>
            </c:numRef>
          </c:val>
          <c:extLst>
            <c:ext xmlns:c16="http://schemas.microsoft.com/office/drawing/2014/chart" uri="{C3380CC4-5D6E-409C-BE32-E72D297353CC}">
              <c16:uniqueId val="{00000006-7BC6-2F40-9B76-85C0F8D735C9}"/>
            </c:ext>
          </c:extLst>
        </c:ser>
        <c:dLbls>
          <c:showLegendKey val="0"/>
          <c:showVal val="1"/>
          <c:showCatName val="0"/>
          <c:showSerName val="0"/>
          <c:showPercent val="0"/>
          <c:showBubbleSize val="0"/>
          <c:showLeaderLines val="0"/>
        </c:dLbls>
        <c:firstSliceAng val="0"/>
        <c:holeSize val="57"/>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ln>
              <a:noFill/>
            </a:ln>
          </c:spPr>
          <c:explosion val="4"/>
          <c:dPt>
            <c:idx val="0"/>
            <c:bubble3D val="0"/>
            <c:spPr>
              <a:solidFill>
                <a:schemeClr val="accent2">
                  <a:lumMod val="40000"/>
                  <a:lumOff val="60000"/>
                </a:schemeClr>
              </a:solidFill>
              <a:ln w="19050">
                <a:noFill/>
              </a:ln>
              <a:effectLst/>
            </c:spPr>
            <c:extLst>
              <c:ext xmlns:c16="http://schemas.microsoft.com/office/drawing/2014/chart" uri="{C3380CC4-5D6E-409C-BE32-E72D297353CC}">
                <c16:uniqueId val="{00000001-581F-7245-A8A6-5CECE3E9B47A}"/>
              </c:ext>
            </c:extLst>
          </c:dPt>
          <c:dPt>
            <c:idx val="1"/>
            <c:bubble3D val="0"/>
            <c:spPr>
              <a:solidFill>
                <a:schemeClr val="accent2"/>
              </a:solidFill>
              <a:ln w="19050">
                <a:noFill/>
              </a:ln>
              <a:effectLst/>
            </c:spPr>
            <c:extLst>
              <c:ext xmlns:c16="http://schemas.microsoft.com/office/drawing/2014/chart" uri="{C3380CC4-5D6E-409C-BE32-E72D297353CC}">
                <c16:uniqueId val="{00000003-581F-7245-A8A6-5CECE3E9B47A}"/>
              </c:ext>
            </c:extLst>
          </c:dPt>
          <c:dLbls>
            <c:dLbl>
              <c:idx val="0"/>
              <c:layout>
                <c:manualLayout>
                  <c:x val="0.15950552625875877"/>
                  <c:y val="-1.529051987767584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81F-7245-A8A6-5CECE3E9B47A}"/>
                </c:ext>
              </c:extLst>
            </c:dLbl>
            <c:dLbl>
              <c:idx val="1"/>
              <c:layout>
                <c:manualLayout>
                  <c:x val="-0.18160044787979485"/>
                  <c:y val="3.227864865515663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81F-7245-A8A6-5CECE3E9B47A}"/>
                </c:ext>
              </c:extLst>
            </c:dLbl>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bg1"/>
                    </a:solidFill>
                    <a:latin typeface="Montserrat"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Sheet1!$R$76:$R$77</c:f>
              <c:strCache>
                <c:ptCount val="2"/>
                <c:pt idx="0">
                  <c:v>female</c:v>
                </c:pt>
                <c:pt idx="1">
                  <c:v>male</c:v>
                </c:pt>
              </c:strCache>
            </c:strRef>
          </c:cat>
          <c:val>
            <c:numRef>
              <c:f>Sheet1!$S$76:$S$77</c:f>
              <c:numCache>
                <c:formatCode>0%</c:formatCode>
                <c:ptCount val="2"/>
                <c:pt idx="0">
                  <c:v>0.51</c:v>
                </c:pt>
                <c:pt idx="1">
                  <c:v>0.49</c:v>
                </c:pt>
              </c:numCache>
            </c:numRef>
          </c:val>
          <c:extLst>
            <c:ext xmlns:c16="http://schemas.microsoft.com/office/drawing/2014/chart" uri="{C3380CC4-5D6E-409C-BE32-E72D297353CC}">
              <c16:uniqueId val="{00000004-581F-7245-A8A6-5CECE3E9B47A}"/>
            </c:ext>
          </c:extLst>
        </c:ser>
        <c:dLbls>
          <c:showLegendKey val="0"/>
          <c:showVal val="1"/>
          <c:showCatName val="0"/>
          <c:showSerName val="0"/>
          <c:showPercent val="0"/>
          <c:showBubbleSize val="0"/>
          <c:showLeaderLines val="0"/>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solidFill>
              <a:schemeClr val="accent2"/>
            </a:solidFill>
          </c:spPr>
          <c:dPt>
            <c:idx val="0"/>
            <c:bubble3D val="0"/>
            <c:spPr>
              <a:solidFill>
                <a:schemeClr val="accent2"/>
              </a:solidFill>
              <a:ln>
                <a:noFill/>
              </a:ln>
              <a:effectLst/>
            </c:spPr>
            <c:extLst>
              <c:ext xmlns:c16="http://schemas.microsoft.com/office/drawing/2014/chart" uri="{C3380CC4-5D6E-409C-BE32-E72D297353CC}">
                <c16:uniqueId val="{00000001-5A03-CB41-8574-213744C224CC}"/>
              </c:ext>
            </c:extLst>
          </c:dPt>
          <c:dPt>
            <c:idx val="1"/>
            <c:bubble3D val="0"/>
            <c:spPr>
              <a:solidFill>
                <a:schemeClr val="accent2">
                  <a:lumMod val="60000"/>
                  <a:lumOff val="40000"/>
                </a:schemeClr>
              </a:solidFill>
              <a:ln>
                <a:noFill/>
              </a:ln>
              <a:effectLst/>
            </c:spPr>
            <c:extLst>
              <c:ext xmlns:c16="http://schemas.microsoft.com/office/drawing/2014/chart" uri="{C3380CC4-5D6E-409C-BE32-E72D297353CC}">
                <c16:uniqueId val="{00000003-5A03-CB41-8574-213744C224CC}"/>
              </c:ext>
            </c:extLst>
          </c:dPt>
          <c:dLbls>
            <c:dLbl>
              <c:idx val="0"/>
              <c:layout>
                <c:manualLayout>
                  <c:x val="0.19833246169707003"/>
                  <c:y val="-0.38579363931887822"/>
                </c:manualLayout>
              </c:layout>
              <c:tx>
                <c:rich>
                  <a:bodyPr rot="0" spcFirstLastPara="1" vertOverflow="ellipsis" vert="horz" wrap="square" lIns="38100" tIns="19050" rIns="38100" bIns="19050" anchor="ctr" anchorCtr="1">
                    <a:spAutoFit/>
                  </a:bodyPr>
                  <a:lstStyle/>
                  <a:p>
                    <a:pPr>
                      <a:defRPr sz="800" b="0" i="0" u="none" strike="noStrike" kern="1200" baseline="0">
                        <a:solidFill>
                          <a:schemeClr val="tx1">
                            <a:lumMod val="10000"/>
                            <a:lumOff val="90000"/>
                          </a:schemeClr>
                        </a:solidFill>
                        <a:latin typeface="Montserrat" pitchFamily="2" charset="77"/>
                        <a:ea typeface="+mn-ea"/>
                        <a:cs typeface="+mn-cs"/>
                      </a:defRPr>
                    </a:pPr>
                    <a:fld id="{C775DEC3-A559-0F45-9F03-485775C3613A}" type="CATEGORYNAME">
                      <a:rPr lang="en-US" sz="800">
                        <a:solidFill>
                          <a:schemeClr val="tx1">
                            <a:lumMod val="10000"/>
                            <a:lumOff val="90000"/>
                          </a:schemeClr>
                        </a:solidFill>
                        <a:latin typeface="Montserrat" pitchFamily="2" charset="77"/>
                      </a:rPr>
                      <a:pPr>
                        <a:defRPr sz="800">
                          <a:solidFill>
                            <a:schemeClr val="tx1">
                              <a:lumMod val="10000"/>
                              <a:lumOff val="90000"/>
                            </a:schemeClr>
                          </a:solidFill>
                          <a:latin typeface="Montserrat" pitchFamily="2" charset="77"/>
                        </a:defRPr>
                      </a:pPr>
                      <a:t>[CATEGORY NAME]</a:t>
                    </a:fld>
                    <a:r>
                      <a:rPr lang="en-US" sz="800" baseline="0" dirty="0">
                        <a:solidFill>
                          <a:schemeClr val="tx1">
                            <a:lumMod val="10000"/>
                            <a:lumOff val="90000"/>
                          </a:schemeClr>
                        </a:solidFill>
                        <a:latin typeface="Montserrat" pitchFamily="2" charset="77"/>
                      </a:rPr>
                      <a:t>
</a:t>
                    </a:r>
                    <a:fld id="{BF136363-6EAC-AF4D-BB6F-49E42F90D0E4}" type="PERCENTAGE">
                      <a:rPr lang="en-US" sz="800" b="1" baseline="0">
                        <a:solidFill>
                          <a:schemeClr val="tx1">
                            <a:lumMod val="10000"/>
                            <a:lumOff val="90000"/>
                          </a:schemeClr>
                        </a:solidFill>
                        <a:latin typeface="Montserrat" pitchFamily="2" charset="77"/>
                      </a:rPr>
                      <a:pPr>
                        <a:defRPr sz="800">
                          <a:solidFill>
                            <a:schemeClr val="tx1">
                              <a:lumMod val="10000"/>
                              <a:lumOff val="90000"/>
                            </a:schemeClr>
                          </a:solidFill>
                          <a:latin typeface="Montserrat" pitchFamily="2" charset="77"/>
                        </a:defRPr>
                      </a:pPr>
                      <a:t>[PERCENTAGE]</a:t>
                    </a:fld>
                    <a:endParaRPr lang="en-US" sz="800" baseline="0" dirty="0">
                      <a:solidFill>
                        <a:schemeClr val="tx1">
                          <a:lumMod val="10000"/>
                          <a:lumOff val="90000"/>
                        </a:schemeClr>
                      </a:solidFill>
                      <a:latin typeface="Montserrat" pitchFamily="2" charset="77"/>
                    </a:endParaRPr>
                  </a:p>
                </c:rich>
              </c:tx>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10000"/>
                          <a:lumOff val="90000"/>
                        </a:schemeClr>
                      </a:solidFill>
                      <a:latin typeface="Montserrat" pitchFamily="2" charset="77"/>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5A03-CB41-8574-213744C224CC}"/>
                </c:ext>
              </c:extLst>
            </c:dLbl>
            <c:dLbl>
              <c:idx val="1"/>
              <c:layout>
                <c:manualLayout>
                  <c:x val="-0.18953553479697588"/>
                  <c:y val="-2.096229839051611E-2"/>
                </c:manualLayout>
              </c:layout>
              <c:tx>
                <c:rich>
                  <a:bodyPr rot="0" spcFirstLastPara="1" vertOverflow="ellipsis" vert="horz" wrap="square" lIns="38100" tIns="19050" rIns="38100" bIns="19050" anchor="ctr" anchorCtr="1">
                    <a:spAutoFit/>
                  </a:bodyPr>
                  <a:lstStyle/>
                  <a:p>
                    <a:pPr>
                      <a:defRPr sz="800" b="0" i="0" u="none" strike="noStrike" kern="1200" baseline="0">
                        <a:solidFill>
                          <a:schemeClr val="tx1">
                            <a:lumMod val="10000"/>
                            <a:lumOff val="90000"/>
                          </a:schemeClr>
                        </a:solidFill>
                        <a:latin typeface="Montserrat" pitchFamily="2" charset="77"/>
                        <a:ea typeface="+mn-ea"/>
                        <a:cs typeface="+mn-cs"/>
                      </a:defRPr>
                    </a:pPr>
                    <a:fld id="{283F142B-F510-3947-AEC2-799A9157609A}" type="CATEGORYNAME">
                      <a:rPr lang="en-US" sz="800">
                        <a:solidFill>
                          <a:schemeClr val="tx1">
                            <a:lumMod val="10000"/>
                            <a:lumOff val="90000"/>
                          </a:schemeClr>
                        </a:solidFill>
                        <a:latin typeface="Montserrat" pitchFamily="2" charset="77"/>
                      </a:rPr>
                      <a:pPr>
                        <a:defRPr sz="800">
                          <a:solidFill>
                            <a:schemeClr val="tx1">
                              <a:lumMod val="10000"/>
                              <a:lumOff val="90000"/>
                            </a:schemeClr>
                          </a:solidFill>
                          <a:latin typeface="Montserrat" pitchFamily="2" charset="77"/>
                        </a:defRPr>
                      </a:pPr>
                      <a:t>[CATEGORY NAME]</a:t>
                    </a:fld>
                    <a:r>
                      <a:rPr lang="en-US" sz="800" baseline="0" dirty="0">
                        <a:solidFill>
                          <a:schemeClr val="tx1">
                            <a:lumMod val="10000"/>
                            <a:lumOff val="90000"/>
                          </a:schemeClr>
                        </a:solidFill>
                        <a:latin typeface="Montserrat" pitchFamily="2" charset="77"/>
                      </a:rPr>
                      <a:t>
</a:t>
                    </a:r>
                    <a:fld id="{632E7753-6DFA-DA48-8FC5-8FE9FCB2CD0E}" type="PERCENTAGE">
                      <a:rPr lang="en-US" sz="800" b="1" baseline="0">
                        <a:solidFill>
                          <a:schemeClr val="tx1">
                            <a:lumMod val="10000"/>
                            <a:lumOff val="90000"/>
                          </a:schemeClr>
                        </a:solidFill>
                        <a:latin typeface="Montserrat" pitchFamily="2" charset="77"/>
                      </a:rPr>
                      <a:pPr>
                        <a:defRPr sz="800">
                          <a:solidFill>
                            <a:schemeClr val="tx1">
                              <a:lumMod val="10000"/>
                              <a:lumOff val="90000"/>
                            </a:schemeClr>
                          </a:solidFill>
                          <a:latin typeface="Montserrat" pitchFamily="2" charset="77"/>
                        </a:defRPr>
                      </a:pPr>
                      <a:t>[PERCENTAGE]</a:t>
                    </a:fld>
                    <a:endParaRPr lang="en-US" sz="800" baseline="0" dirty="0">
                      <a:solidFill>
                        <a:schemeClr val="tx1">
                          <a:lumMod val="10000"/>
                          <a:lumOff val="90000"/>
                        </a:schemeClr>
                      </a:solidFill>
                      <a:latin typeface="Montserrat" pitchFamily="2" charset="77"/>
                    </a:endParaRPr>
                  </a:p>
                </c:rich>
              </c:tx>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10000"/>
                          <a:lumOff val="90000"/>
                        </a:schemeClr>
                      </a:solidFill>
                      <a:latin typeface="Montserrat" pitchFamily="2" charset="77"/>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A03-CB41-8574-213744C224CC}"/>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ontserrat" pitchFamily="2" charset="77"/>
                    <a:ea typeface="+mn-ea"/>
                    <a:cs typeface="+mn-cs"/>
                  </a:defRPr>
                </a:pPr>
                <a:endParaRPr lang="en-US"/>
              </a:p>
            </c:txPr>
            <c:showLegendKey val="0"/>
            <c:showVal val="0"/>
            <c:showCatName val="1"/>
            <c:showSerName val="0"/>
            <c:showPercent val="1"/>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numRef>
              <c:f>Sheet1!$A$2:$A$3</c:f>
              <c:numCache>
                <c:formatCode>General</c:formatCode>
                <c:ptCount val="2"/>
              </c:numCache>
            </c:numRef>
          </c:cat>
          <c:val>
            <c:numRef>
              <c:f>Sheet1!$B$2:$B$3</c:f>
              <c:numCache>
                <c:formatCode>0%</c:formatCode>
                <c:ptCount val="2"/>
                <c:pt idx="0">
                  <c:v>0.7</c:v>
                </c:pt>
                <c:pt idx="1">
                  <c:v>0.3</c:v>
                </c:pt>
              </c:numCache>
            </c:numRef>
          </c:val>
          <c:extLst>
            <c:ext xmlns:c16="http://schemas.microsoft.com/office/drawing/2014/chart" uri="{C3380CC4-5D6E-409C-BE32-E72D297353CC}">
              <c16:uniqueId val="{00000004-5A03-CB41-8574-213744C224CC}"/>
            </c:ext>
          </c:extLst>
        </c:ser>
        <c:dLbls>
          <c:showLegendKey val="0"/>
          <c:showVal val="0"/>
          <c:showCatName val="1"/>
          <c:showSerName val="0"/>
          <c:showPercent val="0"/>
          <c:showBubbleSize val="0"/>
          <c:showLeaderLines val="1"/>
        </c:dLbls>
        <c:firstSliceAng val="0"/>
        <c:holeSize val="57"/>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dPt>
            <c:idx val="0"/>
            <c:bubble3D val="0"/>
            <c:spPr>
              <a:solidFill>
                <a:schemeClr val="accent2"/>
              </a:solidFill>
              <a:ln>
                <a:noFill/>
              </a:ln>
              <a:effectLst/>
            </c:spPr>
            <c:extLst>
              <c:ext xmlns:c16="http://schemas.microsoft.com/office/drawing/2014/chart" uri="{C3380CC4-5D6E-409C-BE32-E72D297353CC}">
                <c16:uniqueId val="{00000001-C672-3048-872F-B088586CB785}"/>
              </c:ext>
            </c:extLst>
          </c:dPt>
          <c:dPt>
            <c:idx val="1"/>
            <c:bubble3D val="0"/>
            <c:spPr>
              <a:solidFill>
                <a:schemeClr val="accent2">
                  <a:lumMod val="60000"/>
                  <a:lumOff val="40000"/>
                </a:schemeClr>
              </a:solidFill>
              <a:ln>
                <a:noFill/>
              </a:ln>
              <a:effectLst/>
            </c:spPr>
            <c:extLst>
              <c:ext xmlns:c16="http://schemas.microsoft.com/office/drawing/2014/chart" uri="{C3380CC4-5D6E-409C-BE32-E72D297353CC}">
                <c16:uniqueId val="{00000003-C672-3048-872F-B088586CB785}"/>
              </c:ext>
            </c:extLst>
          </c:dPt>
          <c:dLbls>
            <c:dLbl>
              <c:idx val="0"/>
              <c:layout>
                <c:manualLayout>
                  <c:x val="0.169008785108818"/>
                  <c:y val="8.8062930065541875E-2"/>
                </c:manualLayout>
              </c:layout>
              <c:tx>
                <c:rich>
                  <a:bodyPr rot="0" spcFirstLastPara="1" vertOverflow="ellipsis" vert="horz" wrap="square" lIns="38100" tIns="19050" rIns="38100" bIns="19050" anchor="ctr" anchorCtr="1">
                    <a:spAutoFit/>
                  </a:bodyPr>
                  <a:lstStyle/>
                  <a:p>
                    <a:pPr>
                      <a:defRPr sz="800" b="0" i="0" u="none" strike="noStrike" kern="1200" baseline="0">
                        <a:solidFill>
                          <a:schemeClr val="tx1">
                            <a:lumMod val="10000"/>
                            <a:lumOff val="90000"/>
                          </a:schemeClr>
                        </a:solidFill>
                        <a:latin typeface="Montserrat" pitchFamily="2" charset="77"/>
                        <a:ea typeface="+mn-ea"/>
                        <a:cs typeface="+mn-cs"/>
                      </a:defRPr>
                    </a:pPr>
                    <a:fld id="{C775DEC3-A559-0F45-9F03-485775C3613A}" type="CATEGORYNAME">
                      <a:rPr lang="en-US" sz="800">
                        <a:solidFill>
                          <a:schemeClr val="tx1">
                            <a:lumMod val="10000"/>
                            <a:lumOff val="90000"/>
                          </a:schemeClr>
                        </a:solidFill>
                        <a:latin typeface="Montserrat" pitchFamily="2" charset="77"/>
                      </a:rPr>
                      <a:pPr>
                        <a:defRPr sz="800">
                          <a:solidFill>
                            <a:schemeClr val="tx1">
                              <a:lumMod val="10000"/>
                              <a:lumOff val="90000"/>
                            </a:schemeClr>
                          </a:solidFill>
                          <a:latin typeface="Montserrat" pitchFamily="2" charset="77"/>
                        </a:defRPr>
                      </a:pPr>
                      <a:t>[CATEGORY NAME]</a:t>
                    </a:fld>
                    <a:r>
                      <a:rPr lang="en-US" sz="800" baseline="0" dirty="0">
                        <a:solidFill>
                          <a:schemeClr val="tx1">
                            <a:lumMod val="10000"/>
                            <a:lumOff val="90000"/>
                          </a:schemeClr>
                        </a:solidFill>
                        <a:latin typeface="Montserrat" pitchFamily="2" charset="77"/>
                      </a:rPr>
                      <a:t>
</a:t>
                    </a:r>
                    <a:fld id="{BF136363-6EAC-AF4D-BB6F-49E42F90D0E4}" type="PERCENTAGE">
                      <a:rPr lang="en-US" sz="800" b="1" baseline="0">
                        <a:solidFill>
                          <a:schemeClr val="tx1">
                            <a:lumMod val="10000"/>
                            <a:lumOff val="90000"/>
                          </a:schemeClr>
                        </a:solidFill>
                        <a:latin typeface="Montserrat" pitchFamily="2" charset="77"/>
                      </a:rPr>
                      <a:pPr>
                        <a:defRPr sz="800">
                          <a:solidFill>
                            <a:schemeClr val="tx1">
                              <a:lumMod val="10000"/>
                              <a:lumOff val="90000"/>
                            </a:schemeClr>
                          </a:solidFill>
                          <a:latin typeface="Montserrat" pitchFamily="2" charset="77"/>
                        </a:defRPr>
                      </a:pPr>
                      <a:t>[PERCENTAGE]</a:t>
                    </a:fld>
                    <a:endParaRPr lang="en-US" sz="800" baseline="0" dirty="0">
                      <a:solidFill>
                        <a:schemeClr val="tx1">
                          <a:lumMod val="10000"/>
                          <a:lumOff val="90000"/>
                        </a:schemeClr>
                      </a:solidFill>
                      <a:latin typeface="Montserrat" pitchFamily="2" charset="77"/>
                    </a:endParaRPr>
                  </a:p>
                </c:rich>
              </c:tx>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10000"/>
                          <a:lumOff val="90000"/>
                        </a:schemeClr>
                      </a:solidFill>
                      <a:latin typeface="Montserrat" pitchFamily="2" charset="77"/>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C672-3048-872F-B088586CB785}"/>
                </c:ext>
              </c:extLst>
            </c:dLbl>
            <c:dLbl>
              <c:idx val="1"/>
              <c:layout>
                <c:manualLayout>
                  <c:x val="-0.18953553479697588"/>
                  <c:y val="-2.096229839051611E-2"/>
                </c:manualLayout>
              </c:layout>
              <c:tx>
                <c:rich>
                  <a:bodyPr rot="0" spcFirstLastPara="1" vertOverflow="ellipsis" vert="horz" wrap="square" lIns="38100" tIns="19050" rIns="38100" bIns="19050" anchor="ctr" anchorCtr="1">
                    <a:spAutoFit/>
                  </a:bodyPr>
                  <a:lstStyle/>
                  <a:p>
                    <a:pPr>
                      <a:defRPr sz="800" b="0" i="0" u="none" strike="noStrike" kern="1200" baseline="0">
                        <a:solidFill>
                          <a:schemeClr val="tx1">
                            <a:lumMod val="10000"/>
                            <a:lumOff val="90000"/>
                          </a:schemeClr>
                        </a:solidFill>
                        <a:latin typeface="Montserrat" pitchFamily="2" charset="77"/>
                        <a:ea typeface="+mn-ea"/>
                        <a:cs typeface="+mn-cs"/>
                      </a:defRPr>
                    </a:pPr>
                    <a:fld id="{283F142B-F510-3947-AEC2-799A9157609A}" type="CATEGORYNAME">
                      <a:rPr lang="en-US" sz="800">
                        <a:solidFill>
                          <a:schemeClr val="tx1">
                            <a:lumMod val="10000"/>
                            <a:lumOff val="90000"/>
                          </a:schemeClr>
                        </a:solidFill>
                        <a:latin typeface="Montserrat" pitchFamily="2" charset="77"/>
                      </a:rPr>
                      <a:pPr>
                        <a:defRPr sz="800">
                          <a:solidFill>
                            <a:schemeClr val="tx1">
                              <a:lumMod val="10000"/>
                              <a:lumOff val="90000"/>
                            </a:schemeClr>
                          </a:solidFill>
                          <a:latin typeface="Montserrat" pitchFamily="2" charset="77"/>
                        </a:defRPr>
                      </a:pPr>
                      <a:t>[CATEGORY NAME]</a:t>
                    </a:fld>
                    <a:r>
                      <a:rPr lang="en-US" sz="800" baseline="0" dirty="0">
                        <a:solidFill>
                          <a:schemeClr val="tx1">
                            <a:lumMod val="10000"/>
                            <a:lumOff val="90000"/>
                          </a:schemeClr>
                        </a:solidFill>
                        <a:latin typeface="Montserrat" pitchFamily="2" charset="77"/>
                      </a:rPr>
                      <a:t>
</a:t>
                    </a:r>
                    <a:fld id="{632E7753-6DFA-DA48-8FC5-8FE9FCB2CD0E}" type="PERCENTAGE">
                      <a:rPr lang="en-US" sz="800" b="1" baseline="0">
                        <a:solidFill>
                          <a:schemeClr val="tx1">
                            <a:lumMod val="10000"/>
                            <a:lumOff val="90000"/>
                          </a:schemeClr>
                        </a:solidFill>
                        <a:latin typeface="Montserrat" pitchFamily="2" charset="77"/>
                      </a:rPr>
                      <a:pPr>
                        <a:defRPr sz="800">
                          <a:solidFill>
                            <a:schemeClr val="tx1">
                              <a:lumMod val="10000"/>
                              <a:lumOff val="90000"/>
                            </a:schemeClr>
                          </a:solidFill>
                          <a:latin typeface="Montserrat" pitchFamily="2" charset="77"/>
                        </a:defRPr>
                      </a:pPr>
                      <a:t>[PERCENTAGE]</a:t>
                    </a:fld>
                    <a:endParaRPr lang="en-US" sz="800" baseline="0" dirty="0">
                      <a:solidFill>
                        <a:schemeClr val="tx1">
                          <a:lumMod val="10000"/>
                          <a:lumOff val="90000"/>
                        </a:schemeClr>
                      </a:solidFill>
                      <a:latin typeface="Montserrat" pitchFamily="2" charset="77"/>
                    </a:endParaRPr>
                  </a:p>
                </c:rich>
              </c:tx>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10000"/>
                          <a:lumOff val="90000"/>
                        </a:schemeClr>
                      </a:solidFill>
                      <a:latin typeface="Montserrat" pitchFamily="2" charset="77"/>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672-3048-872F-B088586CB785}"/>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ontserrat" pitchFamily="2" charset="77"/>
                    <a:ea typeface="+mn-ea"/>
                    <a:cs typeface="+mn-cs"/>
                  </a:defRPr>
                </a:pPr>
                <a:endParaRPr lang="en-US"/>
              </a:p>
            </c:txPr>
            <c:showLegendKey val="0"/>
            <c:showVal val="0"/>
            <c:showCatName val="1"/>
            <c:showSerName val="0"/>
            <c:showPercent val="1"/>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numRef>
              <c:f>Sheet1!$A$2:$A$3</c:f>
              <c:numCache>
                <c:formatCode>General</c:formatCode>
                <c:ptCount val="2"/>
              </c:numCache>
            </c:numRef>
          </c:cat>
          <c:val>
            <c:numRef>
              <c:f>Sheet1!$B$2:$B$3</c:f>
              <c:numCache>
                <c:formatCode>0%</c:formatCode>
                <c:ptCount val="2"/>
                <c:pt idx="0">
                  <c:v>0.8</c:v>
                </c:pt>
                <c:pt idx="1">
                  <c:v>0.2</c:v>
                </c:pt>
              </c:numCache>
            </c:numRef>
          </c:val>
          <c:extLst>
            <c:ext xmlns:c16="http://schemas.microsoft.com/office/drawing/2014/chart" uri="{C3380CC4-5D6E-409C-BE32-E72D297353CC}">
              <c16:uniqueId val="{00000004-C672-3048-872F-B088586CB785}"/>
            </c:ext>
          </c:extLst>
        </c:ser>
        <c:dLbls>
          <c:showLegendKey val="0"/>
          <c:showVal val="0"/>
          <c:showCatName val="1"/>
          <c:showSerName val="0"/>
          <c:showPercent val="0"/>
          <c:showBubbleSize val="0"/>
          <c:showLeaderLines val="1"/>
        </c:dLbls>
        <c:firstSliceAng val="0"/>
        <c:holeSize val="57"/>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dPt>
            <c:idx val="0"/>
            <c:bubble3D val="0"/>
            <c:spPr>
              <a:solidFill>
                <a:schemeClr val="accent2"/>
              </a:solidFill>
              <a:ln>
                <a:noFill/>
              </a:ln>
              <a:effectLst/>
            </c:spPr>
            <c:extLst>
              <c:ext xmlns:c16="http://schemas.microsoft.com/office/drawing/2014/chart" uri="{C3380CC4-5D6E-409C-BE32-E72D297353CC}">
                <c16:uniqueId val="{00000001-2B64-AC4D-9218-A5676505C47B}"/>
              </c:ext>
            </c:extLst>
          </c:dPt>
          <c:dPt>
            <c:idx val="1"/>
            <c:bubble3D val="0"/>
            <c:spPr>
              <a:solidFill>
                <a:schemeClr val="accent2">
                  <a:lumMod val="60000"/>
                  <a:lumOff val="40000"/>
                </a:schemeClr>
              </a:solidFill>
              <a:ln>
                <a:noFill/>
              </a:ln>
              <a:effectLst/>
            </c:spPr>
            <c:extLst>
              <c:ext xmlns:c16="http://schemas.microsoft.com/office/drawing/2014/chart" uri="{C3380CC4-5D6E-409C-BE32-E72D297353CC}">
                <c16:uniqueId val="{00000003-2B64-AC4D-9218-A5676505C47B}"/>
              </c:ext>
            </c:extLst>
          </c:dPt>
          <c:dLbls>
            <c:dLbl>
              <c:idx val="0"/>
              <c:layout>
                <c:manualLayout>
                  <c:x val="0.169008785108818"/>
                  <c:y val="8.8062930065541875E-2"/>
                </c:manualLayout>
              </c:layout>
              <c:tx>
                <c:rich>
                  <a:bodyPr rot="0" spcFirstLastPara="1" vertOverflow="ellipsis" vert="horz" wrap="square" lIns="38100" tIns="19050" rIns="38100" bIns="19050" anchor="ctr" anchorCtr="1">
                    <a:spAutoFit/>
                  </a:bodyPr>
                  <a:lstStyle/>
                  <a:p>
                    <a:pPr>
                      <a:defRPr sz="800" b="0" i="0" u="none" strike="noStrike" kern="1200" baseline="0">
                        <a:solidFill>
                          <a:schemeClr val="tx1">
                            <a:lumMod val="10000"/>
                            <a:lumOff val="90000"/>
                          </a:schemeClr>
                        </a:solidFill>
                        <a:latin typeface="Montserrat" pitchFamily="2" charset="77"/>
                        <a:ea typeface="+mn-ea"/>
                        <a:cs typeface="+mn-cs"/>
                      </a:defRPr>
                    </a:pPr>
                    <a:fld id="{C775DEC3-A559-0F45-9F03-485775C3613A}" type="CATEGORYNAME">
                      <a:rPr lang="en-US" sz="800">
                        <a:solidFill>
                          <a:schemeClr val="tx1">
                            <a:lumMod val="10000"/>
                            <a:lumOff val="90000"/>
                          </a:schemeClr>
                        </a:solidFill>
                        <a:latin typeface="Montserrat" pitchFamily="2" charset="77"/>
                      </a:rPr>
                      <a:pPr>
                        <a:defRPr sz="800">
                          <a:solidFill>
                            <a:schemeClr val="tx1">
                              <a:lumMod val="10000"/>
                              <a:lumOff val="90000"/>
                            </a:schemeClr>
                          </a:solidFill>
                          <a:latin typeface="Montserrat" pitchFamily="2" charset="77"/>
                        </a:defRPr>
                      </a:pPr>
                      <a:t>[CATEGORY NAME]</a:t>
                    </a:fld>
                    <a:r>
                      <a:rPr lang="en-US" sz="800" baseline="0" dirty="0">
                        <a:solidFill>
                          <a:schemeClr val="tx1">
                            <a:lumMod val="10000"/>
                            <a:lumOff val="90000"/>
                          </a:schemeClr>
                        </a:solidFill>
                        <a:latin typeface="Montserrat" pitchFamily="2" charset="77"/>
                      </a:rPr>
                      <a:t>
</a:t>
                    </a:r>
                    <a:fld id="{BF136363-6EAC-AF4D-BB6F-49E42F90D0E4}" type="PERCENTAGE">
                      <a:rPr lang="en-US" sz="800" b="1" baseline="0">
                        <a:solidFill>
                          <a:schemeClr val="tx1">
                            <a:lumMod val="10000"/>
                            <a:lumOff val="90000"/>
                          </a:schemeClr>
                        </a:solidFill>
                        <a:latin typeface="Montserrat" pitchFamily="2" charset="77"/>
                      </a:rPr>
                      <a:pPr>
                        <a:defRPr sz="800">
                          <a:solidFill>
                            <a:schemeClr val="tx1">
                              <a:lumMod val="10000"/>
                              <a:lumOff val="90000"/>
                            </a:schemeClr>
                          </a:solidFill>
                          <a:latin typeface="Montserrat" pitchFamily="2" charset="77"/>
                        </a:defRPr>
                      </a:pPr>
                      <a:t>[PERCENTAGE]</a:t>
                    </a:fld>
                    <a:endParaRPr lang="en-US" sz="800" baseline="0" dirty="0">
                      <a:solidFill>
                        <a:schemeClr val="tx1">
                          <a:lumMod val="10000"/>
                          <a:lumOff val="90000"/>
                        </a:schemeClr>
                      </a:solidFill>
                      <a:latin typeface="Montserrat" pitchFamily="2" charset="77"/>
                    </a:endParaRPr>
                  </a:p>
                </c:rich>
              </c:tx>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10000"/>
                          <a:lumOff val="90000"/>
                        </a:schemeClr>
                      </a:solidFill>
                      <a:latin typeface="Montserrat" pitchFamily="2" charset="77"/>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2B64-AC4D-9218-A5676505C47B}"/>
                </c:ext>
              </c:extLst>
            </c:dLbl>
            <c:dLbl>
              <c:idx val="1"/>
              <c:layout>
                <c:manualLayout>
                  <c:x val="-0.18953553479697588"/>
                  <c:y val="-2.096229839051611E-2"/>
                </c:manualLayout>
              </c:layout>
              <c:tx>
                <c:rich>
                  <a:bodyPr rot="0" spcFirstLastPara="1" vertOverflow="ellipsis" vert="horz" wrap="square" lIns="38100" tIns="19050" rIns="38100" bIns="19050" anchor="ctr" anchorCtr="1">
                    <a:spAutoFit/>
                  </a:bodyPr>
                  <a:lstStyle/>
                  <a:p>
                    <a:pPr>
                      <a:defRPr sz="800" b="0" i="0" u="none" strike="noStrike" kern="1200" baseline="0">
                        <a:solidFill>
                          <a:schemeClr val="tx1">
                            <a:lumMod val="10000"/>
                            <a:lumOff val="90000"/>
                          </a:schemeClr>
                        </a:solidFill>
                        <a:latin typeface="Montserrat" pitchFamily="2" charset="77"/>
                        <a:ea typeface="+mn-ea"/>
                        <a:cs typeface="+mn-cs"/>
                      </a:defRPr>
                    </a:pPr>
                    <a:fld id="{283F142B-F510-3947-AEC2-799A9157609A}" type="CATEGORYNAME">
                      <a:rPr lang="en-US" sz="800">
                        <a:solidFill>
                          <a:schemeClr val="tx1">
                            <a:lumMod val="10000"/>
                            <a:lumOff val="90000"/>
                          </a:schemeClr>
                        </a:solidFill>
                        <a:latin typeface="Montserrat" pitchFamily="2" charset="77"/>
                      </a:rPr>
                      <a:pPr>
                        <a:defRPr sz="800">
                          <a:solidFill>
                            <a:schemeClr val="tx1">
                              <a:lumMod val="10000"/>
                              <a:lumOff val="90000"/>
                            </a:schemeClr>
                          </a:solidFill>
                          <a:latin typeface="Montserrat" pitchFamily="2" charset="77"/>
                        </a:defRPr>
                      </a:pPr>
                      <a:t>[CATEGORY NAME]</a:t>
                    </a:fld>
                    <a:r>
                      <a:rPr lang="en-US" sz="800" baseline="0" dirty="0">
                        <a:solidFill>
                          <a:schemeClr val="tx1">
                            <a:lumMod val="10000"/>
                            <a:lumOff val="90000"/>
                          </a:schemeClr>
                        </a:solidFill>
                        <a:latin typeface="Montserrat" pitchFamily="2" charset="77"/>
                      </a:rPr>
                      <a:t>
</a:t>
                    </a:r>
                    <a:fld id="{632E7753-6DFA-DA48-8FC5-8FE9FCB2CD0E}" type="PERCENTAGE">
                      <a:rPr lang="en-US" sz="800" b="1" baseline="0">
                        <a:solidFill>
                          <a:schemeClr val="tx1">
                            <a:lumMod val="10000"/>
                            <a:lumOff val="90000"/>
                          </a:schemeClr>
                        </a:solidFill>
                        <a:latin typeface="Montserrat" pitchFamily="2" charset="77"/>
                      </a:rPr>
                      <a:pPr>
                        <a:defRPr sz="800">
                          <a:solidFill>
                            <a:schemeClr val="tx1">
                              <a:lumMod val="10000"/>
                              <a:lumOff val="90000"/>
                            </a:schemeClr>
                          </a:solidFill>
                          <a:latin typeface="Montserrat" pitchFamily="2" charset="77"/>
                        </a:defRPr>
                      </a:pPr>
                      <a:t>[PERCENTAGE]</a:t>
                    </a:fld>
                    <a:endParaRPr lang="en-US" sz="800" baseline="0" dirty="0">
                      <a:solidFill>
                        <a:schemeClr val="tx1">
                          <a:lumMod val="10000"/>
                          <a:lumOff val="90000"/>
                        </a:schemeClr>
                      </a:solidFill>
                      <a:latin typeface="Montserrat" pitchFamily="2" charset="77"/>
                    </a:endParaRPr>
                  </a:p>
                </c:rich>
              </c:tx>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10000"/>
                          <a:lumOff val="90000"/>
                        </a:schemeClr>
                      </a:solidFill>
                      <a:latin typeface="Montserrat" pitchFamily="2" charset="77"/>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2B64-AC4D-9218-A5676505C47B}"/>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ontserrat" pitchFamily="2" charset="77"/>
                    <a:ea typeface="+mn-ea"/>
                    <a:cs typeface="+mn-cs"/>
                  </a:defRPr>
                </a:pPr>
                <a:endParaRPr lang="en-US"/>
              </a:p>
            </c:txPr>
            <c:showLegendKey val="0"/>
            <c:showVal val="0"/>
            <c:showCatName val="1"/>
            <c:showSerName val="0"/>
            <c:showPercent val="1"/>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numRef>
              <c:f>Sheet1!$A$2:$A$3</c:f>
              <c:numCache>
                <c:formatCode>General</c:formatCode>
                <c:ptCount val="2"/>
              </c:numCache>
            </c:numRef>
          </c:cat>
          <c:val>
            <c:numRef>
              <c:f>Sheet1!$B$2:$B$3</c:f>
              <c:numCache>
                <c:formatCode>0%</c:formatCode>
                <c:ptCount val="2"/>
                <c:pt idx="0">
                  <c:v>0.78</c:v>
                </c:pt>
                <c:pt idx="1">
                  <c:v>0.22</c:v>
                </c:pt>
              </c:numCache>
            </c:numRef>
          </c:val>
          <c:extLst>
            <c:ext xmlns:c16="http://schemas.microsoft.com/office/drawing/2014/chart" uri="{C3380CC4-5D6E-409C-BE32-E72D297353CC}">
              <c16:uniqueId val="{00000004-2B64-AC4D-9218-A5676505C47B}"/>
            </c:ext>
          </c:extLst>
        </c:ser>
        <c:dLbls>
          <c:showLegendKey val="0"/>
          <c:showVal val="0"/>
          <c:showCatName val="1"/>
          <c:showSerName val="0"/>
          <c:showPercent val="0"/>
          <c:showBubbleSize val="0"/>
          <c:showLeaderLines val="1"/>
        </c:dLbls>
        <c:firstSliceAng val="0"/>
        <c:holeSize val="57"/>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dPt>
            <c:idx val="0"/>
            <c:bubble3D val="0"/>
            <c:spPr>
              <a:solidFill>
                <a:schemeClr val="accent2"/>
              </a:solidFill>
              <a:ln>
                <a:noFill/>
              </a:ln>
              <a:effectLst/>
            </c:spPr>
            <c:extLst>
              <c:ext xmlns:c16="http://schemas.microsoft.com/office/drawing/2014/chart" uri="{C3380CC4-5D6E-409C-BE32-E72D297353CC}">
                <c16:uniqueId val="{00000001-036B-B546-BF72-4C5E3D703683}"/>
              </c:ext>
            </c:extLst>
          </c:dPt>
          <c:dPt>
            <c:idx val="1"/>
            <c:bubble3D val="0"/>
            <c:spPr>
              <a:solidFill>
                <a:schemeClr val="accent2">
                  <a:lumMod val="60000"/>
                  <a:lumOff val="40000"/>
                </a:schemeClr>
              </a:solidFill>
              <a:ln>
                <a:noFill/>
              </a:ln>
              <a:effectLst/>
            </c:spPr>
            <c:extLst>
              <c:ext xmlns:c16="http://schemas.microsoft.com/office/drawing/2014/chart" uri="{C3380CC4-5D6E-409C-BE32-E72D297353CC}">
                <c16:uniqueId val="{00000003-036B-B546-BF72-4C5E3D703683}"/>
              </c:ext>
            </c:extLst>
          </c:dPt>
          <c:dLbls>
            <c:dLbl>
              <c:idx val="0"/>
              <c:layout>
                <c:manualLayout>
                  <c:x val="0.169008785108818"/>
                  <c:y val="8.8062930065541875E-2"/>
                </c:manualLayout>
              </c:layout>
              <c:tx>
                <c:rich>
                  <a:bodyPr rot="0" spcFirstLastPara="1" vertOverflow="ellipsis" vert="horz" wrap="square" lIns="38100" tIns="19050" rIns="38100" bIns="19050" anchor="ctr" anchorCtr="1">
                    <a:spAutoFit/>
                  </a:bodyPr>
                  <a:lstStyle/>
                  <a:p>
                    <a:pPr>
                      <a:defRPr sz="800" b="0" i="0" u="none" strike="noStrike" kern="1200" baseline="0">
                        <a:solidFill>
                          <a:schemeClr val="tx1">
                            <a:lumMod val="10000"/>
                            <a:lumOff val="90000"/>
                          </a:schemeClr>
                        </a:solidFill>
                        <a:latin typeface="Montserrat" pitchFamily="2" charset="77"/>
                        <a:ea typeface="+mn-ea"/>
                        <a:cs typeface="+mn-cs"/>
                      </a:defRPr>
                    </a:pPr>
                    <a:fld id="{C775DEC3-A559-0F45-9F03-485775C3613A}" type="CATEGORYNAME">
                      <a:rPr lang="en-US" sz="800">
                        <a:solidFill>
                          <a:schemeClr val="tx1">
                            <a:lumMod val="10000"/>
                            <a:lumOff val="90000"/>
                          </a:schemeClr>
                        </a:solidFill>
                        <a:latin typeface="Montserrat" pitchFamily="2" charset="77"/>
                      </a:rPr>
                      <a:pPr>
                        <a:defRPr sz="800">
                          <a:solidFill>
                            <a:schemeClr val="tx1">
                              <a:lumMod val="10000"/>
                              <a:lumOff val="90000"/>
                            </a:schemeClr>
                          </a:solidFill>
                          <a:latin typeface="Montserrat" pitchFamily="2" charset="77"/>
                        </a:defRPr>
                      </a:pPr>
                      <a:t>[CATEGORY NAME]</a:t>
                    </a:fld>
                    <a:r>
                      <a:rPr lang="en-US" sz="800" baseline="0" dirty="0">
                        <a:solidFill>
                          <a:schemeClr val="tx1">
                            <a:lumMod val="10000"/>
                            <a:lumOff val="90000"/>
                          </a:schemeClr>
                        </a:solidFill>
                        <a:latin typeface="Montserrat" pitchFamily="2" charset="77"/>
                      </a:rPr>
                      <a:t>
</a:t>
                    </a:r>
                    <a:fld id="{BF136363-6EAC-AF4D-BB6F-49E42F90D0E4}" type="PERCENTAGE">
                      <a:rPr lang="en-US" sz="800" b="1" baseline="0">
                        <a:solidFill>
                          <a:schemeClr val="tx1">
                            <a:lumMod val="10000"/>
                            <a:lumOff val="90000"/>
                          </a:schemeClr>
                        </a:solidFill>
                        <a:latin typeface="Montserrat" pitchFamily="2" charset="77"/>
                      </a:rPr>
                      <a:pPr>
                        <a:defRPr sz="800">
                          <a:solidFill>
                            <a:schemeClr val="tx1">
                              <a:lumMod val="10000"/>
                              <a:lumOff val="90000"/>
                            </a:schemeClr>
                          </a:solidFill>
                          <a:latin typeface="Montserrat" pitchFamily="2" charset="77"/>
                        </a:defRPr>
                      </a:pPr>
                      <a:t>[PERCENTAGE]</a:t>
                    </a:fld>
                    <a:endParaRPr lang="en-US" sz="800" baseline="0" dirty="0">
                      <a:solidFill>
                        <a:schemeClr val="tx1">
                          <a:lumMod val="10000"/>
                          <a:lumOff val="90000"/>
                        </a:schemeClr>
                      </a:solidFill>
                      <a:latin typeface="Montserrat" pitchFamily="2" charset="77"/>
                    </a:endParaRPr>
                  </a:p>
                </c:rich>
              </c:tx>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10000"/>
                          <a:lumOff val="90000"/>
                        </a:schemeClr>
                      </a:solidFill>
                      <a:latin typeface="Montserrat" pitchFamily="2" charset="77"/>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036B-B546-BF72-4C5E3D703683}"/>
                </c:ext>
              </c:extLst>
            </c:dLbl>
            <c:dLbl>
              <c:idx val="1"/>
              <c:layout>
                <c:manualLayout>
                  <c:x val="-0.18953553479697588"/>
                  <c:y val="-2.096229839051611E-2"/>
                </c:manualLayout>
              </c:layout>
              <c:tx>
                <c:rich>
                  <a:bodyPr rot="0" spcFirstLastPara="1" vertOverflow="ellipsis" vert="horz" wrap="square" lIns="38100" tIns="19050" rIns="38100" bIns="19050" anchor="ctr" anchorCtr="1">
                    <a:spAutoFit/>
                  </a:bodyPr>
                  <a:lstStyle/>
                  <a:p>
                    <a:pPr>
                      <a:defRPr sz="800" b="0" i="0" u="none" strike="noStrike" kern="1200" baseline="0">
                        <a:solidFill>
                          <a:schemeClr val="tx1">
                            <a:lumMod val="10000"/>
                            <a:lumOff val="90000"/>
                          </a:schemeClr>
                        </a:solidFill>
                        <a:latin typeface="Montserrat" pitchFamily="2" charset="77"/>
                        <a:ea typeface="+mn-ea"/>
                        <a:cs typeface="+mn-cs"/>
                      </a:defRPr>
                    </a:pPr>
                    <a:fld id="{283F142B-F510-3947-AEC2-799A9157609A}" type="CATEGORYNAME">
                      <a:rPr lang="en-US" sz="800">
                        <a:solidFill>
                          <a:schemeClr val="tx1">
                            <a:lumMod val="10000"/>
                            <a:lumOff val="90000"/>
                          </a:schemeClr>
                        </a:solidFill>
                        <a:latin typeface="Montserrat" pitchFamily="2" charset="77"/>
                      </a:rPr>
                      <a:pPr>
                        <a:defRPr sz="800">
                          <a:solidFill>
                            <a:schemeClr val="tx1">
                              <a:lumMod val="10000"/>
                              <a:lumOff val="90000"/>
                            </a:schemeClr>
                          </a:solidFill>
                          <a:latin typeface="Montserrat" pitchFamily="2" charset="77"/>
                        </a:defRPr>
                      </a:pPr>
                      <a:t>[CATEGORY NAME]</a:t>
                    </a:fld>
                    <a:r>
                      <a:rPr lang="en-US" sz="800" baseline="0" dirty="0">
                        <a:solidFill>
                          <a:schemeClr val="tx1">
                            <a:lumMod val="10000"/>
                            <a:lumOff val="90000"/>
                          </a:schemeClr>
                        </a:solidFill>
                        <a:latin typeface="Montserrat" pitchFamily="2" charset="77"/>
                      </a:rPr>
                      <a:t>
</a:t>
                    </a:r>
                    <a:fld id="{632E7753-6DFA-DA48-8FC5-8FE9FCB2CD0E}" type="PERCENTAGE">
                      <a:rPr lang="en-US" sz="800" b="1" baseline="0">
                        <a:solidFill>
                          <a:schemeClr val="tx1">
                            <a:lumMod val="10000"/>
                            <a:lumOff val="90000"/>
                          </a:schemeClr>
                        </a:solidFill>
                        <a:latin typeface="Montserrat" pitchFamily="2" charset="77"/>
                      </a:rPr>
                      <a:pPr>
                        <a:defRPr sz="800">
                          <a:solidFill>
                            <a:schemeClr val="tx1">
                              <a:lumMod val="10000"/>
                              <a:lumOff val="90000"/>
                            </a:schemeClr>
                          </a:solidFill>
                          <a:latin typeface="Montserrat" pitchFamily="2" charset="77"/>
                        </a:defRPr>
                      </a:pPr>
                      <a:t>[PERCENTAGE]</a:t>
                    </a:fld>
                    <a:endParaRPr lang="en-US" sz="800" baseline="0" dirty="0">
                      <a:solidFill>
                        <a:schemeClr val="tx1">
                          <a:lumMod val="10000"/>
                          <a:lumOff val="90000"/>
                        </a:schemeClr>
                      </a:solidFill>
                      <a:latin typeface="Montserrat" pitchFamily="2" charset="77"/>
                    </a:endParaRPr>
                  </a:p>
                </c:rich>
              </c:tx>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10000"/>
                          <a:lumOff val="90000"/>
                        </a:schemeClr>
                      </a:solidFill>
                      <a:latin typeface="Montserrat" pitchFamily="2" charset="77"/>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036B-B546-BF72-4C5E3D703683}"/>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2"/>
                    </a:solidFill>
                    <a:latin typeface="Montserrat" pitchFamily="2" charset="77"/>
                    <a:ea typeface="+mn-ea"/>
                    <a:cs typeface="+mn-cs"/>
                  </a:defRPr>
                </a:pPr>
                <a:endParaRPr lang="en-US"/>
              </a:p>
            </c:txPr>
            <c:showLegendKey val="0"/>
            <c:showVal val="0"/>
            <c:showCatName val="1"/>
            <c:showSerName val="0"/>
            <c:showPercent val="1"/>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numRef>
              <c:f>Sheet1!$A$2:$A$3</c:f>
              <c:numCache>
                <c:formatCode>General</c:formatCode>
                <c:ptCount val="2"/>
              </c:numCache>
            </c:numRef>
          </c:cat>
          <c:val>
            <c:numRef>
              <c:f>Sheet1!$B$2:$B$3</c:f>
              <c:numCache>
                <c:formatCode>0%</c:formatCode>
                <c:ptCount val="2"/>
                <c:pt idx="0">
                  <c:v>0.78</c:v>
                </c:pt>
                <c:pt idx="1">
                  <c:v>0.22</c:v>
                </c:pt>
              </c:numCache>
            </c:numRef>
          </c:val>
          <c:extLst>
            <c:ext xmlns:c16="http://schemas.microsoft.com/office/drawing/2014/chart" uri="{C3380CC4-5D6E-409C-BE32-E72D297353CC}">
              <c16:uniqueId val="{00000004-036B-B546-BF72-4C5E3D703683}"/>
            </c:ext>
          </c:extLst>
        </c:ser>
        <c:dLbls>
          <c:showLegendKey val="0"/>
          <c:showVal val="0"/>
          <c:showCatName val="1"/>
          <c:showSerName val="0"/>
          <c:showPercent val="0"/>
          <c:showBubbleSize val="0"/>
          <c:showLeaderLines val="1"/>
        </c:dLbls>
        <c:firstSliceAng val="0"/>
        <c:holeSize val="57"/>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Best device</c:v>
                </c:pt>
              </c:strCache>
            </c:strRef>
          </c:tx>
          <c:spPr>
            <a:solidFill>
              <a:schemeClr val="accent1"/>
            </a:solidFill>
            <a:ln>
              <a:solidFill>
                <a:schemeClr val="tx2"/>
              </a:solidFill>
            </a:ln>
            <a:effectLst/>
          </c:spPr>
          <c:invertIfNegative val="0"/>
          <c:cat>
            <c:strRef>
              <c:f>Sheet1!$A$2:$A$5</c:f>
              <c:strCache>
                <c:ptCount val="4"/>
                <c:pt idx="0">
                  <c:v>Q1 2021</c:v>
                </c:pt>
                <c:pt idx="1">
                  <c:v>Q2 2021</c:v>
                </c:pt>
                <c:pt idx="2">
                  <c:v>Q3 2021</c:v>
                </c:pt>
                <c:pt idx="3">
                  <c:v>Q4 2021</c:v>
                </c:pt>
              </c:strCache>
            </c:strRef>
          </c:cat>
          <c:val>
            <c:numRef>
              <c:f>Sheet1!$B$2:$B$5</c:f>
              <c:numCache>
                <c:formatCode>0%</c:formatCode>
                <c:ptCount val="4"/>
                <c:pt idx="0">
                  <c:v>0.12</c:v>
                </c:pt>
                <c:pt idx="1">
                  <c:v>0.11</c:v>
                </c:pt>
                <c:pt idx="2">
                  <c:v>0.12</c:v>
                </c:pt>
                <c:pt idx="3">
                  <c:v>0.15</c:v>
                </c:pt>
              </c:numCache>
            </c:numRef>
          </c:val>
          <c:extLst>
            <c:ext xmlns:c16="http://schemas.microsoft.com/office/drawing/2014/chart" uri="{C3380CC4-5D6E-409C-BE32-E72D297353CC}">
              <c16:uniqueId val="{00000000-9A27-EA44-AB3E-E8646AB7EDA1}"/>
            </c:ext>
          </c:extLst>
        </c:ser>
        <c:ser>
          <c:idx val="1"/>
          <c:order val="1"/>
          <c:tx>
            <c:strRef>
              <c:f>Sheet1!$C$1</c:f>
              <c:strCache>
                <c:ptCount val="1"/>
                <c:pt idx="0">
                  <c:v>Awesome device</c:v>
                </c:pt>
              </c:strCache>
            </c:strRef>
          </c:tx>
          <c:spPr>
            <a:solidFill>
              <a:schemeClr val="accent2"/>
            </a:solidFill>
            <a:ln>
              <a:solidFill>
                <a:schemeClr val="tx2"/>
              </a:solidFill>
            </a:ln>
            <a:effectLst/>
          </c:spPr>
          <c:invertIfNegative val="0"/>
          <c:cat>
            <c:strRef>
              <c:f>Sheet1!$A$2:$A$5</c:f>
              <c:strCache>
                <c:ptCount val="4"/>
                <c:pt idx="0">
                  <c:v>Q1 2021</c:v>
                </c:pt>
                <c:pt idx="1">
                  <c:v>Q2 2021</c:v>
                </c:pt>
                <c:pt idx="2">
                  <c:v>Q3 2021</c:v>
                </c:pt>
                <c:pt idx="3">
                  <c:v>Q4 2021</c:v>
                </c:pt>
              </c:strCache>
            </c:strRef>
          </c:cat>
          <c:val>
            <c:numRef>
              <c:f>Sheet1!$C$2:$C$5</c:f>
              <c:numCache>
                <c:formatCode>0%</c:formatCode>
                <c:ptCount val="4"/>
                <c:pt idx="0">
                  <c:v>0.33</c:v>
                </c:pt>
                <c:pt idx="1">
                  <c:v>0.33</c:v>
                </c:pt>
                <c:pt idx="2">
                  <c:v>0.33</c:v>
                </c:pt>
                <c:pt idx="3">
                  <c:v>0.28999999999999998</c:v>
                </c:pt>
              </c:numCache>
            </c:numRef>
          </c:val>
          <c:extLst>
            <c:ext xmlns:c16="http://schemas.microsoft.com/office/drawing/2014/chart" uri="{C3380CC4-5D6E-409C-BE32-E72D297353CC}">
              <c16:uniqueId val="{00000001-9A27-EA44-AB3E-E8646AB7EDA1}"/>
            </c:ext>
          </c:extLst>
        </c:ser>
        <c:ser>
          <c:idx val="2"/>
          <c:order val="2"/>
          <c:tx>
            <c:strRef>
              <c:f>Sheet1!$D$1</c:f>
              <c:strCache>
                <c:ptCount val="1"/>
                <c:pt idx="0">
                  <c:v>Better device</c:v>
                </c:pt>
              </c:strCache>
            </c:strRef>
          </c:tx>
          <c:spPr>
            <a:solidFill>
              <a:schemeClr val="accent2">
                <a:lumMod val="60000"/>
                <a:lumOff val="40000"/>
              </a:schemeClr>
            </a:solidFill>
            <a:ln>
              <a:solidFill>
                <a:schemeClr val="tx2"/>
              </a:solidFill>
            </a:ln>
            <a:effectLst/>
          </c:spPr>
          <c:invertIfNegative val="0"/>
          <c:cat>
            <c:strRef>
              <c:f>Sheet1!$A$2:$A$5</c:f>
              <c:strCache>
                <c:ptCount val="4"/>
                <c:pt idx="0">
                  <c:v>Q1 2021</c:v>
                </c:pt>
                <c:pt idx="1">
                  <c:v>Q2 2021</c:v>
                </c:pt>
                <c:pt idx="2">
                  <c:v>Q3 2021</c:v>
                </c:pt>
                <c:pt idx="3">
                  <c:v>Q4 2021</c:v>
                </c:pt>
              </c:strCache>
            </c:strRef>
          </c:cat>
          <c:val>
            <c:numRef>
              <c:f>Sheet1!$D$2:$D$5</c:f>
              <c:numCache>
                <c:formatCode>0%</c:formatCode>
                <c:ptCount val="4"/>
                <c:pt idx="0">
                  <c:v>0.5</c:v>
                </c:pt>
                <c:pt idx="1">
                  <c:v>0.49</c:v>
                </c:pt>
                <c:pt idx="2">
                  <c:v>0.49</c:v>
                </c:pt>
                <c:pt idx="3">
                  <c:v>0.45</c:v>
                </c:pt>
              </c:numCache>
            </c:numRef>
          </c:val>
          <c:extLst>
            <c:ext xmlns:c16="http://schemas.microsoft.com/office/drawing/2014/chart" uri="{C3380CC4-5D6E-409C-BE32-E72D297353CC}">
              <c16:uniqueId val="{00000002-9A27-EA44-AB3E-E8646AB7EDA1}"/>
            </c:ext>
          </c:extLst>
        </c:ser>
        <c:ser>
          <c:idx val="3"/>
          <c:order val="3"/>
          <c:tx>
            <c:strRef>
              <c:f>Sheet1!$E$1</c:f>
              <c:strCache>
                <c:ptCount val="1"/>
                <c:pt idx="0">
                  <c:v>Best device2</c:v>
                </c:pt>
              </c:strCache>
            </c:strRef>
          </c:tx>
          <c:spPr>
            <a:solidFill>
              <a:schemeClr val="accent1">
                <a:lumMod val="20000"/>
                <a:lumOff val="80000"/>
              </a:schemeClr>
            </a:solidFill>
            <a:ln>
              <a:solidFill>
                <a:schemeClr val="tx2"/>
              </a:solidFill>
            </a:ln>
            <a:effectLst/>
          </c:spPr>
          <c:invertIfNegative val="0"/>
          <c:cat>
            <c:strRef>
              <c:f>Sheet1!$A$2:$A$5</c:f>
              <c:strCache>
                <c:ptCount val="4"/>
                <c:pt idx="0">
                  <c:v>Q1 2021</c:v>
                </c:pt>
                <c:pt idx="1">
                  <c:v>Q2 2021</c:v>
                </c:pt>
                <c:pt idx="2">
                  <c:v>Q3 2021</c:v>
                </c:pt>
                <c:pt idx="3">
                  <c:v>Q4 2021</c:v>
                </c:pt>
              </c:strCache>
            </c:strRef>
          </c:cat>
          <c:val>
            <c:numRef>
              <c:f>Sheet1!$E$2:$E$5</c:f>
              <c:numCache>
                <c:formatCode>0%</c:formatCode>
                <c:ptCount val="4"/>
                <c:pt idx="0">
                  <c:v>0.04</c:v>
                </c:pt>
                <c:pt idx="1">
                  <c:v>7.0000000000000007E-2</c:v>
                </c:pt>
                <c:pt idx="2">
                  <c:v>0.06</c:v>
                </c:pt>
                <c:pt idx="3">
                  <c:v>0.11</c:v>
                </c:pt>
              </c:numCache>
            </c:numRef>
          </c:val>
          <c:extLst>
            <c:ext xmlns:c16="http://schemas.microsoft.com/office/drawing/2014/chart" uri="{C3380CC4-5D6E-409C-BE32-E72D297353CC}">
              <c16:uniqueId val="{00000003-9A27-EA44-AB3E-E8646AB7EDA1}"/>
            </c:ext>
          </c:extLst>
        </c:ser>
        <c:dLbls>
          <c:showLegendKey val="0"/>
          <c:showVal val="0"/>
          <c:showCatName val="0"/>
          <c:showSerName val="0"/>
          <c:showPercent val="0"/>
          <c:showBubbleSize val="0"/>
        </c:dLbls>
        <c:gapWidth val="150"/>
        <c:overlap val="100"/>
        <c:axId val="573795471"/>
        <c:axId val="1732945616"/>
      </c:barChart>
      <c:catAx>
        <c:axId val="5737954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10000"/>
                    <a:lumOff val="90000"/>
                  </a:schemeClr>
                </a:solidFill>
                <a:latin typeface="Montserrat" pitchFamily="2" charset="77"/>
                <a:ea typeface="+mn-ea"/>
                <a:cs typeface="+mn-cs"/>
              </a:defRPr>
            </a:pPr>
            <a:endParaRPr lang="en-US"/>
          </a:p>
        </c:txPr>
        <c:crossAx val="1732945616"/>
        <c:crosses val="autoZero"/>
        <c:auto val="1"/>
        <c:lblAlgn val="ctr"/>
        <c:lblOffset val="100"/>
        <c:noMultiLvlLbl val="0"/>
      </c:catAx>
      <c:valAx>
        <c:axId val="1732945616"/>
        <c:scaling>
          <c:orientation val="minMax"/>
          <c:max val="1"/>
        </c:scaling>
        <c:delete val="0"/>
        <c:axPos val="l"/>
        <c:majorGridlines>
          <c:spPr>
            <a:ln w="6350" cap="flat" cmpd="sng" algn="ctr">
              <a:solidFill>
                <a:schemeClr val="bg2">
                  <a:lumMod val="75000"/>
                  <a:alpha val="5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50" b="1" i="0" u="none" strike="noStrike" kern="1200" baseline="0">
                <a:solidFill>
                  <a:schemeClr val="tx1">
                    <a:lumMod val="10000"/>
                    <a:lumOff val="90000"/>
                  </a:schemeClr>
                </a:solidFill>
                <a:latin typeface="Montserrat" pitchFamily="2" charset="77"/>
                <a:ea typeface="+mn-ea"/>
                <a:cs typeface="+mn-cs"/>
              </a:defRPr>
            </a:pPr>
            <a:endParaRPr lang="en-US"/>
          </a:p>
        </c:txPr>
        <c:crossAx val="57379547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ontserrat" pitchFamily="2" charset="77"/>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Our Devices</c:v>
                </c:pt>
              </c:strCache>
            </c:strRef>
          </c:tx>
          <c:spPr>
            <a:solidFill>
              <a:schemeClr val="accent2"/>
            </a:solidFill>
            <a:ln>
              <a:solidFill>
                <a:schemeClr val="tx2"/>
              </a:solidFill>
            </a:ln>
            <a:effectLst/>
          </c:spPr>
          <c:invertIfNegative val="0"/>
          <c:cat>
            <c:strRef>
              <c:f>Sheet1!$A$2:$A$5</c:f>
              <c:strCache>
                <c:ptCount val="4"/>
                <c:pt idx="0">
                  <c:v>Q1 2021</c:v>
                </c:pt>
                <c:pt idx="1">
                  <c:v>Q2 2021</c:v>
                </c:pt>
                <c:pt idx="2">
                  <c:v>Q3 2021</c:v>
                </c:pt>
                <c:pt idx="3">
                  <c:v>Q4 2021</c:v>
                </c:pt>
              </c:strCache>
            </c:strRef>
          </c:cat>
          <c:val>
            <c:numRef>
              <c:f>Sheet1!$B$2:$B$5</c:f>
              <c:numCache>
                <c:formatCode>0%</c:formatCode>
                <c:ptCount val="4"/>
                <c:pt idx="0">
                  <c:v>0.5</c:v>
                </c:pt>
                <c:pt idx="1">
                  <c:v>0.52</c:v>
                </c:pt>
                <c:pt idx="2">
                  <c:v>0.54</c:v>
                </c:pt>
                <c:pt idx="3">
                  <c:v>0.57999999999999996</c:v>
                </c:pt>
              </c:numCache>
            </c:numRef>
          </c:val>
          <c:extLst>
            <c:ext xmlns:c16="http://schemas.microsoft.com/office/drawing/2014/chart" uri="{C3380CC4-5D6E-409C-BE32-E72D297353CC}">
              <c16:uniqueId val="{00000000-9A27-EA44-AB3E-E8646AB7EDA1}"/>
            </c:ext>
          </c:extLst>
        </c:ser>
        <c:ser>
          <c:idx val="1"/>
          <c:order val="1"/>
          <c:tx>
            <c:strRef>
              <c:f>Sheet1!$C$1</c:f>
              <c:strCache>
                <c:ptCount val="1"/>
                <c:pt idx="0">
                  <c:v>Competitor's devices</c:v>
                </c:pt>
              </c:strCache>
            </c:strRef>
          </c:tx>
          <c:spPr>
            <a:solidFill>
              <a:schemeClr val="accent2">
                <a:lumMod val="40000"/>
                <a:lumOff val="60000"/>
              </a:schemeClr>
            </a:solidFill>
            <a:ln>
              <a:solidFill>
                <a:schemeClr val="tx2"/>
              </a:solidFill>
            </a:ln>
            <a:effectLst/>
          </c:spPr>
          <c:invertIfNegative val="0"/>
          <c:cat>
            <c:strRef>
              <c:f>Sheet1!$A$2:$A$5</c:f>
              <c:strCache>
                <c:ptCount val="4"/>
                <c:pt idx="0">
                  <c:v>Q1 2021</c:v>
                </c:pt>
                <c:pt idx="1">
                  <c:v>Q2 2021</c:v>
                </c:pt>
                <c:pt idx="2">
                  <c:v>Q3 2021</c:v>
                </c:pt>
                <c:pt idx="3">
                  <c:v>Q4 2021</c:v>
                </c:pt>
              </c:strCache>
            </c:strRef>
          </c:cat>
          <c:val>
            <c:numRef>
              <c:f>Sheet1!$C$2:$C$5</c:f>
              <c:numCache>
                <c:formatCode>0%</c:formatCode>
                <c:ptCount val="4"/>
                <c:pt idx="0">
                  <c:v>0.5</c:v>
                </c:pt>
                <c:pt idx="1">
                  <c:v>0.48</c:v>
                </c:pt>
                <c:pt idx="2">
                  <c:v>0.46</c:v>
                </c:pt>
                <c:pt idx="3">
                  <c:v>0.42</c:v>
                </c:pt>
              </c:numCache>
            </c:numRef>
          </c:val>
          <c:extLst>
            <c:ext xmlns:c16="http://schemas.microsoft.com/office/drawing/2014/chart" uri="{C3380CC4-5D6E-409C-BE32-E72D297353CC}">
              <c16:uniqueId val="{00000001-9A27-EA44-AB3E-E8646AB7EDA1}"/>
            </c:ext>
          </c:extLst>
        </c:ser>
        <c:dLbls>
          <c:showLegendKey val="0"/>
          <c:showVal val="0"/>
          <c:showCatName val="0"/>
          <c:showSerName val="0"/>
          <c:showPercent val="0"/>
          <c:showBubbleSize val="0"/>
        </c:dLbls>
        <c:gapWidth val="150"/>
        <c:overlap val="100"/>
        <c:axId val="573795471"/>
        <c:axId val="1732945616"/>
      </c:barChart>
      <c:catAx>
        <c:axId val="5737954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10000"/>
                    <a:lumOff val="90000"/>
                  </a:schemeClr>
                </a:solidFill>
                <a:latin typeface="Montserrat" pitchFamily="2" charset="77"/>
                <a:ea typeface="+mn-ea"/>
                <a:cs typeface="+mn-cs"/>
              </a:defRPr>
            </a:pPr>
            <a:endParaRPr lang="en-US"/>
          </a:p>
        </c:txPr>
        <c:crossAx val="1732945616"/>
        <c:crosses val="autoZero"/>
        <c:auto val="1"/>
        <c:lblAlgn val="ctr"/>
        <c:lblOffset val="100"/>
        <c:noMultiLvlLbl val="0"/>
      </c:catAx>
      <c:valAx>
        <c:axId val="1732945616"/>
        <c:scaling>
          <c:orientation val="minMax"/>
          <c:max val="1"/>
        </c:scaling>
        <c:delete val="0"/>
        <c:axPos val="l"/>
        <c:majorGridlines>
          <c:spPr>
            <a:ln w="6350" cap="flat" cmpd="sng" algn="ctr">
              <a:solidFill>
                <a:schemeClr val="bg2">
                  <a:lumMod val="75000"/>
                  <a:alpha val="5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50" b="1" i="0" u="none" strike="noStrike" kern="1200" baseline="0">
                <a:solidFill>
                  <a:schemeClr val="tx1">
                    <a:lumMod val="10000"/>
                    <a:lumOff val="90000"/>
                  </a:schemeClr>
                </a:solidFill>
                <a:latin typeface="Montserrat" pitchFamily="2" charset="77"/>
                <a:ea typeface="+mn-ea"/>
                <a:cs typeface="+mn-cs"/>
              </a:defRPr>
            </a:pPr>
            <a:endParaRPr lang="en-US"/>
          </a:p>
        </c:txPr>
        <c:crossAx val="57379547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ontserrat" pitchFamily="2" charset="77"/>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Monthly Forecast</c:v>
                </c:pt>
              </c:strCache>
            </c:strRef>
          </c:tx>
          <c:spPr>
            <a:solidFill>
              <a:srgbClr val="B9C6FA"/>
            </a:solidFill>
            <a:ln w="12700">
              <a:solidFill>
                <a:schemeClr val="tx2"/>
              </a:solidFill>
            </a:ln>
            <a:effectLst/>
          </c:spPr>
          <c:invertIfNegative val="0"/>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formatCode="#,##0">
                  <c:v>151600</c:v>
                </c:pt>
                <c:pt idx="1">
                  <c:v>160320</c:v>
                </c:pt>
                <c:pt idx="2">
                  <c:v>243500</c:v>
                </c:pt>
                <c:pt idx="3">
                  <c:v>113450</c:v>
                </c:pt>
                <c:pt idx="4">
                  <c:v>143200</c:v>
                </c:pt>
                <c:pt idx="5">
                  <c:v>134000</c:v>
                </c:pt>
                <c:pt idx="6">
                  <c:v>89400</c:v>
                </c:pt>
                <c:pt idx="7">
                  <c:v>184900</c:v>
                </c:pt>
                <c:pt idx="8">
                  <c:v>100800</c:v>
                </c:pt>
                <c:pt idx="9">
                  <c:v>241850</c:v>
                </c:pt>
                <c:pt idx="10">
                  <c:v>142425</c:v>
                </c:pt>
                <c:pt idx="11">
                  <c:v>243400</c:v>
                </c:pt>
              </c:numCache>
            </c:numRef>
          </c:val>
          <c:extLst>
            <c:ext xmlns:c16="http://schemas.microsoft.com/office/drawing/2014/chart" uri="{C3380CC4-5D6E-409C-BE32-E72D297353CC}">
              <c16:uniqueId val="{00000000-43DD-4B44-85AD-47AD48026F35}"/>
            </c:ext>
          </c:extLst>
        </c:ser>
        <c:ser>
          <c:idx val="1"/>
          <c:order val="1"/>
          <c:tx>
            <c:strRef>
              <c:f>Sheet1!$C$1</c:f>
              <c:strCache>
                <c:ptCount val="1"/>
                <c:pt idx="0">
                  <c:v>Cumulative</c:v>
                </c:pt>
              </c:strCache>
            </c:strRef>
          </c:tx>
          <c:spPr>
            <a:gradFill>
              <a:gsLst>
                <a:gs pos="0">
                  <a:schemeClr val="accent2"/>
                </a:gs>
                <a:gs pos="100000">
                  <a:schemeClr val="bg2">
                    <a:lumMod val="75000"/>
                  </a:schemeClr>
                </a:gs>
              </a:gsLst>
              <a:lin ang="2700000" scaled="0"/>
            </a:gradFill>
            <a:ln w="12700">
              <a:solidFill>
                <a:schemeClr val="tx2"/>
              </a:solidFill>
            </a:ln>
            <a:effectLst/>
          </c:spPr>
          <c:invertIfNegative val="0"/>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151600</c:v>
                </c:pt>
                <c:pt idx="1">
                  <c:v>311920</c:v>
                </c:pt>
                <c:pt idx="2">
                  <c:v>555420</c:v>
                </c:pt>
                <c:pt idx="3">
                  <c:v>668870</c:v>
                </c:pt>
                <c:pt idx="4">
                  <c:v>812070</c:v>
                </c:pt>
                <c:pt idx="5">
                  <c:v>946070</c:v>
                </c:pt>
                <c:pt idx="6">
                  <c:v>1035470</c:v>
                </c:pt>
                <c:pt idx="7">
                  <c:v>1220370</c:v>
                </c:pt>
                <c:pt idx="8">
                  <c:v>1321170</c:v>
                </c:pt>
                <c:pt idx="9">
                  <c:v>1563020</c:v>
                </c:pt>
                <c:pt idx="10">
                  <c:v>1705445</c:v>
                </c:pt>
                <c:pt idx="11">
                  <c:v>1948845</c:v>
                </c:pt>
              </c:numCache>
            </c:numRef>
          </c:val>
          <c:extLst>
            <c:ext xmlns:c16="http://schemas.microsoft.com/office/drawing/2014/chart" uri="{C3380CC4-5D6E-409C-BE32-E72D297353CC}">
              <c16:uniqueId val="{00000001-43DD-4B44-85AD-47AD48026F35}"/>
            </c:ext>
          </c:extLst>
        </c:ser>
        <c:dLbls>
          <c:showLegendKey val="0"/>
          <c:showVal val="0"/>
          <c:showCatName val="0"/>
          <c:showSerName val="0"/>
          <c:showPercent val="0"/>
          <c:showBubbleSize val="0"/>
        </c:dLbls>
        <c:gapWidth val="39"/>
        <c:overlap val="100"/>
        <c:axId val="1957510944"/>
        <c:axId val="832754079"/>
      </c:barChart>
      <c:catAx>
        <c:axId val="19575109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rgbClr val="B9C6FA"/>
                </a:solidFill>
                <a:latin typeface="Montserrat" pitchFamily="2" charset="77"/>
                <a:ea typeface="+mn-ea"/>
                <a:cs typeface="+mn-cs"/>
              </a:defRPr>
            </a:pPr>
            <a:endParaRPr lang="en-US"/>
          </a:p>
        </c:txPr>
        <c:crossAx val="832754079"/>
        <c:crosses val="autoZero"/>
        <c:auto val="1"/>
        <c:lblAlgn val="ctr"/>
        <c:lblOffset val="100"/>
        <c:noMultiLvlLbl val="0"/>
      </c:catAx>
      <c:valAx>
        <c:axId val="832754079"/>
        <c:scaling>
          <c:orientation val="minMax"/>
        </c:scaling>
        <c:delete val="0"/>
        <c:axPos val="l"/>
        <c:majorGridlines>
          <c:spPr>
            <a:ln w="6350" cap="flat" cmpd="sng" algn="ctr">
              <a:solidFill>
                <a:schemeClr val="accent1">
                  <a:lumMod val="75000"/>
                  <a:alpha val="50000"/>
                </a:schemeClr>
              </a:solidFill>
              <a:round/>
            </a:ln>
            <a:effectLst/>
          </c:spPr>
        </c:majorGridlines>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800" b="1" i="0" u="none" strike="noStrike" kern="1200" baseline="0">
                <a:solidFill>
                  <a:srgbClr val="B9C6FA"/>
                </a:solidFill>
                <a:latin typeface="Montserrat" pitchFamily="2" charset="77"/>
                <a:ea typeface="+mn-ea"/>
                <a:cs typeface="+mn-cs"/>
              </a:defRPr>
            </a:pPr>
            <a:endParaRPr lang="en-US"/>
          </a:p>
        </c:txPr>
        <c:crossAx val="1957510944"/>
        <c:crosses val="autoZero"/>
        <c:crossBetween val="between"/>
      </c:valAx>
      <c:spPr>
        <a:noFill/>
        <a:ln>
          <a:noFill/>
        </a:ln>
        <a:effectLst/>
      </c:spPr>
    </c:plotArea>
    <c:legend>
      <c:legendPos val="b"/>
      <c:layout>
        <c:manualLayout>
          <c:xMode val="edge"/>
          <c:yMode val="edge"/>
          <c:x val="0.30604094709783869"/>
          <c:y val="0.9570730764200458"/>
          <c:w val="0.39793505601298595"/>
          <c:h val="3.4260791438498327E-2"/>
        </c:manualLayout>
      </c:layout>
      <c:overlay val="0"/>
      <c:spPr>
        <a:noFill/>
        <a:ln>
          <a:noFill/>
        </a:ln>
        <a:effectLst/>
      </c:spPr>
      <c:txPr>
        <a:bodyPr rot="0" spcFirstLastPara="1" vertOverflow="ellipsis" vert="horz" wrap="square" anchor="ctr" anchorCtr="1"/>
        <a:lstStyle/>
        <a:p>
          <a:pPr>
            <a:defRPr sz="900" b="1" i="0" u="none" strike="noStrike" kern="1200" baseline="0">
              <a:solidFill>
                <a:srgbClr val="B9C6FA"/>
              </a:solidFill>
              <a:latin typeface="Montserrat" pitchFamily="2" charset="77"/>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8679702076803126E-2"/>
          <c:y val="6.1181258126662287E-2"/>
          <c:w val="0.8886308565711053"/>
          <c:h val="0.87763748374667538"/>
        </c:manualLayout>
      </c:layout>
      <c:barChart>
        <c:barDir val="bar"/>
        <c:grouping val="clustered"/>
        <c:varyColors val="0"/>
        <c:ser>
          <c:idx val="0"/>
          <c:order val="0"/>
          <c:spPr>
            <a:solidFill>
              <a:schemeClr val="accent2">
                <a:lumMod val="20000"/>
                <a:lumOff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2"/>
                    </a:solidFill>
                    <a:latin typeface="Montserrat"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Sheet1!$N$54</c:f>
              <c:numCache>
                <c:formatCode>General</c:formatCode>
                <c:ptCount val="1"/>
                <c:pt idx="0">
                  <c:v>10</c:v>
                </c:pt>
              </c:numCache>
            </c:numRef>
          </c:val>
          <c:extLst>
            <c:ext xmlns:c16="http://schemas.microsoft.com/office/drawing/2014/chart" uri="{C3380CC4-5D6E-409C-BE32-E72D297353CC}">
              <c16:uniqueId val="{00000000-FDBF-BE42-B6FD-0F50BEB2672E}"/>
            </c:ext>
          </c:extLst>
        </c:ser>
        <c:ser>
          <c:idx val="1"/>
          <c:order val="1"/>
          <c:spPr>
            <a:solidFill>
              <a:schemeClr val="accent2">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sz="1200" b="1" i="0" u="none" strike="noStrike" kern="1200" baseline="0">
                    <a:solidFill>
                      <a:schemeClr val="bg1"/>
                    </a:solidFill>
                    <a:latin typeface="Montserrat"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Sheet1!$N$55</c:f>
              <c:numCache>
                <c:formatCode>General</c:formatCode>
                <c:ptCount val="1"/>
                <c:pt idx="0">
                  <c:v>25</c:v>
                </c:pt>
              </c:numCache>
            </c:numRef>
          </c:val>
          <c:extLst>
            <c:ext xmlns:c16="http://schemas.microsoft.com/office/drawing/2014/chart" uri="{C3380CC4-5D6E-409C-BE32-E72D297353CC}">
              <c16:uniqueId val="{00000001-FDBF-BE42-B6FD-0F50BEB2672E}"/>
            </c:ext>
          </c:extLst>
        </c:ser>
        <c:ser>
          <c:idx val="2"/>
          <c:order val="2"/>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sz="1200" b="1" i="0" u="none" strike="noStrike" kern="1200" baseline="0">
                    <a:solidFill>
                      <a:schemeClr val="bg1"/>
                    </a:solidFill>
                    <a:latin typeface="Montserrat"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Sheet1!$N$56</c:f>
              <c:numCache>
                <c:formatCode>General</c:formatCode>
                <c:ptCount val="1"/>
                <c:pt idx="0">
                  <c:v>31</c:v>
                </c:pt>
              </c:numCache>
            </c:numRef>
          </c:val>
          <c:extLst>
            <c:ext xmlns:c16="http://schemas.microsoft.com/office/drawing/2014/chart" uri="{C3380CC4-5D6E-409C-BE32-E72D297353CC}">
              <c16:uniqueId val="{00000002-FDBF-BE42-B6FD-0F50BEB2672E}"/>
            </c:ext>
          </c:extLst>
        </c:ser>
        <c:dLbls>
          <c:dLblPos val="ctr"/>
          <c:showLegendKey val="0"/>
          <c:showVal val="1"/>
          <c:showCatName val="0"/>
          <c:showSerName val="0"/>
          <c:showPercent val="0"/>
          <c:showBubbleSize val="0"/>
        </c:dLbls>
        <c:gapWidth val="182"/>
        <c:overlap val="-24"/>
        <c:axId val="10569567"/>
        <c:axId val="10567903"/>
      </c:barChart>
      <c:catAx>
        <c:axId val="10569567"/>
        <c:scaling>
          <c:orientation val="maxMin"/>
        </c:scaling>
        <c:delete val="1"/>
        <c:axPos val="l"/>
        <c:numFmt formatCode="General" sourceLinked="1"/>
        <c:majorTickMark val="none"/>
        <c:minorTickMark val="none"/>
        <c:tickLblPos val="nextTo"/>
        <c:crossAx val="10567903"/>
        <c:crosses val="autoZero"/>
        <c:auto val="1"/>
        <c:lblAlgn val="ctr"/>
        <c:lblOffset val="100"/>
        <c:noMultiLvlLbl val="0"/>
      </c:catAx>
      <c:valAx>
        <c:axId val="10567903"/>
        <c:scaling>
          <c:orientation val="minMax"/>
        </c:scaling>
        <c:delete val="1"/>
        <c:axPos val="t"/>
        <c:numFmt formatCode="General" sourceLinked="1"/>
        <c:majorTickMark val="none"/>
        <c:minorTickMark val="none"/>
        <c:tickLblPos val="nextTo"/>
        <c:crossAx val="105695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5.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DDAE3C-C1B9-B245-AEB9-40F9B7229CB4}" type="datetimeFigureOut">
              <a:rPr lang="en-US" smtClean="0"/>
              <a:t>5/13/23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AF8D0F-62DE-B54A-8902-3D2D703DA17A}" type="slidenum">
              <a:rPr lang="en-US" smtClean="0"/>
              <a:t>‹#›</a:t>
            </a:fld>
            <a:endParaRPr lang="en-US"/>
          </a:p>
        </p:txBody>
      </p:sp>
    </p:spTree>
    <p:extLst>
      <p:ext uri="{BB962C8B-B14F-4D97-AF65-F5344CB8AC3E}">
        <p14:creationId xmlns:p14="http://schemas.microsoft.com/office/powerpoint/2010/main" val="207843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86534D-BAA9-449C-9AFE-8C37A7B66E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3122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0AF8D0F-62DE-B54A-8902-3D2D703DA17A}" type="slidenum">
              <a:rPr lang="en-US" smtClean="0"/>
              <a:t>10</a:t>
            </a:fld>
            <a:endParaRPr lang="en-US"/>
          </a:p>
        </p:txBody>
      </p:sp>
    </p:spTree>
    <p:extLst>
      <p:ext uri="{BB962C8B-B14F-4D97-AF65-F5344CB8AC3E}">
        <p14:creationId xmlns:p14="http://schemas.microsoft.com/office/powerpoint/2010/main" val="912702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0AF8D0F-62DE-B54A-8902-3D2D703DA17A}" type="slidenum">
              <a:rPr lang="en-US" smtClean="0"/>
              <a:t>11</a:t>
            </a:fld>
            <a:endParaRPr lang="en-US"/>
          </a:p>
        </p:txBody>
      </p:sp>
    </p:spTree>
    <p:extLst>
      <p:ext uri="{BB962C8B-B14F-4D97-AF65-F5344CB8AC3E}">
        <p14:creationId xmlns:p14="http://schemas.microsoft.com/office/powerpoint/2010/main" val="3145246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0AF8D0F-62DE-B54A-8902-3D2D703DA17A}" type="slidenum">
              <a:rPr lang="en-US" smtClean="0"/>
              <a:t>12</a:t>
            </a:fld>
            <a:endParaRPr lang="en-US"/>
          </a:p>
        </p:txBody>
      </p:sp>
    </p:spTree>
    <p:extLst>
      <p:ext uri="{BB962C8B-B14F-4D97-AF65-F5344CB8AC3E}">
        <p14:creationId xmlns:p14="http://schemas.microsoft.com/office/powerpoint/2010/main" val="1362178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0AF8D0F-62DE-B54A-8902-3D2D703DA17A}" type="slidenum">
              <a:rPr lang="en-US" smtClean="0"/>
              <a:t>13</a:t>
            </a:fld>
            <a:endParaRPr lang="en-US"/>
          </a:p>
        </p:txBody>
      </p:sp>
    </p:spTree>
    <p:extLst>
      <p:ext uri="{BB962C8B-B14F-4D97-AF65-F5344CB8AC3E}">
        <p14:creationId xmlns:p14="http://schemas.microsoft.com/office/powerpoint/2010/main" val="34487812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0AF8D0F-62DE-B54A-8902-3D2D703DA17A}" type="slidenum">
              <a:rPr lang="en-US" smtClean="0"/>
              <a:t>14</a:t>
            </a:fld>
            <a:endParaRPr lang="en-US"/>
          </a:p>
        </p:txBody>
      </p:sp>
    </p:spTree>
    <p:extLst>
      <p:ext uri="{BB962C8B-B14F-4D97-AF65-F5344CB8AC3E}">
        <p14:creationId xmlns:p14="http://schemas.microsoft.com/office/powerpoint/2010/main" val="42511146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0AF8D0F-62DE-B54A-8902-3D2D703DA17A}" type="slidenum">
              <a:rPr lang="en-US" smtClean="0"/>
              <a:t>15</a:t>
            </a:fld>
            <a:endParaRPr lang="en-US"/>
          </a:p>
        </p:txBody>
      </p:sp>
    </p:spTree>
    <p:extLst>
      <p:ext uri="{BB962C8B-B14F-4D97-AF65-F5344CB8AC3E}">
        <p14:creationId xmlns:p14="http://schemas.microsoft.com/office/powerpoint/2010/main" val="31325376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0AF8D0F-62DE-B54A-8902-3D2D703DA17A}" type="slidenum">
              <a:rPr lang="en-US" smtClean="0"/>
              <a:t>16</a:t>
            </a:fld>
            <a:endParaRPr lang="en-US"/>
          </a:p>
        </p:txBody>
      </p:sp>
    </p:spTree>
    <p:extLst>
      <p:ext uri="{BB962C8B-B14F-4D97-AF65-F5344CB8AC3E}">
        <p14:creationId xmlns:p14="http://schemas.microsoft.com/office/powerpoint/2010/main" val="17157176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0AF8D0F-62DE-B54A-8902-3D2D703DA17A}" type="slidenum">
              <a:rPr lang="en-US" smtClean="0"/>
              <a:t>17</a:t>
            </a:fld>
            <a:endParaRPr lang="en-US"/>
          </a:p>
        </p:txBody>
      </p:sp>
    </p:spTree>
    <p:extLst>
      <p:ext uri="{BB962C8B-B14F-4D97-AF65-F5344CB8AC3E}">
        <p14:creationId xmlns:p14="http://schemas.microsoft.com/office/powerpoint/2010/main" val="6439447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0AF8D0F-62DE-B54A-8902-3D2D703DA17A}" type="slidenum">
              <a:rPr lang="en-US" smtClean="0"/>
              <a:t>18</a:t>
            </a:fld>
            <a:endParaRPr lang="en-US"/>
          </a:p>
        </p:txBody>
      </p:sp>
    </p:spTree>
    <p:extLst>
      <p:ext uri="{BB962C8B-B14F-4D97-AF65-F5344CB8AC3E}">
        <p14:creationId xmlns:p14="http://schemas.microsoft.com/office/powerpoint/2010/main" val="32829313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0AF8D0F-62DE-B54A-8902-3D2D703DA17A}" type="slidenum">
              <a:rPr lang="en-US" smtClean="0"/>
              <a:t>19</a:t>
            </a:fld>
            <a:endParaRPr lang="en-US"/>
          </a:p>
        </p:txBody>
      </p:sp>
    </p:spTree>
    <p:extLst>
      <p:ext uri="{BB962C8B-B14F-4D97-AF65-F5344CB8AC3E}">
        <p14:creationId xmlns:p14="http://schemas.microsoft.com/office/powerpoint/2010/main" val="37219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0AF8D0F-62DE-B54A-8902-3D2D703DA17A}" type="slidenum">
              <a:rPr lang="en-US" smtClean="0"/>
              <a:t>2</a:t>
            </a:fld>
            <a:endParaRPr lang="en-US"/>
          </a:p>
        </p:txBody>
      </p:sp>
    </p:spTree>
    <p:extLst>
      <p:ext uri="{BB962C8B-B14F-4D97-AF65-F5344CB8AC3E}">
        <p14:creationId xmlns:p14="http://schemas.microsoft.com/office/powerpoint/2010/main" val="12735447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0AF8D0F-62DE-B54A-8902-3D2D703DA17A}" type="slidenum">
              <a:rPr lang="en-US" smtClean="0"/>
              <a:t>20</a:t>
            </a:fld>
            <a:endParaRPr lang="en-US"/>
          </a:p>
        </p:txBody>
      </p:sp>
    </p:spTree>
    <p:extLst>
      <p:ext uri="{BB962C8B-B14F-4D97-AF65-F5344CB8AC3E}">
        <p14:creationId xmlns:p14="http://schemas.microsoft.com/office/powerpoint/2010/main" val="36530183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0AF8D0F-62DE-B54A-8902-3D2D703DA17A}" type="slidenum">
              <a:rPr lang="en-US" smtClean="0"/>
              <a:t>21</a:t>
            </a:fld>
            <a:endParaRPr lang="en-US"/>
          </a:p>
        </p:txBody>
      </p:sp>
    </p:spTree>
    <p:extLst>
      <p:ext uri="{BB962C8B-B14F-4D97-AF65-F5344CB8AC3E}">
        <p14:creationId xmlns:p14="http://schemas.microsoft.com/office/powerpoint/2010/main" val="23330362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0AF8D0F-62DE-B54A-8902-3D2D703DA17A}" type="slidenum">
              <a:rPr lang="en-US" smtClean="0"/>
              <a:t>22</a:t>
            </a:fld>
            <a:endParaRPr lang="en-US"/>
          </a:p>
        </p:txBody>
      </p:sp>
    </p:spTree>
    <p:extLst>
      <p:ext uri="{BB962C8B-B14F-4D97-AF65-F5344CB8AC3E}">
        <p14:creationId xmlns:p14="http://schemas.microsoft.com/office/powerpoint/2010/main" val="41030227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0AF8D0F-62DE-B54A-8902-3D2D703DA17A}" type="slidenum">
              <a:rPr lang="en-US" smtClean="0"/>
              <a:t>23</a:t>
            </a:fld>
            <a:endParaRPr lang="en-US"/>
          </a:p>
        </p:txBody>
      </p:sp>
    </p:spTree>
    <p:extLst>
      <p:ext uri="{BB962C8B-B14F-4D97-AF65-F5344CB8AC3E}">
        <p14:creationId xmlns:p14="http://schemas.microsoft.com/office/powerpoint/2010/main" val="39949538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0AF8D0F-62DE-B54A-8902-3D2D703DA17A}" type="slidenum">
              <a:rPr lang="en-US" smtClean="0"/>
              <a:t>24</a:t>
            </a:fld>
            <a:endParaRPr lang="en-US"/>
          </a:p>
        </p:txBody>
      </p:sp>
    </p:spTree>
    <p:extLst>
      <p:ext uri="{BB962C8B-B14F-4D97-AF65-F5344CB8AC3E}">
        <p14:creationId xmlns:p14="http://schemas.microsoft.com/office/powerpoint/2010/main" val="32831647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0AF8D0F-62DE-B54A-8902-3D2D703DA17A}" type="slidenum">
              <a:rPr lang="en-US" smtClean="0"/>
              <a:t>25</a:t>
            </a:fld>
            <a:endParaRPr lang="en-US"/>
          </a:p>
        </p:txBody>
      </p:sp>
    </p:spTree>
    <p:extLst>
      <p:ext uri="{BB962C8B-B14F-4D97-AF65-F5344CB8AC3E}">
        <p14:creationId xmlns:p14="http://schemas.microsoft.com/office/powerpoint/2010/main" val="27305789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0AF8D0F-62DE-B54A-8902-3D2D703DA17A}" type="slidenum">
              <a:rPr lang="en-US" smtClean="0"/>
              <a:t>26</a:t>
            </a:fld>
            <a:endParaRPr lang="en-US"/>
          </a:p>
        </p:txBody>
      </p:sp>
    </p:spTree>
    <p:extLst>
      <p:ext uri="{BB962C8B-B14F-4D97-AF65-F5344CB8AC3E}">
        <p14:creationId xmlns:p14="http://schemas.microsoft.com/office/powerpoint/2010/main" val="29197890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0AF8D0F-62DE-B54A-8902-3D2D703DA17A}" type="slidenum">
              <a:rPr lang="en-US" smtClean="0"/>
              <a:t>27</a:t>
            </a:fld>
            <a:endParaRPr lang="en-US"/>
          </a:p>
        </p:txBody>
      </p:sp>
    </p:spTree>
    <p:extLst>
      <p:ext uri="{BB962C8B-B14F-4D97-AF65-F5344CB8AC3E}">
        <p14:creationId xmlns:p14="http://schemas.microsoft.com/office/powerpoint/2010/main" val="7396194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0AF8D0F-62DE-B54A-8902-3D2D703DA17A}" type="slidenum">
              <a:rPr lang="en-US" smtClean="0"/>
              <a:t>28</a:t>
            </a:fld>
            <a:endParaRPr lang="en-US"/>
          </a:p>
        </p:txBody>
      </p:sp>
    </p:spTree>
    <p:extLst>
      <p:ext uri="{BB962C8B-B14F-4D97-AF65-F5344CB8AC3E}">
        <p14:creationId xmlns:p14="http://schemas.microsoft.com/office/powerpoint/2010/main" val="36238039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0AF8D0F-62DE-B54A-8902-3D2D703DA17A}" type="slidenum">
              <a:rPr lang="en-US" smtClean="0"/>
              <a:t>29</a:t>
            </a:fld>
            <a:endParaRPr lang="en-US"/>
          </a:p>
        </p:txBody>
      </p:sp>
    </p:spTree>
    <p:extLst>
      <p:ext uri="{BB962C8B-B14F-4D97-AF65-F5344CB8AC3E}">
        <p14:creationId xmlns:p14="http://schemas.microsoft.com/office/powerpoint/2010/main" val="423644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0AF8D0F-62DE-B54A-8902-3D2D703DA17A}" type="slidenum">
              <a:rPr lang="en-US" smtClean="0"/>
              <a:t>3</a:t>
            </a:fld>
            <a:endParaRPr lang="en-US"/>
          </a:p>
        </p:txBody>
      </p:sp>
    </p:spTree>
    <p:extLst>
      <p:ext uri="{BB962C8B-B14F-4D97-AF65-F5344CB8AC3E}">
        <p14:creationId xmlns:p14="http://schemas.microsoft.com/office/powerpoint/2010/main" val="7139552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0AF8D0F-62DE-B54A-8902-3D2D703DA17A}" type="slidenum">
              <a:rPr lang="en-US" smtClean="0"/>
              <a:t>30</a:t>
            </a:fld>
            <a:endParaRPr lang="en-US"/>
          </a:p>
        </p:txBody>
      </p:sp>
    </p:spTree>
    <p:extLst>
      <p:ext uri="{BB962C8B-B14F-4D97-AF65-F5344CB8AC3E}">
        <p14:creationId xmlns:p14="http://schemas.microsoft.com/office/powerpoint/2010/main" val="40067506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0AF8D0F-62DE-B54A-8902-3D2D703DA17A}" type="slidenum">
              <a:rPr lang="en-US" smtClean="0"/>
              <a:t>31</a:t>
            </a:fld>
            <a:endParaRPr lang="en-US"/>
          </a:p>
        </p:txBody>
      </p:sp>
    </p:spTree>
    <p:extLst>
      <p:ext uri="{BB962C8B-B14F-4D97-AF65-F5344CB8AC3E}">
        <p14:creationId xmlns:p14="http://schemas.microsoft.com/office/powerpoint/2010/main" val="1746159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870E0A-99C4-1146-A63D-CBDC4F72EA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8044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0AF8D0F-62DE-B54A-8902-3D2D703DA17A}" type="slidenum">
              <a:rPr lang="en-US" smtClean="0"/>
              <a:t>4</a:t>
            </a:fld>
            <a:endParaRPr lang="en-US"/>
          </a:p>
        </p:txBody>
      </p:sp>
    </p:spTree>
    <p:extLst>
      <p:ext uri="{BB962C8B-B14F-4D97-AF65-F5344CB8AC3E}">
        <p14:creationId xmlns:p14="http://schemas.microsoft.com/office/powerpoint/2010/main" val="2156299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0AF8D0F-62DE-B54A-8902-3D2D703DA17A}" type="slidenum">
              <a:rPr lang="en-US" smtClean="0"/>
              <a:t>5</a:t>
            </a:fld>
            <a:endParaRPr lang="en-US"/>
          </a:p>
        </p:txBody>
      </p:sp>
    </p:spTree>
    <p:extLst>
      <p:ext uri="{BB962C8B-B14F-4D97-AF65-F5344CB8AC3E}">
        <p14:creationId xmlns:p14="http://schemas.microsoft.com/office/powerpoint/2010/main" val="1772443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0AF8D0F-62DE-B54A-8902-3D2D703DA17A}" type="slidenum">
              <a:rPr lang="en-US" smtClean="0"/>
              <a:t>6</a:t>
            </a:fld>
            <a:endParaRPr lang="en-US"/>
          </a:p>
        </p:txBody>
      </p:sp>
    </p:spTree>
    <p:extLst>
      <p:ext uri="{BB962C8B-B14F-4D97-AF65-F5344CB8AC3E}">
        <p14:creationId xmlns:p14="http://schemas.microsoft.com/office/powerpoint/2010/main" val="4118007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0AF8D0F-62DE-B54A-8902-3D2D703DA17A}" type="slidenum">
              <a:rPr lang="en-US" smtClean="0"/>
              <a:t>7</a:t>
            </a:fld>
            <a:endParaRPr lang="en-US"/>
          </a:p>
        </p:txBody>
      </p:sp>
    </p:spTree>
    <p:extLst>
      <p:ext uri="{BB962C8B-B14F-4D97-AF65-F5344CB8AC3E}">
        <p14:creationId xmlns:p14="http://schemas.microsoft.com/office/powerpoint/2010/main" val="34633656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0AF8D0F-62DE-B54A-8902-3D2D703DA17A}" type="slidenum">
              <a:rPr lang="en-US" smtClean="0"/>
              <a:t>8</a:t>
            </a:fld>
            <a:endParaRPr lang="en-US"/>
          </a:p>
        </p:txBody>
      </p:sp>
    </p:spTree>
    <p:extLst>
      <p:ext uri="{BB962C8B-B14F-4D97-AF65-F5344CB8AC3E}">
        <p14:creationId xmlns:p14="http://schemas.microsoft.com/office/powerpoint/2010/main" val="1244910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0AF8D0F-62DE-B54A-8902-3D2D703DA17A}" type="slidenum">
              <a:rPr lang="en-US" smtClean="0"/>
              <a:t>9</a:t>
            </a:fld>
            <a:endParaRPr lang="en-US"/>
          </a:p>
        </p:txBody>
      </p:sp>
    </p:spTree>
    <p:extLst>
      <p:ext uri="{BB962C8B-B14F-4D97-AF65-F5344CB8AC3E}">
        <p14:creationId xmlns:p14="http://schemas.microsoft.com/office/powerpoint/2010/main" val="138933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703AB-948A-9EBC-112E-294F69506424}"/>
              </a:ext>
            </a:extLst>
          </p:cNvPr>
          <p:cNvSpPr>
            <a:spLocks noGrp="1"/>
          </p:cNvSpPr>
          <p:nvPr>
            <p:ph type="ctrTitle" hasCustomPrompt="1"/>
          </p:nvPr>
        </p:nvSpPr>
        <p:spPr>
          <a:xfrm>
            <a:off x="838200" y="1122363"/>
            <a:ext cx="10515600" cy="2387600"/>
          </a:xfrm>
        </p:spPr>
        <p:txBody>
          <a:bodyPr anchor="b"/>
          <a:lstStyle>
            <a:lvl1pPr algn="ctr">
              <a:defRPr sz="6000"/>
            </a:lvl1pPr>
          </a:lstStyle>
          <a:p>
            <a:r>
              <a:rPr lang="en-GB" dirty="0"/>
              <a:t>CLICK TO EDIT MASTER TITLE STYLE</a:t>
            </a:r>
            <a:endParaRPr lang="en-UA" dirty="0"/>
          </a:p>
        </p:txBody>
      </p:sp>
      <p:sp>
        <p:nvSpPr>
          <p:cNvPr id="3" name="Subtitle 2">
            <a:extLst>
              <a:ext uri="{FF2B5EF4-FFF2-40B4-BE49-F238E27FC236}">
                <a16:creationId xmlns:a16="http://schemas.microsoft.com/office/drawing/2014/main" id="{36810C78-F312-BC9D-9364-76E461C33FEB}"/>
              </a:ext>
            </a:extLst>
          </p:cNvPr>
          <p:cNvSpPr>
            <a:spLocks noGrp="1"/>
          </p:cNvSpPr>
          <p:nvPr>
            <p:ph type="subTitle" idx="1"/>
          </p:nvPr>
        </p:nvSpPr>
        <p:spPr>
          <a:xfrm>
            <a:off x="838200" y="3602038"/>
            <a:ext cx="105156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A"/>
          </a:p>
        </p:txBody>
      </p:sp>
      <p:sp>
        <p:nvSpPr>
          <p:cNvPr id="6" name="Slide Number Placeholder 5">
            <a:extLst>
              <a:ext uri="{FF2B5EF4-FFF2-40B4-BE49-F238E27FC236}">
                <a16:creationId xmlns:a16="http://schemas.microsoft.com/office/drawing/2014/main" id="{77F6A224-EFFE-FDBD-0C02-D69764E9C662}"/>
              </a:ext>
            </a:extLst>
          </p:cNvPr>
          <p:cNvSpPr>
            <a:spLocks noGrp="1"/>
          </p:cNvSpPr>
          <p:nvPr>
            <p:ph type="sldNum" sz="quarter" idx="12"/>
          </p:nvPr>
        </p:nvSpPr>
        <p:spPr/>
        <p:txBody>
          <a:bodyPr/>
          <a:lstStyle/>
          <a:p>
            <a:fld id="{FB4DB2A8-23D4-2B48-B232-C1F6153B6A7B}" type="slidenum">
              <a:rPr lang="en-UA" smtClean="0"/>
              <a:t>‹#›</a:t>
            </a:fld>
            <a:endParaRPr lang="en-UA"/>
          </a:p>
        </p:txBody>
      </p:sp>
    </p:spTree>
    <p:extLst>
      <p:ext uri="{BB962C8B-B14F-4D97-AF65-F5344CB8AC3E}">
        <p14:creationId xmlns:p14="http://schemas.microsoft.com/office/powerpoint/2010/main" val="50772129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white">
    <p:bg>
      <p:bgPr>
        <a:solidFill>
          <a:srgbClr val="FFFFFF"/>
        </a:solidFill>
        <a:effectLst/>
      </p:bgPr>
    </p:bg>
    <p:spTree>
      <p:nvGrpSpPr>
        <p:cNvPr id="1" name=""/>
        <p:cNvGrpSpPr/>
        <p:nvPr/>
      </p:nvGrpSpPr>
      <p:grpSpPr>
        <a:xfrm>
          <a:off x="0" y="0"/>
          <a:ext cx="0" cy="0"/>
          <a:chOff x="0" y="0"/>
          <a:chExt cx="0" cy="0"/>
        </a:xfrm>
      </p:grpSpPr>
      <p:sp>
        <p:nvSpPr>
          <p:cNvPr id="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15635267"/>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807910" y="2721904"/>
            <a:ext cx="10002898" cy="2085447"/>
          </a:xfrm>
        </p:spPr>
        <p:txBody>
          <a:bodyPr anchor="ctr">
            <a:noAutofit/>
          </a:bodyPr>
          <a:lstStyle>
            <a:lvl1pPr marL="72000" indent="-72000" algn="ctr">
              <a:lnSpc>
                <a:spcPct val="100000"/>
              </a:lnSpc>
              <a:defRPr sz="8000">
                <a:solidFill>
                  <a:schemeClr val="bg2"/>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6187083" y="114302"/>
            <a:ext cx="6001869" cy="313515"/>
          </a:xfrm>
        </p:spPr>
        <p:txBody>
          <a:bodyPr anchor="ctr">
            <a:noAutofit/>
          </a:bodyPr>
          <a:lstStyle>
            <a:lvl1pPr marL="72000" indent="-72000" algn="r">
              <a:lnSpc>
                <a:spcPct val="100000"/>
              </a:lnSpc>
              <a:buNone/>
              <a:defRPr sz="1800" b="1" i="1">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220" name="Group 219">
            <a:extLst>
              <a:ext uri="{FF2B5EF4-FFF2-40B4-BE49-F238E27FC236}">
                <a16:creationId xmlns:a16="http://schemas.microsoft.com/office/drawing/2014/main" id="{949A12A1-36D0-46A9-9801-6E34C39DB559}"/>
              </a:ext>
            </a:extLst>
          </p:cNvPr>
          <p:cNvGrpSpPr/>
          <p:nvPr/>
        </p:nvGrpSpPr>
        <p:grpSpPr>
          <a:xfrm>
            <a:off x="7101881" y="2227497"/>
            <a:ext cx="359477" cy="1357020"/>
            <a:chOff x="-1453224" y="1570037"/>
            <a:chExt cx="984883" cy="3717925"/>
          </a:xfrm>
        </p:grpSpPr>
        <p:sp>
          <p:nvSpPr>
            <p:cNvPr id="388" name="Rectangle 17">
              <a:extLst>
                <a:ext uri="{FF2B5EF4-FFF2-40B4-BE49-F238E27FC236}">
                  <a16:creationId xmlns:a16="http://schemas.microsoft.com/office/drawing/2014/main" id="{4685A815-FBAA-47A3-A1DF-CE802451539E}"/>
                </a:ext>
              </a:extLst>
            </p:cNvPr>
            <p:cNvSpPr/>
            <p:nvPr/>
          </p:nvSpPr>
          <p:spPr>
            <a:xfrm>
              <a:off x="-1107987" y="2235693"/>
              <a:ext cx="342178" cy="1267601"/>
            </a:xfrm>
            <a:custGeom>
              <a:avLst/>
              <a:gdLst>
                <a:gd name="connsiteX0" fmla="*/ 0 w 342178"/>
                <a:gd name="connsiteY0" fmla="*/ 0 h 1186815"/>
                <a:gd name="connsiteX1" fmla="*/ 342178 w 342178"/>
                <a:gd name="connsiteY1" fmla="*/ 0 h 1186815"/>
                <a:gd name="connsiteX2" fmla="*/ 342178 w 342178"/>
                <a:gd name="connsiteY2" fmla="*/ 1186815 h 1186815"/>
                <a:gd name="connsiteX3" fmla="*/ 0 w 342178"/>
                <a:gd name="connsiteY3" fmla="*/ 1186815 h 1186815"/>
                <a:gd name="connsiteX4" fmla="*/ 0 w 342178"/>
                <a:gd name="connsiteY4" fmla="*/ 0 h 1186815"/>
                <a:gd name="connsiteX0" fmla="*/ 0 w 342178"/>
                <a:gd name="connsiteY0" fmla="*/ 60113 h 1246928"/>
                <a:gd name="connsiteX1" fmla="*/ 342178 w 342178"/>
                <a:gd name="connsiteY1" fmla="*/ 60113 h 1246928"/>
                <a:gd name="connsiteX2" fmla="*/ 342178 w 342178"/>
                <a:gd name="connsiteY2" fmla="*/ 1246928 h 1246928"/>
                <a:gd name="connsiteX3" fmla="*/ 0 w 342178"/>
                <a:gd name="connsiteY3" fmla="*/ 1246928 h 1246928"/>
                <a:gd name="connsiteX4" fmla="*/ 0 w 342178"/>
                <a:gd name="connsiteY4" fmla="*/ 60113 h 1246928"/>
                <a:gd name="connsiteX0" fmla="*/ 0 w 342178"/>
                <a:gd name="connsiteY0" fmla="*/ 80786 h 1267601"/>
                <a:gd name="connsiteX1" fmla="*/ 342178 w 342178"/>
                <a:gd name="connsiteY1" fmla="*/ 80786 h 1267601"/>
                <a:gd name="connsiteX2" fmla="*/ 342178 w 342178"/>
                <a:gd name="connsiteY2" fmla="*/ 1267601 h 1267601"/>
                <a:gd name="connsiteX3" fmla="*/ 0 w 342178"/>
                <a:gd name="connsiteY3" fmla="*/ 1267601 h 1267601"/>
                <a:gd name="connsiteX4" fmla="*/ 0 w 342178"/>
                <a:gd name="connsiteY4" fmla="*/ 80786 h 1267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178" h="1267601">
                  <a:moveTo>
                    <a:pt x="0" y="80786"/>
                  </a:moveTo>
                  <a:cubicBezTo>
                    <a:pt x="93104" y="-54469"/>
                    <a:pt x="256694" y="4586"/>
                    <a:pt x="342178" y="80786"/>
                  </a:cubicBezTo>
                  <a:lnTo>
                    <a:pt x="342178" y="1267601"/>
                  </a:lnTo>
                  <a:lnTo>
                    <a:pt x="0" y="1267601"/>
                  </a:lnTo>
                  <a:lnTo>
                    <a:pt x="0" y="8078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89" name="Group 388">
              <a:extLst>
                <a:ext uri="{FF2B5EF4-FFF2-40B4-BE49-F238E27FC236}">
                  <a16:creationId xmlns:a16="http://schemas.microsoft.com/office/drawing/2014/main" id="{F8D6DDFE-36D9-408F-9E70-4157C9577C58}"/>
                </a:ext>
              </a:extLst>
            </p:cNvPr>
            <p:cNvGrpSpPr/>
            <p:nvPr/>
          </p:nvGrpSpPr>
          <p:grpSpPr>
            <a:xfrm>
              <a:off x="-1453224" y="1570037"/>
              <a:ext cx="984883" cy="3717925"/>
              <a:chOff x="352426" y="1352933"/>
              <a:chExt cx="984883" cy="3717925"/>
            </a:xfrm>
          </p:grpSpPr>
          <p:grpSp>
            <p:nvGrpSpPr>
              <p:cNvPr id="390" name="Group 389">
                <a:extLst>
                  <a:ext uri="{FF2B5EF4-FFF2-40B4-BE49-F238E27FC236}">
                    <a16:creationId xmlns:a16="http://schemas.microsoft.com/office/drawing/2014/main" id="{38BB6675-B914-4F55-8438-6CCFEE11ACF5}"/>
                  </a:ext>
                </a:extLst>
              </p:cNvPr>
              <p:cNvGrpSpPr/>
              <p:nvPr/>
            </p:nvGrpSpPr>
            <p:grpSpPr>
              <a:xfrm>
                <a:off x="352426" y="1352933"/>
                <a:ext cx="984250" cy="3717925"/>
                <a:chOff x="352426" y="1352933"/>
                <a:chExt cx="984250" cy="3717925"/>
              </a:xfrm>
            </p:grpSpPr>
            <p:sp>
              <p:nvSpPr>
                <p:cNvPr id="393" name="Freeform 352">
                  <a:extLst>
                    <a:ext uri="{FF2B5EF4-FFF2-40B4-BE49-F238E27FC236}">
                      <a16:creationId xmlns:a16="http://schemas.microsoft.com/office/drawing/2014/main" id="{B3757690-4DCA-4094-87DB-ACE4465C7C27}"/>
                    </a:ext>
                  </a:extLst>
                </p:cNvPr>
                <p:cNvSpPr>
                  <a:spLocks/>
                </p:cNvSpPr>
                <p:nvPr/>
              </p:nvSpPr>
              <p:spPr bwMode="auto">
                <a:xfrm>
                  <a:off x="552451" y="3221420"/>
                  <a:ext cx="592138" cy="1633538"/>
                </a:xfrm>
                <a:custGeom>
                  <a:avLst/>
                  <a:gdLst>
                    <a:gd name="T0" fmla="*/ 1 w 1807"/>
                    <a:gd name="T1" fmla="*/ 357 h 4988"/>
                    <a:gd name="T2" fmla="*/ 0 w 1807"/>
                    <a:gd name="T3" fmla="*/ 4987 h 4988"/>
                    <a:gd name="T4" fmla="*/ 184 w 1807"/>
                    <a:gd name="T5" fmla="*/ 4988 h 4988"/>
                    <a:gd name="T6" fmla="*/ 733 w 1807"/>
                    <a:gd name="T7" fmla="*/ 4986 h 4988"/>
                    <a:gd name="T8" fmla="*/ 811 w 1807"/>
                    <a:gd name="T9" fmla="*/ 4988 h 4988"/>
                    <a:gd name="T10" fmla="*/ 810 w 1807"/>
                    <a:gd name="T11" fmla="*/ 865 h 4988"/>
                    <a:gd name="T12" fmla="*/ 996 w 1807"/>
                    <a:gd name="T13" fmla="*/ 862 h 4988"/>
                    <a:gd name="T14" fmla="*/ 998 w 1807"/>
                    <a:gd name="T15" fmla="*/ 4968 h 4988"/>
                    <a:gd name="T16" fmla="*/ 1109 w 1807"/>
                    <a:gd name="T17" fmla="*/ 4966 h 4988"/>
                    <a:gd name="T18" fmla="*/ 1655 w 1807"/>
                    <a:gd name="T19" fmla="*/ 4968 h 4988"/>
                    <a:gd name="T20" fmla="*/ 1807 w 1807"/>
                    <a:gd name="T21" fmla="*/ 4968 h 4988"/>
                    <a:gd name="T22" fmla="*/ 1806 w 1807"/>
                    <a:gd name="T23" fmla="*/ 380 h 4988"/>
                    <a:gd name="T24" fmla="*/ 1542 w 1807"/>
                    <a:gd name="T25" fmla="*/ 410 h 4988"/>
                    <a:gd name="T26" fmla="*/ 1095 w 1807"/>
                    <a:gd name="T27" fmla="*/ 282 h 4988"/>
                    <a:gd name="T28" fmla="*/ 1094 w 1807"/>
                    <a:gd name="T29" fmla="*/ 2 h 4988"/>
                    <a:gd name="T30" fmla="*/ 757 w 1807"/>
                    <a:gd name="T31" fmla="*/ 0 h 4988"/>
                    <a:gd name="T32" fmla="*/ 753 w 1807"/>
                    <a:gd name="T33" fmla="*/ 299 h 4988"/>
                    <a:gd name="T34" fmla="*/ 560 w 1807"/>
                    <a:gd name="T35" fmla="*/ 410 h 4988"/>
                    <a:gd name="T36" fmla="*/ 246 w 1807"/>
                    <a:gd name="T37" fmla="*/ 410 h 4988"/>
                    <a:gd name="T38" fmla="*/ 103 w 1807"/>
                    <a:gd name="T39" fmla="*/ 402 h 4988"/>
                    <a:gd name="T40" fmla="*/ 1 w 1807"/>
                    <a:gd name="T41" fmla="*/ 357 h 4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07" h="4988">
                      <a:moveTo>
                        <a:pt x="1" y="357"/>
                      </a:moveTo>
                      <a:lnTo>
                        <a:pt x="0" y="4987"/>
                      </a:lnTo>
                      <a:lnTo>
                        <a:pt x="184" y="4988"/>
                      </a:lnTo>
                      <a:lnTo>
                        <a:pt x="733" y="4986"/>
                      </a:lnTo>
                      <a:lnTo>
                        <a:pt x="811" y="4988"/>
                      </a:lnTo>
                      <a:lnTo>
                        <a:pt x="810" y="865"/>
                      </a:lnTo>
                      <a:lnTo>
                        <a:pt x="996" y="862"/>
                      </a:lnTo>
                      <a:lnTo>
                        <a:pt x="998" y="4968"/>
                      </a:lnTo>
                      <a:lnTo>
                        <a:pt x="1109" y="4966"/>
                      </a:lnTo>
                      <a:lnTo>
                        <a:pt x="1655" y="4968"/>
                      </a:lnTo>
                      <a:lnTo>
                        <a:pt x="1807" y="4968"/>
                      </a:lnTo>
                      <a:lnTo>
                        <a:pt x="1806" y="380"/>
                      </a:lnTo>
                      <a:cubicBezTo>
                        <a:pt x="1724" y="422"/>
                        <a:pt x="1641" y="410"/>
                        <a:pt x="1542" y="410"/>
                      </a:cubicBezTo>
                      <a:cubicBezTo>
                        <a:pt x="1359" y="410"/>
                        <a:pt x="1138" y="457"/>
                        <a:pt x="1095" y="282"/>
                      </a:cubicBezTo>
                      <a:cubicBezTo>
                        <a:pt x="1084" y="235"/>
                        <a:pt x="1087" y="53"/>
                        <a:pt x="1094" y="2"/>
                      </a:cubicBezTo>
                      <a:lnTo>
                        <a:pt x="757" y="0"/>
                      </a:lnTo>
                      <a:cubicBezTo>
                        <a:pt x="767" y="47"/>
                        <a:pt x="768" y="255"/>
                        <a:pt x="753" y="299"/>
                      </a:cubicBezTo>
                      <a:cubicBezTo>
                        <a:pt x="725" y="380"/>
                        <a:pt x="665" y="410"/>
                        <a:pt x="560" y="410"/>
                      </a:cubicBezTo>
                      <a:cubicBezTo>
                        <a:pt x="455" y="410"/>
                        <a:pt x="351" y="410"/>
                        <a:pt x="246" y="410"/>
                      </a:cubicBezTo>
                      <a:cubicBezTo>
                        <a:pt x="201" y="410"/>
                        <a:pt x="145" y="414"/>
                        <a:pt x="103" y="402"/>
                      </a:cubicBezTo>
                      <a:cubicBezTo>
                        <a:pt x="63" y="391"/>
                        <a:pt x="25" y="361"/>
                        <a:pt x="1" y="357"/>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4" name="Freeform 353">
                  <a:extLst>
                    <a:ext uri="{FF2B5EF4-FFF2-40B4-BE49-F238E27FC236}">
                      <a16:creationId xmlns:a16="http://schemas.microsoft.com/office/drawing/2014/main" id="{E92E35E2-359A-4A61-BB7D-518519C9E0A1}"/>
                    </a:ext>
                  </a:extLst>
                </p:cNvPr>
                <p:cNvSpPr>
                  <a:spLocks/>
                </p:cNvSpPr>
                <p:nvPr/>
              </p:nvSpPr>
              <p:spPr bwMode="auto">
                <a:xfrm>
                  <a:off x="352426" y="2099058"/>
                  <a:ext cx="984250" cy="1271588"/>
                </a:xfrm>
                <a:custGeom>
                  <a:avLst/>
                  <a:gdLst>
                    <a:gd name="T0" fmla="*/ 7 w 3006"/>
                    <a:gd name="T1" fmla="*/ 2853 h 3885"/>
                    <a:gd name="T2" fmla="*/ 43 w 3006"/>
                    <a:gd name="T3" fmla="*/ 3471 h 3885"/>
                    <a:gd name="T4" fmla="*/ 62 w 3006"/>
                    <a:gd name="T5" fmla="*/ 3445 h 3885"/>
                    <a:gd name="T6" fmla="*/ 515 w 3006"/>
                    <a:gd name="T7" fmla="*/ 3455 h 3885"/>
                    <a:gd name="T8" fmla="*/ 550 w 3006"/>
                    <a:gd name="T9" fmla="*/ 3378 h 3885"/>
                    <a:gd name="T10" fmla="*/ 566 w 3006"/>
                    <a:gd name="T11" fmla="*/ 3707 h 3885"/>
                    <a:gd name="T12" fmla="*/ 612 w 3006"/>
                    <a:gd name="T13" fmla="*/ 3785 h 3885"/>
                    <a:gd name="T14" fmla="*/ 714 w 3006"/>
                    <a:gd name="T15" fmla="*/ 3830 h 3885"/>
                    <a:gd name="T16" fmla="*/ 857 w 3006"/>
                    <a:gd name="T17" fmla="*/ 3838 h 3885"/>
                    <a:gd name="T18" fmla="*/ 1171 w 3006"/>
                    <a:gd name="T19" fmla="*/ 3838 h 3885"/>
                    <a:gd name="T20" fmla="*/ 1364 w 3006"/>
                    <a:gd name="T21" fmla="*/ 3727 h 3885"/>
                    <a:gd name="T22" fmla="*/ 1368 w 3006"/>
                    <a:gd name="T23" fmla="*/ 3428 h 3885"/>
                    <a:gd name="T24" fmla="*/ 1705 w 3006"/>
                    <a:gd name="T25" fmla="*/ 3430 h 3885"/>
                    <a:gd name="T26" fmla="*/ 1706 w 3006"/>
                    <a:gd name="T27" fmla="*/ 3710 h 3885"/>
                    <a:gd name="T28" fmla="*/ 2153 w 3006"/>
                    <a:gd name="T29" fmla="*/ 3838 h 3885"/>
                    <a:gd name="T30" fmla="*/ 2417 w 3006"/>
                    <a:gd name="T31" fmla="*/ 3808 h 3885"/>
                    <a:gd name="T32" fmla="*/ 2517 w 3006"/>
                    <a:gd name="T33" fmla="*/ 3678 h 3885"/>
                    <a:gd name="T34" fmla="*/ 2523 w 3006"/>
                    <a:gd name="T35" fmla="*/ 3449 h 3885"/>
                    <a:gd name="T36" fmla="*/ 2554 w 3006"/>
                    <a:gd name="T37" fmla="*/ 3458 h 3885"/>
                    <a:gd name="T38" fmla="*/ 2563 w 3006"/>
                    <a:gd name="T39" fmla="*/ 3421 h 3885"/>
                    <a:gd name="T40" fmla="*/ 2946 w 3006"/>
                    <a:gd name="T41" fmla="*/ 3401 h 3885"/>
                    <a:gd name="T42" fmla="*/ 3006 w 3006"/>
                    <a:gd name="T43" fmla="*/ 2708 h 3885"/>
                    <a:gd name="T44" fmla="*/ 2927 w 3006"/>
                    <a:gd name="T45" fmla="*/ 1906 h 3885"/>
                    <a:gd name="T46" fmla="*/ 2819 w 3006"/>
                    <a:gd name="T47" fmla="*/ 1132 h 3885"/>
                    <a:gd name="T48" fmla="*/ 2766 w 3006"/>
                    <a:gd name="T49" fmla="*/ 748 h 3885"/>
                    <a:gd name="T50" fmla="*/ 2482 w 3006"/>
                    <a:gd name="T51" fmla="*/ 148 h 3885"/>
                    <a:gd name="T52" fmla="*/ 2186 w 3006"/>
                    <a:gd name="T53" fmla="*/ 2 h 3885"/>
                    <a:gd name="T54" fmla="*/ 2229 w 3006"/>
                    <a:gd name="T55" fmla="*/ 241 h 3885"/>
                    <a:gd name="T56" fmla="*/ 2201 w 3006"/>
                    <a:gd name="T57" fmla="*/ 491 h 3885"/>
                    <a:gd name="T58" fmla="*/ 1951 w 3006"/>
                    <a:gd name="T59" fmla="*/ 595 h 3885"/>
                    <a:gd name="T60" fmla="*/ 2158 w 3006"/>
                    <a:gd name="T61" fmla="*/ 707 h 3885"/>
                    <a:gd name="T62" fmla="*/ 1716 w 3006"/>
                    <a:gd name="T63" fmla="*/ 2492 h 3885"/>
                    <a:gd name="T64" fmla="*/ 1705 w 3006"/>
                    <a:gd name="T65" fmla="*/ 3300 h 3885"/>
                    <a:gd name="T66" fmla="*/ 1704 w 3006"/>
                    <a:gd name="T67" fmla="*/ 3417 h 3885"/>
                    <a:gd name="T68" fmla="*/ 1374 w 3006"/>
                    <a:gd name="T69" fmla="*/ 3417 h 3885"/>
                    <a:gd name="T70" fmla="*/ 1367 w 3006"/>
                    <a:gd name="T71" fmla="*/ 2983 h 3885"/>
                    <a:gd name="T72" fmla="*/ 1357 w 3006"/>
                    <a:gd name="T73" fmla="*/ 2483 h 3885"/>
                    <a:gd name="T74" fmla="*/ 919 w 3006"/>
                    <a:gd name="T75" fmla="*/ 707 h 3885"/>
                    <a:gd name="T76" fmla="*/ 1126 w 3006"/>
                    <a:gd name="T77" fmla="*/ 594 h 3885"/>
                    <a:gd name="T78" fmla="*/ 876 w 3006"/>
                    <a:gd name="T79" fmla="*/ 493 h 3885"/>
                    <a:gd name="T80" fmla="*/ 848 w 3006"/>
                    <a:gd name="T81" fmla="*/ 241 h 3885"/>
                    <a:gd name="T82" fmla="*/ 890 w 3006"/>
                    <a:gd name="T83" fmla="*/ 0 h 3885"/>
                    <a:gd name="T84" fmla="*/ 577 w 3006"/>
                    <a:gd name="T85" fmla="*/ 155 h 3885"/>
                    <a:gd name="T86" fmla="*/ 361 w 3006"/>
                    <a:gd name="T87" fmla="*/ 403 h 3885"/>
                    <a:gd name="T88" fmla="*/ 211 w 3006"/>
                    <a:gd name="T89" fmla="*/ 1187 h 3885"/>
                    <a:gd name="T90" fmla="*/ 63 w 3006"/>
                    <a:gd name="T91" fmla="*/ 1968 h 3885"/>
                    <a:gd name="T92" fmla="*/ 25 w 3006"/>
                    <a:gd name="T93" fmla="*/ 2399 h 3885"/>
                    <a:gd name="T94" fmla="*/ 7 w 3006"/>
                    <a:gd name="T95" fmla="*/ 2853 h 3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06" h="3885">
                      <a:moveTo>
                        <a:pt x="7" y="2853"/>
                      </a:moveTo>
                      <a:cubicBezTo>
                        <a:pt x="0" y="2942"/>
                        <a:pt x="24" y="3395"/>
                        <a:pt x="43" y="3471"/>
                      </a:cubicBezTo>
                      <a:cubicBezTo>
                        <a:pt x="49" y="3426"/>
                        <a:pt x="34" y="3459"/>
                        <a:pt x="62" y="3445"/>
                      </a:cubicBezTo>
                      <a:cubicBezTo>
                        <a:pt x="144" y="3445"/>
                        <a:pt x="469" y="3431"/>
                        <a:pt x="515" y="3455"/>
                      </a:cubicBezTo>
                      <a:lnTo>
                        <a:pt x="550" y="3378"/>
                      </a:lnTo>
                      <a:cubicBezTo>
                        <a:pt x="558" y="3458"/>
                        <a:pt x="549" y="3660"/>
                        <a:pt x="566" y="3707"/>
                      </a:cubicBezTo>
                      <a:cubicBezTo>
                        <a:pt x="584" y="3757"/>
                        <a:pt x="599" y="3739"/>
                        <a:pt x="612" y="3785"/>
                      </a:cubicBezTo>
                      <a:cubicBezTo>
                        <a:pt x="636" y="3789"/>
                        <a:pt x="674" y="3819"/>
                        <a:pt x="714" y="3830"/>
                      </a:cubicBezTo>
                      <a:cubicBezTo>
                        <a:pt x="756" y="3842"/>
                        <a:pt x="812" y="3838"/>
                        <a:pt x="857" y="3838"/>
                      </a:cubicBezTo>
                      <a:cubicBezTo>
                        <a:pt x="962" y="3838"/>
                        <a:pt x="1066" y="3838"/>
                        <a:pt x="1171" y="3838"/>
                      </a:cubicBezTo>
                      <a:cubicBezTo>
                        <a:pt x="1276" y="3838"/>
                        <a:pt x="1336" y="3808"/>
                        <a:pt x="1364" y="3727"/>
                      </a:cubicBezTo>
                      <a:cubicBezTo>
                        <a:pt x="1379" y="3683"/>
                        <a:pt x="1378" y="3475"/>
                        <a:pt x="1368" y="3428"/>
                      </a:cubicBezTo>
                      <a:lnTo>
                        <a:pt x="1705" y="3430"/>
                      </a:lnTo>
                      <a:cubicBezTo>
                        <a:pt x="1698" y="3481"/>
                        <a:pt x="1695" y="3663"/>
                        <a:pt x="1706" y="3710"/>
                      </a:cubicBezTo>
                      <a:cubicBezTo>
                        <a:pt x="1749" y="3885"/>
                        <a:pt x="1970" y="3838"/>
                        <a:pt x="2153" y="3838"/>
                      </a:cubicBezTo>
                      <a:cubicBezTo>
                        <a:pt x="2252" y="3838"/>
                        <a:pt x="2335" y="3850"/>
                        <a:pt x="2417" y="3808"/>
                      </a:cubicBezTo>
                      <a:cubicBezTo>
                        <a:pt x="2463" y="3774"/>
                        <a:pt x="2506" y="3753"/>
                        <a:pt x="2517" y="3678"/>
                      </a:cubicBezTo>
                      <a:cubicBezTo>
                        <a:pt x="2525" y="3620"/>
                        <a:pt x="2523" y="3512"/>
                        <a:pt x="2523" y="3449"/>
                      </a:cubicBezTo>
                      <a:cubicBezTo>
                        <a:pt x="2527" y="3431"/>
                        <a:pt x="2524" y="3434"/>
                        <a:pt x="2554" y="3458"/>
                      </a:cubicBezTo>
                      <a:cubicBezTo>
                        <a:pt x="2555" y="3423"/>
                        <a:pt x="2549" y="3439"/>
                        <a:pt x="2563" y="3421"/>
                      </a:cubicBezTo>
                      <a:lnTo>
                        <a:pt x="2946" y="3401"/>
                      </a:lnTo>
                      <a:lnTo>
                        <a:pt x="3006" y="2708"/>
                      </a:lnTo>
                      <a:cubicBezTo>
                        <a:pt x="2981" y="2439"/>
                        <a:pt x="2963" y="2171"/>
                        <a:pt x="2927" y="1906"/>
                      </a:cubicBezTo>
                      <a:cubicBezTo>
                        <a:pt x="2890" y="1646"/>
                        <a:pt x="2855" y="1391"/>
                        <a:pt x="2819" y="1132"/>
                      </a:cubicBezTo>
                      <a:cubicBezTo>
                        <a:pt x="2801" y="1005"/>
                        <a:pt x="2785" y="875"/>
                        <a:pt x="2766" y="748"/>
                      </a:cubicBezTo>
                      <a:cubicBezTo>
                        <a:pt x="2708" y="371"/>
                        <a:pt x="2769" y="326"/>
                        <a:pt x="2482" y="148"/>
                      </a:cubicBezTo>
                      <a:cubicBezTo>
                        <a:pt x="2414" y="106"/>
                        <a:pt x="2270" y="26"/>
                        <a:pt x="2186" y="2"/>
                      </a:cubicBezTo>
                      <a:cubicBezTo>
                        <a:pt x="2217" y="84"/>
                        <a:pt x="2230" y="132"/>
                        <a:pt x="2229" y="241"/>
                      </a:cubicBezTo>
                      <a:cubicBezTo>
                        <a:pt x="2228" y="298"/>
                        <a:pt x="2229" y="452"/>
                        <a:pt x="2201" y="491"/>
                      </a:cubicBezTo>
                      <a:cubicBezTo>
                        <a:pt x="2160" y="537"/>
                        <a:pt x="2003" y="551"/>
                        <a:pt x="1951" y="595"/>
                      </a:cubicBezTo>
                      <a:lnTo>
                        <a:pt x="2158" y="707"/>
                      </a:lnTo>
                      <a:lnTo>
                        <a:pt x="1716" y="2492"/>
                      </a:lnTo>
                      <a:lnTo>
                        <a:pt x="1705" y="3300"/>
                      </a:lnTo>
                      <a:lnTo>
                        <a:pt x="1704" y="3417"/>
                      </a:lnTo>
                      <a:lnTo>
                        <a:pt x="1374" y="3417"/>
                      </a:lnTo>
                      <a:lnTo>
                        <a:pt x="1367" y="2983"/>
                      </a:lnTo>
                      <a:lnTo>
                        <a:pt x="1357" y="2483"/>
                      </a:lnTo>
                      <a:lnTo>
                        <a:pt x="919" y="707"/>
                      </a:lnTo>
                      <a:lnTo>
                        <a:pt x="1126" y="594"/>
                      </a:lnTo>
                      <a:cubicBezTo>
                        <a:pt x="1069" y="553"/>
                        <a:pt x="921" y="534"/>
                        <a:pt x="876" y="493"/>
                      </a:cubicBezTo>
                      <a:cubicBezTo>
                        <a:pt x="848" y="449"/>
                        <a:pt x="849" y="302"/>
                        <a:pt x="848" y="241"/>
                      </a:cubicBezTo>
                      <a:cubicBezTo>
                        <a:pt x="843" y="62"/>
                        <a:pt x="874" y="62"/>
                        <a:pt x="890" y="0"/>
                      </a:cubicBezTo>
                      <a:cubicBezTo>
                        <a:pt x="789" y="36"/>
                        <a:pt x="657" y="103"/>
                        <a:pt x="577" y="155"/>
                      </a:cubicBezTo>
                      <a:cubicBezTo>
                        <a:pt x="478" y="219"/>
                        <a:pt x="391" y="268"/>
                        <a:pt x="361" y="403"/>
                      </a:cubicBezTo>
                      <a:cubicBezTo>
                        <a:pt x="303" y="658"/>
                        <a:pt x="263" y="928"/>
                        <a:pt x="211" y="1187"/>
                      </a:cubicBezTo>
                      <a:cubicBezTo>
                        <a:pt x="159" y="1446"/>
                        <a:pt x="112" y="1709"/>
                        <a:pt x="63" y="1968"/>
                      </a:cubicBezTo>
                      <a:cubicBezTo>
                        <a:pt x="34" y="2120"/>
                        <a:pt x="32" y="2243"/>
                        <a:pt x="25" y="2399"/>
                      </a:cubicBezTo>
                      <a:cubicBezTo>
                        <a:pt x="19" y="2544"/>
                        <a:pt x="4" y="2710"/>
                        <a:pt x="7" y="285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5" name="Freeform 371">
                  <a:extLst>
                    <a:ext uri="{FF2B5EF4-FFF2-40B4-BE49-F238E27FC236}">
                      <a16:creationId xmlns:a16="http://schemas.microsoft.com/office/drawing/2014/main" id="{AF048981-D33D-49CD-B2AE-4184FB6065F0}"/>
                    </a:ext>
                  </a:extLst>
                </p:cNvPr>
                <p:cNvSpPr>
                  <a:spLocks/>
                </p:cNvSpPr>
                <p:nvPr/>
              </p:nvSpPr>
              <p:spPr bwMode="auto">
                <a:xfrm>
                  <a:off x="623888" y="1554545"/>
                  <a:ext cx="468313" cy="501650"/>
                </a:xfrm>
                <a:custGeom>
                  <a:avLst/>
                  <a:gdLst>
                    <a:gd name="T0" fmla="*/ 28 w 1432"/>
                    <a:gd name="T1" fmla="*/ 283 h 1534"/>
                    <a:gd name="T2" fmla="*/ 33 w 1432"/>
                    <a:gd name="T3" fmla="*/ 464 h 1534"/>
                    <a:gd name="T4" fmla="*/ 22 w 1432"/>
                    <a:gd name="T5" fmla="*/ 625 h 1534"/>
                    <a:gd name="T6" fmla="*/ 113 w 1432"/>
                    <a:gd name="T7" fmla="*/ 854 h 1534"/>
                    <a:gd name="T8" fmla="*/ 135 w 1432"/>
                    <a:gd name="T9" fmla="*/ 884 h 1534"/>
                    <a:gd name="T10" fmla="*/ 176 w 1432"/>
                    <a:gd name="T11" fmla="*/ 1030 h 1534"/>
                    <a:gd name="T12" fmla="*/ 437 w 1432"/>
                    <a:gd name="T13" fmla="*/ 1327 h 1534"/>
                    <a:gd name="T14" fmla="*/ 449 w 1432"/>
                    <a:gd name="T15" fmla="*/ 1509 h 1534"/>
                    <a:gd name="T16" fmla="*/ 445 w 1432"/>
                    <a:gd name="T17" fmla="*/ 1335 h 1534"/>
                    <a:gd name="T18" fmla="*/ 987 w 1432"/>
                    <a:gd name="T19" fmla="*/ 1334 h 1534"/>
                    <a:gd name="T20" fmla="*/ 983 w 1432"/>
                    <a:gd name="T21" fmla="*/ 1534 h 1534"/>
                    <a:gd name="T22" fmla="*/ 996 w 1432"/>
                    <a:gd name="T23" fmla="*/ 1328 h 1534"/>
                    <a:gd name="T24" fmla="*/ 1190 w 1432"/>
                    <a:gd name="T25" fmla="*/ 1158 h 1534"/>
                    <a:gd name="T26" fmla="*/ 1295 w 1432"/>
                    <a:gd name="T27" fmla="*/ 891 h 1534"/>
                    <a:gd name="T28" fmla="*/ 1356 w 1432"/>
                    <a:gd name="T29" fmla="*/ 772 h 1534"/>
                    <a:gd name="T30" fmla="*/ 1379 w 1432"/>
                    <a:gd name="T31" fmla="*/ 704 h 1534"/>
                    <a:gd name="T32" fmla="*/ 1408 w 1432"/>
                    <a:gd name="T33" fmla="*/ 639 h 1534"/>
                    <a:gd name="T34" fmla="*/ 1402 w 1432"/>
                    <a:gd name="T35" fmla="*/ 480 h 1534"/>
                    <a:gd name="T36" fmla="*/ 1405 w 1432"/>
                    <a:gd name="T37" fmla="*/ 300 h 1534"/>
                    <a:gd name="T38" fmla="*/ 1393 w 1432"/>
                    <a:gd name="T39" fmla="*/ 468 h 1534"/>
                    <a:gd name="T40" fmla="*/ 1320 w 1432"/>
                    <a:gd name="T41" fmla="*/ 422 h 1534"/>
                    <a:gd name="T42" fmla="*/ 1301 w 1432"/>
                    <a:gd name="T43" fmla="*/ 566 h 1534"/>
                    <a:gd name="T44" fmla="*/ 1233 w 1432"/>
                    <a:gd name="T45" fmla="*/ 464 h 1534"/>
                    <a:gd name="T46" fmla="*/ 1185 w 1432"/>
                    <a:gd name="T47" fmla="*/ 21 h 1534"/>
                    <a:gd name="T48" fmla="*/ 1132 w 1432"/>
                    <a:gd name="T49" fmla="*/ 59 h 1534"/>
                    <a:gd name="T50" fmla="*/ 1062 w 1432"/>
                    <a:gd name="T51" fmla="*/ 75 h 1534"/>
                    <a:gd name="T52" fmla="*/ 911 w 1432"/>
                    <a:gd name="T53" fmla="*/ 210 h 1534"/>
                    <a:gd name="T54" fmla="*/ 547 w 1432"/>
                    <a:gd name="T55" fmla="*/ 148 h 1534"/>
                    <a:gd name="T56" fmla="*/ 277 w 1432"/>
                    <a:gd name="T57" fmla="*/ 0 h 1534"/>
                    <a:gd name="T58" fmla="*/ 200 w 1432"/>
                    <a:gd name="T59" fmla="*/ 456 h 1534"/>
                    <a:gd name="T60" fmla="*/ 132 w 1432"/>
                    <a:gd name="T61" fmla="*/ 565 h 1534"/>
                    <a:gd name="T62" fmla="*/ 111 w 1432"/>
                    <a:gd name="T63" fmla="*/ 417 h 1534"/>
                    <a:gd name="T64" fmla="*/ 41 w 1432"/>
                    <a:gd name="T65" fmla="*/ 461 h 1534"/>
                    <a:gd name="T66" fmla="*/ 28 w 1432"/>
                    <a:gd name="T67" fmla="*/ 283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32" h="1534">
                      <a:moveTo>
                        <a:pt x="28" y="283"/>
                      </a:moveTo>
                      <a:cubicBezTo>
                        <a:pt x="23" y="341"/>
                        <a:pt x="39" y="412"/>
                        <a:pt x="33" y="464"/>
                      </a:cubicBezTo>
                      <a:cubicBezTo>
                        <a:pt x="25" y="531"/>
                        <a:pt x="0" y="537"/>
                        <a:pt x="22" y="625"/>
                      </a:cubicBezTo>
                      <a:lnTo>
                        <a:pt x="113" y="854"/>
                      </a:lnTo>
                      <a:cubicBezTo>
                        <a:pt x="127" y="876"/>
                        <a:pt x="123" y="865"/>
                        <a:pt x="135" y="884"/>
                      </a:cubicBezTo>
                      <a:cubicBezTo>
                        <a:pt x="150" y="910"/>
                        <a:pt x="162" y="991"/>
                        <a:pt x="176" y="1030"/>
                      </a:cubicBezTo>
                      <a:cubicBezTo>
                        <a:pt x="217" y="1143"/>
                        <a:pt x="333" y="1290"/>
                        <a:pt x="437" y="1327"/>
                      </a:cubicBezTo>
                      <a:cubicBezTo>
                        <a:pt x="440" y="1368"/>
                        <a:pt x="433" y="1487"/>
                        <a:pt x="449" y="1509"/>
                      </a:cubicBezTo>
                      <a:cubicBezTo>
                        <a:pt x="460" y="1467"/>
                        <a:pt x="454" y="1380"/>
                        <a:pt x="445" y="1335"/>
                      </a:cubicBezTo>
                      <a:cubicBezTo>
                        <a:pt x="625" y="1420"/>
                        <a:pt x="812" y="1412"/>
                        <a:pt x="987" y="1334"/>
                      </a:cubicBezTo>
                      <a:cubicBezTo>
                        <a:pt x="988" y="1398"/>
                        <a:pt x="967" y="1473"/>
                        <a:pt x="983" y="1534"/>
                      </a:cubicBezTo>
                      <a:cubicBezTo>
                        <a:pt x="1000" y="1513"/>
                        <a:pt x="995" y="1370"/>
                        <a:pt x="996" y="1328"/>
                      </a:cubicBezTo>
                      <a:cubicBezTo>
                        <a:pt x="1068" y="1299"/>
                        <a:pt x="1152" y="1213"/>
                        <a:pt x="1190" y="1158"/>
                      </a:cubicBezTo>
                      <a:cubicBezTo>
                        <a:pt x="1292" y="1009"/>
                        <a:pt x="1263" y="950"/>
                        <a:pt x="1295" y="891"/>
                      </a:cubicBezTo>
                      <a:cubicBezTo>
                        <a:pt x="1310" y="863"/>
                        <a:pt x="1336" y="841"/>
                        <a:pt x="1356" y="772"/>
                      </a:cubicBezTo>
                      <a:cubicBezTo>
                        <a:pt x="1366" y="736"/>
                        <a:pt x="1361" y="736"/>
                        <a:pt x="1379" y="704"/>
                      </a:cubicBezTo>
                      <a:cubicBezTo>
                        <a:pt x="1392" y="681"/>
                        <a:pt x="1399" y="668"/>
                        <a:pt x="1408" y="639"/>
                      </a:cubicBezTo>
                      <a:cubicBezTo>
                        <a:pt x="1432" y="559"/>
                        <a:pt x="1414" y="547"/>
                        <a:pt x="1402" y="480"/>
                      </a:cubicBezTo>
                      <a:cubicBezTo>
                        <a:pt x="1394" y="436"/>
                        <a:pt x="1408" y="352"/>
                        <a:pt x="1405" y="300"/>
                      </a:cubicBezTo>
                      <a:cubicBezTo>
                        <a:pt x="1391" y="321"/>
                        <a:pt x="1394" y="432"/>
                        <a:pt x="1393" y="468"/>
                      </a:cubicBezTo>
                      <a:cubicBezTo>
                        <a:pt x="1362" y="447"/>
                        <a:pt x="1367" y="432"/>
                        <a:pt x="1320" y="422"/>
                      </a:cubicBezTo>
                      <a:cubicBezTo>
                        <a:pt x="1320" y="478"/>
                        <a:pt x="1323" y="527"/>
                        <a:pt x="1301" y="566"/>
                      </a:cubicBezTo>
                      <a:cubicBezTo>
                        <a:pt x="1218" y="581"/>
                        <a:pt x="1231" y="537"/>
                        <a:pt x="1233" y="464"/>
                      </a:cubicBezTo>
                      <a:cubicBezTo>
                        <a:pt x="1244" y="199"/>
                        <a:pt x="1255" y="221"/>
                        <a:pt x="1185" y="21"/>
                      </a:cubicBezTo>
                      <a:cubicBezTo>
                        <a:pt x="1146" y="37"/>
                        <a:pt x="1165" y="39"/>
                        <a:pt x="1132" y="59"/>
                      </a:cubicBezTo>
                      <a:cubicBezTo>
                        <a:pt x="1111" y="71"/>
                        <a:pt x="1089" y="73"/>
                        <a:pt x="1062" y="75"/>
                      </a:cubicBezTo>
                      <a:cubicBezTo>
                        <a:pt x="1049" y="161"/>
                        <a:pt x="1005" y="207"/>
                        <a:pt x="911" y="210"/>
                      </a:cubicBezTo>
                      <a:cubicBezTo>
                        <a:pt x="507" y="222"/>
                        <a:pt x="717" y="146"/>
                        <a:pt x="547" y="148"/>
                      </a:cubicBezTo>
                      <a:cubicBezTo>
                        <a:pt x="416" y="150"/>
                        <a:pt x="292" y="176"/>
                        <a:pt x="277" y="0"/>
                      </a:cubicBezTo>
                      <a:cubicBezTo>
                        <a:pt x="170" y="89"/>
                        <a:pt x="194" y="293"/>
                        <a:pt x="200" y="456"/>
                      </a:cubicBezTo>
                      <a:cubicBezTo>
                        <a:pt x="202" y="526"/>
                        <a:pt x="220" y="585"/>
                        <a:pt x="132" y="565"/>
                      </a:cubicBezTo>
                      <a:cubicBezTo>
                        <a:pt x="108" y="523"/>
                        <a:pt x="116" y="475"/>
                        <a:pt x="111" y="417"/>
                      </a:cubicBezTo>
                      <a:cubicBezTo>
                        <a:pt x="77" y="422"/>
                        <a:pt x="66" y="439"/>
                        <a:pt x="41" y="461"/>
                      </a:cubicBezTo>
                      <a:lnTo>
                        <a:pt x="28" y="283"/>
                      </a:ln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6" name="Freeform 378">
                  <a:extLst>
                    <a:ext uri="{FF2B5EF4-FFF2-40B4-BE49-F238E27FC236}">
                      <a16:creationId xmlns:a16="http://schemas.microsoft.com/office/drawing/2014/main" id="{0D8DA077-C6D8-4DBC-83E6-85B216B33DA0}"/>
                    </a:ext>
                  </a:extLst>
                </p:cNvPr>
                <p:cNvSpPr>
                  <a:spLocks/>
                </p:cNvSpPr>
                <p:nvPr/>
              </p:nvSpPr>
              <p:spPr bwMode="auto">
                <a:xfrm>
                  <a:off x="617538" y="1352933"/>
                  <a:ext cx="469900" cy="392113"/>
                </a:xfrm>
                <a:custGeom>
                  <a:avLst/>
                  <a:gdLst>
                    <a:gd name="T0" fmla="*/ 47 w 1438"/>
                    <a:gd name="T1" fmla="*/ 896 h 1198"/>
                    <a:gd name="T2" fmla="*/ 60 w 1438"/>
                    <a:gd name="T3" fmla="*/ 1074 h 1198"/>
                    <a:gd name="T4" fmla="*/ 130 w 1438"/>
                    <a:gd name="T5" fmla="*/ 1030 h 1198"/>
                    <a:gd name="T6" fmla="*/ 151 w 1438"/>
                    <a:gd name="T7" fmla="*/ 1178 h 1198"/>
                    <a:gd name="T8" fmla="*/ 219 w 1438"/>
                    <a:gd name="T9" fmla="*/ 1069 h 1198"/>
                    <a:gd name="T10" fmla="*/ 296 w 1438"/>
                    <a:gd name="T11" fmla="*/ 613 h 1198"/>
                    <a:gd name="T12" fmla="*/ 566 w 1438"/>
                    <a:gd name="T13" fmla="*/ 761 h 1198"/>
                    <a:gd name="T14" fmla="*/ 930 w 1438"/>
                    <a:gd name="T15" fmla="*/ 823 h 1198"/>
                    <a:gd name="T16" fmla="*/ 1081 w 1438"/>
                    <a:gd name="T17" fmla="*/ 688 h 1198"/>
                    <a:gd name="T18" fmla="*/ 1151 w 1438"/>
                    <a:gd name="T19" fmla="*/ 672 h 1198"/>
                    <a:gd name="T20" fmla="*/ 1204 w 1438"/>
                    <a:gd name="T21" fmla="*/ 634 h 1198"/>
                    <a:gd name="T22" fmla="*/ 1252 w 1438"/>
                    <a:gd name="T23" fmla="*/ 1077 h 1198"/>
                    <a:gd name="T24" fmla="*/ 1320 w 1438"/>
                    <a:gd name="T25" fmla="*/ 1179 h 1198"/>
                    <a:gd name="T26" fmla="*/ 1339 w 1438"/>
                    <a:gd name="T27" fmla="*/ 1035 h 1198"/>
                    <a:gd name="T28" fmla="*/ 1412 w 1438"/>
                    <a:gd name="T29" fmla="*/ 1081 h 1198"/>
                    <a:gd name="T30" fmla="*/ 1424 w 1438"/>
                    <a:gd name="T31" fmla="*/ 913 h 1198"/>
                    <a:gd name="T32" fmla="*/ 1418 w 1438"/>
                    <a:gd name="T33" fmla="*/ 579 h 1198"/>
                    <a:gd name="T34" fmla="*/ 1383 w 1438"/>
                    <a:gd name="T35" fmla="*/ 448 h 1198"/>
                    <a:gd name="T36" fmla="*/ 1365 w 1438"/>
                    <a:gd name="T37" fmla="*/ 312 h 1198"/>
                    <a:gd name="T38" fmla="*/ 1263 w 1438"/>
                    <a:gd name="T39" fmla="*/ 252 h 1198"/>
                    <a:gd name="T40" fmla="*/ 1205 w 1438"/>
                    <a:gd name="T41" fmla="*/ 143 h 1198"/>
                    <a:gd name="T42" fmla="*/ 929 w 1438"/>
                    <a:gd name="T43" fmla="*/ 76 h 1198"/>
                    <a:gd name="T44" fmla="*/ 693 w 1438"/>
                    <a:gd name="T45" fmla="*/ 2 h 1198"/>
                    <a:gd name="T46" fmla="*/ 474 w 1438"/>
                    <a:gd name="T47" fmla="*/ 94 h 1198"/>
                    <a:gd name="T48" fmla="*/ 196 w 1438"/>
                    <a:gd name="T49" fmla="*/ 273 h 1198"/>
                    <a:gd name="T50" fmla="*/ 154 w 1438"/>
                    <a:gd name="T51" fmla="*/ 285 h 1198"/>
                    <a:gd name="T52" fmla="*/ 117 w 1438"/>
                    <a:gd name="T53" fmla="*/ 298 h 1198"/>
                    <a:gd name="T54" fmla="*/ 69 w 1438"/>
                    <a:gd name="T55" fmla="*/ 507 h 1198"/>
                    <a:gd name="T56" fmla="*/ 44 w 1438"/>
                    <a:gd name="T57" fmla="*/ 688 h 1198"/>
                    <a:gd name="T58" fmla="*/ 47 w 1438"/>
                    <a:gd name="T59" fmla="*/ 896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38" h="1198">
                      <a:moveTo>
                        <a:pt x="47" y="896"/>
                      </a:moveTo>
                      <a:lnTo>
                        <a:pt x="60" y="1074"/>
                      </a:lnTo>
                      <a:cubicBezTo>
                        <a:pt x="85" y="1052"/>
                        <a:pt x="96" y="1035"/>
                        <a:pt x="130" y="1030"/>
                      </a:cubicBezTo>
                      <a:cubicBezTo>
                        <a:pt x="135" y="1088"/>
                        <a:pt x="127" y="1136"/>
                        <a:pt x="151" y="1178"/>
                      </a:cubicBezTo>
                      <a:cubicBezTo>
                        <a:pt x="239" y="1198"/>
                        <a:pt x="221" y="1139"/>
                        <a:pt x="219" y="1069"/>
                      </a:cubicBezTo>
                      <a:cubicBezTo>
                        <a:pt x="213" y="906"/>
                        <a:pt x="189" y="702"/>
                        <a:pt x="296" y="613"/>
                      </a:cubicBezTo>
                      <a:cubicBezTo>
                        <a:pt x="311" y="789"/>
                        <a:pt x="435" y="763"/>
                        <a:pt x="566" y="761"/>
                      </a:cubicBezTo>
                      <a:cubicBezTo>
                        <a:pt x="736" y="759"/>
                        <a:pt x="526" y="835"/>
                        <a:pt x="930" y="823"/>
                      </a:cubicBezTo>
                      <a:cubicBezTo>
                        <a:pt x="1024" y="820"/>
                        <a:pt x="1068" y="774"/>
                        <a:pt x="1081" y="688"/>
                      </a:cubicBezTo>
                      <a:cubicBezTo>
                        <a:pt x="1108" y="686"/>
                        <a:pt x="1130" y="684"/>
                        <a:pt x="1151" y="672"/>
                      </a:cubicBezTo>
                      <a:cubicBezTo>
                        <a:pt x="1184" y="652"/>
                        <a:pt x="1165" y="650"/>
                        <a:pt x="1204" y="634"/>
                      </a:cubicBezTo>
                      <a:cubicBezTo>
                        <a:pt x="1274" y="834"/>
                        <a:pt x="1263" y="812"/>
                        <a:pt x="1252" y="1077"/>
                      </a:cubicBezTo>
                      <a:cubicBezTo>
                        <a:pt x="1250" y="1150"/>
                        <a:pt x="1237" y="1194"/>
                        <a:pt x="1320" y="1179"/>
                      </a:cubicBezTo>
                      <a:cubicBezTo>
                        <a:pt x="1342" y="1140"/>
                        <a:pt x="1339" y="1091"/>
                        <a:pt x="1339" y="1035"/>
                      </a:cubicBezTo>
                      <a:cubicBezTo>
                        <a:pt x="1386" y="1045"/>
                        <a:pt x="1381" y="1060"/>
                        <a:pt x="1412" y="1081"/>
                      </a:cubicBezTo>
                      <a:cubicBezTo>
                        <a:pt x="1413" y="1045"/>
                        <a:pt x="1410" y="934"/>
                        <a:pt x="1424" y="913"/>
                      </a:cubicBezTo>
                      <a:cubicBezTo>
                        <a:pt x="1411" y="804"/>
                        <a:pt x="1438" y="698"/>
                        <a:pt x="1418" y="579"/>
                      </a:cubicBezTo>
                      <a:cubicBezTo>
                        <a:pt x="1410" y="537"/>
                        <a:pt x="1387" y="478"/>
                        <a:pt x="1383" y="448"/>
                      </a:cubicBezTo>
                      <a:cubicBezTo>
                        <a:pt x="1376" y="398"/>
                        <a:pt x="1404" y="372"/>
                        <a:pt x="1365" y="312"/>
                      </a:cubicBezTo>
                      <a:cubicBezTo>
                        <a:pt x="1336" y="266"/>
                        <a:pt x="1315" y="271"/>
                        <a:pt x="1263" y="252"/>
                      </a:cubicBezTo>
                      <a:cubicBezTo>
                        <a:pt x="1207" y="231"/>
                        <a:pt x="1242" y="198"/>
                        <a:pt x="1205" y="143"/>
                      </a:cubicBezTo>
                      <a:cubicBezTo>
                        <a:pt x="1141" y="51"/>
                        <a:pt x="1049" y="98"/>
                        <a:pt x="929" y="76"/>
                      </a:cubicBezTo>
                      <a:cubicBezTo>
                        <a:pt x="872" y="45"/>
                        <a:pt x="967" y="2"/>
                        <a:pt x="693" y="2"/>
                      </a:cubicBezTo>
                      <a:cubicBezTo>
                        <a:pt x="578" y="2"/>
                        <a:pt x="510" y="0"/>
                        <a:pt x="474" y="94"/>
                      </a:cubicBezTo>
                      <a:cubicBezTo>
                        <a:pt x="312" y="99"/>
                        <a:pt x="173" y="75"/>
                        <a:pt x="196" y="273"/>
                      </a:cubicBezTo>
                      <a:cubicBezTo>
                        <a:pt x="167" y="289"/>
                        <a:pt x="206" y="272"/>
                        <a:pt x="154" y="285"/>
                      </a:cubicBezTo>
                      <a:cubicBezTo>
                        <a:pt x="138" y="289"/>
                        <a:pt x="129" y="292"/>
                        <a:pt x="117" y="298"/>
                      </a:cubicBezTo>
                      <a:cubicBezTo>
                        <a:pt x="0" y="357"/>
                        <a:pt x="70" y="488"/>
                        <a:pt x="69" y="507"/>
                      </a:cubicBezTo>
                      <a:cubicBezTo>
                        <a:pt x="67" y="556"/>
                        <a:pt x="45" y="615"/>
                        <a:pt x="44" y="688"/>
                      </a:cubicBezTo>
                      <a:cubicBezTo>
                        <a:pt x="44" y="756"/>
                        <a:pt x="53" y="829"/>
                        <a:pt x="47" y="896"/>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7" name="Freeform 387">
                  <a:extLst>
                    <a:ext uri="{FF2B5EF4-FFF2-40B4-BE49-F238E27FC236}">
                      <a16:creationId xmlns:a16="http://schemas.microsoft.com/office/drawing/2014/main" id="{4B64054B-C508-4E6A-A15C-07E8B821BB16}"/>
                    </a:ext>
                  </a:extLst>
                </p:cNvPr>
                <p:cNvSpPr>
                  <a:spLocks/>
                </p:cNvSpPr>
                <p:nvPr/>
              </p:nvSpPr>
              <p:spPr bwMode="auto">
                <a:xfrm>
                  <a:off x="796926" y="2167320"/>
                  <a:ext cx="117475" cy="1012825"/>
                </a:xfrm>
                <a:custGeom>
                  <a:avLst/>
                  <a:gdLst>
                    <a:gd name="T0" fmla="*/ 7 w 359"/>
                    <a:gd name="T1" fmla="*/ 1794 h 3089"/>
                    <a:gd name="T2" fmla="*/ 0 w 359"/>
                    <a:gd name="T3" fmla="*/ 2272 h 3089"/>
                    <a:gd name="T4" fmla="*/ 10 w 359"/>
                    <a:gd name="T5" fmla="*/ 2772 h 3089"/>
                    <a:gd name="T6" fmla="*/ 195 w 359"/>
                    <a:gd name="T7" fmla="*/ 2967 h 3089"/>
                    <a:gd name="T8" fmla="*/ 340 w 359"/>
                    <a:gd name="T9" fmla="*/ 2780 h 3089"/>
                    <a:gd name="T10" fmla="*/ 348 w 359"/>
                    <a:gd name="T11" fmla="*/ 3089 h 3089"/>
                    <a:gd name="T12" fmla="*/ 359 w 359"/>
                    <a:gd name="T13" fmla="*/ 2281 h 3089"/>
                    <a:gd name="T14" fmla="*/ 352 w 359"/>
                    <a:gd name="T15" fmla="*/ 1920 h 3089"/>
                    <a:gd name="T16" fmla="*/ 252 w 359"/>
                    <a:gd name="T17" fmla="*/ 461 h 3089"/>
                    <a:gd name="T18" fmla="*/ 274 w 359"/>
                    <a:gd name="T19" fmla="*/ 355 h 3089"/>
                    <a:gd name="T20" fmla="*/ 292 w 359"/>
                    <a:gd name="T21" fmla="*/ 178 h 3089"/>
                    <a:gd name="T22" fmla="*/ 184 w 359"/>
                    <a:gd name="T23" fmla="*/ 0 h 3089"/>
                    <a:gd name="T24" fmla="*/ 87 w 359"/>
                    <a:gd name="T25" fmla="*/ 159 h 3089"/>
                    <a:gd name="T26" fmla="*/ 82 w 359"/>
                    <a:gd name="T27" fmla="*/ 328 h 3089"/>
                    <a:gd name="T28" fmla="*/ 97 w 359"/>
                    <a:gd name="T29" fmla="*/ 548 h 3089"/>
                    <a:gd name="T30" fmla="*/ 7 w 359"/>
                    <a:gd name="T31" fmla="*/ 1794 h 3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9" h="3089">
                      <a:moveTo>
                        <a:pt x="7" y="1794"/>
                      </a:moveTo>
                      <a:lnTo>
                        <a:pt x="0" y="2272"/>
                      </a:lnTo>
                      <a:lnTo>
                        <a:pt x="10" y="2772"/>
                      </a:lnTo>
                      <a:cubicBezTo>
                        <a:pt x="47" y="2794"/>
                        <a:pt x="166" y="2955"/>
                        <a:pt x="195" y="2967"/>
                      </a:cubicBezTo>
                      <a:cubicBezTo>
                        <a:pt x="234" y="2925"/>
                        <a:pt x="309" y="2810"/>
                        <a:pt x="340" y="2780"/>
                      </a:cubicBezTo>
                      <a:lnTo>
                        <a:pt x="348" y="3089"/>
                      </a:lnTo>
                      <a:lnTo>
                        <a:pt x="359" y="2281"/>
                      </a:lnTo>
                      <a:lnTo>
                        <a:pt x="352" y="1920"/>
                      </a:lnTo>
                      <a:cubicBezTo>
                        <a:pt x="356" y="1815"/>
                        <a:pt x="270" y="726"/>
                        <a:pt x="252" y="461"/>
                      </a:cubicBezTo>
                      <a:cubicBezTo>
                        <a:pt x="248" y="396"/>
                        <a:pt x="244" y="399"/>
                        <a:pt x="274" y="355"/>
                      </a:cubicBezTo>
                      <a:cubicBezTo>
                        <a:pt x="343" y="252"/>
                        <a:pt x="357" y="286"/>
                        <a:pt x="292" y="178"/>
                      </a:cubicBezTo>
                      <a:cubicBezTo>
                        <a:pt x="266" y="134"/>
                        <a:pt x="213" y="32"/>
                        <a:pt x="184" y="0"/>
                      </a:cubicBezTo>
                      <a:cubicBezTo>
                        <a:pt x="154" y="34"/>
                        <a:pt x="112" y="116"/>
                        <a:pt x="87" y="159"/>
                      </a:cubicBezTo>
                      <a:cubicBezTo>
                        <a:pt x="32" y="253"/>
                        <a:pt x="21" y="237"/>
                        <a:pt x="82" y="328"/>
                      </a:cubicBezTo>
                      <a:cubicBezTo>
                        <a:pt x="127" y="393"/>
                        <a:pt x="104" y="460"/>
                        <a:pt x="97" y="548"/>
                      </a:cubicBezTo>
                      <a:lnTo>
                        <a:pt x="7" y="1794"/>
                      </a:lnTo>
                      <a:close/>
                    </a:path>
                  </a:pathLst>
                </a:custGeom>
                <a:solidFill>
                  <a:srgbClr val="E236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8" name="Freeform 393">
                  <a:extLst>
                    <a:ext uri="{FF2B5EF4-FFF2-40B4-BE49-F238E27FC236}">
                      <a16:creationId xmlns:a16="http://schemas.microsoft.com/office/drawing/2014/main" id="{D530FDDB-EFC4-4937-88AC-5549170C31A9}"/>
                    </a:ext>
                  </a:extLst>
                </p:cNvPr>
                <p:cNvSpPr>
                  <a:spLocks/>
                </p:cNvSpPr>
                <p:nvPr/>
              </p:nvSpPr>
              <p:spPr bwMode="auto">
                <a:xfrm>
                  <a:off x="628651" y="2045083"/>
                  <a:ext cx="169863" cy="866775"/>
                </a:xfrm>
                <a:custGeom>
                  <a:avLst/>
                  <a:gdLst>
                    <a:gd name="T0" fmla="*/ 47 w 521"/>
                    <a:gd name="T1" fmla="*/ 161 h 2644"/>
                    <a:gd name="T2" fmla="*/ 5 w 521"/>
                    <a:gd name="T3" fmla="*/ 402 h 2644"/>
                    <a:gd name="T4" fmla="*/ 33 w 521"/>
                    <a:gd name="T5" fmla="*/ 654 h 2644"/>
                    <a:gd name="T6" fmla="*/ 283 w 521"/>
                    <a:gd name="T7" fmla="*/ 755 h 2644"/>
                    <a:gd name="T8" fmla="*/ 76 w 521"/>
                    <a:gd name="T9" fmla="*/ 868 h 2644"/>
                    <a:gd name="T10" fmla="*/ 514 w 521"/>
                    <a:gd name="T11" fmla="*/ 2644 h 2644"/>
                    <a:gd name="T12" fmla="*/ 521 w 521"/>
                    <a:gd name="T13" fmla="*/ 2166 h 2644"/>
                    <a:gd name="T14" fmla="*/ 513 w 521"/>
                    <a:gd name="T15" fmla="*/ 1874 h 2644"/>
                    <a:gd name="T16" fmla="*/ 350 w 521"/>
                    <a:gd name="T17" fmla="*/ 489 h 2644"/>
                    <a:gd name="T18" fmla="*/ 363 w 521"/>
                    <a:gd name="T19" fmla="*/ 30 h 2644"/>
                    <a:gd name="T20" fmla="*/ 380 w 521"/>
                    <a:gd name="T21" fmla="*/ 0 h 2644"/>
                    <a:gd name="T22" fmla="*/ 47 w 521"/>
                    <a:gd name="T23" fmla="*/ 161 h 2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1" h="2644">
                      <a:moveTo>
                        <a:pt x="47" y="161"/>
                      </a:moveTo>
                      <a:cubicBezTo>
                        <a:pt x="31" y="223"/>
                        <a:pt x="0" y="223"/>
                        <a:pt x="5" y="402"/>
                      </a:cubicBezTo>
                      <a:cubicBezTo>
                        <a:pt x="6" y="463"/>
                        <a:pt x="5" y="610"/>
                        <a:pt x="33" y="654"/>
                      </a:cubicBezTo>
                      <a:cubicBezTo>
                        <a:pt x="78" y="695"/>
                        <a:pt x="226" y="714"/>
                        <a:pt x="283" y="755"/>
                      </a:cubicBezTo>
                      <a:lnTo>
                        <a:pt x="76" y="868"/>
                      </a:lnTo>
                      <a:lnTo>
                        <a:pt x="514" y="2644"/>
                      </a:lnTo>
                      <a:lnTo>
                        <a:pt x="521" y="2166"/>
                      </a:lnTo>
                      <a:cubicBezTo>
                        <a:pt x="512" y="2084"/>
                        <a:pt x="516" y="1963"/>
                        <a:pt x="513" y="1874"/>
                      </a:cubicBezTo>
                      <a:cubicBezTo>
                        <a:pt x="503" y="1632"/>
                        <a:pt x="437" y="691"/>
                        <a:pt x="350" y="489"/>
                      </a:cubicBezTo>
                      <a:cubicBezTo>
                        <a:pt x="271" y="305"/>
                        <a:pt x="259" y="183"/>
                        <a:pt x="363" y="30"/>
                      </a:cubicBezTo>
                      <a:cubicBezTo>
                        <a:pt x="381" y="3"/>
                        <a:pt x="368" y="27"/>
                        <a:pt x="380" y="0"/>
                      </a:cubicBezTo>
                      <a:cubicBezTo>
                        <a:pt x="260" y="37"/>
                        <a:pt x="140" y="105"/>
                        <a:pt x="47" y="161"/>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9" name="Freeform 394">
                  <a:extLst>
                    <a:ext uri="{FF2B5EF4-FFF2-40B4-BE49-F238E27FC236}">
                      <a16:creationId xmlns:a16="http://schemas.microsoft.com/office/drawing/2014/main" id="{86F03C6C-3185-4FFD-AD6E-B946927EFFCA}"/>
                    </a:ext>
                  </a:extLst>
                </p:cNvPr>
                <p:cNvSpPr>
                  <a:spLocks/>
                </p:cNvSpPr>
                <p:nvPr/>
              </p:nvSpPr>
              <p:spPr bwMode="auto">
                <a:xfrm>
                  <a:off x="912813" y="2046670"/>
                  <a:ext cx="169863" cy="868363"/>
                </a:xfrm>
                <a:custGeom>
                  <a:avLst/>
                  <a:gdLst>
                    <a:gd name="T0" fmla="*/ 0 w 521"/>
                    <a:gd name="T1" fmla="*/ 2288 h 2649"/>
                    <a:gd name="T2" fmla="*/ 7 w 521"/>
                    <a:gd name="T3" fmla="*/ 2649 h 2649"/>
                    <a:gd name="T4" fmla="*/ 449 w 521"/>
                    <a:gd name="T5" fmla="*/ 864 h 2649"/>
                    <a:gd name="T6" fmla="*/ 242 w 521"/>
                    <a:gd name="T7" fmla="*/ 752 h 2649"/>
                    <a:gd name="T8" fmla="*/ 492 w 521"/>
                    <a:gd name="T9" fmla="*/ 648 h 2649"/>
                    <a:gd name="T10" fmla="*/ 520 w 521"/>
                    <a:gd name="T11" fmla="*/ 398 h 2649"/>
                    <a:gd name="T12" fmla="*/ 477 w 521"/>
                    <a:gd name="T13" fmla="*/ 159 h 2649"/>
                    <a:gd name="T14" fmla="*/ 152 w 521"/>
                    <a:gd name="T15" fmla="*/ 0 h 2649"/>
                    <a:gd name="T16" fmla="*/ 241 w 521"/>
                    <a:gd name="T17" fmla="*/ 237 h 2649"/>
                    <a:gd name="T18" fmla="*/ 174 w 521"/>
                    <a:gd name="T19" fmla="*/ 501 h 2649"/>
                    <a:gd name="T20" fmla="*/ 114 w 521"/>
                    <a:gd name="T21" fmla="*/ 771 h 2649"/>
                    <a:gd name="T22" fmla="*/ 77 w 521"/>
                    <a:gd name="T23" fmla="*/ 1065 h 2649"/>
                    <a:gd name="T24" fmla="*/ 23 w 521"/>
                    <a:gd name="T25" fmla="*/ 1661 h 2649"/>
                    <a:gd name="T26" fmla="*/ 0 w 521"/>
                    <a:gd name="T27" fmla="*/ 2288 h 2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1" h="2649">
                      <a:moveTo>
                        <a:pt x="0" y="2288"/>
                      </a:moveTo>
                      <a:lnTo>
                        <a:pt x="7" y="2649"/>
                      </a:lnTo>
                      <a:lnTo>
                        <a:pt x="449" y="864"/>
                      </a:lnTo>
                      <a:lnTo>
                        <a:pt x="242" y="752"/>
                      </a:lnTo>
                      <a:cubicBezTo>
                        <a:pt x="294" y="708"/>
                        <a:pt x="451" y="694"/>
                        <a:pt x="492" y="648"/>
                      </a:cubicBezTo>
                      <a:cubicBezTo>
                        <a:pt x="520" y="609"/>
                        <a:pt x="519" y="455"/>
                        <a:pt x="520" y="398"/>
                      </a:cubicBezTo>
                      <a:cubicBezTo>
                        <a:pt x="521" y="289"/>
                        <a:pt x="508" y="241"/>
                        <a:pt x="477" y="159"/>
                      </a:cubicBezTo>
                      <a:cubicBezTo>
                        <a:pt x="414" y="118"/>
                        <a:pt x="234" y="18"/>
                        <a:pt x="152" y="0"/>
                      </a:cubicBezTo>
                      <a:cubicBezTo>
                        <a:pt x="185" y="65"/>
                        <a:pt x="240" y="101"/>
                        <a:pt x="241" y="237"/>
                      </a:cubicBezTo>
                      <a:cubicBezTo>
                        <a:pt x="241" y="327"/>
                        <a:pt x="207" y="430"/>
                        <a:pt x="174" y="501"/>
                      </a:cubicBezTo>
                      <a:cubicBezTo>
                        <a:pt x="121" y="615"/>
                        <a:pt x="132" y="627"/>
                        <a:pt x="114" y="771"/>
                      </a:cubicBezTo>
                      <a:cubicBezTo>
                        <a:pt x="101" y="869"/>
                        <a:pt x="89" y="966"/>
                        <a:pt x="77" y="1065"/>
                      </a:cubicBezTo>
                      <a:cubicBezTo>
                        <a:pt x="54" y="1260"/>
                        <a:pt x="36" y="1463"/>
                        <a:pt x="23" y="1661"/>
                      </a:cubicBezTo>
                      <a:lnTo>
                        <a:pt x="0" y="2288"/>
                      </a:ln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0" name="Freeform 411">
                  <a:extLst>
                    <a:ext uri="{FF2B5EF4-FFF2-40B4-BE49-F238E27FC236}">
                      <a16:creationId xmlns:a16="http://schemas.microsoft.com/office/drawing/2014/main" id="{5C3F21EF-3C75-4110-AB0E-E08EFEDD7D9A}"/>
                    </a:ext>
                  </a:extLst>
                </p:cNvPr>
                <p:cNvSpPr>
                  <a:spLocks/>
                </p:cNvSpPr>
                <p:nvPr/>
              </p:nvSpPr>
              <p:spPr bwMode="auto">
                <a:xfrm>
                  <a:off x="371476" y="3286508"/>
                  <a:ext cx="171450" cy="271463"/>
                </a:xfrm>
                <a:custGeom>
                  <a:avLst/>
                  <a:gdLst>
                    <a:gd name="T0" fmla="*/ 275 w 523"/>
                    <a:gd name="T1" fmla="*/ 330 h 826"/>
                    <a:gd name="T2" fmla="*/ 339 w 523"/>
                    <a:gd name="T3" fmla="*/ 387 h 826"/>
                    <a:gd name="T4" fmla="*/ 481 w 523"/>
                    <a:gd name="T5" fmla="*/ 586 h 826"/>
                    <a:gd name="T6" fmla="*/ 418 w 523"/>
                    <a:gd name="T7" fmla="*/ 3 h 826"/>
                    <a:gd name="T8" fmla="*/ 30 w 523"/>
                    <a:gd name="T9" fmla="*/ 0 h 826"/>
                    <a:gd name="T10" fmla="*/ 135 w 523"/>
                    <a:gd name="T11" fmla="*/ 590 h 826"/>
                    <a:gd name="T12" fmla="*/ 251 w 523"/>
                    <a:gd name="T13" fmla="*/ 712 h 826"/>
                    <a:gd name="T14" fmla="*/ 375 w 523"/>
                    <a:gd name="T15" fmla="*/ 818 h 826"/>
                    <a:gd name="T16" fmla="*/ 423 w 523"/>
                    <a:gd name="T17" fmla="*/ 746 h 826"/>
                    <a:gd name="T18" fmla="*/ 375 w 523"/>
                    <a:gd name="T19" fmla="*/ 673 h 826"/>
                    <a:gd name="T20" fmla="*/ 275 w 523"/>
                    <a:gd name="T21" fmla="*/ 33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3" h="826">
                      <a:moveTo>
                        <a:pt x="275" y="330"/>
                      </a:moveTo>
                      <a:cubicBezTo>
                        <a:pt x="328" y="324"/>
                        <a:pt x="324" y="335"/>
                        <a:pt x="339" y="387"/>
                      </a:cubicBezTo>
                      <a:cubicBezTo>
                        <a:pt x="359" y="461"/>
                        <a:pt x="392" y="605"/>
                        <a:pt x="481" y="586"/>
                      </a:cubicBezTo>
                      <a:cubicBezTo>
                        <a:pt x="523" y="481"/>
                        <a:pt x="405" y="330"/>
                        <a:pt x="418" y="3"/>
                      </a:cubicBezTo>
                      <a:lnTo>
                        <a:pt x="30" y="0"/>
                      </a:lnTo>
                      <a:cubicBezTo>
                        <a:pt x="0" y="194"/>
                        <a:pt x="29" y="428"/>
                        <a:pt x="135" y="590"/>
                      </a:cubicBezTo>
                      <a:cubicBezTo>
                        <a:pt x="172" y="648"/>
                        <a:pt x="207" y="664"/>
                        <a:pt x="251" y="712"/>
                      </a:cubicBezTo>
                      <a:cubicBezTo>
                        <a:pt x="284" y="748"/>
                        <a:pt x="317" y="826"/>
                        <a:pt x="375" y="818"/>
                      </a:cubicBezTo>
                      <a:cubicBezTo>
                        <a:pt x="406" y="813"/>
                        <a:pt x="430" y="785"/>
                        <a:pt x="423" y="746"/>
                      </a:cubicBezTo>
                      <a:cubicBezTo>
                        <a:pt x="419" y="727"/>
                        <a:pt x="387" y="689"/>
                        <a:pt x="375" y="673"/>
                      </a:cubicBezTo>
                      <a:cubicBezTo>
                        <a:pt x="326" y="606"/>
                        <a:pt x="223" y="438"/>
                        <a:pt x="275" y="330"/>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1" name="Freeform 414">
                  <a:extLst>
                    <a:ext uri="{FF2B5EF4-FFF2-40B4-BE49-F238E27FC236}">
                      <a16:creationId xmlns:a16="http://schemas.microsoft.com/office/drawing/2014/main" id="{2C16C495-7F17-4894-8806-B06D775BCB33}"/>
                    </a:ext>
                  </a:extLst>
                </p:cNvPr>
                <p:cNvSpPr>
                  <a:spLocks/>
                </p:cNvSpPr>
                <p:nvPr/>
              </p:nvSpPr>
              <p:spPr bwMode="auto">
                <a:xfrm>
                  <a:off x="582613" y="4942270"/>
                  <a:ext cx="238125" cy="128588"/>
                </a:xfrm>
                <a:custGeom>
                  <a:avLst/>
                  <a:gdLst>
                    <a:gd name="T0" fmla="*/ 22 w 727"/>
                    <a:gd name="T1" fmla="*/ 65 h 394"/>
                    <a:gd name="T2" fmla="*/ 15 w 727"/>
                    <a:gd name="T3" fmla="*/ 78 h 394"/>
                    <a:gd name="T4" fmla="*/ 2 w 727"/>
                    <a:gd name="T5" fmla="*/ 153 h 394"/>
                    <a:gd name="T6" fmla="*/ 18 w 727"/>
                    <a:gd name="T7" fmla="*/ 304 h 394"/>
                    <a:gd name="T8" fmla="*/ 165 w 727"/>
                    <a:gd name="T9" fmla="*/ 365 h 394"/>
                    <a:gd name="T10" fmla="*/ 714 w 727"/>
                    <a:gd name="T11" fmla="*/ 312 h 394"/>
                    <a:gd name="T12" fmla="*/ 717 w 727"/>
                    <a:gd name="T13" fmla="*/ 159 h 394"/>
                    <a:gd name="T14" fmla="*/ 711 w 727"/>
                    <a:gd name="T15" fmla="*/ 68 h 394"/>
                    <a:gd name="T16" fmla="*/ 705 w 727"/>
                    <a:gd name="T17" fmla="*/ 64 h 394"/>
                    <a:gd name="T18" fmla="*/ 552 w 727"/>
                    <a:gd name="T19" fmla="*/ 13 h 394"/>
                    <a:gd name="T20" fmla="*/ 28 w 727"/>
                    <a:gd name="T21" fmla="*/ 87 h 394"/>
                    <a:gd name="T22" fmla="*/ 22 w 727"/>
                    <a:gd name="T23" fmla="*/ 65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7" h="394">
                      <a:moveTo>
                        <a:pt x="22" y="65"/>
                      </a:moveTo>
                      <a:lnTo>
                        <a:pt x="15" y="78"/>
                      </a:lnTo>
                      <a:cubicBezTo>
                        <a:pt x="0" y="110"/>
                        <a:pt x="1" y="115"/>
                        <a:pt x="2" y="153"/>
                      </a:cubicBezTo>
                      <a:cubicBezTo>
                        <a:pt x="4" y="205"/>
                        <a:pt x="12" y="200"/>
                        <a:pt x="18" y="304"/>
                      </a:cubicBezTo>
                      <a:cubicBezTo>
                        <a:pt x="60" y="323"/>
                        <a:pt x="22" y="335"/>
                        <a:pt x="165" y="365"/>
                      </a:cubicBezTo>
                      <a:cubicBezTo>
                        <a:pt x="290" y="391"/>
                        <a:pt x="662" y="394"/>
                        <a:pt x="714" y="312"/>
                      </a:cubicBezTo>
                      <a:cubicBezTo>
                        <a:pt x="727" y="271"/>
                        <a:pt x="717" y="208"/>
                        <a:pt x="717" y="159"/>
                      </a:cubicBezTo>
                      <a:lnTo>
                        <a:pt x="711" y="68"/>
                      </a:lnTo>
                      <a:cubicBezTo>
                        <a:pt x="708" y="67"/>
                        <a:pt x="706" y="65"/>
                        <a:pt x="705" y="64"/>
                      </a:cubicBezTo>
                      <a:lnTo>
                        <a:pt x="552" y="13"/>
                      </a:lnTo>
                      <a:cubicBezTo>
                        <a:pt x="468" y="0"/>
                        <a:pt x="89" y="24"/>
                        <a:pt x="28" y="87"/>
                      </a:cubicBezTo>
                      <a:lnTo>
                        <a:pt x="22" y="65"/>
                      </a:ln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2" name="Freeform 415">
                  <a:extLst>
                    <a:ext uri="{FF2B5EF4-FFF2-40B4-BE49-F238E27FC236}">
                      <a16:creationId xmlns:a16="http://schemas.microsoft.com/office/drawing/2014/main" id="{B641184B-6831-437A-8349-FBF647047C51}"/>
                    </a:ext>
                  </a:extLst>
                </p:cNvPr>
                <p:cNvSpPr>
                  <a:spLocks/>
                </p:cNvSpPr>
                <p:nvPr/>
              </p:nvSpPr>
              <p:spPr bwMode="auto">
                <a:xfrm>
                  <a:off x="881063" y="4937508"/>
                  <a:ext cx="244475" cy="133350"/>
                </a:xfrm>
                <a:custGeom>
                  <a:avLst/>
                  <a:gdLst>
                    <a:gd name="T0" fmla="*/ 43 w 746"/>
                    <a:gd name="T1" fmla="*/ 51 h 407"/>
                    <a:gd name="T2" fmla="*/ 32 w 746"/>
                    <a:gd name="T3" fmla="*/ 174 h 407"/>
                    <a:gd name="T4" fmla="*/ 102 w 746"/>
                    <a:gd name="T5" fmla="*/ 346 h 407"/>
                    <a:gd name="T6" fmla="*/ 704 w 746"/>
                    <a:gd name="T7" fmla="*/ 326 h 407"/>
                    <a:gd name="T8" fmla="*/ 710 w 746"/>
                    <a:gd name="T9" fmla="*/ 322 h 407"/>
                    <a:gd name="T10" fmla="*/ 730 w 746"/>
                    <a:gd name="T11" fmla="*/ 176 h 407"/>
                    <a:gd name="T12" fmla="*/ 735 w 746"/>
                    <a:gd name="T13" fmla="*/ 118 h 407"/>
                    <a:gd name="T14" fmla="*/ 732 w 746"/>
                    <a:gd name="T15" fmla="*/ 86 h 407"/>
                    <a:gd name="T16" fmla="*/ 724 w 746"/>
                    <a:gd name="T17" fmla="*/ 65 h 407"/>
                    <a:gd name="T18" fmla="*/ 718 w 746"/>
                    <a:gd name="T19" fmla="*/ 97 h 407"/>
                    <a:gd name="T20" fmla="*/ 686 w 746"/>
                    <a:gd name="T21" fmla="*/ 72 h 407"/>
                    <a:gd name="T22" fmla="*/ 648 w 746"/>
                    <a:gd name="T23" fmla="*/ 59 h 407"/>
                    <a:gd name="T24" fmla="*/ 186 w 746"/>
                    <a:gd name="T25" fmla="*/ 14 h 407"/>
                    <a:gd name="T26" fmla="*/ 100 w 746"/>
                    <a:gd name="T27" fmla="*/ 33 h 407"/>
                    <a:gd name="T28" fmla="*/ 40 w 746"/>
                    <a:gd name="T29" fmla="*/ 68 h 407"/>
                    <a:gd name="T30" fmla="*/ 43 w 746"/>
                    <a:gd name="T31" fmla="*/ 51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6" h="407">
                      <a:moveTo>
                        <a:pt x="43" y="51"/>
                      </a:moveTo>
                      <a:cubicBezTo>
                        <a:pt x="27" y="78"/>
                        <a:pt x="33" y="136"/>
                        <a:pt x="32" y="174"/>
                      </a:cubicBezTo>
                      <a:cubicBezTo>
                        <a:pt x="34" y="268"/>
                        <a:pt x="0" y="316"/>
                        <a:pt x="102" y="346"/>
                      </a:cubicBezTo>
                      <a:cubicBezTo>
                        <a:pt x="244" y="389"/>
                        <a:pt x="564" y="407"/>
                        <a:pt x="704" y="326"/>
                      </a:cubicBezTo>
                      <a:cubicBezTo>
                        <a:pt x="706" y="325"/>
                        <a:pt x="708" y="323"/>
                        <a:pt x="710" y="322"/>
                      </a:cubicBezTo>
                      <a:cubicBezTo>
                        <a:pt x="746" y="299"/>
                        <a:pt x="728" y="248"/>
                        <a:pt x="730" y="176"/>
                      </a:cubicBezTo>
                      <a:cubicBezTo>
                        <a:pt x="731" y="154"/>
                        <a:pt x="734" y="138"/>
                        <a:pt x="735" y="118"/>
                      </a:cubicBezTo>
                      <a:cubicBezTo>
                        <a:pt x="735" y="104"/>
                        <a:pt x="735" y="100"/>
                        <a:pt x="732" y="86"/>
                      </a:cubicBezTo>
                      <a:cubicBezTo>
                        <a:pt x="727" y="62"/>
                        <a:pt x="729" y="72"/>
                        <a:pt x="724" y="65"/>
                      </a:cubicBezTo>
                      <a:lnTo>
                        <a:pt x="718" y="97"/>
                      </a:lnTo>
                      <a:cubicBezTo>
                        <a:pt x="699" y="72"/>
                        <a:pt x="716" y="86"/>
                        <a:pt x="686" y="72"/>
                      </a:cubicBezTo>
                      <a:cubicBezTo>
                        <a:pt x="673" y="66"/>
                        <a:pt x="660" y="63"/>
                        <a:pt x="648" y="59"/>
                      </a:cubicBezTo>
                      <a:cubicBezTo>
                        <a:pt x="548" y="22"/>
                        <a:pt x="272" y="0"/>
                        <a:pt x="186" y="14"/>
                      </a:cubicBezTo>
                      <a:cubicBezTo>
                        <a:pt x="157" y="19"/>
                        <a:pt x="125" y="25"/>
                        <a:pt x="100" y="33"/>
                      </a:cubicBezTo>
                      <a:cubicBezTo>
                        <a:pt x="53" y="46"/>
                        <a:pt x="69" y="51"/>
                        <a:pt x="40" y="68"/>
                      </a:cubicBezTo>
                      <a:cubicBezTo>
                        <a:pt x="53" y="61"/>
                        <a:pt x="51" y="73"/>
                        <a:pt x="43" y="51"/>
                      </a:cubicBez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3" name="Freeform 416">
                  <a:extLst>
                    <a:ext uri="{FF2B5EF4-FFF2-40B4-BE49-F238E27FC236}">
                      <a16:creationId xmlns:a16="http://schemas.microsoft.com/office/drawing/2014/main" id="{88429B74-479A-4E3A-B71C-5FA05AF63E70}"/>
                    </a:ext>
                  </a:extLst>
                </p:cNvPr>
                <p:cNvSpPr>
                  <a:spLocks/>
                </p:cNvSpPr>
                <p:nvPr/>
              </p:nvSpPr>
              <p:spPr bwMode="auto">
                <a:xfrm>
                  <a:off x="1187402" y="3272220"/>
                  <a:ext cx="146655" cy="271996"/>
                </a:xfrm>
                <a:custGeom>
                  <a:avLst/>
                  <a:gdLst>
                    <a:gd name="T0" fmla="*/ 440 w 477"/>
                    <a:gd name="T1" fmla="*/ 142 h 853"/>
                    <a:gd name="T2" fmla="*/ 411 w 477"/>
                    <a:gd name="T3" fmla="*/ 0 h 853"/>
                    <a:gd name="T4" fmla="*/ 77 w 477"/>
                    <a:gd name="T5" fmla="*/ 15 h 853"/>
                    <a:gd name="T6" fmla="*/ 66 w 477"/>
                    <a:gd name="T7" fmla="*/ 332 h 853"/>
                    <a:gd name="T8" fmla="*/ 51 w 477"/>
                    <a:gd name="T9" fmla="*/ 605 h 853"/>
                    <a:gd name="T10" fmla="*/ 153 w 477"/>
                    <a:gd name="T11" fmla="*/ 486 h 853"/>
                    <a:gd name="T12" fmla="*/ 236 w 477"/>
                    <a:gd name="T13" fmla="*/ 339 h 853"/>
                    <a:gd name="T14" fmla="*/ 111 w 477"/>
                    <a:gd name="T15" fmla="*/ 750 h 853"/>
                    <a:gd name="T16" fmla="*/ 205 w 477"/>
                    <a:gd name="T17" fmla="*/ 818 h 853"/>
                    <a:gd name="T18" fmla="*/ 284 w 477"/>
                    <a:gd name="T19" fmla="*/ 710 h 853"/>
                    <a:gd name="T20" fmla="*/ 377 w 477"/>
                    <a:gd name="T21" fmla="*/ 609 h 853"/>
                    <a:gd name="T22" fmla="*/ 477 w 477"/>
                    <a:gd name="T23" fmla="*/ 322 h 853"/>
                    <a:gd name="T24" fmla="*/ 460 w 477"/>
                    <a:gd name="T25" fmla="*/ 311 h 853"/>
                    <a:gd name="T26" fmla="*/ 435 w 477"/>
                    <a:gd name="T27" fmla="*/ 296 h 853"/>
                    <a:gd name="T28" fmla="*/ 440 w 477"/>
                    <a:gd name="T29" fmla="*/ 142 h 853"/>
                    <a:gd name="connsiteX0" fmla="*/ 8510 w 9391"/>
                    <a:gd name="connsiteY0" fmla="*/ 3470 h 9735"/>
                    <a:gd name="connsiteX1" fmla="*/ 8007 w 9391"/>
                    <a:gd name="connsiteY1" fmla="*/ 0 h 9735"/>
                    <a:gd name="connsiteX2" fmla="*/ 1005 w 9391"/>
                    <a:gd name="connsiteY2" fmla="*/ 176 h 9735"/>
                    <a:gd name="connsiteX3" fmla="*/ 775 w 9391"/>
                    <a:gd name="connsiteY3" fmla="*/ 3892 h 9735"/>
                    <a:gd name="connsiteX4" fmla="*/ 460 w 9391"/>
                    <a:gd name="connsiteY4" fmla="*/ 7093 h 9735"/>
                    <a:gd name="connsiteX5" fmla="*/ 2599 w 9391"/>
                    <a:gd name="connsiteY5" fmla="*/ 5698 h 9735"/>
                    <a:gd name="connsiteX6" fmla="*/ 4339 w 9391"/>
                    <a:gd name="connsiteY6" fmla="*/ 3974 h 9735"/>
                    <a:gd name="connsiteX7" fmla="*/ 1718 w 9391"/>
                    <a:gd name="connsiteY7" fmla="*/ 8792 h 9735"/>
                    <a:gd name="connsiteX8" fmla="*/ 3689 w 9391"/>
                    <a:gd name="connsiteY8" fmla="*/ 9590 h 9735"/>
                    <a:gd name="connsiteX9" fmla="*/ 5345 w 9391"/>
                    <a:gd name="connsiteY9" fmla="*/ 8324 h 9735"/>
                    <a:gd name="connsiteX10" fmla="*/ 7295 w 9391"/>
                    <a:gd name="connsiteY10" fmla="*/ 7140 h 9735"/>
                    <a:gd name="connsiteX11" fmla="*/ 9391 w 9391"/>
                    <a:gd name="connsiteY11" fmla="*/ 3775 h 9735"/>
                    <a:gd name="connsiteX12" fmla="*/ 9035 w 9391"/>
                    <a:gd name="connsiteY12" fmla="*/ 3646 h 9735"/>
                    <a:gd name="connsiteX13" fmla="*/ 8510 w 9391"/>
                    <a:gd name="connsiteY13" fmla="*/ 3470 h 9735"/>
                    <a:gd name="connsiteX0" fmla="*/ 9621 w 10000"/>
                    <a:gd name="connsiteY0" fmla="*/ 3745 h 10000"/>
                    <a:gd name="connsiteX1" fmla="*/ 8526 w 10000"/>
                    <a:gd name="connsiteY1" fmla="*/ 0 h 10000"/>
                    <a:gd name="connsiteX2" fmla="*/ 1070 w 10000"/>
                    <a:gd name="connsiteY2" fmla="*/ 181 h 10000"/>
                    <a:gd name="connsiteX3" fmla="*/ 825 w 10000"/>
                    <a:gd name="connsiteY3" fmla="*/ 3998 h 10000"/>
                    <a:gd name="connsiteX4" fmla="*/ 490 w 10000"/>
                    <a:gd name="connsiteY4" fmla="*/ 7286 h 10000"/>
                    <a:gd name="connsiteX5" fmla="*/ 2768 w 10000"/>
                    <a:gd name="connsiteY5" fmla="*/ 5853 h 10000"/>
                    <a:gd name="connsiteX6" fmla="*/ 4620 w 10000"/>
                    <a:gd name="connsiteY6" fmla="*/ 4082 h 10000"/>
                    <a:gd name="connsiteX7" fmla="*/ 1829 w 10000"/>
                    <a:gd name="connsiteY7" fmla="*/ 9031 h 10000"/>
                    <a:gd name="connsiteX8" fmla="*/ 3928 w 10000"/>
                    <a:gd name="connsiteY8" fmla="*/ 9851 h 10000"/>
                    <a:gd name="connsiteX9" fmla="*/ 5692 w 10000"/>
                    <a:gd name="connsiteY9" fmla="*/ 8551 h 10000"/>
                    <a:gd name="connsiteX10" fmla="*/ 7768 w 10000"/>
                    <a:gd name="connsiteY10" fmla="*/ 7334 h 10000"/>
                    <a:gd name="connsiteX11" fmla="*/ 10000 w 10000"/>
                    <a:gd name="connsiteY11" fmla="*/ 3878 h 10000"/>
                    <a:gd name="connsiteX12" fmla="*/ 9621 w 10000"/>
                    <a:gd name="connsiteY12" fmla="*/ 3745 h 10000"/>
                    <a:gd name="connsiteX0" fmla="*/ 10000 w 10038"/>
                    <a:gd name="connsiteY0" fmla="*/ 3878 h 10000"/>
                    <a:gd name="connsiteX1" fmla="*/ 8526 w 10038"/>
                    <a:gd name="connsiteY1" fmla="*/ 0 h 10000"/>
                    <a:gd name="connsiteX2" fmla="*/ 1070 w 10038"/>
                    <a:gd name="connsiteY2" fmla="*/ 181 h 10000"/>
                    <a:gd name="connsiteX3" fmla="*/ 825 w 10038"/>
                    <a:gd name="connsiteY3" fmla="*/ 3998 h 10000"/>
                    <a:gd name="connsiteX4" fmla="*/ 490 w 10038"/>
                    <a:gd name="connsiteY4" fmla="*/ 7286 h 10000"/>
                    <a:gd name="connsiteX5" fmla="*/ 2768 w 10038"/>
                    <a:gd name="connsiteY5" fmla="*/ 5853 h 10000"/>
                    <a:gd name="connsiteX6" fmla="*/ 4620 w 10038"/>
                    <a:gd name="connsiteY6" fmla="*/ 4082 h 10000"/>
                    <a:gd name="connsiteX7" fmla="*/ 1829 w 10038"/>
                    <a:gd name="connsiteY7" fmla="*/ 9031 h 10000"/>
                    <a:gd name="connsiteX8" fmla="*/ 3928 w 10038"/>
                    <a:gd name="connsiteY8" fmla="*/ 9851 h 10000"/>
                    <a:gd name="connsiteX9" fmla="*/ 5692 w 10038"/>
                    <a:gd name="connsiteY9" fmla="*/ 8551 h 10000"/>
                    <a:gd name="connsiteX10" fmla="*/ 7768 w 10038"/>
                    <a:gd name="connsiteY10" fmla="*/ 7334 h 10000"/>
                    <a:gd name="connsiteX11" fmla="*/ 10000 w 10038"/>
                    <a:gd name="connsiteY11" fmla="*/ 387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8" h="10000">
                      <a:moveTo>
                        <a:pt x="10000" y="3878"/>
                      </a:moveTo>
                      <a:cubicBezTo>
                        <a:pt x="10126" y="2656"/>
                        <a:pt x="10014" y="616"/>
                        <a:pt x="8526" y="0"/>
                      </a:cubicBezTo>
                      <a:lnTo>
                        <a:pt x="1070" y="181"/>
                      </a:lnTo>
                      <a:cubicBezTo>
                        <a:pt x="1294" y="1746"/>
                        <a:pt x="1361" y="2445"/>
                        <a:pt x="825" y="3998"/>
                      </a:cubicBezTo>
                      <a:cubicBezTo>
                        <a:pt x="512" y="4949"/>
                        <a:pt x="-648" y="6611"/>
                        <a:pt x="490" y="7286"/>
                      </a:cubicBezTo>
                      <a:cubicBezTo>
                        <a:pt x="1829" y="7382"/>
                        <a:pt x="2365" y="6503"/>
                        <a:pt x="2768" y="5853"/>
                      </a:cubicBezTo>
                      <a:cubicBezTo>
                        <a:pt x="3615" y="4372"/>
                        <a:pt x="3012" y="3998"/>
                        <a:pt x="4620" y="4082"/>
                      </a:cubicBezTo>
                      <a:cubicBezTo>
                        <a:pt x="6473" y="5744"/>
                        <a:pt x="2008" y="8730"/>
                        <a:pt x="1829" y="9031"/>
                      </a:cubicBezTo>
                      <a:cubicBezTo>
                        <a:pt x="1428" y="9742"/>
                        <a:pt x="2811" y="10272"/>
                        <a:pt x="3928" y="9851"/>
                      </a:cubicBezTo>
                      <a:cubicBezTo>
                        <a:pt x="4598" y="9586"/>
                        <a:pt x="5022" y="8959"/>
                        <a:pt x="5692" y="8551"/>
                      </a:cubicBezTo>
                      <a:cubicBezTo>
                        <a:pt x="6473" y="8069"/>
                        <a:pt x="6986" y="7948"/>
                        <a:pt x="7768" y="7334"/>
                      </a:cubicBezTo>
                      <a:cubicBezTo>
                        <a:pt x="8906" y="6407"/>
                        <a:pt x="9599" y="5155"/>
                        <a:pt x="10000" y="3878"/>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4" name="Freeform 417">
                  <a:extLst>
                    <a:ext uri="{FF2B5EF4-FFF2-40B4-BE49-F238E27FC236}">
                      <a16:creationId xmlns:a16="http://schemas.microsoft.com/office/drawing/2014/main" id="{F5423296-F017-4FB1-A291-E965B5383F21}"/>
                    </a:ext>
                  </a:extLst>
                </p:cNvPr>
                <p:cNvSpPr>
                  <a:spLocks/>
                </p:cNvSpPr>
                <p:nvPr/>
              </p:nvSpPr>
              <p:spPr bwMode="auto">
                <a:xfrm>
                  <a:off x="762001" y="1991108"/>
                  <a:ext cx="192088" cy="174625"/>
                </a:xfrm>
                <a:custGeom>
                  <a:avLst/>
                  <a:gdLst>
                    <a:gd name="T0" fmla="*/ 28 w 590"/>
                    <a:gd name="T1" fmla="*/ 175 h 534"/>
                    <a:gd name="T2" fmla="*/ 279 w 590"/>
                    <a:gd name="T3" fmla="*/ 525 h 534"/>
                    <a:gd name="T4" fmla="*/ 562 w 590"/>
                    <a:gd name="T5" fmla="*/ 200 h 534"/>
                    <a:gd name="T6" fmla="*/ 566 w 590"/>
                    <a:gd name="T7" fmla="*/ 0 h 534"/>
                    <a:gd name="T8" fmla="*/ 24 w 590"/>
                    <a:gd name="T9" fmla="*/ 1 h 534"/>
                    <a:gd name="T10" fmla="*/ 28 w 590"/>
                    <a:gd name="T11" fmla="*/ 175 h 534"/>
                  </a:gdLst>
                  <a:ahLst/>
                  <a:cxnLst>
                    <a:cxn ang="0">
                      <a:pos x="T0" y="T1"/>
                    </a:cxn>
                    <a:cxn ang="0">
                      <a:pos x="T2" y="T3"/>
                    </a:cxn>
                    <a:cxn ang="0">
                      <a:pos x="T4" y="T5"/>
                    </a:cxn>
                    <a:cxn ang="0">
                      <a:pos x="T6" y="T7"/>
                    </a:cxn>
                    <a:cxn ang="0">
                      <a:pos x="T8" y="T9"/>
                    </a:cxn>
                    <a:cxn ang="0">
                      <a:pos x="T10" y="T11"/>
                    </a:cxn>
                  </a:cxnLst>
                  <a:rect l="0" t="0" r="r" b="b"/>
                  <a:pathLst>
                    <a:path w="590" h="534">
                      <a:moveTo>
                        <a:pt x="28" y="175"/>
                      </a:moveTo>
                      <a:cubicBezTo>
                        <a:pt x="0" y="356"/>
                        <a:pt x="118" y="516"/>
                        <a:pt x="279" y="525"/>
                      </a:cubicBezTo>
                      <a:cubicBezTo>
                        <a:pt x="449" y="534"/>
                        <a:pt x="590" y="376"/>
                        <a:pt x="562" y="200"/>
                      </a:cubicBezTo>
                      <a:cubicBezTo>
                        <a:pt x="546" y="139"/>
                        <a:pt x="567" y="64"/>
                        <a:pt x="566" y="0"/>
                      </a:cubicBezTo>
                      <a:cubicBezTo>
                        <a:pt x="391" y="78"/>
                        <a:pt x="204" y="86"/>
                        <a:pt x="24" y="1"/>
                      </a:cubicBezTo>
                      <a:cubicBezTo>
                        <a:pt x="33" y="46"/>
                        <a:pt x="39" y="133"/>
                        <a:pt x="28" y="175"/>
                      </a:cubicBezTo>
                      <a:close/>
                    </a:path>
                  </a:pathLst>
                </a:custGeom>
                <a:solidFill>
                  <a:srgbClr val="F58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5" name="Freeform 420">
                  <a:extLst>
                    <a:ext uri="{FF2B5EF4-FFF2-40B4-BE49-F238E27FC236}">
                      <a16:creationId xmlns:a16="http://schemas.microsoft.com/office/drawing/2014/main" id="{88199604-F353-4CEC-AB84-CF369AB2A015}"/>
                    </a:ext>
                  </a:extLst>
                </p:cNvPr>
                <p:cNvSpPr>
                  <a:spLocks/>
                </p:cNvSpPr>
                <p:nvPr/>
              </p:nvSpPr>
              <p:spPr bwMode="auto">
                <a:xfrm>
                  <a:off x="890588" y="4848608"/>
                  <a:ext cx="233363" cy="120650"/>
                </a:xfrm>
                <a:custGeom>
                  <a:avLst/>
                  <a:gdLst>
                    <a:gd name="T0" fmla="*/ 15 w 715"/>
                    <a:gd name="T1" fmla="*/ 322 h 368"/>
                    <a:gd name="T2" fmla="*/ 12 w 715"/>
                    <a:gd name="T3" fmla="*/ 339 h 368"/>
                    <a:gd name="T4" fmla="*/ 72 w 715"/>
                    <a:gd name="T5" fmla="*/ 304 h 368"/>
                    <a:gd name="T6" fmla="*/ 158 w 715"/>
                    <a:gd name="T7" fmla="*/ 285 h 368"/>
                    <a:gd name="T8" fmla="*/ 620 w 715"/>
                    <a:gd name="T9" fmla="*/ 330 h 368"/>
                    <a:gd name="T10" fmla="*/ 658 w 715"/>
                    <a:gd name="T11" fmla="*/ 343 h 368"/>
                    <a:gd name="T12" fmla="*/ 690 w 715"/>
                    <a:gd name="T13" fmla="*/ 368 h 368"/>
                    <a:gd name="T14" fmla="*/ 696 w 715"/>
                    <a:gd name="T15" fmla="*/ 336 h 368"/>
                    <a:gd name="T16" fmla="*/ 625 w 715"/>
                    <a:gd name="T17" fmla="*/ 2 h 368"/>
                    <a:gd name="T18" fmla="*/ 79 w 715"/>
                    <a:gd name="T19" fmla="*/ 0 h 368"/>
                    <a:gd name="T20" fmla="*/ 15 w 715"/>
                    <a:gd name="T21" fmla="*/ 322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5" h="368">
                      <a:moveTo>
                        <a:pt x="15" y="322"/>
                      </a:moveTo>
                      <a:cubicBezTo>
                        <a:pt x="23" y="344"/>
                        <a:pt x="25" y="332"/>
                        <a:pt x="12" y="339"/>
                      </a:cubicBezTo>
                      <a:cubicBezTo>
                        <a:pt x="41" y="322"/>
                        <a:pt x="25" y="317"/>
                        <a:pt x="72" y="304"/>
                      </a:cubicBezTo>
                      <a:cubicBezTo>
                        <a:pt x="97" y="296"/>
                        <a:pt x="129" y="290"/>
                        <a:pt x="158" y="285"/>
                      </a:cubicBezTo>
                      <a:cubicBezTo>
                        <a:pt x="244" y="271"/>
                        <a:pt x="520" y="293"/>
                        <a:pt x="620" y="330"/>
                      </a:cubicBezTo>
                      <a:cubicBezTo>
                        <a:pt x="632" y="334"/>
                        <a:pt x="645" y="337"/>
                        <a:pt x="658" y="343"/>
                      </a:cubicBezTo>
                      <a:cubicBezTo>
                        <a:pt x="688" y="357"/>
                        <a:pt x="671" y="343"/>
                        <a:pt x="690" y="368"/>
                      </a:cubicBezTo>
                      <a:lnTo>
                        <a:pt x="696" y="336"/>
                      </a:lnTo>
                      <a:cubicBezTo>
                        <a:pt x="715" y="255"/>
                        <a:pt x="639" y="85"/>
                        <a:pt x="625" y="2"/>
                      </a:cubicBezTo>
                      <a:lnTo>
                        <a:pt x="79" y="0"/>
                      </a:lnTo>
                      <a:cubicBezTo>
                        <a:pt x="64" y="92"/>
                        <a:pt x="0" y="228"/>
                        <a:pt x="15" y="322"/>
                      </a:cubicBez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6" name="Freeform 421">
                  <a:extLst>
                    <a:ext uri="{FF2B5EF4-FFF2-40B4-BE49-F238E27FC236}">
                      <a16:creationId xmlns:a16="http://schemas.microsoft.com/office/drawing/2014/main" id="{AB3E1746-3F43-4A59-BF63-1412EE55CA38}"/>
                    </a:ext>
                  </a:extLst>
                </p:cNvPr>
                <p:cNvSpPr>
                  <a:spLocks/>
                </p:cNvSpPr>
                <p:nvPr/>
              </p:nvSpPr>
              <p:spPr bwMode="auto">
                <a:xfrm>
                  <a:off x="584201" y="4854958"/>
                  <a:ext cx="231775" cy="115888"/>
                </a:xfrm>
                <a:custGeom>
                  <a:avLst/>
                  <a:gdLst>
                    <a:gd name="T0" fmla="*/ 90 w 708"/>
                    <a:gd name="T1" fmla="*/ 2 h 355"/>
                    <a:gd name="T2" fmla="*/ 19 w 708"/>
                    <a:gd name="T3" fmla="*/ 333 h 355"/>
                    <a:gd name="T4" fmla="*/ 25 w 708"/>
                    <a:gd name="T5" fmla="*/ 355 h 355"/>
                    <a:gd name="T6" fmla="*/ 549 w 708"/>
                    <a:gd name="T7" fmla="*/ 281 h 355"/>
                    <a:gd name="T8" fmla="*/ 702 w 708"/>
                    <a:gd name="T9" fmla="*/ 332 h 355"/>
                    <a:gd name="T10" fmla="*/ 708 w 708"/>
                    <a:gd name="T11" fmla="*/ 336 h 355"/>
                    <a:gd name="T12" fmla="*/ 678 w 708"/>
                    <a:gd name="T13" fmla="*/ 157 h 355"/>
                    <a:gd name="T14" fmla="*/ 639 w 708"/>
                    <a:gd name="T15" fmla="*/ 0 h 355"/>
                    <a:gd name="T16" fmla="*/ 90 w 708"/>
                    <a:gd name="T17" fmla="*/ 2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8" h="355">
                      <a:moveTo>
                        <a:pt x="90" y="2"/>
                      </a:moveTo>
                      <a:cubicBezTo>
                        <a:pt x="76" y="83"/>
                        <a:pt x="0" y="253"/>
                        <a:pt x="19" y="333"/>
                      </a:cubicBezTo>
                      <a:lnTo>
                        <a:pt x="25" y="355"/>
                      </a:lnTo>
                      <a:cubicBezTo>
                        <a:pt x="86" y="292"/>
                        <a:pt x="465" y="268"/>
                        <a:pt x="549" y="281"/>
                      </a:cubicBezTo>
                      <a:lnTo>
                        <a:pt x="702" y="332"/>
                      </a:lnTo>
                      <a:cubicBezTo>
                        <a:pt x="703" y="333"/>
                        <a:pt x="705" y="335"/>
                        <a:pt x="708" y="336"/>
                      </a:cubicBezTo>
                      <a:cubicBezTo>
                        <a:pt x="704" y="276"/>
                        <a:pt x="691" y="214"/>
                        <a:pt x="678" y="157"/>
                      </a:cubicBezTo>
                      <a:cubicBezTo>
                        <a:pt x="669" y="118"/>
                        <a:pt x="640" y="30"/>
                        <a:pt x="639" y="0"/>
                      </a:cubicBezTo>
                      <a:lnTo>
                        <a:pt x="90" y="2"/>
                      </a:ln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7" name="Freeform 441">
                  <a:extLst>
                    <a:ext uri="{FF2B5EF4-FFF2-40B4-BE49-F238E27FC236}">
                      <a16:creationId xmlns:a16="http://schemas.microsoft.com/office/drawing/2014/main" id="{A204D873-D86F-4317-9A6E-3BA307D6EB23}"/>
                    </a:ext>
                  </a:extLst>
                </p:cNvPr>
                <p:cNvSpPr>
                  <a:spLocks/>
                </p:cNvSpPr>
                <p:nvPr/>
              </p:nvSpPr>
              <p:spPr bwMode="auto">
                <a:xfrm>
                  <a:off x="800101" y="3075370"/>
                  <a:ext cx="111125" cy="142875"/>
                </a:xfrm>
                <a:custGeom>
                  <a:avLst/>
                  <a:gdLst>
                    <a:gd name="T0" fmla="*/ 338 w 338"/>
                    <a:gd name="T1" fmla="*/ 317 h 434"/>
                    <a:gd name="T2" fmla="*/ 330 w 338"/>
                    <a:gd name="T3" fmla="*/ 8 h 434"/>
                    <a:gd name="T4" fmla="*/ 185 w 338"/>
                    <a:gd name="T5" fmla="*/ 195 h 434"/>
                    <a:gd name="T6" fmla="*/ 0 w 338"/>
                    <a:gd name="T7" fmla="*/ 0 h 434"/>
                    <a:gd name="T8" fmla="*/ 7 w 338"/>
                    <a:gd name="T9" fmla="*/ 434 h 434"/>
                    <a:gd name="T10" fmla="*/ 337 w 338"/>
                    <a:gd name="T11" fmla="*/ 434 h 434"/>
                    <a:gd name="T12" fmla="*/ 338 w 338"/>
                    <a:gd name="T13" fmla="*/ 317 h 434"/>
                  </a:gdLst>
                  <a:ahLst/>
                  <a:cxnLst>
                    <a:cxn ang="0">
                      <a:pos x="T0" y="T1"/>
                    </a:cxn>
                    <a:cxn ang="0">
                      <a:pos x="T2" y="T3"/>
                    </a:cxn>
                    <a:cxn ang="0">
                      <a:pos x="T4" y="T5"/>
                    </a:cxn>
                    <a:cxn ang="0">
                      <a:pos x="T6" y="T7"/>
                    </a:cxn>
                    <a:cxn ang="0">
                      <a:pos x="T8" y="T9"/>
                    </a:cxn>
                    <a:cxn ang="0">
                      <a:pos x="T10" y="T11"/>
                    </a:cxn>
                    <a:cxn ang="0">
                      <a:pos x="T12" y="T13"/>
                    </a:cxn>
                  </a:cxnLst>
                  <a:rect l="0" t="0" r="r" b="b"/>
                  <a:pathLst>
                    <a:path w="338" h="434">
                      <a:moveTo>
                        <a:pt x="338" y="317"/>
                      </a:moveTo>
                      <a:lnTo>
                        <a:pt x="330" y="8"/>
                      </a:lnTo>
                      <a:cubicBezTo>
                        <a:pt x="299" y="38"/>
                        <a:pt x="224" y="153"/>
                        <a:pt x="185" y="195"/>
                      </a:cubicBezTo>
                      <a:cubicBezTo>
                        <a:pt x="156" y="183"/>
                        <a:pt x="37" y="22"/>
                        <a:pt x="0" y="0"/>
                      </a:cubicBezTo>
                      <a:lnTo>
                        <a:pt x="7" y="434"/>
                      </a:lnTo>
                      <a:lnTo>
                        <a:pt x="337" y="434"/>
                      </a:lnTo>
                      <a:lnTo>
                        <a:pt x="338" y="317"/>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408" name="Group 407">
                  <a:extLst>
                    <a:ext uri="{FF2B5EF4-FFF2-40B4-BE49-F238E27FC236}">
                      <a16:creationId xmlns:a16="http://schemas.microsoft.com/office/drawing/2014/main" id="{8D44586B-0D90-4E4E-8717-66551FCE3A54}"/>
                    </a:ext>
                  </a:extLst>
                </p:cNvPr>
                <p:cNvGrpSpPr/>
                <p:nvPr/>
              </p:nvGrpSpPr>
              <p:grpSpPr>
                <a:xfrm>
                  <a:off x="716279" y="1686944"/>
                  <a:ext cx="273051" cy="250825"/>
                  <a:chOff x="8582026" y="1893889"/>
                  <a:chExt cx="273051" cy="250825"/>
                </a:xfrm>
              </p:grpSpPr>
              <p:sp>
                <p:nvSpPr>
                  <p:cNvPr id="409" name="Freeform 300">
                    <a:extLst>
                      <a:ext uri="{FF2B5EF4-FFF2-40B4-BE49-F238E27FC236}">
                        <a16:creationId xmlns:a16="http://schemas.microsoft.com/office/drawing/2014/main" id="{83189319-9D11-419D-9DA6-6D354A51CC41}"/>
                      </a:ext>
                    </a:extLst>
                  </p:cNvPr>
                  <p:cNvSpPr>
                    <a:spLocks/>
                  </p:cNvSpPr>
                  <p:nvPr/>
                </p:nvSpPr>
                <p:spPr bwMode="auto">
                  <a:xfrm>
                    <a:off x="8650289" y="2098676"/>
                    <a:ext cx="147638" cy="46038"/>
                  </a:xfrm>
                  <a:custGeom>
                    <a:avLst/>
                    <a:gdLst>
                      <a:gd name="T0" fmla="*/ 447 w 449"/>
                      <a:gd name="T1" fmla="*/ 29 h 141"/>
                      <a:gd name="T2" fmla="*/ 359 w 449"/>
                      <a:gd name="T3" fmla="*/ 42 h 141"/>
                      <a:gd name="T4" fmla="*/ 14 w 449"/>
                      <a:gd name="T5" fmla="*/ 11 h 141"/>
                      <a:gd name="T6" fmla="*/ 25 w 449"/>
                      <a:gd name="T7" fmla="*/ 63 h 141"/>
                      <a:gd name="T8" fmla="*/ 447 w 449"/>
                      <a:gd name="T9" fmla="*/ 29 h 141"/>
                    </a:gdLst>
                    <a:ahLst/>
                    <a:cxnLst>
                      <a:cxn ang="0">
                        <a:pos x="T0" y="T1"/>
                      </a:cxn>
                      <a:cxn ang="0">
                        <a:pos x="T2" y="T3"/>
                      </a:cxn>
                      <a:cxn ang="0">
                        <a:pos x="T4" y="T5"/>
                      </a:cxn>
                      <a:cxn ang="0">
                        <a:pos x="T6" y="T7"/>
                      </a:cxn>
                      <a:cxn ang="0">
                        <a:pos x="T8" y="T9"/>
                      </a:cxn>
                    </a:cxnLst>
                    <a:rect l="0" t="0" r="r" b="b"/>
                    <a:pathLst>
                      <a:path w="449" h="141">
                        <a:moveTo>
                          <a:pt x="447" y="29"/>
                        </a:moveTo>
                        <a:cubicBezTo>
                          <a:pt x="412" y="0"/>
                          <a:pt x="402" y="23"/>
                          <a:pt x="359" y="42"/>
                        </a:cubicBezTo>
                        <a:cubicBezTo>
                          <a:pt x="205" y="109"/>
                          <a:pt x="67" y="4"/>
                          <a:pt x="14" y="11"/>
                        </a:cubicBezTo>
                        <a:cubicBezTo>
                          <a:pt x="7" y="40"/>
                          <a:pt x="0" y="47"/>
                          <a:pt x="25" y="63"/>
                        </a:cubicBezTo>
                        <a:cubicBezTo>
                          <a:pt x="132" y="134"/>
                          <a:pt x="449" y="141"/>
                          <a:pt x="447" y="29"/>
                        </a:cubicBezTo>
                        <a:close/>
                      </a:path>
                    </a:pathLst>
                  </a:custGeom>
                  <a:solidFill>
                    <a:srgbClr val="D86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0" name="Freeform 303">
                    <a:extLst>
                      <a:ext uri="{FF2B5EF4-FFF2-40B4-BE49-F238E27FC236}">
                        <a16:creationId xmlns:a16="http://schemas.microsoft.com/office/drawing/2014/main" id="{3C88C15F-94B7-4614-BD17-9F69BAA862C9}"/>
                      </a:ext>
                    </a:extLst>
                  </p:cNvPr>
                  <p:cNvSpPr>
                    <a:spLocks/>
                  </p:cNvSpPr>
                  <p:nvPr/>
                </p:nvSpPr>
                <p:spPr bwMode="auto">
                  <a:xfrm>
                    <a:off x="8686801" y="1973264"/>
                    <a:ext cx="69850" cy="103188"/>
                  </a:xfrm>
                  <a:custGeom>
                    <a:avLst/>
                    <a:gdLst>
                      <a:gd name="T0" fmla="*/ 209 w 215"/>
                      <a:gd name="T1" fmla="*/ 258 h 315"/>
                      <a:gd name="T2" fmla="*/ 54 w 215"/>
                      <a:gd name="T3" fmla="*/ 179 h 315"/>
                      <a:gd name="T4" fmla="*/ 55 w 215"/>
                      <a:gd name="T5" fmla="*/ 16 h 315"/>
                      <a:gd name="T6" fmla="*/ 28 w 215"/>
                      <a:gd name="T7" fmla="*/ 270 h 315"/>
                      <a:gd name="T8" fmla="*/ 125 w 215"/>
                      <a:gd name="T9" fmla="*/ 314 h 315"/>
                      <a:gd name="T10" fmla="*/ 209 w 215"/>
                      <a:gd name="T11" fmla="*/ 258 h 315"/>
                    </a:gdLst>
                    <a:ahLst/>
                    <a:cxnLst>
                      <a:cxn ang="0">
                        <a:pos x="T0" y="T1"/>
                      </a:cxn>
                      <a:cxn ang="0">
                        <a:pos x="T2" y="T3"/>
                      </a:cxn>
                      <a:cxn ang="0">
                        <a:pos x="T4" y="T5"/>
                      </a:cxn>
                      <a:cxn ang="0">
                        <a:pos x="T6" y="T7"/>
                      </a:cxn>
                      <a:cxn ang="0">
                        <a:pos x="T8" y="T9"/>
                      </a:cxn>
                      <a:cxn ang="0">
                        <a:pos x="T10" y="T11"/>
                      </a:cxn>
                    </a:cxnLst>
                    <a:rect l="0" t="0" r="r" b="b"/>
                    <a:pathLst>
                      <a:path w="215" h="315">
                        <a:moveTo>
                          <a:pt x="209" y="258"/>
                        </a:moveTo>
                        <a:cubicBezTo>
                          <a:pt x="177" y="255"/>
                          <a:pt x="39" y="313"/>
                          <a:pt x="54" y="179"/>
                        </a:cubicBezTo>
                        <a:cubicBezTo>
                          <a:pt x="60" y="120"/>
                          <a:pt x="87" y="25"/>
                          <a:pt x="55" y="16"/>
                        </a:cubicBezTo>
                        <a:cubicBezTo>
                          <a:pt x="0" y="0"/>
                          <a:pt x="5" y="236"/>
                          <a:pt x="28" y="270"/>
                        </a:cubicBezTo>
                        <a:cubicBezTo>
                          <a:pt x="44" y="294"/>
                          <a:pt x="81" y="313"/>
                          <a:pt x="125" y="314"/>
                        </a:cubicBezTo>
                        <a:cubicBezTo>
                          <a:pt x="208" y="315"/>
                          <a:pt x="215" y="294"/>
                          <a:pt x="209" y="258"/>
                        </a:cubicBezTo>
                        <a:close/>
                      </a:path>
                    </a:pathLst>
                  </a:custGeom>
                  <a:solidFill>
                    <a:srgbClr val="F48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1" name="Freeform 304">
                    <a:extLst>
                      <a:ext uri="{FF2B5EF4-FFF2-40B4-BE49-F238E27FC236}">
                        <a16:creationId xmlns:a16="http://schemas.microsoft.com/office/drawing/2014/main" id="{384378AF-9F9F-454D-A2F3-289994229A60}"/>
                      </a:ext>
                    </a:extLst>
                  </p:cNvPr>
                  <p:cNvSpPr>
                    <a:spLocks/>
                  </p:cNvSpPr>
                  <p:nvPr/>
                </p:nvSpPr>
                <p:spPr bwMode="auto">
                  <a:xfrm>
                    <a:off x="8582026" y="1903414"/>
                    <a:ext cx="95250" cy="28575"/>
                  </a:xfrm>
                  <a:custGeom>
                    <a:avLst/>
                    <a:gdLst>
                      <a:gd name="T0" fmla="*/ 29 w 293"/>
                      <a:gd name="T1" fmla="*/ 14 h 84"/>
                      <a:gd name="T2" fmla="*/ 22 w 293"/>
                      <a:gd name="T3" fmla="*/ 78 h 84"/>
                      <a:gd name="T4" fmla="*/ 287 w 293"/>
                      <a:gd name="T5" fmla="*/ 57 h 84"/>
                      <a:gd name="T6" fmla="*/ 293 w 293"/>
                      <a:gd name="T7" fmla="*/ 20 h 84"/>
                      <a:gd name="T8" fmla="*/ 272 w 293"/>
                      <a:gd name="T9" fmla="*/ 0 h 84"/>
                      <a:gd name="T10" fmla="*/ 29 w 293"/>
                      <a:gd name="T11" fmla="*/ 14 h 84"/>
                    </a:gdLst>
                    <a:ahLst/>
                    <a:cxnLst>
                      <a:cxn ang="0">
                        <a:pos x="T0" y="T1"/>
                      </a:cxn>
                      <a:cxn ang="0">
                        <a:pos x="T2" y="T3"/>
                      </a:cxn>
                      <a:cxn ang="0">
                        <a:pos x="T4" y="T5"/>
                      </a:cxn>
                      <a:cxn ang="0">
                        <a:pos x="T6" y="T7"/>
                      </a:cxn>
                      <a:cxn ang="0">
                        <a:pos x="T8" y="T9"/>
                      </a:cxn>
                      <a:cxn ang="0">
                        <a:pos x="T10" y="T11"/>
                      </a:cxn>
                    </a:cxnLst>
                    <a:rect l="0" t="0" r="r" b="b"/>
                    <a:pathLst>
                      <a:path w="293" h="84">
                        <a:moveTo>
                          <a:pt x="29" y="14"/>
                        </a:moveTo>
                        <a:cubicBezTo>
                          <a:pt x="0" y="44"/>
                          <a:pt x="2" y="49"/>
                          <a:pt x="22" y="78"/>
                        </a:cubicBezTo>
                        <a:cubicBezTo>
                          <a:pt x="66" y="84"/>
                          <a:pt x="251" y="69"/>
                          <a:pt x="287" y="57"/>
                        </a:cubicBezTo>
                        <a:lnTo>
                          <a:pt x="293" y="20"/>
                        </a:lnTo>
                        <a:cubicBezTo>
                          <a:pt x="279" y="5"/>
                          <a:pt x="286" y="12"/>
                          <a:pt x="272" y="0"/>
                        </a:cubicBezTo>
                        <a:lnTo>
                          <a:pt x="29" y="14"/>
                        </a:lnTo>
                        <a:close/>
                      </a:path>
                    </a:pathLst>
                  </a:custGeom>
                  <a:solidFill>
                    <a:srgbClr val="8C4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2" name="Freeform 307">
                    <a:extLst>
                      <a:ext uri="{FF2B5EF4-FFF2-40B4-BE49-F238E27FC236}">
                        <a16:creationId xmlns:a16="http://schemas.microsoft.com/office/drawing/2014/main" id="{17BD6B58-07F0-4C38-A389-FA4B3A8EFC55}"/>
                      </a:ext>
                    </a:extLst>
                  </p:cNvPr>
                  <p:cNvSpPr>
                    <a:spLocks/>
                  </p:cNvSpPr>
                  <p:nvPr/>
                </p:nvSpPr>
                <p:spPr bwMode="auto">
                  <a:xfrm>
                    <a:off x="8764589" y="1893889"/>
                    <a:ext cx="90488" cy="38100"/>
                  </a:xfrm>
                  <a:custGeom>
                    <a:avLst/>
                    <a:gdLst>
                      <a:gd name="T0" fmla="*/ 5 w 279"/>
                      <a:gd name="T1" fmla="*/ 75 h 112"/>
                      <a:gd name="T2" fmla="*/ 265 w 279"/>
                      <a:gd name="T3" fmla="*/ 104 h 112"/>
                      <a:gd name="T4" fmla="*/ 151 w 279"/>
                      <a:gd name="T5" fmla="*/ 35 h 112"/>
                      <a:gd name="T6" fmla="*/ 5 w 279"/>
                      <a:gd name="T7" fmla="*/ 75 h 112"/>
                    </a:gdLst>
                    <a:ahLst/>
                    <a:cxnLst>
                      <a:cxn ang="0">
                        <a:pos x="T0" y="T1"/>
                      </a:cxn>
                      <a:cxn ang="0">
                        <a:pos x="T2" y="T3"/>
                      </a:cxn>
                      <a:cxn ang="0">
                        <a:pos x="T4" y="T5"/>
                      </a:cxn>
                      <a:cxn ang="0">
                        <a:pos x="T6" y="T7"/>
                      </a:cxn>
                    </a:cxnLst>
                    <a:rect l="0" t="0" r="r" b="b"/>
                    <a:pathLst>
                      <a:path w="279" h="112">
                        <a:moveTo>
                          <a:pt x="5" y="75"/>
                        </a:moveTo>
                        <a:cubicBezTo>
                          <a:pt x="36" y="108"/>
                          <a:pt x="234" y="112"/>
                          <a:pt x="265" y="104"/>
                        </a:cubicBezTo>
                        <a:cubicBezTo>
                          <a:pt x="279" y="24"/>
                          <a:pt x="226" y="42"/>
                          <a:pt x="151" y="35"/>
                        </a:cubicBezTo>
                        <a:cubicBezTo>
                          <a:pt x="89" y="30"/>
                          <a:pt x="0" y="0"/>
                          <a:pt x="5" y="75"/>
                        </a:cubicBezTo>
                        <a:close/>
                      </a:path>
                    </a:pathLst>
                  </a:custGeom>
                  <a:solidFill>
                    <a:srgbClr val="8C4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3" name="Freeform 326">
                    <a:extLst>
                      <a:ext uri="{FF2B5EF4-FFF2-40B4-BE49-F238E27FC236}">
                        <a16:creationId xmlns:a16="http://schemas.microsoft.com/office/drawing/2014/main" id="{9187E503-55A8-4E58-AF43-FCAA06CA13F7}"/>
                      </a:ext>
                    </a:extLst>
                  </p:cNvPr>
                  <p:cNvSpPr>
                    <a:spLocks/>
                  </p:cNvSpPr>
                  <p:nvPr/>
                </p:nvSpPr>
                <p:spPr bwMode="auto">
                  <a:xfrm>
                    <a:off x="8612189" y="1908176"/>
                    <a:ext cx="49213" cy="96838"/>
                  </a:xfrm>
                  <a:custGeom>
                    <a:avLst/>
                    <a:gdLst>
                      <a:gd name="T0" fmla="*/ 149 w 150"/>
                      <a:gd name="T1" fmla="*/ 171 h 297"/>
                      <a:gd name="T2" fmla="*/ 150 w 150"/>
                      <a:gd name="T3" fmla="*/ 125 h 297"/>
                      <a:gd name="T4" fmla="*/ 149 w 150"/>
                      <a:gd name="T5" fmla="*/ 171 h 297"/>
                    </a:gdLst>
                    <a:ahLst/>
                    <a:cxnLst>
                      <a:cxn ang="0">
                        <a:pos x="T0" y="T1"/>
                      </a:cxn>
                      <a:cxn ang="0">
                        <a:pos x="T2" y="T3"/>
                      </a:cxn>
                      <a:cxn ang="0">
                        <a:pos x="T4" y="T5"/>
                      </a:cxn>
                    </a:cxnLst>
                    <a:rect l="0" t="0" r="r" b="b"/>
                    <a:pathLst>
                      <a:path w="150" h="297">
                        <a:moveTo>
                          <a:pt x="149" y="171"/>
                        </a:moveTo>
                        <a:lnTo>
                          <a:pt x="150" y="125"/>
                        </a:lnTo>
                        <a:cubicBezTo>
                          <a:pt x="0" y="0"/>
                          <a:pt x="18" y="297"/>
                          <a:pt x="149" y="171"/>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4" name="Freeform 327">
                    <a:extLst>
                      <a:ext uri="{FF2B5EF4-FFF2-40B4-BE49-F238E27FC236}">
                        <a16:creationId xmlns:a16="http://schemas.microsoft.com/office/drawing/2014/main" id="{39E15774-255B-471B-9343-8C7410A277F3}"/>
                      </a:ext>
                    </a:extLst>
                  </p:cNvPr>
                  <p:cNvSpPr>
                    <a:spLocks/>
                  </p:cNvSpPr>
                  <p:nvPr/>
                </p:nvSpPr>
                <p:spPr bwMode="auto">
                  <a:xfrm>
                    <a:off x="8769351" y="1931989"/>
                    <a:ext cx="58738" cy="49213"/>
                  </a:xfrm>
                  <a:custGeom>
                    <a:avLst/>
                    <a:gdLst>
                      <a:gd name="T0" fmla="*/ 80 w 182"/>
                      <a:gd name="T1" fmla="*/ 24 h 147"/>
                      <a:gd name="T2" fmla="*/ 120 w 182"/>
                      <a:gd name="T3" fmla="*/ 119 h 147"/>
                      <a:gd name="T4" fmla="*/ 80 w 182"/>
                      <a:gd name="T5" fmla="*/ 24 h 147"/>
                    </a:gdLst>
                    <a:ahLst/>
                    <a:cxnLst>
                      <a:cxn ang="0">
                        <a:pos x="T0" y="T1"/>
                      </a:cxn>
                      <a:cxn ang="0">
                        <a:pos x="T2" y="T3"/>
                      </a:cxn>
                      <a:cxn ang="0">
                        <a:pos x="T4" y="T5"/>
                      </a:cxn>
                    </a:cxnLst>
                    <a:rect l="0" t="0" r="r" b="b"/>
                    <a:pathLst>
                      <a:path w="182" h="147">
                        <a:moveTo>
                          <a:pt x="80" y="24"/>
                        </a:moveTo>
                        <a:cubicBezTo>
                          <a:pt x="0" y="56"/>
                          <a:pt x="57" y="147"/>
                          <a:pt x="120" y="119"/>
                        </a:cubicBezTo>
                        <a:cubicBezTo>
                          <a:pt x="182" y="91"/>
                          <a:pt x="142" y="0"/>
                          <a:pt x="80" y="24"/>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sp>
            <p:nvSpPr>
              <p:cNvPr id="391" name="Rectangle 390">
                <a:extLst>
                  <a:ext uri="{FF2B5EF4-FFF2-40B4-BE49-F238E27FC236}">
                    <a16:creationId xmlns:a16="http://schemas.microsoft.com/office/drawing/2014/main" id="{9D4C47FA-21F7-41BA-B720-124256089047}"/>
                  </a:ext>
                </a:extLst>
              </p:cNvPr>
              <p:cNvSpPr/>
              <p:nvPr/>
            </p:nvSpPr>
            <p:spPr>
              <a:xfrm>
                <a:off x="363856" y="3225907"/>
                <a:ext cx="152401" cy="57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2" name="Rectangle 391">
                <a:extLst>
                  <a:ext uri="{FF2B5EF4-FFF2-40B4-BE49-F238E27FC236}">
                    <a16:creationId xmlns:a16="http://schemas.microsoft.com/office/drawing/2014/main" id="{AF0A59EC-BFC2-4988-BF52-D004525D92FB}"/>
                  </a:ext>
                </a:extLst>
              </p:cNvPr>
              <p:cNvSpPr/>
              <p:nvPr/>
            </p:nvSpPr>
            <p:spPr>
              <a:xfrm>
                <a:off x="1184908" y="3212076"/>
                <a:ext cx="152401" cy="714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221" name="Group 220">
            <a:extLst>
              <a:ext uri="{FF2B5EF4-FFF2-40B4-BE49-F238E27FC236}">
                <a16:creationId xmlns:a16="http://schemas.microsoft.com/office/drawing/2014/main" id="{786EB28B-F9D3-4FC2-BA9F-5DE4489B2A6E}"/>
              </a:ext>
            </a:extLst>
          </p:cNvPr>
          <p:cNvGrpSpPr/>
          <p:nvPr/>
        </p:nvGrpSpPr>
        <p:grpSpPr>
          <a:xfrm>
            <a:off x="7844833" y="3577207"/>
            <a:ext cx="468176" cy="1269848"/>
            <a:chOff x="12209568" y="1912451"/>
            <a:chExt cx="1244911" cy="3376613"/>
          </a:xfrm>
        </p:grpSpPr>
        <p:sp>
          <p:nvSpPr>
            <p:cNvPr id="355" name="Rectangle 8">
              <a:extLst>
                <a:ext uri="{FF2B5EF4-FFF2-40B4-BE49-F238E27FC236}">
                  <a16:creationId xmlns:a16="http://schemas.microsoft.com/office/drawing/2014/main" id="{0EF8A529-1A9C-4DA4-8744-652ACBB3D986}"/>
                </a:ext>
              </a:extLst>
            </p:cNvPr>
            <p:cNvSpPr/>
            <p:nvPr/>
          </p:nvSpPr>
          <p:spPr>
            <a:xfrm>
              <a:off x="12694143" y="2499986"/>
              <a:ext cx="281024" cy="1094748"/>
            </a:xfrm>
            <a:custGeom>
              <a:avLst/>
              <a:gdLst>
                <a:gd name="connsiteX0" fmla="*/ 0 w 215265"/>
                <a:gd name="connsiteY0" fmla="*/ 0 h 1082040"/>
                <a:gd name="connsiteX1" fmla="*/ 215265 w 215265"/>
                <a:gd name="connsiteY1" fmla="*/ 0 h 1082040"/>
                <a:gd name="connsiteX2" fmla="*/ 215265 w 215265"/>
                <a:gd name="connsiteY2" fmla="*/ 1082040 h 1082040"/>
                <a:gd name="connsiteX3" fmla="*/ 0 w 215265"/>
                <a:gd name="connsiteY3" fmla="*/ 1082040 h 1082040"/>
                <a:gd name="connsiteX4" fmla="*/ 0 w 215265"/>
                <a:gd name="connsiteY4" fmla="*/ 0 h 1082040"/>
                <a:gd name="connsiteX0" fmla="*/ 1905 w 217170"/>
                <a:gd name="connsiteY0" fmla="*/ 0 h 1082040"/>
                <a:gd name="connsiteX1" fmla="*/ 217170 w 217170"/>
                <a:gd name="connsiteY1" fmla="*/ 0 h 1082040"/>
                <a:gd name="connsiteX2" fmla="*/ 217170 w 217170"/>
                <a:gd name="connsiteY2" fmla="*/ 1082040 h 1082040"/>
                <a:gd name="connsiteX3" fmla="*/ 1905 w 217170"/>
                <a:gd name="connsiteY3" fmla="*/ 1082040 h 1082040"/>
                <a:gd name="connsiteX4" fmla="*/ 0 w 217170"/>
                <a:gd name="connsiteY4" fmla="*/ 152400 h 1082040"/>
                <a:gd name="connsiteX5" fmla="*/ 1905 w 217170"/>
                <a:gd name="connsiteY5" fmla="*/ 0 h 1082040"/>
                <a:gd name="connsiteX0" fmla="*/ 1905 w 217170"/>
                <a:gd name="connsiteY0" fmla="*/ 0 h 1082040"/>
                <a:gd name="connsiteX1" fmla="*/ 217170 w 217170"/>
                <a:gd name="connsiteY1" fmla="*/ 0 h 1082040"/>
                <a:gd name="connsiteX2" fmla="*/ 215265 w 217170"/>
                <a:gd name="connsiteY2" fmla="*/ 165735 h 1082040"/>
                <a:gd name="connsiteX3" fmla="*/ 217170 w 217170"/>
                <a:gd name="connsiteY3" fmla="*/ 1082040 h 1082040"/>
                <a:gd name="connsiteX4" fmla="*/ 1905 w 217170"/>
                <a:gd name="connsiteY4" fmla="*/ 1082040 h 1082040"/>
                <a:gd name="connsiteX5" fmla="*/ 0 w 217170"/>
                <a:gd name="connsiteY5" fmla="*/ 152400 h 1082040"/>
                <a:gd name="connsiteX6" fmla="*/ 1905 w 217170"/>
                <a:gd name="connsiteY6" fmla="*/ 0 h 1082040"/>
                <a:gd name="connsiteX0" fmla="*/ 1905 w 243844"/>
                <a:gd name="connsiteY0" fmla="*/ 0 h 1082040"/>
                <a:gd name="connsiteX1" fmla="*/ 217170 w 243844"/>
                <a:gd name="connsiteY1" fmla="*/ 0 h 1082040"/>
                <a:gd name="connsiteX2" fmla="*/ 215265 w 243844"/>
                <a:gd name="connsiteY2" fmla="*/ 165735 h 1082040"/>
                <a:gd name="connsiteX3" fmla="*/ 217170 w 243844"/>
                <a:gd name="connsiteY3" fmla="*/ 1082040 h 1082040"/>
                <a:gd name="connsiteX4" fmla="*/ 1905 w 243844"/>
                <a:gd name="connsiteY4" fmla="*/ 1082040 h 1082040"/>
                <a:gd name="connsiteX5" fmla="*/ 0 w 243844"/>
                <a:gd name="connsiteY5" fmla="*/ 152400 h 1082040"/>
                <a:gd name="connsiteX6" fmla="*/ 1905 w 243844"/>
                <a:gd name="connsiteY6" fmla="*/ 0 h 1082040"/>
                <a:gd name="connsiteX0" fmla="*/ 1905 w 255162"/>
                <a:gd name="connsiteY0" fmla="*/ 0 h 1082040"/>
                <a:gd name="connsiteX1" fmla="*/ 217170 w 255162"/>
                <a:gd name="connsiteY1" fmla="*/ 0 h 1082040"/>
                <a:gd name="connsiteX2" fmla="*/ 215265 w 255162"/>
                <a:gd name="connsiteY2" fmla="*/ 165735 h 1082040"/>
                <a:gd name="connsiteX3" fmla="*/ 217170 w 255162"/>
                <a:gd name="connsiteY3" fmla="*/ 1082040 h 1082040"/>
                <a:gd name="connsiteX4" fmla="*/ 1905 w 255162"/>
                <a:gd name="connsiteY4" fmla="*/ 1082040 h 1082040"/>
                <a:gd name="connsiteX5" fmla="*/ 0 w 255162"/>
                <a:gd name="connsiteY5" fmla="*/ 152400 h 1082040"/>
                <a:gd name="connsiteX6" fmla="*/ 1905 w 255162"/>
                <a:gd name="connsiteY6" fmla="*/ 0 h 1082040"/>
                <a:gd name="connsiteX0" fmla="*/ 26886 w 280143"/>
                <a:gd name="connsiteY0" fmla="*/ 0 h 1082040"/>
                <a:gd name="connsiteX1" fmla="*/ 242151 w 280143"/>
                <a:gd name="connsiteY1" fmla="*/ 0 h 1082040"/>
                <a:gd name="connsiteX2" fmla="*/ 240246 w 280143"/>
                <a:gd name="connsiteY2" fmla="*/ 165735 h 1082040"/>
                <a:gd name="connsiteX3" fmla="*/ 242151 w 280143"/>
                <a:gd name="connsiteY3" fmla="*/ 1082040 h 1082040"/>
                <a:gd name="connsiteX4" fmla="*/ 26886 w 280143"/>
                <a:gd name="connsiteY4" fmla="*/ 1082040 h 1082040"/>
                <a:gd name="connsiteX5" fmla="*/ 24981 w 280143"/>
                <a:gd name="connsiteY5" fmla="*/ 152400 h 1082040"/>
                <a:gd name="connsiteX6" fmla="*/ 26886 w 280143"/>
                <a:gd name="connsiteY6" fmla="*/ 0 h 1082040"/>
                <a:gd name="connsiteX0" fmla="*/ 32868 w 286125"/>
                <a:gd name="connsiteY0" fmla="*/ 0 h 1082040"/>
                <a:gd name="connsiteX1" fmla="*/ 248133 w 286125"/>
                <a:gd name="connsiteY1" fmla="*/ 0 h 1082040"/>
                <a:gd name="connsiteX2" fmla="*/ 246228 w 286125"/>
                <a:gd name="connsiteY2" fmla="*/ 165735 h 1082040"/>
                <a:gd name="connsiteX3" fmla="*/ 248133 w 286125"/>
                <a:gd name="connsiteY3" fmla="*/ 1082040 h 1082040"/>
                <a:gd name="connsiteX4" fmla="*/ 32868 w 286125"/>
                <a:gd name="connsiteY4" fmla="*/ 1082040 h 1082040"/>
                <a:gd name="connsiteX5" fmla="*/ 30963 w 286125"/>
                <a:gd name="connsiteY5" fmla="*/ 152400 h 1082040"/>
                <a:gd name="connsiteX6" fmla="*/ 32868 w 286125"/>
                <a:gd name="connsiteY6" fmla="*/ 0 h 1082040"/>
                <a:gd name="connsiteX0" fmla="*/ 30282 w 291159"/>
                <a:gd name="connsiteY0" fmla="*/ 3810 h 1082040"/>
                <a:gd name="connsiteX1" fmla="*/ 253167 w 291159"/>
                <a:gd name="connsiteY1" fmla="*/ 0 h 1082040"/>
                <a:gd name="connsiteX2" fmla="*/ 251262 w 291159"/>
                <a:gd name="connsiteY2" fmla="*/ 165735 h 1082040"/>
                <a:gd name="connsiteX3" fmla="*/ 253167 w 291159"/>
                <a:gd name="connsiteY3" fmla="*/ 1082040 h 1082040"/>
                <a:gd name="connsiteX4" fmla="*/ 37902 w 291159"/>
                <a:gd name="connsiteY4" fmla="*/ 1082040 h 1082040"/>
                <a:gd name="connsiteX5" fmla="*/ 35997 w 291159"/>
                <a:gd name="connsiteY5" fmla="*/ 152400 h 1082040"/>
                <a:gd name="connsiteX6" fmla="*/ 30282 w 291159"/>
                <a:gd name="connsiteY6" fmla="*/ 3810 h 1082040"/>
                <a:gd name="connsiteX0" fmla="*/ 30282 w 294624"/>
                <a:gd name="connsiteY0" fmla="*/ 0 h 1078230"/>
                <a:gd name="connsiteX1" fmla="*/ 260787 w 294624"/>
                <a:gd name="connsiteY1" fmla="*/ 0 h 1078230"/>
                <a:gd name="connsiteX2" fmla="*/ 251262 w 294624"/>
                <a:gd name="connsiteY2" fmla="*/ 161925 h 1078230"/>
                <a:gd name="connsiteX3" fmla="*/ 253167 w 294624"/>
                <a:gd name="connsiteY3" fmla="*/ 1078230 h 1078230"/>
                <a:gd name="connsiteX4" fmla="*/ 37902 w 294624"/>
                <a:gd name="connsiteY4" fmla="*/ 1078230 h 1078230"/>
                <a:gd name="connsiteX5" fmla="*/ 35997 w 294624"/>
                <a:gd name="connsiteY5" fmla="*/ 148590 h 1078230"/>
                <a:gd name="connsiteX6" fmla="*/ 30282 w 294624"/>
                <a:gd name="connsiteY6" fmla="*/ 0 h 1078230"/>
                <a:gd name="connsiteX0" fmla="*/ 35067 w 286074"/>
                <a:gd name="connsiteY0" fmla="*/ 0 h 1080135"/>
                <a:gd name="connsiteX1" fmla="*/ 252237 w 286074"/>
                <a:gd name="connsiteY1" fmla="*/ 1905 h 1080135"/>
                <a:gd name="connsiteX2" fmla="*/ 242712 w 286074"/>
                <a:gd name="connsiteY2" fmla="*/ 163830 h 1080135"/>
                <a:gd name="connsiteX3" fmla="*/ 244617 w 286074"/>
                <a:gd name="connsiteY3" fmla="*/ 1080135 h 1080135"/>
                <a:gd name="connsiteX4" fmla="*/ 29352 w 286074"/>
                <a:gd name="connsiteY4" fmla="*/ 1080135 h 1080135"/>
                <a:gd name="connsiteX5" fmla="*/ 27447 w 286074"/>
                <a:gd name="connsiteY5" fmla="*/ 150495 h 1080135"/>
                <a:gd name="connsiteX6" fmla="*/ 35067 w 286074"/>
                <a:gd name="connsiteY6" fmla="*/ 0 h 1080135"/>
                <a:gd name="connsiteX0" fmla="*/ 35067 w 281024"/>
                <a:gd name="connsiteY0" fmla="*/ 0 h 1080135"/>
                <a:gd name="connsiteX1" fmla="*/ 240807 w 281024"/>
                <a:gd name="connsiteY1" fmla="*/ 3810 h 1080135"/>
                <a:gd name="connsiteX2" fmla="*/ 242712 w 281024"/>
                <a:gd name="connsiteY2" fmla="*/ 163830 h 1080135"/>
                <a:gd name="connsiteX3" fmla="*/ 244617 w 281024"/>
                <a:gd name="connsiteY3" fmla="*/ 1080135 h 1080135"/>
                <a:gd name="connsiteX4" fmla="*/ 29352 w 281024"/>
                <a:gd name="connsiteY4" fmla="*/ 1080135 h 1080135"/>
                <a:gd name="connsiteX5" fmla="*/ 27447 w 281024"/>
                <a:gd name="connsiteY5" fmla="*/ 150495 h 1080135"/>
                <a:gd name="connsiteX6" fmla="*/ 35067 w 281024"/>
                <a:gd name="connsiteY6" fmla="*/ 0 h 1080135"/>
                <a:gd name="connsiteX0" fmla="*/ 35067 w 281024"/>
                <a:gd name="connsiteY0" fmla="*/ 5992 h 1086127"/>
                <a:gd name="connsiteX1" fmla="*/ 240807 w 281024"/>
                <a:gd name="connsiteY1" fmla="*/ 9802 h 1086127"/>
                <a:gd name="connsiteX2" fmla="*/ 242712 w 281024"/>
                <a:gd name="connsiteY2" fmla="*/ 169822 h 1086127"/>
                <a:gd name="connsiteX3" fmla="*/ 244617 w 281024"/>
                <a:gd name="connsiteY3" fmla="*/ 1086127 h 1086127"/>
                <a:gd name="connsiteX4" fmla="*/ 29352 w 281024"/>
                <a:gd name="connsiteY4" fmla="*/ 1086127 h 1086127"/>
                <a:gd name="connsiteX5" fmla="*/ 27447 w 281024"/>
                <a:gd name="connsiteY5" fmla="*/ 156487 h 1086127"/>
                <a:gd name="connsiteX6" fmla="*/ 35067 w 281024"/>
                <a:gd name="connsiteY6" fmla="*/ 5992 h 1086127"/>
                <a:gd name="connsiteX0" fmla="*/ 35067 w 281024"/>
                <a:gd name="connsiteY0" fmla="*/ 14771 h 1094906"/>
                <a:gd name="connsiteX1" fmla="*/ 240807 w 281024"/>
                <a:gd name="connsiteY1" fmla="*/ 18581 h 1094906"/>
                <a:gd name="connsiteX2" fmla="*/ 242712 w 281024"/>
                <a:gd name="connsiteY2" fmla="*/ 178601 h 1094906"/>
                <a:gd name="connsiteX3" fmla="*/ 244617 w 281024"/>
                <a:gd name="connsiteY3" fmla="*/ 1094906 h 1094906"/>
                <a:gd name="connsiteX4" fmla="*/ 29352 w 281024"/>
                <a:gd name="connsiteY4" fmla="*/ 1094906 h 1094906"/>
                <a:gd name="connsiteX5" fmla="*/ 27447 w 281024"/>
                <a:gd name="connsiteY5" fmla="*/ 165266 h 1094906"/>
                <a:gd name="connsiteX6" fmla="*/ 35067 w 281024"/>
                <a:gd name="connsiteY6" fmla="*/ 14771 h 1094906"/>
                <a:gd name="connsiteX0" fmla="*/ 35067 w 281024"/>
                <a:gd name="connsiteY0" fmla="*/ 17384 h 1091804"/>
                <a:gd name="connsiteX1" fmla="*/ 240807 w 281024"/>
                <a:gd name="connsiteY1" fmla="*/ 15479 h 1091804"/>
                <a:gd name="connsiteX2" fmla="*/ 242712 w 281024"/>
                <a:gd name="connsiteY2" fmla="*/ 175499 h 1091804"/>
                <a:gd name="connsiteX3" fmla="*/ 244617 w 281024"/>
                <a:gd name="connsiteY3" fmla="*/ 1091804 h 1091804"/>
                <a:gd name="connsiteX4" fmla="*/ 29352 w 281024"/>
                <a:gd name="connsiteY4" fmla="*/ 1091804 h 1091804"/>
                <a:gd name="connsiteX5" fmla="*/ 27447 w 281024"/>
                <a:gd name="connsiteY5" fmla="*/ 162164 h 1091804"/>
                <a:gd name="connsiteX6" fmla="*/ 35067 w 281024"/>
                <a:gd name="connsiteY6" fmla="*/ 17384 h 1091804"/>
                <a:gd name="connsiteX0" fmla="*/ 35067 w 281024"/>
                <a:gd name="connsiteY0" fmla="*/ 20328 h 1094748"/>
                <a:gd name="connsiteX1" fmla="*/ 240807 w 281024"/>
                <a:gd name="connsiteY1" fmla="*/ 18423 h 1094748"/>
                <a:gd name="connsiteX2" fmla="*/ 242712 w 281024"/>
                <a:gd name="connsiteY2" fmla="*/ 178443 h 1094748"/>
                <a:gd name="connsiteX3" fmla="*/ 244617 w 281024"/>
                <a:gd name="connsiteY3" fmla="*/ 1094748 h 1094748"/>
                <a:gd name="connsiteX4" fmla="*/ 29352 w 281024"/>
                <a:gd name="connsiteY4" fmla="*/ 1094748 h 1094748"/>
                <a:gd name="connsiteX5" fmla="*/ 27447 w 281024"/>
                <a:gd name="connsiteY5" fmla="*/ 165108 h 1094748"/>
                <a:gd name="connsiteX6" fmla="*/ 35067 w 281024"/>
                <a:gd name="connsiteY6" fmla="*/ 20328 h 1094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024" h="1094748">
                  <a:moveTo>
                    <a:pt x="35067" y="20328"/>
                  </a:moveTo>
                  <a:cubicBezTo>
                    <a:pt x="56022" y="-10787"/>
                    <a:pt x="223662" y="-1897"/>
                    <a:pt x="240807" y="18423"/>
                  </a:cubicBezTo>
                  <a:cubicBezTo>
                    <a:pt x="280177" y="79383"/>
                    <a:pt x="306212" y="102243"/>
                    <a:pt x="242712" y="178443"/>
                  </a:cubicBezTo>
                  <a:lnTo>
                    <a:pt x="244617" y="1094748"/>
                  </a:lnTo>
                  <a:lnTo>
                    <a:pt x="29352" y="1094748"/>
                  </a:lnTo>
                  <a:lnTo>
                    <a:pt x="27447" y="165108"/>
                  </a:lnTo>
                  <a:cubicBezTo>
                    <a:pt x="5222" y="142883"/>
                    <a:pt x="-24623" y="105418"/>
                    <a:pt x="35067" y="2032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56" name="Group 355">
              <a:extLst>
                <a:ext uri="{FF2B5EF4-FFF2-40B4-BE49-F238E27FC236}">
                  <a16:creationId xmlns:a16="http://schemas.microsoft.com/office/drawing/2014/main" id="{A50BCAF0-3383-4D4F-B80C-9D1CF499BB33}"/>
                </a:ext>
              </a:extLst>
            </p:cNvPr>
            <p:cNvGrpSpPr/>
            <p:nvPr/>
          </p:nvGrpSpPr>
          <p:grpSpPr>
            <a:xfrm>
              <a:off x="12209568" y="1912451"/>
              <a:ext cx="1244911" cy="3376613"/>
              <a:chOff x="4019240" y="2001839"/>
              <a:chExt cx="1244911" cy="3376613"/>
            </a:xfrm>
          </p:grpSpPr>
          <p:sp>
            <p:nvSpPr>
              <p:cNvPr id="357" name="Freeform 357">
                <a:extLst>
                  <a:ext uri="{FF2B5EF4-FFF2-40B4-BE49-F238E27FC236}">
                    <a16:creationId xmlns:a16="http://schemas.microsoft.com/office/drawing/2014/main" id="{895B4389-2982-4311-B1AD-0B286928C4AA}"/>
                  </a:ext>
                </a:extLst>
              </p:cNvPr>
              <p:cNvSpPr>
                <a:spLocks/>
              </p:cNvSpPr>
              <p:nvPr/>
            </p:nvSpPr>
            <p:spPr bwMode="auto">
              <a:xfrm>
                <a:off x="4394201" y="3675064"/>
                <a:ext cx="527050" cy="1531938"/>
              </a:xfrm>
              <a:custGeom>
                <a:avLst/>
                <a:gdLst>
                  <a:gd name="T0" fmla="*/ 145 w 1609"/>
                  <a:gd name="T1" fmla="*/ 4630 h 4676"/>
                  <a:gd name="T2" fmla="*/ 132 w 1609"/>
                  <a:gd name="T3" fmla="*/ 4675 h 4676"/>
                  <a:gd name="T4" fmla="*/ 688 w 1609"/>
                  <a:gd name="T5" fmla="*/ 4676 h 4676"/>
                  <a:gd name="T6" fmla="*/ 672 w 1609"/>
                  <a:gd name="T7" fmla="*/ 4613 h 4676"/>
                  <a:gd name="T8" fmla="*/ 731 w 1609"/>
                  <a:gd name="T9" fmla="*/ 4611 h 4676"/>
                  <a:gd name="T10" fmla="*/ 731 w 1609"/>
                  <a:gd name="T11" fmla="*/ 763 h 4676"/>
                  <a:gd name="T12" fmla="*/ 859 w 1609"/>
                  <a:gd name="T13" fmla="*/ 762 h 4676"/>
                  <a:gd name="T14" fmla="*/ 862 w 1609"/>
                  <a:gd name="T15" fmla="*/ 4575 h 4676"/>
                  <a:gd name="T16" fmla="*/ 945 w 1609"/>
                  <a:gd name="T17" fmla="*/ 4575 h 4676"/>
                  <a:gd name="T18" fmla="*/ 937 w 1609"/>
                  <a:gd name="T19" fmla="*/ 4631 h 4676"/>
                  <a:gd name="T20" fmla="*/ 938 w 1609"/>
                  <a:gd name="T21" fmla="*/ 4633 h 4676"/>
                  <a:gd name="T22" fmla="*/ 1359 w 1609"/>
                  <a:gd name="T23" fmla="*/ 4619 h 4676"/>
                  <a:gd name="T24" fmla="*/ 1479 w 1609"/>
                  <a:gd name="T25" fmla="*/ 4637 h 4676"/>
                  <a:gd name="T26" fmla="*/ 1467 w 1609"/>
                  <a:gd name="T27" fmla="*/ 4577 h 4676"/>
                  <a:gd name="T28" fmla="*/ 1596 w 1609"/>
                  <a:gd name="T29" fmla="*/ 4575 h 4676"/>
                  <a:gd name="T30" fmla="*/ 1597 w 1609"/>
                  <a:gd name="T31" fmla="*/ 3568 h 4676"/>
                  <a:gd name="T32" fmla="*/ 1597 w 1609"/>
                  <a:gd name="T33" fmla="*/ 799 h 4676"/>
                  <a:gd name="T34" fmla="*/ 1597 w 1609"/>
                  <a:gd name="T35" fmla="*/ 672 h 4676"/>
                  <a:gd name="T36" fmla="*/ 1609 w 1609"/>
                  <a:gd name="T37" fmla="*/ 563 h 4676"/>
                  <a:gd name="T38" fmla="*/ 1609 w 1609"/>
                  <a:gd name="T39" fmla="*/ 332 h 4676"/>
                  <a:gd name="T40" fmla="*/ 1372 w 1609"/>
                  <a:gd name="T41" fmla="*/ 374 h 4676"/>
                  <a:gd name="T42" fmla="*/ 1092 w 1609"/>
                  <a:gd name="T43" fmla="*/ 374 h 4676"/>
                  <a:gd name="T44" fmla="*/ 926 w 1609"/>
                  <a:gd name="T45" fmla="*/ 0 h 4676"/>
                  <a:gd name="T46" fmla="*/ 619 w 1609"/>
                  <a:gd name="T47" fmla="*/ 0 h 4676"/>
                  <a:gd name="T48" fmla="*/ 602 w 1609"/>
                  <a:gd name="T49" fmla="*/ 291 h 4676"/>
                  <a:gd name="T50" fmla="*/ 371 w 1609"/>
                  <a:gd name="T51" fmla="*/ 374 h 4676"/>
                  <a:gd name="T52" fmla="*/ 241 w 1609"/>
                  <a:gd name="T53" fmla="*/ 658 h 4676"/>
                  <a:gd name="T54" fmla="*/ 0 w 1609"/>
                  <a:gd name="T55" fmla="*/ 722 h 4676"/>
                  <a:gd name="T56" fmla="*/ 0 w 1609"/>
                  <a:gd name="T57" fmla="*/ 4604 h 4676"/>
                  <a:gd name="T58" fmla="*/ 145 w 1609"/>
                  <a:gd name="T59" fmla="*/ 4606 h 4676"/>
                  <a:gd name="T60" fmla="*/ 149 w 1609"/>
                  <a:gd name="T61" fmla="*/ 4612 h 4676"/>
                  <a:gd name="T62" fmla="*/ 149 w 1609"/>
                  <a:gd name="T63" fmla="*/ 4624 h 4676"/>
                  <a:gd name="T64" fmla="*/ 145 w 1609"/>
                  <a:gd name="T65" fmla="*/ 4630 h 4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9" h="4676">
                    <a:moveTo>
                      <a:pt x="145" y="4630"/>
                    </a:moveTo>
                    <a:lnTo>
                      <a:pt x="132" y="4675"/>
                    </a:lnTo>
                    <a:cubicBezTo>
                      <a:pt x="280" y="4648"/>
                      <a:pt x="546" y="4622"/>
                      <a:pt x="688" y="4676"/>
                    </a:cubicBezTo>
                    <a:lnTo>
                      <a:pt x="672" y="4613"/>
                    </a:lnTo>
                    <a:lnTo>
                      <a:pt x="731" y="4611"/>
                    </a:lnTo>
                    <a:lnTo>
                      <a:pt x="731" y="763"/>
                    </a:lnTo>
                    <a:lnTo>
                      <a:pt x="859" y="762"/>
                    </a:lnTo>
                    <a:lnTo>
                      <a:pt x="862" y="4575"/>
                    </a:lnTo>
                    <a:lnTo>
                      <a:pt x="945" y="4575"/>
                    </a:lnTo>
                    <a:lnTo>
                      <a:pt x="937" y="4631"/>
                    </a:lnTo>
                    <a:lnTo>
                      <a:pt x="938" y="4633"/>
                    </a:lnTo>
                    <a:cubicBezTo>
                      <a:pt x="1070" y="4618"/>
                      <a:pt x="1222" y="4603"/>
                      <a:pt x="1359" y="4619"/>
                    </a:cubicBezTo>
                    <a:cubicBezTo>
                      <a:pt x="1384" y="4622"/>
                      <a:pt x="1472" y="4638"/>
                      <a:pt x="1479" y="4637"/>
                    </a:cubicBezTo>
                    <a:lnTo>
                      <a:pt x="1467" y="4577"/>
                    </a:lnTo>
                    <a:lnTo>
                      <a:pt x="1596" y="4575"/>
                    </a:lnTo>
                    <a:cubicBezTo>
                      <a:pt x="1607" y="4247"/>
                      <a:pt x="1597" y="3899"/>
                      <a:pt x="1597" y="3568"/>
                    </a:cubicBezTo>
                    <a:lnTo>
                      <a:pt x="1597" y="799"/>
                    </a:lnTo>
                    <a:cubicBezTo>
                      <a:pt x="1597" y="757"/>
                      <a:pt x="1597" y="714"/>
                      <a:pt x="1597" y="672"/>
                    </a:cubicBezTo>
                    <a:cubicBezTo>
                      <a:pt x="1597" y="620"/>
                      <a:pt x="1607" y="606"/>
                      <a:pt x="1609" y="563"/>
                    </a:cubicBezTo>
                    <a:lnTo>
                      <a:pt x="1609" y="332"/>
                    </a:lnTo>
                    <a:cubicBezTo>
                      <a:pt x="1530" y="378"/>
                      <a:pt x="1476" y="374"/>
                      <a:pt x="1372" y="374"/>
                    </a:cubicBezTo>
                    <a:cubicBezTo>
                      <a:pt x="1280" y="374"/>
                      <a:pt x="1185" y="376"/>
                      <a:pt x="1092" y="374"/>
                    </a:cubicBezTo>
                    <a:cubicBezTo>
                      <a:pt x="882" y="370"/>
                      <a:pt x="926" y="180"/>
                      <a:pt x="926" y="0"/>
                    </a:cubicBezTo>
                    <a:lnTo>
                      <a:pt x="619" y="0"/>
                    </a:lnTo>
                    <a:cubicBezTo>
                      <a:pt x="619" y="76"/>
                      <a:pt x="632" y="234"/>
                      <a:pt x="602" y="291"/>
                    </a:cubicBezTo>
                    <a:cubicBezTo>
                      <a:pt x="560" y="372"/>
                      <a:pt x="478" y="374"/>
                      <a:pt x="371" y="374"/>
                    </a:cubicBezTo>
                    <a:cubicBezTo>
                      <a:pt x="351" y="445"/>
                      <a:pt x="275" y="581"/>
                      <a:pt x="241" y="658"/>
                    </a:cubicBezTo>
                    <a:cubicBezTo>
                      <a:pt x="169" y="817"/>
                      <a:pt x="155" y="782"/>
                      <a:pt x="0" y="722"/>
                    </a:cubicBezTo>
                    <a:lnTo>
                      <a:pt x="0" y="4604"/>
                    </a:lnTo>
                    <a:lnTo>
                      <a:pt x="145" y="4606"/>
                    </a:lnTo>
                    <a:cubicBezTo>
                      <a:pt x="146" y="4608"/>
                      <a:pt x="148" y="4611"/>
                      <a:pt x="149" y="4612"/>
                    </a:cubicBezTo>
                    <a:lnTo>
                      <a:pt x="149" y="4624"/>
                    </a:lnTo>
                    <a:cubicBezTo>
                      <a:pt x="149" y="4623"/>
                      <a:pt x="147" y="4628"/>
                      <a:pt x="145" y="4630"/>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8" name="Freeform 360">
                <a:extLst>
                  <a:ext uri="{FF2B5EF4-FFF2-40B4-BE49-F238E27FC236}">
                    <a16:creationId xmlns:a16="http://schemas.microsoft.com/office/drawing/2014/main" id="{957952F9-CC12-4BCA-9243-D84567A9C89E}"/>
                  </a:ext>
                </a:extLst>
              </p:cNvPr>
              <p:cNvSpPr>
                <a:spLocks/>
              </p:cNvSpPr>
              <p:nvPr/>
            </p:nvSpPr>
            <p:spPr bwMode="auto">
              <a:xfrm>
                <a:off x="4213226" y="2651126"/>
                <a:ext cx="1050925" cy="2540000"/>
              </a:xfrm>
              <a:custGeom>
                <a:avLst/>
                <a:gdLst>
                  <a:gd name="T0" fmla="*/ 1487 w 3209"/>
                  <a:gd name="T1" fmla="*/ 2375 h 7755"/>
                  <a:gd name="T2" fmla="*/ 1479 w 3209"/>
                  <a:gd name="T3" fmla="*/ 3115 h 7755"/>
                  <a:gd name="T4" fmla="*/ 1169 w 3209"/>
                  <a:gd name="T5" fmla="*/ 2992 h 7755"/>
                  <a:gd name="T6" fmla="*/ 632 w 3209"/>
                  <a:gd name="T7" fmla="*/ 3222 h 7755"/>
                  <a:gd name="T8" fmla="*/ 362 w 3209"/>
                  <a:gd name="T9" fmla="*/ 2868 h 7755"/>
                  <a:gd name="T10" fmla="*/ 504 w 3209"/>
                  <a:gd name="T11" fmla="*/ 2596 h 7755"/>
                  <a:gd name="T12" fmla="*/ 1106 w 3209"/>
                  <a:gd name="T13" fmla="*/ 2852 h 7755"/>
                  <a:gd name="T14" fmla="*/ 657 w 3209"/>
                  <a:gd name="T15" fmla="*/ 2449 h 7755"/>
                  <a:gd name="T16" fmla="*/ 596 w 3209"/>
                  <a:gd name="T17" fmla="*/ 1028 h 7755"/>
                  <a:gd name="T18" fmla="*/ 535 w 3209"/>
                  <a:gd name="T19" fmla="*/ 1284 h 7755"/>
                  <a:gd name="T20" fmla="*/ 404 w 3209"/>
                  <a:gd name="T21" fmla="*/ 1914 h 7755"/>
                  <a:gd name="T22" fmla="*/ 401 w 3209"/>
                  <a:gd name="T23" fmla="*/ 2442 h 7755"/>
                  <a:gd name="T24" fmla="*/ 384 w 3209"/>
                  <a:gd name="T25" fmla="*/ 2544 h 7755"/>
                  <a:gd name="T26" fmla="*/ 291 w 3209"/>
                  <a:gd name="T27" fmla="*/ 2502 h 7755"/>
                  <a:gd name="T28" fmla="*/ 190 w 3209"/>
                  <a:gd name="T29" fmla="*/ 2973 h 7755"/>
                  <a:gd name="T30" fmla="*/ 141 w 3209"/>
                  <a:gd name="T31" fmla="*/ 3018 h 7755"/>
                  <a:gd name="T32" fmla="*/ 110 w 3209"/>
                  <a:gd name="T33" fmla="*/ 3139 h 7755"/>
                  <a:gd name="T34" fmla="*/ 137 w 3209"/>
                  <a:gd name="T35" fmla="*/ 3329 h 7755"/>
                  <a:gd name="T36" fmla="*/ 37 w 3209"/>
                  <a:gd name="T37" fmla="*/ 3450 h 7755"/>
                  <a:gd name="T38" fmla="*/ 105 w 3209"/>
                  <a:gd name="T39" fmla="*/ 3645 h 7755"/>
                  <a:gd name="T40" fmla="*/ 545 w 3209"/>
                  <a:gd name="T41" fmla="*/ 3848 h 7755"/>
                  <a:gd name="T42" fmla="*/ 551 w 3209"/>
                  <a:gd name="T43" fmla="*/ 7736 h 7755"/>
                  <a:gd name="T44" fmla="*/ 698 w 3209"/>
                  <a:gd name="T45" fmla="*/ 7755 h 7755"/>
                  <a:gd name="T46" fmla="*/ 702 w 3209"/>
                  <a:gd name="T47" fmla="*/ 7737 h 7755"/>
                  <a:gd name="T48" fmla="*/ 553 w 3209"/>
                  <a:gd name="T49" fmla="*/ 7729 h 7755"/>
                  <a:gd name="T50" fmla="*/ 794 w 3209"/>
                  <a:gd name="T51" fmla="*/ 3783 h 7755"/>
                  <a:gd name="T52" fmla="*/ 1155 w 3209"/>
                  <a:gd name="T53" fmla="*/ 3416 h 7755"/>
                  <a:gd name="T54" fmla="*/ 1479 w 3209"/>
                  <a:gd name="T55" fmla="*/ 3125 h 7755"/>
                  <a:gd name="T56" fmla="*/ 1925 w 3209"/>
                  <a:gd name="T57" fmla="*/ 3499 h 7755"/>
                  <a:gd name="T58" fmla="*/ 2162 w 3209"/>
                  <a:gd name="T59" fmla="*/ 3688 h 7755"/>
                  <a:gd name="T60" fmla="*/ 2235 w 3209"/>
                  <a:gd name="T61" fmla="*/ 3285 h 7755"/>
                  <a:gd name="T62" fmla="*/ 1796 w 3209"/>
                  <a:gd name="T63" fmla="*/ 2836 h 7755"/>
                  <a:gd name="T64" fmla="*/ 2307 w 3209"/>
                  <a:gd name="T65" fmla="*/ 2707 h 7755"/>
                  <a:gd name="T66" fmla="*/ 2068 w 3209"/>
                  <a:gd name="T67" fmla="*/ 2383 h 7755"/>
                  <a:gd name="T68" fmla="*/ 2415 w 3209"/>
                  <a:gd name="T69" fmla="*/ 2641 h 7755"/>
                  <a:gd name="T70" fmla="*/ 3039 w 3209"/>
                  <a:gd name="T71" fmla="*/ 1846 h 7755"/>
                  <a:gd name="T72" fmla="*/ 2524 w 3209"/>
                  <a:gd name="T73" fmla="*/ 531 h 7755"/>
                  <a:gd name="T74" fmla="*/ 1922 w 3209"/>
                  <a:gd name="T75" fmla="*/ 0 h 7755"/>
                  <a:gd name="T76" fmla="*/ 1711 w 3209"/>
                  <a:gd name="T77" fmla="*/ 540 h 7755"/>
                  <a:gd name="T78" fmla="*/ 1492 w 3209"/>
                  <a:gd name="T79" fmla="*/ 2256 h 7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09" h="7755">
                    <a:moveTo>
                      <a:pt x="1485" y="2064"/>
                    </a:moveTo>
                    <a:cubicBezTo>
                      <a:pt x="1485" y="2168"/>
                      <a:pt x="1487" y="2271"/>
                      <a:pt x="1487" y="2375"/>
                    </a:cubicBezTo>
                    <a:cubicBezTo>
                      <a:pt x="1487" y="2460"/>
                      <a:pt x="1491" y="2605"/>
                      <a:pt x="1480" y="2684"/>
                    </a:cubicBezTo>
                    <a:lnTo>
                      <a:pt x="1479" y="3115"/>
                    </a:lnTo>
                    <a:lnTo>
                      <a:pt x="1171" y="3115"/>
                    </a:lnTo>
                    <a:lnTo>
                      <a:pt x="1169" y="2992"/>
                    </a:lnTo>
                    <a:lnTo>
                      <a:pt x="1031" y="3278"/>
                    </a:lnTo>
                    <a:cubicBezTo>
                      <a:pt x="931" y="3280"/>
                      <a:pt x="737" y="3238"/>
                      <a:pt x="632" y="3222"/>
                    </a:cubicBezTo>
                    <a:lnTo>
                      <a:pt x="237" y="3165"/>
                    </a:lnTo>
                    <a:cubicBezTo>
                      <a:pt x="242" y="3051"/>
                      <a:pt x="318" y="2959"/>
                      <a:pt x="362" y="2868"/>
                    </a:cubicBezTo>
                    <a:cubicBezTo>
                      <a:pt x="383" y="2825"/>
                      <a:pt x="411" y="2780"/>
                      <a:pt x="432" y="2735"/>
                    </a:cubicBezTo>
                    <a:cubicBezTo>
                      <a:pt x="453" y="2692"/>
                      <a:pt x="487" y="2641"/>
                      <a:pt x="504" y="2596"/>
                    </a:cubicBezTo>
                    <a:lnTo>
                      <a:pt x="1108" y="2862"/>
                    </a:lnTo>
                    <a:cubicBezTo>
                      <a:pt x="1130" y="2854"/>
                      <a:pt x="1122" y="2872"/>
                      <a:pt x="1106" y="2852"/>
                    </a:cubicBezTo>
                    <a:cubicBezTo>
                      <a:pt x="1106" y="2852"/>
                      <a:pt x="1104" y="2850"/>
                      <a:pt x="1103" y="2849"/>
                    </a:cubicBezTo>
                    <a:cubicBezTo>
                      <a:pt x="1009" y="2753"/>
                      <a:pt x="746" y="2539"/>
                      <a:pt x="657" y="2449"/>
                    </a:cubicBezTo>
                    <a:cubicBezTo>
                      <a:pt x="588" y="2379"/>
                      <a:pt x="596" y="2414"/>
                      <a:pt x="595" y="2350"/>
                    </a:cubicBezTo>
                    <a:lnTo>
                      <a:pt x="596" y="1028"/>
                    </a:lnTo>
                    <a:cubicBezTo>
                      <a:pt x="579" y="1034"/>
                      <a:pt x="592" y="1029"/>
                      <a:pt x="584" y="1061"/>
                    </a:cubicBezTo>
                    <a:lnTo>
                      <a:pt x="535" y="1284"/>
                    </a:lnTo>
                    <a:cubicBezTo>
                      <a:pt x="530" y="1303"/>
                      <a:pt x="518" y="1357"/>
                      <a:pt x="515" y="1373"/>
                    </a:cubicBezTo>
                    <a:cubicBezTo>
                      <a:pt x="480" y="1569"/>
                      <a:pt x="435" y="1739"/>
                      <a:pt x="404" y="1914"/>
                    </a:cubicBezTo>
                    <a:cubicBezTo>
                      <a:pt x="377" y="2064"/>
                      <a:pt x="400" y="2125"/>
                      <a:pt x="402" y="2222"/>
                    </a:cubicBezTo>
                    <a:lnTo>
                      <a:pt x="401" y="2442"/>
                    </a:lnTo>
                    <a:cubicBezTo>
                      <a:pt x="401" y="2454"/>
                      <a:pt x="403" y="2484"/>
                      <a:pt x="402" y="2493"/>
                    </a:cubicBezTo>
                    <a:cubicBezTo>
                      <a:pt x="400" y="2526"/>
                      <a:pt x="396" y="2530"/>
                      <a:pt x="384" y="2544"/>
                    </a:cubicBezTo>
                    <a:cubicBezTo>
                      <a:pt x="376" y="2537"/>
                      <a:pt x="376" y="2537"/>
                      <a:pt x="362" y="2530"/>
                    </a:cubicBezTo>
                    <a:lnTo>
                      <a:pt x="291" y="2502"/>
                    </a:lnTo>
                    <a:lnTo>
                      <a:pt x="213" y="2908"/>
                    </a:lnTo>
                    <a:cubicBezTo>
                      <a:pt x="208" y="2933"/>
                      <a:pt x="201" y="2952"/>
                      <a:pt x="190" y="2973"/>
                    </a:cubicBezTo>
                    <a:cubicBezTo>
                      <a:pt x="176" y="3001"/>
                      <a:pt x="152" y="3016"/>
                      <a:pt x="150" y="3014"/>
                    </a:cubicBezTo>
                    <a:cubicBezTo>
                      <a:pt x="148" y="3011"/>
                      <a:pt x="144" y="3017"/>
                      <a:pt x="141" y="3018"/>
                    </a:cubicBezTo>
                    <a:cubicBezTo>
                      <a:pt x="139" y="3012"/>
                      <a:pt x="133" y="3071"/>
                      <a:pt x="132" y="3085"/>
                    </a:cubicBezTo>
                    <a:cubicBezTo>
                      <a:pt x="129" y="3123"/>
                      <a:pt x="141" y="3139"/>
                      <a:pt x="110" y="3139"/>
                    </a:cubicBezTo>
                    <a:lnTo>
                      <a:pt x="70" y="3136"/>
                    </a:lnTo>
                    <a:cubicBezTo>
                      <a:pt x="81" y="3194"/>
                      <a:pt x="126" y="3240"/>
                      <a:pt x="137" y="3329"/>
                    </a:cubicBezTo>
                    <a:cubicBezTo>
                      <a:pt x="146" y="3401"/>
                      <a:pt x="139" y="3506"/>
                      <a:pt x="144" y="3586"/>
                    </a:cubicBezTo>
                    <a:cubicBezTo>
                      <a:pt x="78" y="3590"/>
                      <a:pt x="47" y="3515"/>
                      <a:pt x="37" y="3450"/>
                    </a:cubicBezTo>
                    <a:cubicBezTo>
                      <a:pt x="33" y="3454"/>
                      <a:pt x="0" y="3445"/>
                      <a:pt x="18" y="3542"/>
                    </a:cubicBezTo>
                    <a:cubicBezTo>
                      <a:pt x="36" y="3637"/>
                      <a:pt x="61" y="3614"/>
                      <a:pt x="105" y="3645"/>
                    </a:cubicBezTo>
                    <a:cubicBezTo>
                      <a:pt x="131" y="3663"/>
                      <a:pt x="133" y="3667"/>
                      <a:pt x="163" y="3680"/>
                    </a:cubicBezTo>
                    <a:cubicBezTo>
                      <a:pt x="197" y="3685"/>
                      <a:pt x="512" y="3826"/>
                      <a:pt x="545" y="3848"/>
                    </a:cubicBezTo>
                    <a:cubicBezTo>
                      <a:pt x="556" y="4029"/>
                      <a:pt x="546" y="4598"/>
                      <a:pt x="546" y="4822"/>
                    </a:cubicBezTo>
                    <a:cubicBezTo>
                      <a:pt x="546" y="5114"/>
                      <a:pt x="535" y="7685"/>
                      <a:pt x="551" y="7736"/>
                    </a:cubicBezTo>
                    <a:lnTo>
                      <a:pt x="664" y="7738"/>
                    </a:lnTo>
                    <a:cubicBezTo>
                      <a:pt x="711" y="7746"/>
                      <a:pt x="680" y="7730"/>
                      <a:pt x="698" y="7755"/>
                    </a:cubicBezTo>
                    <a:cubicBezTo>
                      <a:pt x="700" y="7753"/>
                      <a:pt x="702" y="7748"/>
                      <a:pt x="702" y="7749"/>
                    </a:cubicBezTo>
                    <a:lnTo>
                      <a:pt x="702" y="7737"/>
                    </a:lnTo>
                    <a:cubicBezTo>
                      <a:pt x="701" y="7736"/>
                      <a:pt x="699" y="7733"/>
                      <a:pt x="698" y="7731"/>
                    </a:cubicBezTo>
                    <a:lnTo>
                      <a:pt x="553" y="7729"/>
                    </a:lnTo>
                    <a:lnTo>
                      <a:pt x="553" y="3847"/>
                    </a:lnTo>
                    <a:cubicBezTo>
                      <a:pt x="708" y="3907"/>
                      <a:pt x="722" y="3942"/>
                      <a:pt x="794" y="3783"/>
                    </a:cubicBezTo>
                    <a:cubicBezTo>
                      <a:pt x="828" y="3706"/>
                      <a:pt x="904" y="3570"/>
                      <a:pt x="924" y="3499"/>
                    </a:cubicBezTo>
                    <a:cubicBezTo>
                      <a:pt x="1031" y="3499"/>
                      <a:pt x="1113" y="3497"/>
                      <a:pt x="1155" y="3416"/>
                    </a:cubicBezTo>
                    <a:cubicBezTo>
                      <a:pt x="1185" y="3359"/>
                      <a:pt x="1172" y="3201"/>
                      <a:pt x="1172" y="3125"/>
                    </a:cubicBezTo>
                    <a:lnTo>
                      <a:pt x="1479" y="3125"/>
                    </a:lnTo>
                    <a:cubicBezTo>
                      <a:pt x="1479" y="3305"/>
                      <a:pt x="1435" y="3495"/>
                      <a:pt x="1645" y="3499"/>
                    </a:cubicBezTo>
                    <a:cubicBezTo>
                      <a:pt x="1738" y="3501"/>
                      <a:pt x="1833" y="3499"/>
                      <a:pt x="1925" y="3499"/>
                    </a:cubicBezTo>
                    <a:cubicBezTo>
                      <a:pt x="2029" y="3499"/>
                      <a:pt x="2083" y="3503"/>
                      <a:pt x="2162" y="3457"/>
                    </a:cubicBezTo>
                    <a:lnTo>
                      <a:pt x="2162" y="3688"/>
                    </a:lnTo>
                    <a:cubicBezTo>
                      <a:pt x="2183" y="3646"/>
                      <a:pt x="2172" y="3504"/>
                      <a:pt x="2168" y="3446"/>
                    </a:cubicBezTo>
                    <a:cubicBezTo>
                      <a:pt x="2229" y="3402"/>
                      <a:pt x="2228" y="3382"/>
                      <a:pt x="2235" y="3285"/>
                    </a:cubicBezTo>
                    <a:cubicBezTo>
                      <a:pt x="2090" y="3269"/>
                      <a:pt x="1812" y="3346"/>
                      <a:pt x="1796" y="3126"/>
                    </a:cubicBezTo>
                    <a:cubicBezTo>
                      <a:pt x="1791" y="3061"/>
                      <a:pt x="1789" y="2898"/>
                      <a:pt x="1796" y="2836"/>
                    </a:cubicBezTo>
                    <a:cubicBezTo>
                      <a:pt x="1806" y="2752"/>
                      <a:pt x="1895" y="2677"/>
                      <a:pt x="1934" y="2696"/>
                    </a:cubicBezTo>
                    <a:cubicBezTo>
                      <a:pt x="2007" y="2696"/>
                      <a:pt x="2263" y="2719"/>
                      <a:pt x="2307" y="2707"/>
                    </a:cubicBezTo>
                    <a:cubicBezTo>
                      <a:pt x="2279" y="2678"/>
                      <a:pt x="2030" y="2549"/>
                      <a:pt x="1993" y="2527"/>
                    </a:cubicBezTo>
                    <a:lnTo>
                      <a:pt x="2068" y="2383"/>
                    </a:lnTo>
                    <a:lnTo>
                      <a:pt x="2440" y="2585"/>
                    </a:lnTo>
                    <a:cubicBezTo>
                      <a:pt x="2432" y="2608"/>
                      <a:pt x="2423" y="2618"/>
                      <a:pt x="2415" y="2641"/>
                    </a:cubicBezTo>
                    <a:cubicBezTo>
                      <a:pt x="2457" y="2618"/>
                      <a:pt x="2633" y="2381"/>
                      <a:pt x="2672" y="2326"/>
                    </a:cubicBezTo>
                    <a:lnTo>
                      <a:pt x="3039" y="1846"/>
                    </a:lnTo>
                    <a:cubicBezTo>
                      <a:pt x="3209" y="1630"/>
                      <a:pt x="3091" y="1527"/>
                      <a:pt x="2937" y="1253"/>
                    </a:cubicBezTo>
                    <a:cubicBezTo>
                      <a:pt x="2800" y="1010"/>
                      <a:pt x="2662" y="772"/>
                      <a:pt x="2524" y="531"/>
                    </a:cubicBezTo>
                    <a:cubicBezTo>
                      <a:pt x="2462" y="423"/>
                      <a:pt x="2381" y="251"/>
                      <a:pt x="2297" y="191"/>
                    </a:cubicBezTo>
                    <a:cubicBezTo>
                      <a:pt x="2241" y="152"/>
                      <a:pt x="2000" y="6"/>
                      <a:pt x="1922" y="0"/>
                    </a:cubicBezTo>
                    <a:cubicBezTo>
                      <a:pt x="1974" y="24"/>
                      <a:pt x="1976" y="373"/>
                      <a:pt x="1941" y="440"/>
                    </a:cubicBezTo>
                    <a:cubicBezTo>
                      <a:pt x="1919" y="475"/>
                      <a:pt x="1775" y="496"/>
                      <a:pt x="1711" y="540"/>
                    </a:cubicBezTo>
                    <a:lnTo>
                      <a:pt x="1895" y="639"/>
                    </a:lnTo>
                    <a:cubicBezTo>
                      <a:pt x="1895" y="673"/>
                      <a:pt x="1518" y="2207"/>
                      <a:pt x="1492" y="2256"/>
                    </a:cubicBezTo>
                    <a:lnTo>
                      <a:pt x="1485" y="2064"/>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9" name="Freeform 366">
                <a:extLst>
                  <a:ext uri="{FF2B5EF4-FFF2-40B4-BE49-F238E27FC236}">
                    <a16:creationId xmlns:a16="http://schemas.microsoft.com/office/drawing/2014/main" id="{5869D6ED-73CC-4EC9-99BD-D365BD144D5F}"/>
                  </a:ext>
                </a:extLst>
              </p:cNvPr>
              <p:cNvSpPr>
                <a:spLocks/>
              </p:cNvSpPr>
              <p:nvPr/>
            </p:nvSpPr>
            <p:spPr bwMode="auto">
              <a:xfrm>
                <a:off x="4116736" y="2652712"/>
                <a:ext cx="483841" cy="987473"/>
              </a:xfrm>
              <a:custGeom>
                <a:avLst/>
                <a:gdLst>
                  <a:gd name="T0" fmla="*/ 12 w 1635"/>
                  <a:gd name="T1" fmla="*/ 2488 h 3486"/>
                  <a:gd name="T2" fmla="*/ 38 w 1635"/>
                  <a:gd name="T3" fmla="*/ 2953 h 3486"/>
                  <a:gd name="T4" fmla="*/ 52 w 1635"/>
                  <a:gd name="T5" fmla="*/ 3181 h 3486"/>
                  <a:gd name="T6" fmla="*/ 19 w 1635"/>
                  <a:gd name="T7" fmla="*/ 3395 h 3486"/>
                  <a:gd name="T8" fmla="*/ 209 w 1635"/>
                  <a:gd name="T9" fmla="*/ 3486 h 3486"/>
                  <a:gd name="T10" fmla="*/ 249 w 1635"/>
                  <a:gd name="T11" fmla="*/ 3108 h 3486"/>
                  <a:gd name="T12" fmla="*/ 166 w 1635"/>
                  <a:gd name="T13" fmla="*/ 3099 h 3486"/>
                  <a:gd name="T14" fmla="*/ 177 w 1635"/>
                  <a:gd name="T15" fmla="*/ 2944 h 3486"/>
                  <a:gd name="T16" fmla="*/ 597 w 1635"/>
                  <a:gd name="T17" fmla="*/ 2980 h 3486"/>
                  <a:gd name="T18" fmla="*/ 593 w 1635"/>
                  <a:gd name="T19" fmla="*/ 3012 h 3486"/>
                  <a:gd name="T20" fmla="*/ 602 w 1635"/>
                  <a:gd name="T21" fmla="*/ 3008 h 3486"/>
                  <a:gd name="T22" fmla="*/ 642 w 1635"/>
                  <a:gd name="T23" fmla="*/ 2967 h 3486"/>
                  <a:gd name="T24" fmla="*/ 665 w 1635"/>
                  <a:gd name="T25" fmla="*/ 2902 h 3486"/>
                  <a:gd name="T26" fmla="*/ 743 w 1635"/>
                  <a:gd name="T27" fmla="*/ 2496 h 3486"/>
                  <a:gd name="T28" fmla="*/ 814 w 1635"/>
                  <a:gd name="T29" fmla="*/ 2524 h 3486"/>
                  <a:gd name="T30" fmla="*/ 836 w 1635"/>
                  <a:gd name="T31" fmla="*/ 2538 h 3486"/>
                  <a:gd name="T32" fmla="*/ 854 w 1635"/>
                  <a:gd name="T33" fmla="*/ 2487 h 3486"/>
                  <a:gd name="T34" fmla="*/ 853 w 1635"/>
                  <a:gd name="T35" fmla="*/ 2436 h 3486"/>
                  <a:gd name="T36" fmla="*/ 854 w 1635"/>
                  <a:gd name="T37" fmla="*/ 2216 h 3486"/>
                  <a:gd name="T38" fmla="*/ 856 w 1635"/>
                  <a:gd name="T39" fmla="*/ 1908 h 3486"/>
                  <a:gd name="T40" fmla="*/ 967 w 1635"/>
                  <a:gd name="T41" fmla="*/ 1367 h 3486"/>
                  <a:gd name="T42" fmla="*/ 987 w 1635"/>
                  <a:gd name="T43" fmla="*/ 1278 h 3486"/>
                  <a:gd name="T44" fmla="*/ 1036 w 1635"/>
                  <a:gd name="T45" fmla="*/ 1055 h 3486"/>
                  <a:gd name="T46" fmla="*/ 1048 w 1635"/>
                  <a:gd name="T47" fmla="*/ 1022 h 3486"/>
                  <a:gd name="T48" fmla="*/ 1047 w 1635"/>
                  <a:gd name="T49" fmla="*/ 2344 h 3486"/>
                  <a:gd name="T50" fmla="*/ 1109 w 1635"/>
                  <a:gd name="T51" fmla="*/ 2443 h 3486"/>
                  <a:gd name="T52" fmla="*/ 1555 w 1635"/>
                  <a:gd name="T53" fmla="*/ 2843 h 3486"/>
                  <a:gd name="T54" fmla="*/ 1558 w 1635"/>
                  <a:gd name="T55" fmla="*/ 2846 h 3486"/>
                  <a:gd name="T56" fmla="*/ 1560 w 1635"/>
                  <a:gd name="T57" fmla="*/ 2856 h 3486"/>
                  <a:gd name="T58" fmla="*/ 1622 w 1635"/>
                  <a:gd name="T59" fmla="*/ 2894 h 3486"/>
                  <a:gd name="T60" fmla="*/ 1635 w 1635"/>
                  <a:gd name="T61" fmla="*/ 2702 h 3486"/>
                  <a:gd name="T62" fmla="*/ 1618 w 1635"/>
                  <a:gd name="T63" fmla="*/ 2563 h 3486"/>
                  <a:gd name="T64" fmla="*/ 1616 w 1635"/>
                  <a:gd name="T65" fmla="*/ 2411 h 3486"/>
                  <a:gd name="T66" fmla="*/ 1616 w 1635"/>
                  <a:gd name="T67" fmla="*/ 2102 h 3486"/>
                  <a:gd name="T68" fmla="*/ 1603 w 1635"/>
                  <a:gd name="T69" fmla="*/ 2250 h 3486"/>
                  <a:gd name="T70" fmla="*/ 1202 w 1635"/>
                  <a:gd name="T71" fmla="*/ 633 h 3486"/>
                  <a:gd name="T72" fmla="*/ 1389 w 1635"/>
                  <a:gd name="T73" fmla="*/ 528 h 3486"/>
                  <a:gd name="T74" fmla="*/ 1159 w 1635"/>
                  <a:gd name="T75" fmla="*/ 446 h 3486"/>
                  <a:gd name="T76" fmla="*/ 1173 w 1635"/>
                  <a:gd name="T77" fmla="*/ 1 h 3486"/>
                  <a:gd name="T78" fmla="*/ 1161 w 1635"/>
                  <a:gd name="T79" fmla="*/ 0 h 3486"/>
                  <a:gd name="T80" fmla="*/ 770 w 1635"/>
                  <a:gd name="T81" fmla="*/ 202 h 3486"/>
                  <a:gd name="T82" fmla="*/ 594 w 1635"/>
                  <a:gd name="T83" fmla="*/ 626 h 3486"/>
                  <a:gd name="T84" fmla="*/ 524 w 1635"/>
                  <a:gd name="T85" fmla="*/ 955 h 3486"/>
                  <a:gd name="T86" fmla="*/ 252 w 1635"/>
                  <a:gd name="T87" fmla="*/ 2274 h 3486"/>
                  <a:gd name="T88" fmla="*/ 100 w 1635"/>
                  <a:gd name="T89" fmla="*/ 2317 h 3486"/>
                  <a:gd name="T90" fmla="*/ 12 w 1635"/>
                  <a:gd name="T91" fmla="*/ 2488 h 3486"/>
                  <a:gd name="connsiteX0" fmla="*/ 16 w 9943"/>
                  <a:gd name="connsiteY0" fmla="*/ 7137 h 10001"/>
                  <a:gd name="connsiteX1" fmla="*/ 175 w 9943"/>
                  <a:gd name="connsiteY1" fmla="*/ 8471 h 10001"/>
                  <a:gd name="connsiteX2" fmla="*/ 261 w 9943"/>
                  <a:gd name="connsiteY2" fmla="*/ 9125 h 10001"/>
                  <a:gd name="connsiteX3" fmla="*/ 1221 w 9943"/>
                  <a:gd name="connsiteY3" fmla="*/ 10000 h 10001"/>
                  <a:gd name="connsiteX4" fmla="*/ 1466 w 9943"/>
                  <a:gd name="connsiteY4" fmla="*/ 8916 h 10001"/>
                  <a:gd name="connsiteX5" fmla="*/ 958 w 9943"/>
                  <a:gd name="connsiteY5" fmla="*/ 8890 h 10001"/>
                  <a:gd name="connsiteX6" fmla="*/ 1026 w 9943"/>
                  <a:gd name="connsiteY6" fmla="*/ 8445 h 10001"/>
                  <a:gd name="connsiteX7" fmla="*/ 3594 w 9943"/>
                  <a:gd name="connsiteY7" fmla="*/ 8548 h 10001"/>
                  <a:gd name="connsiteX8" fmla="*/ 3570 w 9943"/>
                  <a:gd name="connsiteY8" fmla="*/ 8640 h 10001"/>
                  <a:gd name="connsiteX9" fmla="*/ 3625 w 9943"/>
                  <a:gd name="connsiteY9" fmla="*/ 8629 h 10001"/>
                  <a:gd name="connsiteX10" fmla="*/ 3870 w 9943"/>
                  <a:gd name="connsiteY10" fmla="*/ 8511 h 10001"/>
                  <a:gd name="connsiteX11" fmla="*/ 4010 w 9943"/>
                  <a:gd name="connsiteY11" fmla="*/ 8325 h 10001"/>
                  <a:gd name="connsiteX12" fmla="*/ 4487 w 9943"/>
                  <a:gd name="connsiteY12" fmla="*/ 7160 h 10001"/>
                  <a:gd name="connsiteX13" fmla="*/ 4922 w 9943"/>
                  <a:gd name="connsiteY13" fmla="*/ 7240 h 10001"/>
                  <a:gd name="connsiteX14" fmla="*/ 5056 w 9943"/>
                  <a:gd name="connsiteY14" fmla="*/ 7281 h 10001"/>
                  <a:gd name="connsiteX15" fmla="*/ 5166 w 9943"/>
                  <a:gd name="connsiteY15" fmla="*/ 7134 h 10001"/>
                  <a:gd name="connsiteX16" fmla="*/ 5160 w 9943"/>
                  <a:gd name="connsiteY16" fmla="*/ 6988 h 10001"/>
                  <a:gd name="connsiteX17" fmla="*/ 5166 w 9943"/>
                  <a:gd name="connsiteY17" fmla="*/ 6357 h 10001"/>
                  <a:gd name="connsiteX18" fmla="*/ 5178 w 9943"/>
                  <a:gd name="connsiteY18" fmla="*/ 5473 h 10001"/>
                  <a:gd name="connsiteX19" fmla="*/ 5857 w 9943"/>
                  <a:gd name="connsiteY19" fmla="*/ 3921 h 10001"/>
                  <a:gd name="connsiteX20" fmla="*/ 5980 w 9943"/>
                  <a:gd name="connsiteY20" fmla="*/ 3666 h 10001"/>
                  <a:gd name="connsiteX21" fmla="*/ 6279 w 9943"/>
                  <a:gd name="connsiteY21" fmla="*/ 3026 h 10001"/>
                  <a:gd name="connsiteX22" fmla="*/ 6353 w 9943"/>
                  <a:gd name="connsiteY22" fmla="*/ 2932 h 10001"/>
                  <a:gd name="connsiteX23" fmla="*/ 6347 w 9943"/>
                  <a:gd name="connsiteY23" fmla="*/ 6724 h 10001"/>
                  <a:gd name="connsiteX24" fmla="*/ 6726 w 9943"/>
                  <a:gd name="connsiteY24" fmla="*/ 7008 h 10001"/>
                  <a:gd name="connsiteX25" fmla="*/ 9454 w 9943"/>
                  <a:gd name="connsiteY25" fmla="*/ 8155 h 10001"/>
                  <a:gd name="connsiteX26" fmla="*/ 9472 w 9943"/>
                  <a:gd name="connsiteY26" fmla="*/ 8164 h 10001"/>
                  <a:gd name="connsiteX27" fmla="*/ 9484 w 9943"/>
                  <a:gd name="connsiteY27" fmla="*/ 8193 h 10001"/>
                  <a:gd name="connsiteX28" fmla="*/ 9863 w 9943"/>
                  <a:gd name="connsiteY28" fmla="*/ 8302 h 10001"/>
                  <a:gd name="connsiteX29" fmla="*/ 9943 w 9943"/>
                  <a:gd name="connsiteY29" fmla="*/ 7751 h 10001"/>
                  <a:gd name="connsiteX30" fmla="*/ 9839 w 9943"/>
                  <a:gd name="connsiteY30" fmla="*/ 7352 h 10001"/>
                  <a:gd name="connsiteX31" fmla="*/ 9827 w 9943"/>
                  <a:gd name="connsiteY31" fmla="*/ 6916 h 10001"/>
                  <a:gd name="connsiteX32" fmla="*/ 9827 w 9943"/>
                  <a:gd name="connsiteY32" fmla="*/ 6030 h 10001"/>
                  <a:gd name="connsiteX33" fmla="*/ 9747 w 9943"/>
                  <a:gd name="connsiteY33" fmla="*/ 6454 h 10001"/>
                  <a:gd name="connsiteX34" fmla="*/ 7295 w 9943"/>
                  <a:gd name="connsiteY34" fmla="*/ 1816 h 10001"/>
                  <a:gd name="connsiteX35" fmla="*/ 8438 w 9943"/>
                  <a:gd name="connsiteY35" fmla="*/ 1515 h 10001"/>
                  <a:gd name="connsiteX36" fmla="*/ 7032 w 9943"/>
                  <a:gd name="connsiteY36" fmla="*/ 1279 h 10001"/>
                  <a:gd name="connsiteX37" fmla="*/ 7117 w 9943"/>
                  <a:gd name="connsiteY37" fmla="*/ 3 h 10001"/>
                  <a:gd name="connsiteX38" fmla="*/ 7044 w 9943"/>
                  <a:gd name="connsiteY38" fmla="*/ 0 h 10001"/>
                  <a:gd name="connsiteX39" fmla="*/ 4652 w 9943"/>
                  <a:gd name="connsiteY39" fmla="*/ 579 h 10001"/>
                  <a:gd name="connsiteX40" fmla="*/ 3576 w 9943"/>
                  <a:gd name="connsiteY40" fmla="*/ 1796 h 10001"/>
                  <a:gd name="connsiteX41" fmla="*/ 3148 w 9943"/>
                  <a:gd name="connsiteY41" fmla="*/ 2740 h 10001"/>
                  <a:gd name="connsiteX42" fmla="*/ 1484 w 9943"/>
                  <a:gd name="connsiteY42" fmla="*/ 6523 h 10001"/>
                  <a:gd name="connsiteX43" fmla="*/ 555 w 9943"/>
                  <a:gd name="connsiteY43" fmla="*/ 6647 h 10001"/>
                  <a:gd name="connsiteX44" fmla="*/ 16 w 9943"/>
                  <a:gd name="connsiteY44" fmla="*/ 7137 h 10001"/>
                  <a:gd name="connsiteX0" fmla="*/ 16 w 10000"/>
                  <a:gd name="connsiteY0" fmla="*/ 7136 h 9137"/>
                  <a:gd name="connsiteX1" fmla="*/ 176 w 10000"/>
                  <a:gd name="connsiteY1" fmla="*/ 8470 h 9137"/>
                  <a:gd name="connsiteX2" fmla="*/ 262 w 10000"/>
                  <a:gd name="connsiteY2" fmla="*/ 9124 h 9137"/>
                  <a:gd name="connsiteX3" fmla="*/ 1474 w 10000"/>
                  <a:gd name="connsiteY3" fmla="*/ 8915 h 9137"/>
                  <a:gd name="connsiteX4" fmla="*/ 963 w 10000"/>
                  <a:gd name="connsiteY4" fmla="*/ 8889 h 9137"/>
                  <a:gd name="connsiteX5" fmla="*/ 1032 w 10000"/>
                  <a:gd name="connsiteY5" fmla="*/ 8444 h 9137"/>
                  <a:gd name="connsiteX6" fmla="*/ 3615 w 10000"/>
                  <a:gd name="connsiteY6" fmla="*/ 8547 h 9137"/>
                  <a:gd name="connsiteX7" fmla="*/ 3590 w 10000"/>
                  <a:gd name="connsiteY7" fmla="*/ 8639 h 9137"/>
                  <a:gd name="connsiteX8" fmla="*/ 3646 w 10000"/>
                  <a:gd name="connsiteY8" fmla="*/ 8628 h 9137"/>
                  <a:gd name="connsiteX9" fmla="*/ 3892 w 10000"/>
                  <a:gd name="connsiteY9" fmla="*/ 8510 h 9137"/>
                  <a:gd name="connsiteX10" fmla="*/ 4033 w 10000"/>
                  <a:gd name="connsiteY10" fmla="*/ 8324 h 9137"/>
                  <a:gd name="connsiteX11" fmla="*/ 4513 w 10000"/>
                  <a:gd name="connsiteY11" fmla="*/ 7159 h 9137"/>
                  <a:gd name="connsiteX12" fmla="*/ 4950 w 10000"/>
                  <a:gd name="connsiteY12" fmla="*/ 7239 h 9137"/>
                  <a:gd name="connsiteX13" fmla="*/ 5085 w 10000"/>
                  <a:gd name="connsiteY13" fmla="*/ 7280 h 9137"/>
                  <a:gd name="connsiteX14" fmla="*/ 5196 w 10000"/>
                  <a:gd name="connsiteY14" fmla="*/ 7133 h 9137"/>
                  <a:gd name="connsiteX15" fmla="*/ 5190 w 10000"/>
                  <a:gd name="connsiteY15" fmla="*/ 6987 h 9137"/>
                  <a:gd name="connsiteX16" fmla="*/ 5196 w 10000"/>
                  <a:gd name="connsiteY16" fmla="*/ 6356 h 9137"/>
                  <a:gd name="connsiteX17" fmla="*/ 5208 w 10000"/>
                  <a:gd name="connsiteY17" fmla="*/ 5472 h 9137"/>
                  <a:gd name="connsiteX18" fmla="*/ 5891 w 10000"/>
                  <a:gd name="connsiteY18" fmla="*/ 3921 h 9137"/>
                  <a:gd name="connsiteX19" fmla="*/ 6014 w 10000"/>
                  <a:gd name="connsiteY19" fmla="*/ 3666 h 9137"/>
                  <a:gd name="connsiteX20" fmla="*/ 6315 w 10000"/>
                  <a:gd name="connsiteY20" fmla="*/ 3026 h 9137"/>
                  <a:gd name="connsiteX21" fmla="*/ 6389 w 10000"/>
                  <a:gd name="connsiteY21" fmla="*/ 2932 h 9137"/>
                  <a:gd name="connsiteX22" fmla="*/ 6383 w 10000"/>
                  <a:gd name="connsiteY22" fmla="*/ 6723 h 9137"/>
                  <a:gd name="connsiteX23" fmla="*/ 6765 w 10000"/>
                  <a:gd name="connsiteY23" fmla="*/ 7007 h 9137"/>
                  <a:gd name="connsiteX24" fmla="*/ 9508 w 10000"/>
                  <a:gd name="connsiteY24" fmla="*/ 8154 h 9137"/>
                  <a:gd name="connsiteX25" fmla="*/ 9526 w 10000"/>
                  <a:gd name="connsiteY25" fmla="*/ 8163 h 9137"/>
                  <a:gd name="connsiteX26" fmla="*/ 9538 w 10000"/>
                  <a:gd name="connsiteY26" fmla="*/ 8192 h 9137"/>
                  <a:gd name="connsiteX27" fmla="*/ 9920 w 10000"/>
                  <a:gd name="connsiteY27" fmla="*/ 8301 h 9137"/>
                  <a:gd name="connsiteX28" fmla="*/ 10000 w 10000"/>
                  <a:gd name="connsiteY28" fmla="*/ 7750 h 9137"/>
                  <a:gd name="connsiteX29" fmla="*/ 9895 w 10000"/>
                  <a:gd name="connsiteY29" fmla="*/ 7351 h 9137"/>
                  <a:gd name="connsiteX30" fmla="*/ 9883 w 10000"/>
                  <a:gd name="connsiteY30" fmla="*/ 6915 h 9137"/>
                  <a:gd name="connsiteX31" fmla="*/ 9883 w 10000"/>
                  <a:gd name="connsiteY31" fmla="*/ 6029 h 9137"/>
                  <a:gd name="connsiteX32" fmla="*/ 9803 w 10000"/>
                  <a:gd name="connsiteY32" fmla="*/ 6453 h 9137"/>
                  <a:gd name="connsiteX33" fmla="*/ 7337 w 10000"/>
                  <a:gd name="connsiteY33" fmla="*/ 1816 h 9137"/>
                  <a:gd name="connsiteX34" fmla="*/ 8486 w 10000"/>
                  <a:gd name="connsiteY34" fmla="*/ 1515 h 9137"/>
                  <a:gd name="connsiteX35" fmla="*/ 7072 w 10000"/>
                  <a:gd name="connsiteY35" fmla="*/ 1279 h 9137"/>
                  <a:gd name="connsiteX36" fmla="*/ 7158 w 10000"/>
                  <a:gd name="connsiteY36" fmla="*/ 3 h 9137"/>
                  <a:gd name="connsiteX37" fmla="*/ 7084 w 10000"/>
                  <a:gd name="connsiteY37" fmla="*/ 0 h 9137"/>
                  <a:gd name="connsiteX38" fmla="*/ 4679 w 10000"/>
                  <a:gd name="connsiteY38" fmla="*/ 579 h 9137"/>
                  <a:gd name="connsiteX39" fmla="*/ 3597 w 10000"/>
                  <a:gd name="connsiteY39" fmla="*/ 1796 h 9137"/>
                  <a:gd name="connsiteX40" fmla="*/ 3166 w 10000"/>
                  <a:gd name="connsiteY40" fmla="*/ 2740 h 9137"/>
                  <a:gd name="connsiteX41" fmla="*/ 1493 w 10000"/>
                  <a:gd name="connsiteY41" fmla="*/ 6522 h 9137"/>
                  <a:gd name="connsiteX42" fmla="*/ 558 w 10000"/>
                  <a:gd name="connsiteY42" fmla="*/ 6646 h 9137"/>
                  <a:gd name="connsiteX43" fmla="*/ 16 w 10000"/>
                  <a:gd name="connsiteY43" fmla="*/ 7136 h 9137"/>
                  <a:gd name="connsiteX0" fmla="*/ 16 w 10000"/>
                  <a:gd name="connsiteY0" fmla="*/ 7810 h 9757"/>
                  <a:gd name="connsiteX1" fmla="*/ 176 w 10000"/>
                  <a:gd name="connsiteY1" fmla="*/ 9270 h 9757"/>
                  <a:gd name="connsiteX2" fmla="*/ 1474 w 10000"/>
                  <a:gd name="connsiteY2" fmla="*/ 9757 h 9757"/>
                  <a:gd name="connsiteX3" fmla="*/ 963 w 10000"/>
                  <a:gd name="connsiteY3" fmla="*/ 9729 h 9757"/>
                  <a:gd name="connsiteX4" fmla="*/ 1032 w 10000"/>
                  <a:gd name="connsiteY4" fmla="*/ 9242 h 9757"/>
                  <a:gd name="connsiteX5" fmla="*/ 3615 w 10000"/>
                  <a:gd name="connsiteY5" fmla="*/ 9354 h 9757"/>
                  <a:gd name="connsiteX6" fmla="*/ 3590 w 10000"/>
                  <a:gd name="connsiteY6" fmla="*/ 9455 h 9757"/>
                  <a:gd name="connsiteX7" fmla="*/ 3646 w 10000"/>
                  <a:gd name="connsiteY7" fmla="*/ 9443 h 9757"/>
                  <a:gd name="connsiteX8" fmla="*/ 3892 w 10000"/>
                  <a:gd name="connsiteY8" fmla="*/ 9314 h 9757"/>
                  <a:gd name="connsiteX9" fmla="*/ 4033 w 10000"/>
                  <a:gd name="connsiteY9" fmla="*/ 9110 h 9757"/>
                  <a:gd name="connsiteX10" fmla="*/ 4513 w 10000"/>
                  <a:gd name="connsiteY10" fmla="*/ 7835 h 9757"/>
                  <a:gd name="connsiteX11" fmla="*/ 4950 w 10000"/>
                  <a:gd name="connsiteY11" fmla="*/ 7923 h 9757"/>
                  <a:gd name="connsiteX12" fmla="*/ 5085 w 10000"/>
                  <a:gd name="connsiteY12" fmla="*/ 7968 h 9757"/>
                  <a:gd name="connsiteX13" fmla="*/ 5196 w 10000"/>
                  <a:gd name="connsiteY13" fmla="*/ 7807 h 9757"/>
                  <a:gd name="connsiteX14" fmla="*/ 5190 w 10000"/>
                  <a:gd name="connsiteY14" fmla="*/ 7647 h 9757"/>
                  <a:gd name="connsiteX15" fmla="*/ 5196 w 10000"/>
                  <a:gd name="connsiteY15" fmla="*/ 6956 h 9757"/>
                  <a:gd name="connsiteX16" fmla="*/ 5208 w 10000"/>
                  <a:gd name="connsiteY16" fmla="*/ 5989 h 9757"/>
                  <a:gd name="connsiteX17" fmla="*/ 5891 w 10000"/>
                  <a:gd name="connsiteY17" fmla="*/ 4291 h 9757"/>
                  <a:gd name="connsiteX18" fmla="*/ 6014 w 10000"/>
                  <a:gd name="connsiteY18" fmla="*/ 4012 h 9757"/>
                  <a:gd name="connsiteX19" fmla="*/ 6315 w 10000"/>
                  <a:gd name="connsiteY19" fmla="*/ 3312 h 9757"/>
                  <a:gd name="connsiteX20" fmla="*/ 6389 w 10000"/>
                  <a:gd name="connsiteY20" fmla="*/ 3209 h 9757"/>
                  <a:gd name="connsiteX21" fmla="*/ 6383 w 10000"/>
                  <a:gd name="connsiteY21" fmla="*/ 7358 h 9757"/>
                  <a:gd name="connsiteX22" fmla="*/ 6765 w 10000"/>
                  <a:gd name="connsiteY22" fmla="*/ 7669 h 9757"/>
                  <a:gd name="connsiteX23" fmla="*/ 9508 w 10000"/>
                  <a:gd name="connsiteY23" fmla="*/ 8924 h 9757"/>
                  <a:gd name="connsiteX24" fmla="*/ 9526 w 10000"/>
                  <a:gd name="connsiteY24" fmla="*/ 8934 h 9757"/>
                  <a:gd name="connsiteX25" fmla="*/ 9538 w 10000"/>
                  <a:gd name="connsiteY25" fmla="*/ 8966 h 9757"/>
                  <a:gd name="connsiteX26" fmla="*/ 9920 w 10000"/>
                  <a:gd name="connsiteY26" fmla="*/ 9085 h 9757"/>
                  <a:gd name="connsiteX27" fmla="*/ 10000 w 10000"/>
                  <a:gd name="connsiteY27" fmla="*/ 8482 h 9757"/>
                  <a:gd name="connsiteX28" fmla="*/ 9895 w 10000"/>
                  <a:gd name="connsiteY28" fmla="*/ 8045 h 9757"/>
                  <a:gd name="connsiteX29" fmla="*/ 9883 w 10000"/>
                  <a:gd name="connsiteY29" fmla="*/ 7568 h 9757"/>
                  <a:gd name="connsiteX30" fmla="*/ 9883 w 10000"/>
                  <a:gd name="connsiteY30" fmla="*/ 6598 h 9757"/>
                  <a:gd name="connsiteX31" fmla="*/ 9803 w 10000"/>
                  <a:gd name="connsiteY31" fmla="*/ 7062 h 9757"/>
                  <a:gd name="connsiteX32" fmla="*/ 7337 w 10000"/>
                  <a:gd name="connsiteY32" fmla="*/ 1988 h 9757"/>
                  <a:gd name="connsiteX33" fmla="*/ 8486 w 10000"/>
                  <a:gd name="connsiteY33" fmla="*/ 1658 h 9757"/>
                  <a:gd name="connsiteX34" fmla="*/ 7072 w 10000"/>
                  <a:gd name="connsiteY34" fmla="*/ 1400 h 9757"/>
                  <a:gd name="connsiteX35" fmla="*/ 7158 w 10000"/>
                  <a:gd name="connsiteY35" fmla="*/ 3 h 9757"/>
                  <a:gd name="connsiteX36" fmla="*/ 7084 w 10000"/>
                  <a:gd name="connsiteY36" fmla="*/ 0 h 9757"/>
                  <a:gd name="connsiteX37" fmla="*/ 4679 w 10000"/>
                  <a:gd name="connsiteY37" fmla="*/ 634 h 9757"/>
                  <a:gd name="connsiteX38" fmla="*/ 3597 w 10000"/>
                  <a:gd name="connsiteY38" fmla="*/ 1966 h 9757"/>
                  <a:gd name="connsiteX39" fmla="*/ 3166 w 10000"/>
                  <a:gd name="connsiteY39" fmla="*/ 2999 h 9757"/>
                  <a:gd name="connsiteX40" fmla="*/ 1493 w 10000"/>
                  <a:gd name="connsiteY40" fmla="*/ 7138 h 9757"/>
                  <a:gd name="connsiteX41" fmla="*/ 558 w 10000"/>
                  <a:gd name="connsiteY41" fmla="*/ 7274 h 9757"/>
                  <a:gd name="connsiteX42" fmla="*/ 16 w 10000"/>
                  <a:gd name="connsiteY42" fmla="*/ 7810 h 9757"/>
                  <a:gd name="connsiteX0" fmla="*/ 16 w 10000"/>
                  <a:gd name="connsiteY0" fmla="*/ 8005 h 9971"/>
                  <a:gd name="connsiteX1" fmla="*/ 176 w 10000"/>
                  <a:gd name="connsiteY1" fmla="*/ 9501 h 9971"/>
                  <a:gd name="connsiteX2" fmla="*/ 963 w 10000"/>
                  <a:gd name="connsiteY2" fmla="*/ 9971 h 9971"/>
                  <a:gd name="connsiteX3" fmla="*/ 1032 w 10000"/>
                  <a:gd name="connsiteY3" fmla="*/ 9472 h 9971"/>
                  <a:gd name="connsiteX4" fmla="*/ 3615 w 10000"/>
                  <a:gd name="connsiteY4" fmla="*/ 9587 h 9971"/>
                  <a:gd name="connsiteX5" fmla="*/ 3590 w 10000"/>
                  <a:gd name="connsiteY5" fmla="*/ 9690 h 9971"/>
                  <a:gd name="connsiteX6" fmla="*/ 3646 w 10000"/>
                  <a:gd name="connsiteY6" fmla="*/ 9678 h 9971"/>
                  <a:gd name="connsiteX7" fmla="*/ 3892 w 10000"/>
                  <a:gd name="connsiteY7" fmla="*/ 9546 h 9971"/>
                  <a:gd name="connsiteX8" fmla="*/ 4033 w 10000"/>
                  <a:gd name="connsiteY8" fmla="*/ 9337 h 9971"/>
                  <a:gd name="connsiteX9" fmla="*/ 4513 w 10000"/>
                  <a:gd name="connsiteY9" fmla="*/ 8030 h 9971"/>
                  <a:gd name="connsiteX10" fmla="*/ 4950 w 10000"/>
                  <a:gd name="connsiteY10" fmla="*/ 8120 h 9971"/>
                  <a:gd name="connsiteX11" fmla="*/ 5085 w 10000"/>
                  <a:gd name="connsiteY11" fmla="*/ 8166 h 9971"/>
                  <a:gd name="connsiteX12" fmla="*/ 5196 w 10000"/>
                  <a:gd name="connsiteY12" fmla="*/ 8001 h 9971"/>
                  <a:gd name="connsiteX13" fmla="*/ 5190 w 10000"/>
                  <a:gd name="connsiteY13" fmla="*/ 7837 h 9971"/>
                  <a:gd name="connsiteX14" fmla="*/ 5196 w 10000"/>
                  <a:gd name="connsiteY14" fmla="*/ 7129 h 9971"/>
                  <a:gd name="connsiteX15" fmla="*/ 5208 w 10000"/>
                  <a:gd name="connsiteY15" fmla="*/ 6138 h 9971"/>
                  <a:gd name="connsiteX16" fmla="*/ 5891 w 10000"/>
                  <a:gd name="connsiteY16" fmla="*/ 4398 h 9971"/>
                  <a:gd name="connsiteX17" fmla="*/ 6014 w 10000"/>
                  <a:gd name="connsiteY17" fmla="*/ 4112 h 9971"/>
                  <a:gd name="connsiteX18" fmla="*/ 6315 w 10000"/>
                  <a:gd name="connsiteY18" fmla="*/ 3394 h 9971"/>
                  <a:gd name="connsiteX19" fmla="*/ 6389 w 10000"/>
                  <a:gd name="connsiteY19" fmla="*/ 3289 h 9971"/>
                  <a:gd name="connsiteX20" fmla="*/ 6383 w 10000"/>
                  <a:gd name="connsiteY20" fmla="*/ 7541 h 9971"/>
                  <a:gd name="connsiteX21" fmla="*/ 6765 w 10000"/>
                  <a:gd name="connsiteY21" fmla="*/ 7860 h 9971"/>
                  <a:gd name="connsiteX22" fmla="*/ 9508 w 10000"/>
                  <a:gd name="connsiteY22" fmla="*/ 9146 h 9971"/>
                  <a:gd name="connsiteX23" fmla="*/ 9526 w 10000"/>
                  <a:gd name="connsiteY23" fmla="*/ 9157 h 9971"/>
                  <a:gd name="connsiteX24" fmla="*/ 9538 w 10000"/>
                  <a:gd name="connsiteY24" fmla="*/ 9189 h 9971"/>
                  <a:gd name="connsiteX25" fmla="*/ 9920 w 10000"/>
                  <a:gd name="connsiteY25" fmla="*/ 9311 h 9971"/>
                  <a:gd name="connsiteX26" fmla="*/ 10000 w 10000"/>
                  <a:gd name="connsiteY26" fmla="*/ 8693 h 9971"/>
                  <a:gd name="connsiteX27" fmla="*/ 9895 w 10000"/>
                  <a:gd name="connsiteY27" fmla="*/ 8245 h 9971"/>
                  <a:gd name="connsiteX28" fmla="*/ 9883 w 10000"/>
                  <a:gd name="connsiteY28" fmla="*/ 7756 h 9971"/>
                  <a:gd name="connsiteX29" fmla="*/ 9883 w 10000"/>
                  <a:gd name="connsiteY29" fmla="*/ 6762 h 9971"/>
                  <a:gd name="connsiteX30" fmla="*/ 9803 w 10000"/>
                  <a:gd name="connsiteY30" fmla="*/ 7238 h 9971"/>
                  <a:gd name="connsiteX31" fmla="*/ 7337 w 10000"/>
                  <a:gd name="connsiteY31" fmla="*/ 2038 h 9971"/>
                  <a:gd name="connsiteX32" fmla="*/ 8486 w 10000"/>
                  <a:gd name="connsiteY32" fmla="*/ 1699 h 9971"/>
                  <a:gd name="connsiteX33" fmla="*/ 7072 w 10000"/>
                  <a:gd name="connsiteY33" fmla="*/ 1435 h 9971"/>
                  <a:gd name="connsiteX34" fmla="*/ 7158 w 10000"/>
                  <a:gd name="connsiteY34" fmla="*/ 3 h 9971"/>
                  <a:gd name="connsiteX35" fmla="*/ 7084 w 10000"/>
                  <a:gd name="connsiteY35" fmla="*/ 0 h 9971"/>
                  <a:gd name="connsiteX36" fmla="*/ 4679 w 10000"/>
                  <a:gd name="connsiteY36" fmla="*/ 650 h 9971"/>
                  <a:gd name="connsiteX37" fmla="*/ 3597 w 10000"/>
                  <a:gd name="connsiteY37" fmla="*/ 2015 h 9971"/>
                  <a:gd name="connsiteX38" fmla="*/ 3166 w 10000"/>
                  <a:gd name="connsiteY38" fmla="*/ 3074 h 9971"/>
                  <a:gd name="connsiteX39" fmla="*/ 1493 w 10000"/>
                  <a:gd name="connsiteY39" fmla="*/ 7316 h 9971"/>
                  <a:gd name="connsiteX40" fmla="*/ 558 w 10000"/>
                  <a:gd name="connsiteY40" fmla="*/ 7455 h 9971"/>
                  <a:gd name="connsiteX41" fmla="*/ 16 w 10000"/>
                  <a:gd name="connsiteY41" fmla="*/ 8005 h 9971"/>
                  <a:gd name="connsiteX0" fmla="*/ 16 w 10000"/>
                  <a:gd name="connsiteY0" fmla="*/ 8028 h 9718"/>
                  <a:gd name="connsiteX1" fmla="*/ 176 w 10000"/>
                  <a:gd name="connsiteY1" fmla="*/ 9529 h 9718"/>
                  <a:gd name="connsiteX2" fmla="*/ 1032 w 10000"/>
                  <a:gd name="connsiteY2" fmla="*/ 9500 h 9718"/>
                  <a:gd name="connsiteX3" fmla="*/ 3615 w 10000"/>
                  <a:gd name="connsiteY3" fmla="*/ 9615 h 9718"/>
                  <a:gd name="connsiteX4" fmla="*/ 3590 w 10000"/>
                  <a:gd name="connsiteY4" fmla="*/ 9718 h 9718"/>
                  <a:gd name="connsiteX5" fmla="*/ 3646 w 10000"/>
                  <a:gd name="connsiteY5" fmla="*/ 9706 h 9718"/>
                  <a:gd name="connsiteX6" fmla="*/ 3892 w 10000"/>
                  <a:gd name="connsiteY6" fmla="*/ 9574 h 9718"/>
                  <a:gd name="connsiteX7" fmla="*/ 4033 w 10000"/>
                  <a:gd name="connsiteY7" fmla="*/ 9364 h 9718"/>
                  <a:gd name="connsiteX8" fmla="*/ 4513 w 10000"/>
                  <a:gd name="connsiteY8" fmla="*/ 8053 h 9718"/>
                  <a:gd name="connsiteX9" fmla="*/ 4950 w 10000"/>
                  <a:gd name="connsiteY9" fmla="*/ 8144 h 9718"/>
                  <a:gd name="connsiteX10" fmla="*/ 5085 w 10000"/>
                  <a:gd name="connsiteY10" fmla="*/ 8190 h 9718"/>
                  <a:gd name="connsiteX11" fmla="*/ 5196 w 10000"/>
                  <a:gd name="connsiteY11" fmla="*/ 8024 h 9718"/>
                  <a:gd name="connsiteX12" fmla="*/ 5190 w 10000"/>
                  <a:gd name="connsiteY12" fmla="*/ 7860 h 9718"/>
                  <a:gd name="connsiteX13" fmla="*/ 5196 w 10000"/>
                  <a:gd name="connsiteY13" fmla="*/ 7150 h 9718"/>
                  <a:gd name="connsiteX14" fmla="*/ 5208 w 10000"/>
                  <a:gd name="connsiteY14" fmla="*/ 6156 h 9718"/>
                  <a:gd name="connsiteX15" fmla="*/ 5891 w 10000"/>
                  <a:gd name="connsiteY15" fmla="*/ 4411 h 9718"/>
                  <a:gd name="connsiteX16" fmla="*/ 6014 w 10000"/>
                  <a:gd name="connsiteY16" fmla="*/ 4124 h 9718"/>
                  <a:gd name="connsiteX17" fmla="*/ 6315 w 10000"/>
                  <a:gd name="connsiteY17" fmla="*/ 3404 h 9718"/>
                  <a:gd name="connsiteX18" fmla="*/ 6389 w 10000"/>
                  <a:gd name="connsiteY18" fmla="*/ 3299 h 9718"/>
                  <a:gd name="connsiteX19" fmla="*/ 6383 w 10000"/>
                  <a:gd name="connsiteY19" fmla="*/ 7563 h 9718"/>
                  <a:gd name="connsiteX20" fmla="*/ 6765 w 10000"/>
                  <a:gd name="connsiteY20" fmla="*/ 7883 h 9718"/>
                  <a:gd name="connsiteX21" fmla="*/ 9508 w 10000"/>
                  <a:gd name="connsiteY21" fmla="*/ 9173 h 9718"/>
                  <a:gd name="connsiteX22" fmla="*/ 9526 w 10000"/>
                  <a:gd name="connsiteY22" fmla="*/ 9184 h 9718"/>
                  <a:gd name="connsiteX23" fmla="*/ 9538 w 10000"/>
                  <a:gd name="connsiteY23" fmla="*/ 9216 h 9718"/>
                  <a:gd name="connsiteX24" fmla="*/ 9920 w 10000"/>
                  <a:gd name="connsiteY24" fmla="*/ 9338 h 9718"/>
                  <a:gd name="connsiteX25" fmla="*/ 10000 w 10000"/>
                  <a:gd name="connsiteY25" fmla="*/ 8718 h 9718"/>
                  <a:gd name="connsiteX26" fmla="*/ 9895 w 10000"/>
                  <a:gd name="connsiteY26" fmla="*/ 8269 h 9718"/>
                  <a:gd name="connsiteX27" fmla="*/ 9883 w 10000"/>
                  <a:gd name="connsiteY27" fmla="*/ 7779 h 9718"/>
                  <a:gd name="connsiteX28" fmla="*/ 9883 w 10000"/>
                  <a:gd name="connsiteY28" fmla="*/ 6782 h 9718"/>
                  <a:gd name="connsiteX29" fmla="*/ 9803 w 10000"/>
                  <a:gd name="connsiteY29" fmla="*/ 7259 h 9718"/>
                  <a:gd name="connsiteX30" fmla="*/ 7337 w 10000"/>
                  <a:gd name="connsiteY30" fmla="*/ 2044 h 9718"/>
                  <a:gd name="connsiteX31" fmla="*/ 8486 w 10000"/>
                  <a:gd name="connsiteY31" fmla="*/ 1704 h 9718"/>
                  <a:gd name="connsiteX32" fmla="*/ 7072 w 10000"/>
                  <a:gd name="connsiteY32" fmla="*/ 1439 h 9718"/>
                  <a:gd name="connsiteX33" fmla="*/ 7158 w 10000"/>
                  <a:gd name="connsiteY33" fmla="*/ 3 h 9718"/>
                  <a:gd name="connsiteX34" fmla="*/ 7084 w 10000"/>
                  <a:gd name="connsiteY34" fmla="*/ 0 h 9718"/>
                  <a:gd name="connsiteX35" fmla="*/ 4679 w 10000"/>
                  <a:gd name="connsiteY35" fmla="*/ 652 h 9718"/>
                  <a:gd name="connsiteX36" fmla="*/ 3597 w 10000"/>
                  <a:gd name="connsiteY36" fmla="*/ 2021 h 9718"/>
                  <a:gd name="connsiteX37" fmla="*/ 3166 w 10000"/>
                  <a:gd name="connsiteY37" fmla="*/ 3083 h 9718"/>
                  <a:gd name="connsiteX38" fmla="*/ 1493 w 10000"/>
                  <a:gd name="connsiteY38" fmla="*/ 7337 h 9718"/>
                  <a:gd name="connsiteX39" fmla="*/ 558 w 10000"/>
                  <a:gd name="connsiteY39" fmla="*/ 7477 h 9718"/>
                  <a:gd name="connsiteX40" fmla="*/ 16 w 10000"/>
                  <a:gd name="connsiteY40" fmla="*/ 8028 h 9718"/>
                  <a:gd name="connsiteX0" fmla="*/ 0 w 9984"/>
                  <a:gd name="connsiteY0" fmla="*/ 8261 h 10000"/>
                  <a:gd name="connsiteX1" fmla="*/ 1016 w 9984"/>
                  <a:gd name="connsiteY1" fmla="*/ 9776 h 10000"/>
                  <a:gd name="connsiteX2" fmla="*/ 3599 w 9984"/>
                  <a:gd name="connsiteY2" fmla="*/ 9894 h 10000"/>
                  <a:gd name="connsiteX3" fmla="*/ 3574 w 9984"/>
                  <a:gd name="connsiteY3" fmla="*/ 10000 h 10000"/>
                  <a:gd name="connsiteX4" fmla="*/ 3630 w 9984"/>
                  <a:gd name="connsiteY4" fmla="*/ 9988 h 10000"/>
                  <a:gd name="connsiteX5" fmla="*/ 3876 w 9984"/>
                  <a:gd name="connsiteY5" fmla="*/ 9852 h 10000"/>
                  <a:gd name="connsiteX6" fmla="*/ 4017 w 9984"/>
                  <a:gd name="connsiteY6" fmla="*/ 9636 h 10000"/>
                  <a:gd name="connsiteX7" fmla="*/ 4497 w 9984"/>
                  <a:gd name="connsiteY7" fmla="*/ 8287 h 10000"/>
                  <a:gd name="connsiteX8" fmla="*/ 4934 w 9984"/>
                  <a:gd name="connsiteY8" fmla="*/ 8380 h 10000"/>
                  <a:gd name="connsiteX9" fmla="*/ 5069 w 9984"/>
                  <a:gd name="connsiteY9" fmla="*/ 8428 h 10000"/>
                  <a:gd name="connsiteX10" fmla="*/ 5180 w 9984"/>
                  <a:gd name="connsiteY10" fmla="*/ 8257 h 10000"/>
                  <a:gd name="connsiteX11" fmla="*/ 5174 w 9984"/>
                  <a:gd name="connsiteY11" fmla="*/ 8088 h 10000"/>
                  <a:gd name="connsiteX12" fmla="*/ 5180 w 9984"/>
                  <a:gd name="connsiteY12" fmla="*/ 7357 h 10000"/>
                  <a:gd name="connsiteX13" fmla="*/ 5192 w 9984"/>
                  <a:gd name="connsiteY13" fmla="*/ 6335 h 10000"/>
                  <a:gd name="connsiteX14" fmla="*/ 5875 w 9984"/>
                  <a:gd name="connsiteY14" fmla="*/ 4539 h 10000"/>
                  <a:gd name="connsiteX15" fmla="*/ 5998 w 9984"/>
                  <a:gd name="connsiteY15" fmla="*/ 4244 h 10000"/>
                  <a:gd name="connsiteX16" fmla="*/ 6299 w 9984"/>
                  <a:gd name="connsiteY16" fmla="*/ 3503 h 10000"/>
                  <a:gd name="connsiteX17" fmla="*/ 6373 w 9984"/>
                  <a:gd name="connsiteY17" fmla="*/ 3395 h 10000"/>
                  <a:gd name="connsiteX18" fmla="*/ 6367 w 9984"/>
                  <a:gd name="connsiteY18" fmla="*/ 7782 h 10000"/>
                  <a:gd name="connsiteX19" fmla="*/ 6749 w 9984"/>
                  <a:gd name="connsiteY19" fmla="*/ 8112 h 10000"/>
                  <a:gd name="connsiteX20" fmla="*/ 9492 w 9984"/>
                  <a:gd name="connsiteY20" fmla="*/ 9439 h 10000"/>
                  <a:gd name="connsiteX21" fmla="*/ 9510 w 9984"/>
                  <a:gd name="connsiteY21" fmla="*/ 9451 h 10000"/>
                  <a:gd name="connsiteX22" fmla="*/ 9522 w 9984"/>
                  <a:gd name="connsiteY22" fmla="*/ 9483 h 10000"/>
                  <a:gd name="connsiteX23" fmla="*/ 9904 w 9984"/>
                  <a:gd name="connsiteY23" fmla="*/ 9609 h 10000"/>
                  <a:gd name="connsiteX24" fmla="*/ 9984 w 9984"/>
                  <a:gd name="connsiteY24" fmla="*/ 8971 h 10000"/>
                  <a:gd name="connsiteX25" fmla="*/ 9879 w 9984"/>
                  <a:gd name="connsiteY25" fmla="*/ 8509 h 10000"/>
                  <a:gd name="connsiteX26" fmla="*/ 9867 w 9984"/>
                  <a:gd name="connsiteY26" fmla="*/ 8005 h 10000"/>
                  <a:gd name="connsiteX27" fmla="*/ 9867 w 9984"/>
                  <a:gd name="connsiteY27" fmla="*/ 6979 h 10000"/>
                  <a:gd name="connsiteX28" fmla="*/ 9787 w 9984"/>
                  <a:gd name="connsiteY28" fmla="*/ 7470 h 10000"/>
                  <a:gd name="connsiteX29" fmla="*/ 7321 w 9984"/>
                  <a:gd name="connsiteY29" fmla="*/ 2103 h 10000"/>
                  <a:gd name="connsiteX30" fmla="*/ 8470 w 9984"/>
                  <a:gd name="connsiteY30" fmla="*/ 1753 h 10000"/>
                  <a:gd name="connsiteX31" fmla="*/ 7056 w 9984"/>
                  <a:gd name="connsiteY31" fmla="*/ 1481 h 10000"/>
                  <a:gd name="connsiteX32" fmla="*/ 7142 w 9984"/>
                  <a:gd name="connsiteY32" fmla="*/ 3 h 10000"/>
                  <a:gd name="connsiteX33" fmla="*/ 7068 w 9984"/>
                  <a:gd name="connsiteY33" fmla="*/ 0 h 10000"/>
                  <a:gd name="connsiteX34" fmla="*/ 4663 w 9984"/>
                  <a:gd name="connsiteY34" fmla="*/ 671 h 10000"/>
                  <a:gd name="connsiteX35" fmla="*/ 3581 w 9984"/>
                  <a:gd name="connsiteY35" fmla="*/ 2080 h 10000"/>
                  <a:gd name="connsiteX36" fmla="*/ 3150 w 9984"/>
                  <a:gd name="connsiteY36" fmla="*/ 3172 h 10000"/>
                  <a:gd name="connsiteX37" fmla="*/ 1477 w 9984"/>
                  <a:gd name="connsiteY37" fmla="*/ 7550 h 10000"/>
                  <a:gd name="connsiteX38" fmla="*/ 542 w 9984"/>
                  <a:gd name="connsiteY38" fmla="*/ 7694 h 10000"/>
                  <a:gd name="connsiteX39" fmla="*/ 0 w 9984"/>
                  <a:gd name="connsiteY39" fmla="*/ 8261 h 10000"/>
                  <a:gd name="connsiteX0" fmla="*/ 31 w 9488"/>
                  <a:gd name="connsiteY0" fmla="*/ 7694 h 10000"/>
                  <a:gd name="connsiteX1" fmla="*/ 506 w 9488"/>
                  <a:gd name="connsiteY1" fmla="*/ 9776 h 10000"/>
                  <a:gd name="connsiteX2" fmla="*/ 3093 w 9488"/>
                  <a:gd name="connsiteY2" fmla="*/ 9894 h 10000"/>
                  <a:gd name="connsiteX3" fmla="*/ 3068 w 9488"/>
                  <a:gd name="connsiteY3" fmla="*/ 10000 h 10000"/>
                  <a:gd name="connsiteX4" fmla="*/ 3124 w 9488"/>
                  <a:gd name="connsiteY4" fmla="*/ 9988 h 10000"/>
                  <a:gd name="connsiteX5" fmla="*/ 3370 w 9488"/>
                  <a:gd name="connsiteY5" fmla="*/ 9852 h 10000"/>
                  <a:gd name="connsiteX6" fmla="*/ 3511 w 9488"/>
                  <a:gd name="connsiteY6" fmla="*/ 9636 h 10000"/>
                  <a:gd name="connsiteX7" fmla="*/ 3992 w 9488"/>
                  <a:gd name="connsiteY7" fmla="*/ 8287 h 10000"/>
                  <a:gd name="connsiteX8" fmla="*/ 4430 w 9488"/>
                  <a:gd name="connsiteY8" fmla="*/ 8380 h 10000"/>
                  <a:gd name="connsiteX9" fmla="*/ 4565 w 9488"/>
                  <a:gd name="connsiteY9" fmla="*/ 8428 h 10000"/>
                  <a:gd name="connsiteX10" fmla="*/ 4676 w 9488"/>
                  <a:gd name="connsiteY10" fmla="*/ 8257 h 10000"/>
                  <a:gd name="connsiteX11" fmla="*/ 4670 w 9488"/>
                  <a:gd name="connsiteY11" fmla="*/ 8088 h 10000"/>
                  <a:gd name="connsiteX12" fmla="*/ 4676 w 9488"/>
                  <a:gd name="connsiteY12" fmla="*/ 7357 h 10000"/>
                  <a:gd name="connsiteX13" fmla="*/ 4688 w 9488"/>
                  <a:gd name="connsiteY13" fmla="*/ 6335 h 10000"/>
                  <a:gd name="connsiteX14" fmla="*/ 5372 w 9488"/>
                  <a:gd name="connsiteY14" fmla="*/ 4539 h 10000"/>
                  <a:gd name="connsiteX15" fmla="*/ 5496 w 9488"/>
                  <a:gd name="connsiteY15" fmla="*/ 4244 h 10000"/>
                  <a:gd name="connsiteX16" fmla="*/ 5797 w 9488"/>
                  <a:gd name="connsiteY16" fmla="*/ 3503 h 10000"/>
                  <a:gd name="connsiteX17" fmla="*/ 5871 w 9488"/>
                  <a:gd name="connsiteY17" fmla="*/ 3395 h 10000"/>
                  <a:gd name="connsiteX18" fmla="*/ 5865 w 9488"/>
                  <a:gd name="connsiteY18" fmla="*/ 7782 h 10000"/>
                  <a:gd name="connsiteX19" fmla="*/ 6248 w 9488"/>
                  <a:gd name="connsiteY19" fmla="*/ 8112 h 10000"/>
                  <a:gd name="connsiteX20" fmla="*/ 8995 w 9488"/>
                  <a:gd name="connsiteY20" fmla="*/ 9439 h 10000"/>
                  <a:gd name="connsiteX21" fmla="*/ 9013 w 9488"/>
                  <a:gd name="connsiteY21" fmla="*/ 9451 h 10000"/>
                  <a:gd name="connsiteX22" fmla="*/ 9025 w 9488"/>
                  <a:gd name="connsiteY22" fmla="*/ 9483 h 10000"/>
                  <a:gd name="connsiteX23" fmla="*/ 9408 w 9488"/>
                  <a:gd name="connsiteY23" fmla="*/ 9609 h 10000"/>
                  <a:gd name="connsiteX24" fmla="*/ 9488 w 9488"/>
                  <a:gd name="connsiteY24" fmla="*/ 8971 h 10000"/>
                  <a:gd name="connsiteX25" fmla="*/ 9383 w 9488"/>
                  <a:gd name="connsiteY25" fmla="*/ 8509 h 10000"/>
                  <a:gd name="connsiteX26" fmla="*/ 9371 w 9488"/>
                  <a:gd name="connsiteY26" fmla="*/ 8005 h 10000"/>
                  <a:gd name="connsiteX27" fmla="*/ 9371 w 9488"/>
                  <a:gd name="connsiteY27" fmla="*/ 6979 h 10000"/>
                  <a:gd name="connsiteX28" fmla="*/ 9291 w 9488"/>
                  <a:gd name="connsiteY28" fmla="*/ 7470 h 10000"/>
                  <a:gd name="connsiteX29" fmla="*/ 6821 w 9488"/>
                  <a:gd name="connsiteY29" fmla="*/ 2103 h 10000"/>
                  <a:gd name="connsiteX30" fmla="*/ 7972 w 9488"/>
                  <a:gd name="connsiteY30" fmla="*/ 1753 h 10000"/>
                  <a:gd name="connsiteX31" fmla="*/ 6555 w 9488"/>
                  <a:gd name="connsiteY31" fmla="*/ 1481 h 10000"/>
                  <a:gd name="connsiteX32" fmla="*/ 6641 w 9488"/>
                  <a:gd name="connsiteY32" fmla="*/ 3 h 10000"/>
                  <a:gd name="connsiteX33" fmla="*/ 6567 w 9488"/>
                  <a:gd name="connsiteY33" fmla="*/ 0 h 10000"/>
                  <a:gd name="connsiteX34" fmla="*/ 4158 w 9488"/>
                  <a:gd name="connsiteY34" fmla="*/ 671 h 10000"/>
                  <a:gd name="connsiteX35" fmla="*/ 3075 w 9488"/>
                  <a:gd name="connsiteY35" fmla="*/ 2080 h 10000"/>
                  <a:gd name="connsiteX36" fmla="*/ 2643 w 9488"/>
                  <a:gd name="connsiteY36" fmla="*/ 3172 h 10000"/>
                  <a:gd name="connsiteX37" fmla="*/ 967 w 9488"/>
                  <a:gd name="connsiteY37" fmla="*/ 7550 h 10000"/>
                  <a:gd name="connsiteX38" fmla="*/ 31 w 9488"/>
                  <a:gd name="connsiteY38" fmla="*/ 7694 h 10000"/>
                  <a:gd name="connsiteX0" fmla="*/ 621 w 9602"/>
                  <a:gd name="connsiteY0" fmla="*/ 7550 h 10000"/>
                  <a:gd name="connsiteX1" fmla="*/ 135 w 9602"/>
                  <a:gd name="connsiteY1" fmla="*/ 9776 h 10000"/>
                  <a:gd name="connsiteX2" fmla="*/ 2862 w 9602"/>
                  <a:gd name="connsiteY2" fmla="*/ 9894 h 10000"/>
                  <a:gd name="connsiteX3" fmla="*/ 2836 w 9602"/>
                  <a:gd name="connsiteY3" fmla="*/ 10000 h 10000"/>
                  <a:gd name="connsiteX4" fmla="*/ 2895 w 9602"/>
                  <a:gd name="connsiteY4" fmla="*/ 9988 h 10000"/>
                  <a:gd name="connsiteX5" fmla="*/ 3154 w 9602"/>
                  <a:gd name="connsiteY5" fmla="*/ 9852 h 10000"/>
                  <a:gd name="connsiteX6" fmla="*/ 3302 w 9602"/>
                  <a:gd name="connsiteY6" fmla="*/ 9636 h 10000"/>
                  <a:gd name="connsiteX7" fmla="*/ 3809 w 9602"/>
                  <a:gd name="connsiteY7" fmla="*/ 8287 h 10000"/>
                  <a:gd name="connsiteX8" fmla="*/ 4271 w 9602"/>
                  <a:gd name="connsiteY8" fmla="*/ 8380 h 10000"/>
                  <a:gd name="connsiteX9" fmla="*/ 4413 w 9602"/>
                  <a:gd name="connsiteY9" fmla="*/ 8428 h 10000"/>
                  <a:gd name="connsiteX10" fmla="*/ 4530 w 9602"/>
                  <a:gd name="connsiteY10" fmla="*/ 8257 h 10000"/>
                  <a:gd name="connsiteX11" fmla="*/ 4524 w 9602"/>
                  <a:gd name="connsiteY11" fmla="*/ 8088 h 10000"/>
                  <a:gd name="connsiteX12" fmla="*/ 4530 w 9602"/>
                  <a:gd name="connsiteY12" fmla="*/ 7357 h 10000"/>
                  <a:gd name="connsiteX13" fmla="*/ 4543 w 9602"/>
                  <a:gd name="connsiteY13" fmla="*/ 6335 h 10000"/>
                  <a:gd name="connsiteX14" fmla="*/ 5264 w 9602"/>
                  <a:gd name="connsiteY14" fmla="*/ 4539 h 10000"/>
                  <a:gd name="connsiteX15" fmla="*/ 5395 w 9602"/>
                  <a:gd name="connsiteY15" fmla="*/ 4244 h 10000"/>
                  <a:gd name="connsiteX16" fmla="*/ 5712 w 9602"/>
                  <a:gd name="connsiteY16" fmla="*/ 3503 h 10000"/>
                  <a:gd name="connsiteX17" fmla="*/ 5790 w 9602"/>
                  <a:gd name="connsiteY17" fmla="*/ 3395 h 10000"/>
                  <a:gd name="connsiteX18" fmla="*/ 5783 w 9602"/>
                  <a:gd name="connsiteY18" fmla="*/ 7782 h 10000"/>
                  <a:gd name="connsiteX19" fmla="*/ 6187 w 9602"/>
                  <a:gd name="connsiteY19" fmla="*/ 8112 h 10000"/>
                  <a:gd name="connsiteX20" fmla="*/ 9082 w 9602"/>
                  <a:gd name="connsiteY20" fmla="*/ 9439 h 10000"/>
                  <a:gd name="connsiteX21" fmla="*/ 9101 w 9602"/>
                  <a:gd name="connsiteY21" fmla="*/ 9451 h 10000"/>
                  <a:gd name="connsiteX22" fmla="*/ 9114 w 9602"/>
                  <a:gd name="connsiteY22" fmla="*/ 9483 h 10000"/>
                  <a:gd name="connsiteX23" fmla="*/ 9518 w 9602"/>
                  <a:gd name="connsiteY23" fmla="*/ 9609 h 10000"/>
                  <a:gd name="connsiteX24" fmla="*/ 9602 w 9602"/>
                  <a:gd name="connsiteY24" fmla="*/ 8971 h 10000"/>
                  <a:gd name="connsiteX25" fmla="*/ 9491 w 9602"/>
                  <a:gd name="connsiteY25" fmla="*/ 8509 h 10000"/>
                  <a:gd name="connsiteX26" fmla="*/ 9479 w 9602"/>
                  <a:gd name="connsiteY26" fmla="*/ 8005 h 10000"/>
                  <a:gd name="connsiteX27" fmla="*/ 9479 w 9602"/>
                  <a:gd name="connsiteY27" fmla="*/ 6979 h 10000"/>
                  <a:gd name="connsiteX28" fmla="*/ 9394 w 9602"/>
                  <a:gd name="connsiteY28" fmla="*/ 7470 h 10000"/>
                  <a:gd name="connsiteX29" fmla="*/ 6791 w 9602"/>
                  <a:gd name="connsiteY29" fmla="*/ 2103 h 10000"/>
                  <a:gd name="connsiteX30" fmla="*/ 8004 w 9602"/>
                  <a:gd name="connsiteY30" fmla="*/ 1753 h 10000"/>
                  <a:gd name="connsiteX31" fmla="*/ 6511 w 9602"/>
                  <a:gd name="connsiteY31" fmla="*/ 1481 h 10000"/>
                  <a:gd name="connsiteX32" fmla="*/ 6601 w 9602"/>
                  <a:gd name="connsiteY32" fmla="*/ 3 h 10000"/>
                  <a:gd name="connsiteX33" fmla="*/ 6523 w 9602"/>
                  <a:gd name="connsiteY33" fmla="*/ 0 h 10000"/>
                  <a:gd name="connsiteX34" fmla="*/ 3984 w 9602"/>
                  <a:gd name="connsiteY34" fmla="*/ 671 h 10000"/>
                  <a:gd name="connsiteX35" fmla="*/ 2843 w 9602"/>
                  <a:gd name="connsiteY35" fmla="*/ 2080 h 10000"/>
                  <a:gd name="connsiteX36" fmla="*/ 2388 w 9602"/>
                  <a:gd name="connsiteY36" fmla="*/ 3172 h 10000"/>
                  <a:gd name="connsiteX37" fmla="*/ 621 w 9602"/>
                  <a:gd name="connsiteY37" fmla="*/ 755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602" h="10000">
                    <a:moveTo>
                      <a:pt x="621" y="7550"/>
                    </a:moveTo>
                    <a:cubicBezTo>
                      <a:pt x="246" y="8651"/>
                      <a:pt x="-238" y="9385"/>
                      <a:pt x="135" y="9776"/>
                    </a:cubicBezTo>
                    <a:cubicBezTo>
                      <a:pt x="433" y="9748"/>
                      <a:pt x="2498" y="9855"/>
                      <a:pt x="2862" y="9894"/>
                    </a:cubicBezTo>
                    <a:cubicBezTo>
                      <a:pt x="2853" y="9930"/>
                      <a:pt x="2845" y="9965"/>
                      <a:pt x="2836" y="10000"/>
                    </a:cubicBezTo>
                    <a:cubicBezTo>
                      <a:pt x="2856" y="9997"/>
                      <a:pt x="2882" y="9977"/>
                      <a:pt x="2895" y="9988"/>
                    </a:cubicBezTo>
                    <a:cubicBezTo>
                      <a:pt x="2907" y="9994"/>
                      <a:pt x="3063" y="9944"/>
                      <a:pt x="3154" y="9852"/>
                    </a:cubicBezTo>
                    <a:cubicBezTo>
                      <a:pt x="3226" y="9782"/>
                      <a:pt x="3271" y="9718"/>
                      <a:pt x="3302" y="9636"/>
                    </a:cubicBezTo>
                    <a:lnTo>
                      <a:pt x="3809" y="8287"/>
                    </a:lnTo>
                    <a:lnTo>
                      <a:pt x="4271" y="8380"/>
                    </a:lnTo>
                    <a:cubicBezTo>
                      <a:pt x="4362" y="8404"/>
                      <a:pt x="4362" y="8404"/>
                      <a:pt x="4413" y="8428"/>
                    </a:cubicBezTo>
                    <a:cubicBezTo>
                      <a:pt x="4491" y="8380"/>
                      <a:pt x="4518" y="8368"/>
                      <a:pt x="4530" y="8257"/>
                    </a:cubicBezTo>
                    <a:cubicBezTo>
                      <a:pt x="4537" y="8227"/>
                      <a:pt x="4524" y="8127"/>
                      <a:pt x="4524" y="8088"/>
                    </a:cubicBezTo>
                    <a:cubicBezTo>
                      <a:pt x="4526" y="7845"/>
                      <a:pt x="4528" y="7600"/>
                      <a:pt x="4530" y="7357"/>
                    </a:cubicBezTo>
                    <a:cubicBezTo>
                      <a:pt x="4518" y="7036"/>
                      <a:pt x="4368" y="6834"/>
                      <a:pt x="4543" y="6335"/>
                    </a:cubicBezTo>
                    <a:cubicBezTo>
                      <a:pt x="4745" y="5755"/>
                      <a:pt x="5036" y="5191"/>
                      <a:pt x="5264" y="4539"/>
                    </a:cubicBezTo>
                    <a:cubicBezTo>
                      <a:pt x="5284" y="4488"/>
                      <a:pt x="5362" y="4306"/>
                      <a:pt x="5395" y="4244"/>
                    </a:cubicBezTo>
                    <a:cubicBezTo>
                      <a:pt x="5501" y="3997"/>
                      <a:pt x="5605" y="3750"/>
                      <a:pt x="5712" y="3503"/>
                    </a:cubicBezTo>
                    <a:cubicBezTo>
                      <a:pt x="5763" y="3398"/>
                      <a:pt x="5680" y="3414"/>
                      <a:pt x="5790" y="3395"/>
                    </a:cubicBezTo>
                    <a:cubicBezTo>
                      <a:pt x="5788" y="4857"/>
                      <a:pt x="5786" y="6320"/>
                      <a:pt x="5783" y="7782"/>
                    </a:cubicBezTo>
                    <a:cubicBezTo>
                      <a:pt x="5790" y="7995"/>
                      <a:pt x="5738" y="7879"/>
                      <a:pt x="6187" y="8112"/>
                    </a:cubicBezTo>
                    <a:cubicBezTo>
                      <a:pt x="6765" y="8410"/>
                      <a:pt x="8472" y="9121"/>
                      <a:pt x="9082" y="9439"/>
                    </a:cubicBezTo>
                    <a:cubicBezTo>
                      <a:pt x="9089" y="9442"/>
                      <a:pt x="9095" y="9446"/>
                      <a:pt x="9101" y="9451"/>
                    </a:cubicBezTo>
                    <a:cubicBezTo>
                      <a:pt x="9206" y="9515"/>
                      <a:pt x="9257" y="9458"/>
                      <a:pt x="9114" y="9483"/>
                    </a:cubicBezTo>
                    <a:cubicBezTo>
                      <a:pt x="9310" y="9510"/>
                      <a:pt x="9382" y="9565"/>
                      <a:pt x="9518" y="9609"/>
                    </a:cubicBezTo>
                    <a:cubicBezTo>
                      <a:pt x="9485" y="9487"/>
                      <a:pt x="9421" y="9065"/>
                      <a:pt x="9602" y="8971"/>
                    </a:cubicBezTo>
                    <a:cubicBezTo>
                      <a:pt x="9421" y="8835"/>
                      <a:pt x="9491" y="8792"/>
                      <a:pt x="9491" y="8509"/>
                    </a:cubicBezTo>
                    <a:cubicBezTo>
                      <a:pt x="9491" y="8341"/>
                      <a:pt x="9472" y="8175"/>
                      <a:pt x="9479" y="8005"/>
                    </a:cubicBezTo>
                    <a:cubicBezTo>
                      <a:pt x="9479" y="7663"/>
                      <a:pt x="9446" y="7320"/>
                      <a:pt x="9479" y="6979"/>
                    </a:cubicBezTo>
                    <a:cubicBezTo>
                      <a:pt x="9450" y="7142"/>
                      <a:pt x="9423" y="7307"/>
                      <a:pt x="9394" y="7470"/>
                    </a:cubicBezTo>
                    <a:lnTo>
                      <a:pt x="6791" y="2103"/>
                    </a:lnTo>
                    <a:lnTo>
                      <a:pt x="8004" y="1753"/>
                    </a:lnTo>
                    <a:lnTo>
                      <a:pt x="6511" y="1481"/>
                    </a:lnTo>
                    <a:cubicBezTo>
                      <a:pt x="6375" y="1132"/>
                      <a:pt x="6167" y="265"/>
                      <a:pt x="6601" y="3"/>
                    </a:cubicBezTo>
                    <a:lnTo>
                      <a:pt x="6523" y="0"/>
                    </a:lnTo>
                    <a:cubicBezTo>
                      <a:pt x="5888" y="76"/>
                      <a:pt x="4640" y="489"/>
                      <a:pt x="3984" y="671"/>
                    </a:cubicBezTo>
                    <a:cubicBezTo>
                      <a:pt x="3102" y="918"/>
                      <a:pt x="3063" y="1544"/>
                      <a:pt x="2843" y="2080"/>
                    </a:cubicBezTo>
                    <a:cubicBezTo>
                      <a:pt x="2687" y="2448"/>
                      <a:pt x="2537" y="2813"/>
                      <a:pt x="2388" y="3172"/>
                    </a:cubicBezTo>
                    <a:lnTo>
                      <a:pt x="621" y="7550"/>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0" name="Freeform 369">
                <a:extLst>
                  <a:ext uri="{FF2B5EF4-FFF2-40B4-BE49-F238E27FC236}">
                    <a16:creationId xmlns:a16="http://schemas.microsoft.com/office/drawing/2014/main" id="{B6B31B48-8504-4166-BCAD-05ACBC28DD7F}"/>
                  </a:ext>
                </a:extLst>
              </p:cNvPr>
              <p:cNvSpPr>
                <a:spLocks/>
              </p:cNvSpPr>
              <p:nvPr/>
            </p:nvSpPr>
            <p:spPr bwMode="auto">
              <a:xfrm>
                <a:off x="4430713" y="2001839"/>
                <a:ext cx="431800" cy="577850"/>
              </a:xfrm>
              <a:custGeom>
                <a:avLst/>
                <a:gdLst>
                  <a:gd name="T0" fmla="*/ 395 w 1318"/>
                  <a:gd name="T1" fmla="*/ 1688 h 1766"/>
                  <a:gd name="T2" fmla="*/ 648 w 1318"/>
                  <a:gd name="T3" fmla="*/ 1764 h 1766"/>
                  <a:gd name="T4" fmla="*/ 910 w 1318"/>
                  <a:gd name="T5" fmla="*/ 1695 h 1766"/>
                  <a:gd name="T6" fmla="*/ 1213 w 1318"/>
                  <a:gd name="T7" fmla="*/ 881 h 1766"/>
                  <a:gd name="T8" fmla="*/ 1275 w 1318"/>
                  <a:gd name="T9" fmla="*/ 906 h 1766"/>
                  <a:gd name="T10" fmla="*/ 1111 w 1318"/>
                  <a:gd name="T11" fmla="*/ 152 h 1766"/>
                  <a:gd name="T12" fmla="*/ 530 w 1318"/>
                  <a:gd name="T13" fmla="*/ 24 h 1766"/>
                  <a:gd name="T14" fmla="*/ 433 w 1318"/>
                  <a:gd name="T15" fmla="*/ 43 h 1766"/>
                  <a:gd name="T16" fmla="*/ 372 w 1318"/>
                  <a:gd name="T17" fmla="*/ 110 h 1766"/>
                  <a:gd name="T18" fmla="*/ 48 w 1318"/>
                  <a:gd name="T19" fmla="*/ 361 h 1766"/>
                  <a:gd name="T20" fmla="*/ 32 w 1318"/>
                  <a:gd name="T21" fmla="*/ 911 h 1766"/>
                  <a:gd name="T22" fmla="*/ 93 w 1318"/>
                  <a:gd name="T23" fmla="*/ 882 h 1766"/>
                  <a:gd name="T24" fmla="*/ 107 w 1318"/>
                  <a:gd name="T25" fmla="*/ 1003 h 1766"/>
                  <a:gd name="T26" fmla="*/ 395 w 1318"/>
                  <a:gd name="T27" fmla="*/ 1688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8" h="1766">
                    <a:moveTo>
                      <a:pt x="395" y="1688"/>
                    </a:moveTo>
                    <a:cubicBezTo>
                      <a:pt x="484" y="1727"/>
                      <a:pt x="525" y="1763"/>
                      <a:pt x="648" y="1764"/>
                    </a:cubicBezTo>
                    <a:cubicBezTo>
                      <a:pt x="751" y="1766"/>
                      <a:pt x="835" y="1744"/>
                      <a:pt x="910" y="1695"/>
                    </a:cubicBezTo>
                    <a:cubicBezTo>
                      <a:pt x="1194" y="1495"/>
                      <a:pt x="1210" y="1205"/>
                      <a:pt x="1213" y="881"/>
                    </a:cubicBezTo>
                    <a:cubicBezTo>
                      <a:pt x="1245" y="879"/>
                      <a:pt x="1244" y="893"/>
                      <a:pt x="1275" y="906"/>
                    </a:cubicBezTo>
                    <a:cubicBezTo>
                      <a:pt x="1300" y="586"/>
                      <a:pt x="1318" y="316"/>
                      <a:pt x="1111" y="152"/>
                    </a:cubicBezTo>
                    <a:cubicBezTo>
                      <a:pt x="918" y="0"/>
                      <a:pt x="796" y="21"/>
                      <a:pt x="530" y="24"/>
                    </a:cubicBezTo>
                    <a:cubicBezTo>
                      <a:pt x="488" y="24"/>
                      <a:pt x="470" y="27"/>
                      <a:pt x="433" y="43"/>
                    </a:cubicBezTo>
                    <a:cubicBezTo>
                      <a:pt x="393" y="60"/>
                      <a:pt x="379" y="66"/>
                      <a:pt x="372" y="110"/>
                    </a:cubicBezTo>
                    <a:cubicBezTo>
                      <a:pt x="243" y="57"/>
                      <a:pt x="96" y="237"/>
                      <a:pt x="48" y="361"/>
                    </a:cubicBezTo>
                    <a:cubicBezTo>
                      <a:pt x="0" y="483"/>
                      <a:pt x="12" y="773"/>
                      <a:pt x="32" y="911"/>
                    </a:cubicBezTo>
                    <a:cubicBezTo>
                      <a:pt x="59" y="900"/>
                      <a:pt x="63" y="884"/>
                      <a:pt x="93" y="882"/>
                    </a:cubicBezTo>
                    <a:cubicBezTo>
                      <a:pt x="93" y="939"/>
                      <a:pt x="90" y="956"/>
                      <a:pt x="107" y="1003"/>
                    </a:cubicBezTo>
                    <a:cubicBezTo>
                      <a:pt x="120" y="1038"/>
                      <a:pt x="88" y="1490"/>
                      <a:pt x="395" y="1688"/>
                    </a:cubicBezTo>
                    <a:close/>
                  </a:path>
                </a:pathLst>
              </a:custGeom>
              <a:solidFill>
                <a:srgbClr val="2705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1" name="Freeform 389">
                <a:extLst>
                  <a:ext uri="{FF2B5EF4-FFF2-40B4-BE49-F238E27FC236}">
                    <a16:creationId xmlns:a16="http://schemas.microsoft.com/office/drawing/2014/main" id="{1369A23B-4021-4F0A-9D54-D5DA1F452AEC}"/>
                  </a:ext>
                </a:extLst>
              </p:cNvPr>
              <p:cNvSpPr>
                <a:spLocks/>
              </p:cNvSpPr>
              <p:nvPr/>
            </p:nvSpPr>
            <p:spPr bwMode="auto">
              <a:xfrm>
                <a:off x="4591051" y="2713039"/>
                <a:ext cx="109538" cy="887413"/>
              </a:xfrm>
              <a:custGeom>
                <a:avLst/>
                <a:gdLst>
                  <a:gd name="T0" fmla="*/ 9 w 336"/>
                  <a:gd name="T1" fmla="*/ 1565 h 2709"/>
                  <a:gd name="T2" fmla="*/ 9 w 336"/>
                  <a:gd name="T3" fmla="*/ 1919 h 2709"/>
                  <a:gd name="T4" fmla="*/ 9 w 336"/>
                  <a:gd name="T5" fmla="*/ 2228 h 2709"/>
                  <a:gd name="T6" fmla="*/ 11 w 336"/>
                  <a:gd name="T7" fmla="*/ 2380 h 2709"/>
                  <a:gd name="T8" fmla="*/ 28 w 336"/>
                  <a:gd name="T9" fmla="*/ 2519 h 2709"/>
                  <a:gd name="T10" fmla="*/ 169 w 336"/>
                  <a:gd name="T11" fmla="*/ 2709 h 2709"/>
                  <a:gd name="T12" fmla="*/ 325 w 336"/>
                  <a:gd name="T13" fmla="*/ 2495 h 2709"/>
                  <a:gd name="T14" fmla="*/ 332 w 336"/>
                  <a:gd name="T15" fmla="*/ 2186 h 2709"/>
                  <a:gd name="T16" fmla="*/ 330 w 336"/>
                  <a:gd name="T17" fmla="*/ 1875 h 2709"/>
                  <a:gd name="T18" fmla="*/ 322 w 336"/>
                  <a:gd name="T19" fmla="*/ 1602 h 2709"/>
                  <a:gd name="T20" fmla="*/ 245 w 336"/>
                  <a:gd name="T21" fmla="*/ 365 h 2709"/>
                  <a:gd name="T22" fmla="*/ 307 w 336"/>
                  <a:gd name="T23" fmla="*/ 230 h 2709"/>
                  <a:gd name="T24" fmla="*/ 171 w 336"/>
                  <a:gd name="T25" fmla="*/ 0 h 2709"/>
                  <a:gd name="T26" fmla="*/ 79 w 336"/>
                  <a:gd name="T27" fmla="*/ 140 h 2709"/>
                  <a:gd name="T28" fmla="*/ 63 w 336"/>
                  <a:gd name="T29" fmla="*/ 284 h 2709"/>
                  <a:gd name="T30" fmla="*/ 88 w 336"/>
                  <a:gd name="T31" fmla="*/ 480 h 2709"/>
                  <a:gd name="T32" fmla="*/ 40 w 336"/>
                  <a:gd name="T33" fmla="*/ 1136 h 2709"/>
                  <a:gd name="T34" fmla="*/ 9 w 336"/>
                  <a:gd name="T35" fmla="*/ 1565 h 2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6" h="2709">
                    <a:moveTo>
                      <a:pt x="9" y="1565"/>
                    </a:moveTo>
                    <a:lnTo>
                      <a:pt x="9" y="1919"/>
                    </a:lnTo>
                    <a:cubicBezTo>
                      <a:pt x="4" y="2022"/>
                      <a:pt x="9" y="2125"/>
                      <a:pt x="9" y="2228"/>
                    </a:cubicBezTo>
                    <a:cubicBezTo>
                      <a:pt x="8" y="2279"/>
                      <a:pt x="11" y="2329"/>
                      <a:pt x="11" y="2380"/>
                    </a:cubicBezTo>
                    <a:cubicBezTo>
                      <a:pt x="11" y="2465"/>
                      <a:pt x="0" y="2478"/>
                      <a:pt x="28" y="2519"/>
                    </a:cubicBezTo>
                    <a:cubicBezTo>
                      <a:pt x="60" y="2581"/>
                      <a:pt x="127" y="2649"/>
                      <a:pt x="169" y="2709"/>
                    </a:cubicBezTo>
                    <a:cubicBezTo>
                      <a:pt x="221" y="2666"/>
                      <a:pt x="273" y="2550"/>
                      <a:pt x="325" y="2495"/>
                    </a:cubicBezTo>
                    <a:cubicBezTo>
                      <a:pt x="336" y="2416"/>
                      <a:pt x="332" y="2271"/>
                      <a:pt x="332" y="2186"/>
                    </a:cubicBezTo>
                    <a:cubicBezTo>
                      <a:pt x="332" y="2082"/>
                      <a:pt x="330" y="1979"/>
                      <a:pt x="330" y="1875"/>
                    </a:cubicBezTo>
                    <a:lnTo>
                      <a:pt x="322" y="1602"/>
                    </a:lnTo>
                    <a:cubicBezTo>
                      <a:pt x="311" y="1202"/>
                      <a:pt x="258" y="752"/>
                      <a:pt x="245" y="365"/>
                    </a:cubicBezTo>
                    <a:cubicBezTo>
                      <a:pt x="243" y="288"/>
                      <a:pt x="289" y="291"/>
                      <a:pt x="307" y="230"/>
                    </a:cubicBezTo>
                    <a:lnTo>
                      <a:pt x="171" y="0"/>
                    </a:lnTo>
                    <a:lnTo>
                      <a:pt x="79" y="140"/>
                    </a:lnTo>
                    <a:cubicBezTo>
                      <a:pt x="29" y="223"/>
                      <a:pt x="11" y="209"/>
                      <a:pt x="63" y="284"/>
                    </a:cubicBezTo>
                    <a:cubicBezTo>
                      <a:pt x="116" y="359"/>
                      <a:pt x="94" y="380"/>
                      <a:pt x="88" y="480"/>
                    </a:cubicBezTo>
                    <a:lnTo>
                      <a:pt x="40" y="1136"/>
                    </a:lnTo>
                    <a:cubicBezTo>
                      <a:pt x="29" y="1272"/>
                      <a:pt x="12" y="1433"/>
                      <a:pt x="9" y="1565"/>
                    </a:cubicBezTo>
                    <a:close/>
                  </a:path>
                </a:pathLst>
              </a:custGeom>
              <a:solidFill>
                <a:srgbClr val="B725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2" name="Freeform 390">
                <a:extLst>
                  <a:ext uri="{FF2B5EF4-FFF2-40B4-BE49-F238E27FC236}">
                    <a16:creationId xmlns:a16="http://schemas.microsoft.com/office/drawing/2014/main" id="{CAC7FDE6-2C1B-476C-8439-2ECA1F5AAA5A}"/>
                  </a:ext>
                </a:extLst>
              </p:cNvPr>
              <p:cNvSpPr>
                <a:spLocks/>
              </p:cNvSpPr>
              <p:nvPr/>
            </p:nvSpPr>
            <p:spPr bwMode="auto">
              <a:xfrm>
                <a:off x="4484688" y="2171701"/>
                <a:ext cx="325438" cy="300038"/>
              </a:xfrm>
              <a:custGeom>
                <a:avLst/>
                <a:gdLst>
                  <a:gd name="T0" fmla="*/ 162 w 993"/>
                  <a:gd name="T1" fmla="*/ 914 h 916"/>
                  <a:gd name="T2" fmla="*/ 215 w 993"/>
                  <a:gd name="T3" fmla="*/ 843 h 916"/>
                  <a:gd name="T4" fmla="*/ 501 w 993"/>
                  <a:gd name="T5" fmla="*/ 718 h 916"/>
                  <a:gd name="T6" fmla="*/ 712 w 993"/>
                  <a:gd name="T7" fmla="*/ 773 h 916"/>
                  <a:gd name="T8" fmla="*/ 836 w 993"/>
                  <a:gd name="T9" fmla="*/ 916 h 916"/>
                  <a:gd name="T10" fmla="*/ 949 w 993"/>
                  <a:gd name="T11" fmla="*/ 747 h 916"/>
                  <a:gd name="T12" fmla="*/ 983 w 993"/>
                  <a:gd name="T13" fmla="*/ 502 h 916"/>
                  <a:gd name="T14" fmla="*/ 967 w 993"/>
                  <a:gd name="T15" fmla="*/ 383 h 916"/>
                  <a:gd name="T16" fmla="*/ 914 w 993"/>
                  <a:gd name="T17" fmla="*/ 11 h 916"/>
                  <a:gd name="T18" fmla="*/ 780 w 993"/>
                  <a:gd name="T19" fmla="*/ 117 h 916"/>
                  <a:gd name="T20" fmla="*/ 202 w 993"/>
                  <a:gd name="T21" fmla="*/ 117 h 916"/>
                  <a:gd name="T22" fmla="*/ 70 w 993"/>
                  <a:gd name="T23" fmla="*/ 18 h 916"/>
                  <a:gd name="T24" fmla="*/ 59 w 993"/>
                  <a:gd name="T25" fmla="*/ 0 h 916"/>
                  <a:gd name="T26" fmla="*/ 4 w 993"/>
                  <a:gd name="T27" fmla="*/ 231 h 916"/>
                  <a:gd name="T28" fmla="*/ 8 w 993"/>
                  <a:gd name="T29" fmla="*/ 511 h 916"/>
                  <a:gd name="T30" fmla="*/ 162 w 993"/>
                  <a:gd name="T31" fmla="*/ 914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3" h="916">
                    <a:moveTo>
                      <a:pt x="162" y="914"/>
                    </a:moveTo>
                    <a:cubicBezTo>
                      <a:pt x="188" y="895"/>
                      <a:pt x="194" y="872"/>
                      <a:pt x="215" y="843"/>
                    </a:cubicBezTo>
                    <a:cubicBezTo>
                      <a:pt x="280" y="753"/>
                      <a:pt x="384" y="717"/>
                      <a:pt x="501" y="718"/>
                    </a:cubicBezTo>
                    <a:cubicBezTo>
                      <a:pt x="583" y="719"/>
                      <a:pt x="652" y="735"/>
                      <a:pt x="712" y="773"/>
                    </a:cubicBezTo>
                    <a:cubicBezTo>
                      <a:pt x="786" y="820"/>
                      <a:pt x="800" y="871"/>
                      <a:pt x="836" y="916"/>
                    </a:cubicBezTo>
                    <a:cubicBezTo>
                      <a:pt x="904" y="907"/>
                      <a:pt x="929" y="815"/>
                      <a:pt x="949" y="747"/>
                    </a:cubicBezTo>
                    <a:cubicBezTo>
                      <a:pt x="965" y="691"/>
                      <a:pt x="991" y="561"/>
                      <a:pt x="983" y="502"/>
                    </a:cubicBezTo>
                    <a:cubicBezTo>
                      <a:pt x="975" y="443"/>
                      <a:pt x="962" y="511"/>
                      <a:pt x="967" y="383"/>
                    </a:cubicBezTo>
                    <a:cubicBezTo>
                      <a:pt x="971" y="261"/>
                      <a:pt x="993" y="85"/>
                      <a:pt x="914" y="11"/>
                    </a:cubicBezTo>
                    <a:cubicBezTo>
                      <a:pt x="894" y="80"/>
                      <a:pt x="865" y="117"/>
                      <a:pt x="780" y="117"/>
                    </a:cubicBezTo>
                    <a:lnTo>
                      <a:pt x="202" y="117"/>
                    </a:lnTo>
                    <a:cubicBezTo>
                      <a:pt x="101" y="117"/>
                      <a:pt x="90" y="58"/>
                      <a:pt x="70" y="18"/>
                    </a:cubicBezTo>
                    <a:lnTo>
                      <a:pt x="59" y="0"/>
                    </a:lnTo>
                    <a:cubicBezTo>
                      <a:pt x="17" y="97"/>
                      <a:pt x="0" y="91"/>
                      <a:pt x="4" y="231"/>
                    </a:cubicBezTo>
                    <a:cubicBezTo>
                      <a:pt x="6" y="322"/>
                      <a:pt x="3" y="423"/>
                      <a:pt x="8" y="511"/>
                    </a:cubicBezTo>
                    <a:cubicBezTo>
                      <a:pt x="12" y="589"/>
                      <a:pt x="54" y="896"/>
                      <a:pt x="162" y="914"/>
                    </a:cubicBezTo>
                    <a:close/>
                  </a:path>
                </a:pathLst>
              </a:custGeom>
              <a:solidFill>
                <a:srgbClr val="F1A9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3" name="Freeform 399">
                <a:extLst>
                  <a:ext uri="{FF2B5EF4-FFF2-40B4-BE49-F238E27FC236}">
                    <a16:creationId xmlns:a16="http://schemas.microsoft.com/office/drawing/2014/main" id="{0565DAC4-138F-4666-AC88-71EA2E2581F3}"/>
                  </a:ext>
                </a:extLst>
              </p:cNvPr>
              <p:cNvSpPr>
                <a:spLocks/>
              </p:cNvSpPr>
              <p:nvPr/>
            </p:nvSpPr>
            <p:spPr bwMode="auto">
              <a:xfrm>
                <a:off x="4695826" y="2601914"/>
                <a:ext cx="163513" cy="788988"/>
              </a:xfrm>
              <a:custGeom>
                <a:avLst/>
                <a:gdLst>
                  <a:gd name="T0" fmla="*/ 0 w 499"/>
                  <a:gd name="T1" fmla="*/ 1941 h 2406"/>
                  <a:gd name="T2" fmla="*/ 8 w 499"/>
                  <a:gd name="T3" fmla="*/ 2214 h 2406"/>
                  <a:gd name="T4" fmla="*/ 15 w 499"/>
                  <a:gd name="T5" fmla="*/ 2406 h 2406"/>
                  <a:gd name="T6" fmla="*/ 418 w 499"/>
                  <a:gd name="T7" fmla="*/ 789 h 2406"/>
                  <a:gd name="T8" fmla="*/ 234 w 499"/>
                  <a:gd name="T9" fmla="*/ 690 h 2406"/>
                  <a:gd name="T10" fmla="*/ 464 w 499"/>
                  <a:gd name="T11" fmla="*/ 590 h 2406"/>
                  <a:gd name="T12" fmla="*/ 445 w 499"/>
                  <a:gd name="T13" fmla="*/ 150 h 2406"/>
                  <a:gd name="T14" fmla="*/ 377 w 499"/>
                  <a:gd name="T15" fmla="*/ 107 h 2406"/>
                  <a:gd name="T16" fmla="*/ 304 w 499"/>
                  <a:gd name="T17" fmla="*/ 69 h 2406"/>
                  <a:gd name="T18" fmla="*/ 140 w 499"/>
                  <a:gd name="T19" fmla="*/ 0 h 2406"/>
                  <a:gd name="T20" fmla="*/ 222 w 499"/>
                  <a:gd name="T21" fmla="*/ 205 h 2406"/>
                  <a:gd name="T22" fmla="*/ 171 w 499"/>
                  <a:gd name="T23" fmla="*/ 436 h 2406"/>
                  <a:gd name="T24" fmla="*/ 118 w 499"/>
                  <a:gd name="T25" fmla="*/ 663 h 2406"/>
                  <a:gd name="T26" fmla="*/ 36 w 499"/>
                  <a:gd name="T27" fmla="*/ 1416 h 2406"/>
                  <a:gd name="T28" fmla="*/ 9 w 499"/>
                  <a:gd name="T29" fmla="*/ 1922 h 2406"/>
                  <a:gd name="T30" fmla="*/ 0 w 499"/>
                  <a:gd name="T31" fmla="*/ 1941 h 2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9" h="2406">
                    <a:moveTo>
                      <a:pt x="0" y="1941"/>
                    </a:moveTo>
                    <a:lnTo>
                      <a:pt x="8" y="2214"/>
                    </a:lnTo>
                    <a:lnTo>
                      <a:pt x="15" y="2406"/>
                    </a:lnTo>
                    <a:cubicBezTo>
                      <a:pt x="41" y="2357"/>
                      <a:pt x="418" y="823"/>
                      <a:pt x="418" y="789"/>
                    </a:cubicBezTo>
                    <a:lnTo>
                      <a:pt x="234" y="690"/>
                    </a:lnTo>
                    <a:cubicBezTo>
                      <a:pt x="298" y="646"/>
                      <a:pt x="442" y="625"/>
                      <a:pt x="464" y="590"/>
                    </a:cubicBezTo>
                    <a:cubicBezTo>
                      <a:pt x="499" y="523"/>
                      <a:pt x="497" y="174"/>
                      <a:pt x="445" y="150"/>
                    </a:cubicBezTo>
                    <a:cubicBezTo>
                      <a:pt x="429" y="131"/>
                      <a:pt x="408" y="125"/>
                      <a:pt x="377" y="107"/>
                    </a:cubicBezTo>
                    <a:cubicBezTo>
                      <a:pt x="352" y="94"/>
                      <a:pt x="329" y="82"/>
                      <a:pt x="304" y="69"/>
                    </a:cubicBezTo>
                    <a:cubicBezTo>
                      <a:pt x="260" y="47"/>
                      <a:pt x="190" y="12"/>
                      <a:pt x="140" y="0"/>
                    </a:cubicBezTo>
                    <a:cubicBezTo>
                      <a:pt x="180" y="66"/>
                      <a:pt x="218" y="99"/>
                      <a:pt x="222" y="205"/>
                    </a:cubicBezTo>
                    <a:cubicBezTo>
                      <a:pt x="225" y="288"/>
                      <a:pt x="201" y="366"/>
                      <a:pt x="171" y="436"/>
                    </a:cubicBezTo>
                    <a:cubicBezTo>
                      <a:pt x="123" y="548"/>
                      <a:pt x="132" y="537"/>
                      <a:pt x="118" y="663"/>
                    </a:cubicBezTo>
                    <a:cubicBezTo>
                      <a:pt x="88" y="929"/>
                      <a:pt x="56" y="1132"/>
                      <a:pt x="36" y="1416"/>
                    </a:cubicBezTo>
                    <a:lnTo>
                      <a:pt x="9" y="1922"/>
                    </a:lnTo>
                    <a:cubicBezTo>
                      <a:pt x="4" y="1939"/>
                      <a:pt x="7" y="1932"/>
                      <a:pt x="0" y="1941"/>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4" name="Freeform 400">
                <a:extLst>
                  <a:ext uri="{FF2B5EF4-FFF2-40B4-BE49-F238E27FC236}">
                    <a16:creationId xmlns:a16="http://schemas.microsoft.com/office/drawing/2014/main" id="{06EFACCC-A483-477E-8B86-1040641A9F51}"/>
                  </a:ext>
                </a:extLst>
              </p:cNvPr>
              <p:cNvSpPr>
                <a:spLocks/>
              </p:cNvSpPr>
              <p:nvPr/>
            </p:nvSpPr>
            <p:spPr bwMode="auto">
              <a:xfrm>
                <a:off x="4427538" y="2603501"/>
                <a:ext cx="166688" cy="787400"/>
              </a:xfrm>
              <a:custGeom>
                <a:avLst/>
                <a:gdLst>
                  <a:gd name="T0" fmla="*/ 55 w 510"/>
                  <a:gd name="T1" fmla="*/ 153 h 2403"/>
                  <a:gd name="T2" fmla="*/ 67 w 510"/>
                  <a:gd name="T3" fmla="*/ 154 h 2403"/>
                  <a:gd name="T4" fmla="*/ 53 w 510"/>
                  <a:gd name="T5" fmla="*/ 599 h 2403"/>
                  <a:gd name="T6" fmla="*/ 283 w 510"/>
                  <a:gd name="T7" fmla="*/ 681 h 2403"/>
                  <a:gd name="T8" fmla="*/ 96 w 510"/>
                  <a:gd name="T9" fmla="*/ 786 h 2403"/>
                  <a:gd name="T10" fmla="*/ 497 w 510"/>
                  <a:gd name="T11" fmla="*/ 2403 h 2403"/>
                  <a:gd name="T12" fmla="*/ 510 w 510"/>
                  <a:gd name="T13" fmla="*/ 2255 h 2403"/>
                  <a:gd name="T14" fmla="*/ 510 w 510"/>
                  <a:gd name="T15" fmla="*/ 1901 h 2403"/>
                  <a:gd name="T16" fmla="*/ 480 w 510"/>
                  <a:gd name="T17" fmla="*/ 1381 h 2403"/>
                  <a:gd name="T18" fmla="*/ 428 w 510"/>
                  <a:gd name="T19" fmla="*/ 882 h 2403"/>
                  <a:gd name="T20" fmla="*/ 401 w 510"/>
                  <a:gd name="T21" fmla="*/ 642 h 2403"/>
                  <a:gd name="T22" fmla="*/ 337 w 510"/>
                  <a:gd name="T23" fmla="*/ 425 h 2403"/>
                  <a:gd name="T24" fmla="*/ 290 w 510"/>
                  <a:gd name="T25" fmla="*/ 193 h 2403"/>
                  <a:gd name="T26" fmla="*/ 371 w 510"/>
                  <a:gd name="T27" fmla="*/ 0 h 2403"/>
                  <a:gd name="T28" fmla="*/ 55 w 510"/>
                  <a:gd name="T29" fmla="*/ 153 h 2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0" h="2403">
                    <a:moveTo>
                      <a:pt x="55" y="153"/>
                    </a:moveTo>
                    <a:lnTo>
                      <a:pt x="67" y="154"/>
                    </a:lnTo>
                    <a:cubicBezTo>
                      <a:pt x="0" y="233"/>
                      <a:pt x="32" y="494"/>
                      <a:pt x="53" y="599"/>
                    </a:cubicBezTo>
                    <a:lnTo>
                      <a:pt x="283" y="681"/>
                    </a:lnTo>
                    <a:lnTo>
                      <a:pt x="96" y="786"/>
                    </a:lnTo>
                    <a:lnTo>
                      <a:pt x="497" y="2403"/>
                    </a:lnTo>
                    <a:lnTo>
                      <a:pt x="510" y="2255"/>
                    </a:lnTo>
                    <a:lnTo>
                      <a:pt x="510" y="1901"/>
                    </a:lnTo>
                    <a:cubicBezTo>
                      <a:pt x="502" y="1883"/>
                      <a:pt x="485" y="1450"/>
                      <a:pt x="480" y="1381"/>
                    </a:cubicBezTo>
                    <a:cubicBezTo>
                      <a:pt x="467" y="1213"/>
                      <a:pt x="450" y="1050"/>
                      <a:pt x="428" y="882"/>
                    </a:cubicBezTo>
                    <a:cubicBezTo>
                      <a:pt x="418" y="803"/>
                      <a:pt x="405" y="723"/>
                      <a:pt x="401" y="642"/>
                    </a:cubicBezTo>
                    <a:cubicBezTo>
                      <a:pt x="395" y="535"/>
                      <a:pt x="374" y="513"/>
                      <a:pt x="337" y="425"/>
                    </a:cubicBezTo>
                    <a:cubicBezTo>
                      <a:pt x="308" y="355"/>
                      <a:pt x="285" y="277"/>
                      <a:pt x="290" y="193"/>
                    </a:cubicBezTo>
                    <a:cubicBezTo>
                      <a:pt x="296" y="88"/>
                      <a:pt x="337" y="61"/>
                      <a:pt x="371" y="0"/>
                    </a:cubicBezTo>
                    <a:cubicBezTo>
                      <a:pt x="330" y="6"/>
                      <a:pt x="74" y="131"/>
                      <a:pt x="55" y="153"/>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5" name="Freeform 402">
                <a:extLst>
                  <a:ext uri="{FF2B5EF4-FFF2-40B4-BE49-F238E27FC236}">
                    <a16:creationId xmlns:a16="http://schemas.microsoft.com/office/drawing/2014/main" id="{C79550A8-0C7F-4E46-98D3-4E3B9B2DAFE3}"/>
                  </a:ext>
                </a:extLst>
              </p:cNvPr>
              <p:cNvSpPr>
                <a:spLocks/>
              </p:cNvSpPr>
              <p:nvPr/>
            </p:nvSpPr>
            <p:spPr bwMode="auto">
              <a:xfrm>
                <a:off x="4291013" y="3502026"/>
                <a:ext cx="307975" cy="223838"/>
              </a:xfrm>
              <a:custGeom>
                <a:avLst/>
                <a:gdLst>
                  <a:gd name="T0" fmla="*/ 932 w 944"/>
                  <a:gd name="T1" fmla="*/ 396 h 684"/>
                  <a:gd name="T2" fmla="*/ 933 w 944"/>
                  <a:gd name="T3" fmla="*/ 304 h 684"/>
                  <a:gd name="T4" fmla="*/ 871 w 944"/>
                  <a:gd name="T5" fmla="*/ 266 h 684"/>
                  <a:gd name="T6" fmla="*/ 267 w 944"/>
                  <a:gd name="T7" fmla="*/ 0 h 684"/>
                  <a:gd name="T8" fmla="*/ 195 w 944"/>
                  <a:gd name="T9" fmla="*/ 139 h 684"/>
                  <a:gd name="T10" fmla="*/ 125 w 944"/>
                  <a:gd name="T11" fmla="*/ 272 h 684"/>
                  <a:gd name="T12" fmla="*/ 0 w 944"/>
                  <a:gd name="T13" fmla="*/ 569 h 684"/>
                  <a:gd name="T14" fmla="*/ 395 w 944"/>
                  <a:gd name="T15" fmla="*/ 626 h 684"/>
                  <a:gd name="T16" fmla="*/ 794 w 944"/>
                  <a:gd name="T17" fmla="*/ 682 h 684"/>
                  <a:gd name="T18" fmla="*/ 932 w 944"/>
                  <a:gd name="T19" fmla="*/ 396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4" h="684">
                    <a:moveTo>
                      <a:pt x="932" y="396"/>
                    </a:moveTo>
                    <a:cubicBezTo>
                      <a:pt x="943" y="350"/>
                      <a:pt x="944" y="351"/>
                      <a:pt x="933" y="304"/>
                    </a:cubicBezTo>
                    <a:cubicBezTo>
                      <a:pt x="912" y="291"/>
                      <a:pt x="901" y="274"/>
                      <a:pt x="871" y="266"/>
                    </a:cubicBezTo>
                    <a:lnTo>
                      <a:pt x="267" y="0"/>
                    </a:lnTo>
                    <a:cubicBezTo>
                      <a:pt x="250" y="45"/>
                      <a:pt x="216" y="96"/>
                      <a:pt x="195" y="139"/>
                    </a:cubicBezTo>
                    <a:cubicBezTo>
                      <a:pt x="174" y="184"/>
                      <a:pt x="146" y="229"/>
                      <a:pt x="125" y="272"/>
                    </a:cubicBezTo>
                    <a:cubicBezTo>
                      <a:pt x="81" y="363"/>
                      <a:pt x="5" y="455"/>
                      <a:pt x="0" y="569"/>
                    </a:cubicBezTo>
                    <a:lnTo>
                      <a:pt x="395" y="626"/>
                    </a:lnTo>
                    <a:cubicBezTo>
                      <a:pt x="500" y="642"/>
                      <a:pt x="694" y="684"/>
                      <a:pt x="794" y="682"/>
                    </a:cubicBezTo>
                    <a:lnTo>
                      <a:pt x="932" y="396"/>
                    </a:lnTo>
                    <a:close/>
                  </a:path>
                </a:pathLst>
              </a:custGeom>
              <a:solidFill>
                <a:srgbClr val="76B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6" name="Freeform 405">
                <a:extLst>
                  <a:ext uri="{FF2B5EF4-FFF2-40B4-BE49-F238E27FC236}">
                    <a16:creationId xmlns:a16="http://schemas.microsoft.com/office/drawing/2014/main" id="{ED1FEA1C-B55F-49A7-8663-66E9ED0C8EA5}"/>
                  </a:ext>
                </a:extLst>
              </p:cNvPr>
              <p:cNvSpPr>
                <a:spLocks/>
              </p:cNvSpPr>
              <p:nvPr/>
            </p:nvSpPr>
            <p:spPr bwMode="auto">
              <a:xfrm>
                <a:off x="4681538" y="5183189"/>
                <a:ext cx="223838" cy="185738"/>
              </a:xfrm>
              <a:custGeom>
                <a:avLst/>
                <a:gdLst>
                  <a:gd name="T0" fmla="*/ 57 w 680"/>
                  <a:gd name="T1" fmla="*/ 28 h 568"/>
                  <a:gd name="T2" fmla="*/ 0 w 680"/>
                  <a:gd name="T3" fmla="*/ 357 h 568"/>
                  <a:gd name="T4" fmla="*/ 1 w 680"/>
                  <a:gd name="T5" fmla="*/ 472 h 568"/>
                  <a:gd name="T6" fmla="*/ 583 w 680"/>
                  <a:gd name="T7" fmla="*/ 512 h 568"/>
                  <a:gd name="T8" fmla="*/ 663 w 680"/>
                  <a:gd name="T9" fmla="*/ 357 h 568"/>
                  <a:gd name="T10" fmla="*/ 599 w 680"/>
                  <a:gd name="T11" fmla="*/ 34 h 568"/>
                  <a:gd name="T12" fmla="*/ 479 w 680"/>
                  <a:gd name="T13" fmla="*/ 16 h 568"/>
                  <a:gd name="T14" fmla="*/ 58 w 680"/>
                  <a:gd name="T15" fmla="*/ 30 h 568"/>
                  <a:gd name="T16" fmla="*/ 57 w 680"/>
                  <a:gd name="T17" fmla="*/ 2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0" h="568">
                    <a:moveTo>
                      <a:pt x="57" y="28"/>
                    </a:moveTo>
                    <a:cubicBezTo>
                      <a:pt x="20" y="63"/>
                      <a:pt x="5" y="294"/>
                      <a:pt x="0" y="357"/>
                    </a:cubicBezTo>
                    <a:lnTo>
                      <a:pt x="1" y="472"/>
                    </a:lnTo>
                    <a:cubicBezTo>
                      <a:pt x="112" y="568"/>
                      <a:pt x="429" y="554"/>
                      <a:pt x="583" y="512"/>
                    </a:cubicBezTo>
                    <a:cubicBezTo>
                      <a:pt x="680" y="487"/>
                      <a:pt x="662" y="451"/>
                      <a:pt x="663" y="357"/>
                    </a:cubicBezTo>
                    <a:cubicBezTo>
                      <a:pt x="663" y="295"/>
                      <a:pt x="632" y="73"/>
                      <a:pt x="599" y="34"/>
                    </a:cubicBezTo>
                    <a:cubicBezTo>
                      <a:pt x="592" y="35"/>
                      <a:pt x="504" y="19"/>
                      <a:pt x="479" y="16"/>
                    </a:cubicBezTo>
                    <a:cubicBezTo>
                      <a:pt x="342" y="0"/>
                      <a:pt x="190" y="15"/>
                      <a:pt x="58" y="30"/>
                    </a:cubicBezTo>
                    <a:lnTo>
                      <a:pt x="57" y="28"/>
                    </a:ln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7" name="Freeform 406">
                <a:extLst>
                  <a:ext uri="{FF2B5EF4-FFF2-40B4-BE49-F238E27FC236}">
                    <a16:creationId xmlns:a16="http://schemas.microsoft.com/office/drawing/2014/main" id="{FDA0637C-A156-4879-AE39-383B8099B37F}"/>
                  </a:ext>
                </a:extLst>
              </p:cNvPr>
              <p:cNvSpPr>
                <a:spLocks/>
              </p:cNvSpPr>
              <p:nvPr/>
            </p:nvSpPr>
            <p:spPr bwMode="auto">
              <a:xfrm>
                <a:off x="4419601" y="5189539"/>
                <a:ext cx="217488" cy="188913"/>
              </a:xfrm>
              <a:custGeom>
                <a:avLst/>
                <a:gdLst>
                  <a:gd name="T0" fmla="*/ 55 w 664"/>
                  <a:gd name="T1" fmla="*/ 53 h 578"/>
                  <a:gd name="T2" fmla="*/ 11 w 664"/>
                  <a:gd name="T3" fmla="*/ 280 h 578"/>
                  <a:gd name="T4" fmla="*/ 28 w 664"/>
                  <a:gd name="T5" fmla="*/ 500 h 578"/>
                  <a:gd name="T6" fmla="*/ 648 w 664"/>
                  <a:gd name="T7" fmla="*/ 491 h 578"/>
                  <a:gd name="T8" fmla="*/ 656 w 664"/>
                  <a:gd name="T9" fmla="*/ 341 h 578"/>
                  <a:gd name="T10" fmla="*/ 611 w 664"/>
                  <a:gd name="T11" fmla="*/ 54 h 578"/>
                  <a:gd name="T12" fmla="*/ 55 w 664"/>
                  <a:gd name="T13" fmla="*/ 53 h 578"/>
                </a:gdLst>
                <a:ahLst/>
                <a:cxnLst>
                  <a:cxn ang="0">
                    <a:pos x="T0" y="T1"/>
                  </a:cxn>
                  <a:cxn ang="0">
                    <a:pos x="T2" y="T3"/>
                  </a:cxn>
                  <a:cxn ang="0">
                    <a:pos x="T4" y="T5"/>
                  </a:cxn>
                  <a:cxn ang="0">
                    <a:pos x="T6" y="T7"/>
                  </a:cxn>
                  <a:cxn ang="0">
                    <a:pos x="T8" y="T9"/>
                  </a:cxn>
                  <a:cxn ang="0">
                    <a:pos x="T10" y="T11"/>
                  </a:cxn>
                  <a:cxn ang="0">
                    <a:pos x="T12" y="T13"/>
                  </a:cxn>
                </a:cxnLst>
                <a:rect l="0" t="0" r="r" b="b"/>
                <a:pathLst>
                  <a:path w="664" h="578">
                    <a:moveTo>
                      <a:pt x="55" y="53"/>
                    </a:moveTo>
                    <a:cubicBezTo>
                      <a:pt x="38" y="104"/>
                      <a:pt x="10" y="217"/>
                      <a:pt x="11" y="280"/>
                    </a:cubicBezTo>
                    <a:cubicBezTo>
                      <a:pt x="10" y="331"/>
                      <a:pt x="0" y="475"/>
                      <a:pt x="28" y="500"/>
                    </a:cubicBezTo>
                    <a:cubicBezTo>
                      <a:pt x="117" y="577"/>
                      <a:pt x="591" y="578"/>
                      <a:pt x="648" y="491"/>
                    </a:cubicBezTo>
                    <a:cubicBezTo>
                      <a:pt x="664" y="456"/>
                      <a:pt x="653" y="389"/>
                      <a:pt x="656" y="341"/>
                    </a:cubicBezTo>
                    <a:cubicBezTo>
                      <a:pt x="655" y="260"/>
                      <a:pt x="635" y="127"/>
                      <a:pt x="611" y="54"/>
                    </a:cubicBezTo>
                    <a:cubicBezTo>
                      <a:pt x="469" y="0"/>
                      <a:pt x="203" y="26"/>
                      <a:pt x="55" y="53"/>
                    </a:cubicBez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8" name="Freeform 409">
                <a:extLst>
                  <a:ext uri="{FF2B5EF4-FFF2-40B4-BE49-F238E27FC236}">
                    <a16:creationId xmlns:a16="http://schemas.microsoft.com/office/drawing/2014/main" id="{2B0CE0D2-3C02-4781-8193-9E29F48BD16C}"/>
                  </a:ext>
                </a:extLst>
              </p:cNvPr>
              <p:cNvSpPr>
                <a:spLocks/>
              </p:cNvSpPr>
              <p:nvPr/>
            </p:nvSpPr>
            <p:spPr bwMode="auto">
              <a:xfrm>
                <a:off x="4799013" y="3527426"/>
                <a:ext cx="188913" cy="219075"/>
              </a:xfrm>
              <a:custGeom>
                <a:avLst/>
                <a:gdLst>
                  <a:gd name="T0" fmla="*/ 446 w 580"/>
                  <a:gd name="T1" fmla="*/ 608 h 669"/>
                  <a:gd name="T2" fmla="*/ 556 w 580"/>
                  <a:gd name="T3" fmla="*/ 338 h 669"/>
                  <a:gd name="T4" fmla="*/ 574 w 580"/>
                  <a:gd name="T5" fmla="*/ 166 h 669"/>
                  <a:gd name="T6" fmla="*/ 557 w 580"/>
                  <a:gd name="T7" fmla="*/ 90 h 669"/>
                  <a:gd name="T8" fmla="*/ 542 w 580"/>
                  <a:gd name="T9" fmla="*/ 54 h 669"/>
                  <a:gd name="T10" fmla="*/ 518 w 580"/>
                  <a:gd name="T11" fmla="*/ 30 h 669"/>
                  <a:gd name="T12" fmla="*/ 145 w 580"/>
                  <a:gd name="T13" fmla="*/ 19 h 669"/>
                  <a:gd name="T14" fmla="*/ 7 w 580"/>
                  <a:gd name="T15" fmla="*/ 159 h 669"/>
                  <a:gd name="T16" fmla="*/ 7 w 580"/>
                  <a:gd name="T17" fmla="*/ 449 h 669"/>
                  <a:gd name="T18" fmla="*/ 446 w 580"/>
                  <a:gd name="T19" fmla="*/ 608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0" h="669">
                    <a:moveTo>
                      <a:pt x="446" y="608"/>
                    </a:moveTo>
                    <a:cubicBezTo>
                      <a:pt x="484" y="515"/>
                      <a:pt x="527" y="435"/>
                      <a:pt x="556" y="338"/>
                    </a:cubicBezTo>
                    <a:cubicBezTo>
                      <a:pt x="572" y="284"/>
                      <a:pt x="580" y="225"/>
                      <a:pt x="574" y="166"/>
                    </a:cubicBezTo>
                    <a:cubicBezTo>
                      <a:pt x="571" y="139"/>
                      <a:pt x="565" y="114"/>
                      <a:pt x="557" y="90"/>
                    </a:cubicBezTo>
                    <a:cubicBezTo>
                      <a:pt x="553" y="80"/>
                      <a:pt x="547" y="63"/>
                      <a:pt x="542" y="54"/>
                    </a:cubicBezTo>
                    <a:cubicBezTo>
                      <a:pt x="529" y="31"/>
                      <a:pt x="536" y="36"/>
                      <a:pt x="518" y="30"/>
                    </a:cubicBezTo>
                    <a:cubicBezTo>
                      <a:pt x="474" y="42"/>
                      <a:pt x="218" y="19"/>
                      <a:pt x="145" y="19"/>
                    </a:cubicBezTo>
                    <a:cubicBezTo>
                      <a:pt x="106" y="0"/>
                      <a:pt x="17" y="75"/>
                      <a:pt x="7" y="159"/>
                    </a:cubicBezTo>
                    <a:cubicBezTo>
                      <a:pt x="0" y="221"/>
                      <a:pt x="2" y="384"/>
                      <a:pt x="7" y="449"/>
                    </a:cubicBezTo>
                    <a:cubicBezTo>
                      <a:pt x="23" y="669"/>
                      <a:pt x="301" y="592"/>
                      <a:pt x="446" y="608"/>
                    </a:cubicBezTo>
                    <a:close/>
                  </a:path>
                </a:pathLst>
              </a:custGeom>
              <a:solidFill>
                <a:srgbClr val="717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9" name="Freeform 427">
                <a:extLst>
                  <a:ext uri="{FF2B5EF4-FFF2-40B4-BE49-F238E27FC236}">
                    <a16:creationId xmlns:a16="http://schemas.microsoft.com/office/drawing/2014/main" id="{9AAB8352-4F17-49CB-93E2-7AEDB9A65188}"/>
                  </a:ext>
                </a:extLst>
              </p:cNvPr>
              <p:cNvSpPr>
                <a:spLocks/>
              </p:cNvSpPr>
              <p:nvPr/>
            </p:nvSpPr>
            <p:spPr bwMode="auto">
              <a:xfrm>
                <a:off x="4560888" y="2554289"/>
                <a:ext cx="169863" cy="153988"/>
              </a:xfrm>
              <a:custGeom>
                <a:avLst/>
                <a:gdLst>
                  <a:gd name="T0" fmla="*/ 515 w 520"/>
                  <a:gd name="T1" fmla="*/ 7 h 468"/>
                  <a:gd name="T2" fmla="*/ 253 w 520"/>
                  <a:gd name="T3" fmla="*/ 76 h 468"/>
                  <a:gd name="T4" fmla="*/ 0 w 520"/>
                  <a:gd name="T5" fmla="*/ 0 h 468"/>
                  <a:gd name="T6" fmla="*/ 254 w 520"/>
                  <a:gd name="T7" fmla="*/ 465 h 468"/>
                  <a:gd name="T8" fmla="*/ 472 w 520"/>
                  <a:gd name="T9" fmla="*/ 330 h 468"/>
                  <a:gd name="T10" fmla="*/ 515 w 520"/>
                  <a:gd name="T11" fmla="*/ 7 h 468"/>
                </a:gdLst>
                <a:ahLst/>
                <a:cxnLst>
                  <a:cxn ang="0">
                    <a:pos x="T0" y="T1"/>
                  </a:cxn>
                  <a:cxn ang="0">
                    <a:pos x="T2" y="T3"/>
                  </a:cxn>
                  <a:cxn ang="0">
                    <a:pos x="T4" y="T5"/>
                  </a:cxn>
                  <a:cxn ang="0">
                    <a:pos x="T6" y="T7"/>
                  </a:cxn>
                  <a:cxn ang="0">
                    <a:pos x="T8" y="T9"/>
                  </a:cxn>
                  <a:cxn ang="0">
                    <a:pos x="T10" y="T11"/>
                  </a:cxn>
                </a:cxnLst>
                <a:rect l="0" t="0" r="r" b="b"/>
                <a:pathLst>
                  <a:path w="520" h="468">
                    <a:moveTo>
                      <a:pt x="515" y="7"/>
                    </a:moveTo>
                    <a:cubicBezTo>
                      <a:pt x="440" y="56"/>
                      <a:pt x="356" y="78"/>
                      <a:pt x="253" y="76"/>
                    </a:cubicBezTo>
                    <a:cubicBezTo>
                      <a:pt x="130" y="75"/>
                      <a:pt x="89" y="39"/>
                      <a:pt x="0" y="0"/>
                    </a:cubicBezTo>
                    <a:cubicBezTo>
                      <a:pt x="18" y="216"/>
                      <a:pt x="11" y="459"/>
                      <a:pt x="254" y="465"/>
                    </a:cubicBezTo>
                    <a:cubicBezTo>
                      <a:pt x="363" y="468"/>
                      <a:pt x="437" y="406"/>
                      <a:pt x="472" y="330"/>
                    </a:cubicBezTo>
                    <a:cubicBezTo>
                      <a:pt x="520" y="226"/>
                      <a:pt x="502" y="121"/>
                      <a:pt x="515" y="7"/>
                    </a:cubicBezTo>
                    <a:close/>
                  </a:path>
                </a:pathLst>
              </a:custGeom>
              <a:solidFill>
                <a:srgbClr val="F69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0" name="Freeform 428">
                <a:extLst>
                  <a:ext uri="{FF2B5EF4-FFF2-40B4-BE49-F238E27FC236}">
                    <a16:creationId xmlns:a16="http://schemas.microsoft.com/office/drawing/2014/main" id="{6CD4709D-F640-4B44-9C4F-D67C3C41146D}"/>
                  </a:ext>
                </a:extLst>
              </p:cNvPr>
              <p:cNvSpPr>
                <a:spLocks/>
              </p:cNvSpPr>
              <p:nvPr/>
            </p:nvSpPr>
            <p:spPr bwMode="auto">
              <a:xfrm>
                <a:off x="4132263" y="3671889"/>
                <a:ext cx="134938" cy="193675"/>
              </a:xfrm>
              <a:custGeom>
                <a:avLst/>
                <a:gdLst>
                  <a:gd name="T0" fmla="*/ 5 w 416"/>
                  <a:gd name="T1" fmla="*/ 378 h 591"/>
                  <a:gd name="T2" fmla="*/ 285 w 416"/>
                  <a:gd name="T3" fmla="*/ 565 h 591"/>
                  <a:gd name="T4" fmla="*/ 386 w 416"/>
                  <a:gd name="T5" fmla="*/ 583 h 591"/>
                  <a:gd name="T6" fmla="*/ 411 w 416"/>
                  <a:gd name="T7" fmla="*/ 566 h 591"/>
                  <a:gd name="T8" fmla="*/ 353 w 416"/>
                  <a:gd name="T9" fmla="*/ 531 h 591"/>
                  <a:gd name="T10" fmla="*/ 266 w 416"/>
                  <a:gd name="T11" fmla="*/ 428 h 591"/>
                  <a:gd name="T12" fmla="*/ 285 w 416"/>
                  <a:gd name="T13" fmla="*/ 336 h 591"/>
                  <a:gd name="T14" fmla="*/ 392 w 416"/>
                  <a:gd name="T15" fmla="*/ 472 h 591"/>
                  <a:gd name="T16" fmla="*/ 385 w 416"/>
                  <a:gd name="T17" fmla="*/ 215 h 591"/>
                  <a:gd name="T18" fmla="*/ 318 w 416"/>
                  <a:gd name="T19" fmla="*/ 22 h 591"/>
                  <a:gd name="T20" fmla="*/ 358 w 416"/>
                  <a:gd name="T21" fmla="*/ 25 h 591"/>
                  <a:gd name="T22" fmla="*/ 45 w 416"/>
                  <a:gd name="T23" fmla="*/ 0 h 591"/>
                  <a:gd name="T24" fmla="*/ 5 w 416"/>
                  <a:gd name="T25" fmla="*/ 378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6" h="591">
                    <a:moveTo>
                      <a:pt x="5" y="378"/>
                    </a:moveTo>
                    <a:cubicBezTo>
                      <a:pt x="30" y="485"/>
                      <a:pt x="135" y="499"/>
                      <a:pt x="285" y="565"/>
                    </a:cubicBezTo>
                    <a:cubicBezTo>
                      <a:pt x="314" y="577"/>
                      <a:pt x="353" y="591"/>
                      <a:pt x="386" y="583"/>
                    </a:cubicBezTo>
                    <a:cubicBezTo>
                      <a:pt x="416" y="575"/>
                      <a:pt x="408" y="571"/>
                      <a:pt x="411" y="566"/>
                    </a:cubicBezTo>
                    <a:cubicBezTo>
                      <a:pt x="381" y="553"/>
                      <a:pt x="379" y="549"/>
                      <a:pt x="353" y="531"/>
                    </a:cubicBezTo>
                    <a:cubicBezTo>
                      <a:pt x="309" y="500"/>
                      <a:pt x="284" y="523"/>
                      <a:pt x="266" y="428"/>
                    </a:cubicBezTo>
                    <a:cubicBezTo>
                      <a:pt x="248" y="331"/>
                      <a:pt x="281" y="340"/>
                      <a:pt x="285" y="336"/>
                    </a:cubicBezTo>
                    <a:cubicBezTo>
                      <a:pt x="295" y="401"/>
                      <a:pt x="326" y="476"/>
                      <a:pt x="392" y="472"/>
                    </a:cubicBezTo>
                    <a:cubicBezTo>
                      <a:pt x="387" y="392"/>
                      <a:pt x="394" y="287"/>
                      <a:pt x="385" y="215"/>
                    </a:cubicBezTo>
                    <a:cubicBezTo>
                      <a:pt x="374" y="126"/>
                      <a:pt x="329" y="80"/>
                      <a:pt x="318" y="22"/>
                    </a:cubicBezTo>
                    <a:lnTo>
                      <a:pt x="358" y="25"/>
                    </a:lnTo>
                    <a:lnTo>
                      <a:pt x="45" y="0"/>
                    </a:lnTo>
                    <a:cubicBezTo>
                      <a:pt x="27" y="149"/>
                      <a:pt x="0" y="228"/>
                      <a:pt x="5" y="378"/>
                    </a:cubicBezTo>
                    <a:close/>
                  </a:path>
                </a:pathLst>
              </a:custGeom>
              <a:solidFill>
                <a:srgbClr val="F1A9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1" name="Freeform 442">
                <a:extLst>
                  <a:ext uri="{FF2B5EF4-FFF2-40B4-BE49-F238E27FC236}">
                    <a16:creationId xmlns:a16="http://schemas.microsoft.com/office/drawing/2014/main" id="{604A94E8-1BC9-48F0-9171-18E714BC359D}"/>
                  </a:ext>
                </a:extLst>
              </p:cNvPr>
              <p:cNvSpPr>
                <a:spLocks/>
              </p:cNvSpPr>
              <p:nvPr/>
            </p:nvSpPr>
            <p:spPr bwMode="auto">
              <a:xfrm>
                <a:off x="4956176" y="3040064"/>
                <a:ext cx="90488" cy="258763"/>
              </a:xfrm>
              <a:custGeom>
                <a:avLst/>
                <a:gdLst>
                  <a:gd name="T0" fmla="*/ 0 w 274"/>
                  <a:gd name="T1" fmla="*/ 790 h 790"/>
                  <a:gd name="T2" fmla="*/ 274 w 274"/>
                  <a:gd name="T3" fmla="*/ 442 h 790"/>
                  <a:gd name="T4" fmla="*/ 21 w 274"/>
                  <a:gd name="T5" fmla="*/ 0 h 790"/>
                  <a:gd name="T6" fmla="*/ 0 w 274"/>
                  <a:gd name="T7" fmla="*/ 790 h 790"/>
                </a:gdLst>
                <a:ahLst/>
                <a:cxnLst>
                  <a:cxn ang="0">
                    <a:pos x="T0" y="T1"/>
                  </a:cxn>
                  <a:cxn ang="0">
                    <a:pos x="T2" y="T3"/>
                  </a:cxn>
                  <a:cxn ang="0">
                    <a:pos x="T4" y="T5"/>
                  </a:cxn>
                  <a:cxn ang="0">
                    <a:pos x="T6" y="T7"/>
                  </a:cxn>
                </a:cxnLst>
                <a:rect l="0" t="0" r="r" b="b"/>
                <a:pathLst>
                  <a:path w="274" h="790">
                    <a:moveTo>
                      <a:pt x="0" y="790"/>
                    </a:moveTo>
                    <a:cubicBezTo>
                      <a:pt x="35" y="764"/>
                      <a:pt x="263" y="459"/>
                      <a:pt x="274" y="442"/>
                    </a:cubicBezTo>
                    <a:cubicBezTo>
                      <a:pt x="265" y="405"/>
                      <a:pt x="39" y="15"/>
                      <a:pt x="21" y="0"/>
                    </a:cubicBezTo>
                    <a:lnTo>
                      <a:pt x="0" y="7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2" name="Freeform 443">
                <a:extLst>
                  <a:ext uri="{FF2B5EF4-FFF2-40B4-BE49-F238E27FC236}">
                    <a16:creationId xmlns:a16="http://schemas.microsoft.com/office/drawing/2014/main" id="{F0591C71-3227-4795-B637-776C70162445}"/>
                  </a:ext>
                </a:extLst>
              </p:cNvPr>
              <p:cNvSpPr>
                <a:spLocks/>
              </p:cNvSpPr>
              <p:nvPr/>
            </p:nvSpPr>
            <p:spPr bwMode="auto">
              <a:xfrm>
                <a:off x="4591051" y="3530601"/>
                <a:ext cx="106363" cy="141288"/>
              </a:xfrm>
              <a:custGeom>
                <a:avLst/>
                <a:gdLst>
                  <a:gd name="T0" fmla="*/ 28 w 325"/>
                  <a:gd name="T1" fmla="*/ 24 h 431"/>
                  <a:gd name="T2" fmla="*/ 15 w 325"/>
                  <a:gd name="T3" fmla="*/ 216 h 431"/>
                  <a:gd name="T4" fmla="*/ 14 w 325"/>
                  <a:gd name="T5" fmla="*/ 308 h 431"/>
                  <a:gd name="T6" fmla="*/ 16 w 325"/>
                  <a:gd name="T7" fmla="*/ 431 h 431"/>
                  <a:gd name="T8" fmla="*/ 324 w 325"/>
                  <a:gd name="T9" fmla="*/ 431 h 431"/>
                  <a:gd name="T10" fmla="*/ 325 w 325"/>
                  <a:gd name="T11" fmla="*/ 0 h 431"/>
                  <a:gd name="T12" fmla="*/ 169 w 325"/>
                  <a:gd name="T13" fmla="*/ 214 h 431"/>
                  <a:gd name="T14" fmla="*/ 28 w 325"/>
                  <a:gd name="T15" fmla="*/ 24 h 4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5" h="431">
                    <a:moveTo>
                      <a:pt x="28" y="24"/>
                    </a:moveTo>
                    <a:cubicBezTo>
                      <a:pt x="0" y="52"/>
                      <a:pt x="10" y="179"/>
                      <a:pt x="15" y="216"/>
                    </a:cubicBezTo>
                    <a:cubicBezTo>
                      <a:pt x="26" y="263"/>
                      <a:pt x="25" y="262"/>
                      <a:pt x="14" y="308"/>
                    </a:cubicBezTo>
                    <a:lnTo>
                      <a:pt x="16" y="431"/>
                    </a:lnTo>
                    <a:lnTo>
                      <a:pt x="324" y="431"/>
                    </a:lnTo>
                    <a:lnTo>
                      <a:pt x="325" y="0"/>
                    </a:lnTo>
                    <a:cubicBezTo>
                      <a:pt x="273" y="55"/>
                      <a:pt x="221" y="171"/>
                      <a:pt x="169" y="214"/>
                    </a:cubicBezTo>
                    <a:cubicBezTo>
                      <a:pt x="127" y="154"/>
                      <a:pt x="60" y="86"/>
                      <a:pt x="2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3" name="Freeform 445">
                <a:extLst>
                  <a:ext uri="{FF2B5EF4-FFF2-40B4-BE49-F238E27FC236}">
                    <a16:creationId xmlns:a16="http://schemas.microsoft.com/office/drawing/2014/main" id="{F6235637-E396-401E-956F-374E19F4ED51}"/>
                  </a:ext>
                </a:extLst>
              </p:cNvPr>
              <p:cNvSpPr>
                <a:spLocks/>
              </p:cNvSpPr>
              <p:nvPr/>
            </p:nvSpPr>
            <p:spPr bwMode="auto">
              <a:xfrm>
                <a:off x="4541838" y="2430464"/>
                <a:ext cx="212725" cy="87313"/>
              </a:xfrm>
              <a:custGeom>
                <a:avLst/>
                <a:gdLst>
                  <a:gd name="T0" fmla="*/ 261 w 648"/>
                  <a:gd name="T1" fmla="*/ 37 h 267"/>
                  <a:gd name="T2" fmla="*/ 405 w 648"/>
                  <a:gd name="T3" fmla="*/ 230 h 267"/>
                  <a:gd name="T4" fmla="*/ 261 w 648"/>
                  <a:gd name="T5" fmla="*/ 37 h 267"/>
                </a:gdLst>
                <a:ahLst/>
                <a:cxnLst>
                  <a:cxn ang="0">
                    <a:pos x="T0" y="T1"/>
                  </a:cxn>
                  <a:cxn ang="0">
                    <a:pos x="T2" y="T3"/>
                  </a:cxn>
                  <a:cxn ang="0">
                    <a:pos x="T4" y="T5"/>
                  </a:cxn>
                </a:cxnLst>
                <a:rect l="0" t="0" r="r" b="b"/>
                <a:pathLst>
                  <a:path w="648" h="267">
                    <a:moveTo>
                      <a:pt x="261" y="37"/>
                    </a:moveTo>
                    <a:cubicBezTo>
                      <a:pt x="92" y="59"/>
                      <a:pt x="0" y="267"/>
                      <a:pt x="405" y="230"/>
                    </a:cubicBezTo>
                    <a:cubicBezTo>
                      <a:pt x="648" y="207"/>
                      <a:pt x="542" y="0"/>
                      <a:pt x="261" y="37"/>
                    </a:cubicBezTo>
                    <a:close/>
                  </a:path>
                </a:pathLst>
              </a:custGeom>
              <a:solidFill>
                <a:srgbClr val="F1A9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4" name="Freeform 446">
                <a:extLst>
                  <a:ext uri="{FF2B5EF4-FFF2-40B4-BE49-F238E27FC236}">
                    <a16:creationId xmlns:a16="http://schemas.microsoft.com/office/drawing/2014/main" id="{E86B8563-FA01-4629-9639-77510259A136}"/>
                  </a:ext>
                </a:extLst>
              </p:cNvPr>
              <p:cNvSpPr>
                <a:spLocks/>
              </p:cNvSpPr>
              <p:nvPr/>
            </p:nvSpPr>
            <p:spPr bwMode="auto">
              <a:xfrm>
                <a:off x="4119563" y="3614739"/>
                <a:ext cx="141288" cy="65088"/>
              </a:xfrm>
              <a:custGeom>
                <a:avLst/>
                <a:gdLst>
                  <a:gd name="T0" fmla="*/ 83 w 431"/>
                  <a:gd name="T1" fmla="*/ 172 h 197"/>
                  <a:gd name="T2" fmla="*/ 396 w 431"/>
                  <a:gd name="T3" fmla="*/ 197 h 197"/>
                  <a:gd name="T4" fmla="*/ 418 w 431"/>
                  <a:gd name="T5" fmla="*/ 143 h 197"/>
                  <a:gd name="T6" fmla="*/ 427 w 431"/>
                  <a:gd name="T7" fmla="*/ 76 h 197"/>
                  <a:gd name="T8" fmla="*/ 431 w 431"/>
                  <a:gd name="T9" fmla="*/ 44 h 197"/>
                  <a:gd name="T10" fmla="*/ 11 w 431"/>
                  <a:gd name="T11" fmla="*/ 8 h 197"/>
                  <a:gd name="T12" fmla="*/ 0 w 431"/>
                  <a:gd name="T13" fmla="*/ 163 h 197"/>
                  <a:gd name="T14" fmla="*/ 83 w 431"/>
                  <a:gd name="T15" fmla="*/ 172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1" h="197">
                    <a:moveTo>
                      <a:pt x="83" y="172"/>
                    </a:moveTo>
                    <a:lnTo>
                      <a:pt x="396" y="197"/>
                    </a:lnTo>
                    <a:cubicBezTo>
                      <a:pt x="427" y="197"/>
                      <a:pt x="415" y="181"/>
                      <a:pt x="418" y="143"/>
                    </a:cubicBezTo>
                    <a:cubicBezTo>
                      <a:pt x="419" y="129"/>
                      <a:pt x="425" y="70"/>
                      <a:pt x="427" y="76"/>
                    </a:cubicBezTo>
                    <a:lnTo>
                      <a:pt x="431" y="44"/>
                    </a:lnTo>
                    <a:cubicBezTo>
                      <a:pt x="375" y="32"/>
                      <a:pt x="57" y="0"/>
                      <a:pt x="11" y="8"/>
                    </a:cubicBezTo>
                    <a:lnTo>
                      <a:pt x="0" y="163"/>
                    </a:lnTo>
                    <a:lnTo>
                      <a:pt x="83" y="1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375" name="Group 374">
                <a:extLst>
                  <a:ext uri="{FF2B5EF4-FFF2-40B4-BE49-F238E27FC236}">
                    <a16:creationId xmlns:a16="http://schemas.microsoft.com/office/drawing/2014/main" id="{24949F5B-425B-455F-B5E7-43881B64CC59}"/>
                  </a:ext>
                </a:extLst>
              </p:cNvPr>
              <p:cNvGrpSpPr/>
              <p:nvPr/>
            </p:nvGrpSpPr>
            <p:grpSpPr>
              <a:xfrm>
                <a:off x="4518633" y="2252482"/>
                <a:ext cx="250825" cy="219076"/>
                <a:chOff x="11472864" y="2181226"/>
                <a:chExt cx="250825" cy="219076"/>
              </a:xfrm>
            </p:grpSpPr>
            <p:sp>
              <p:nvSpPr>
                <p:cNvPr id="382" name="Freeform 305">
                  <a:extLst>
                    <a:ext uri="{FF2B5EF4-FFF2-40B4-BE49-F238E27FC236}">
                      <a16:creationId xmlns:a16="http://schemas.microsoft.com/office/drawing/2014/main" id="{DB3666FC-EE4C-4F59-A536-A24BA882B5B6}"/>
                    </a:ext>
                  </a:extLst>
                </p:cNvPr>
                <p:cNvSpPr>
                  <a:spLocks/>
                </p:cNvSpPr>
                <p:nvPr/>
              </p:nvSpPr>
              <p:spPr bwMode="auto">
                <a:xfrm>
                  <a:off x="11630026" y="2181226"/>
                  <a:ext cx="93663" cy="39688"/>
                </a:xfrm>
                <a:custGeom>
                  <a:avLst/>
                  <a:gdLst>
                    <a:gd name="T0" fmla="*/ 13 w 288"/>
                    <a:gd name="T1" fmla="*/ 74 h 125"/>
                    <a:gd name="T2" fmla="*/ 165 w 288"/>
                    <a:gd name="T3" fmla="*/ 100 h 125"/>
                    <a:gd name="T4" fmla="*/ 270 w 288"/>
                    <a:gd name="T5" fmla="*/ 45 h 125"/>
                    <a:gd name="T6" fmla="*/ 123 w 288"/>
                    <a:gd name="T7" fmla="*/ 28 h 125"/>
                    <a:gd name="T8" fmla="*/ 13 w 288"/>
                    <a:gd name="T9" fmla="*/ 74 h 125"/>
                  </a:gdLst>
                  <a:ahLst/>
                  <a:cxnLst>
                    <a:cxn ang="0">
                      <a:pos x="T0" y="T1"/>
                    </a:cxn>
                    <a:cxn ang="0">
                      <a:pos x="T2" y="T3"/>
                    </a:cxn>
                    <a:cxn ang="0">
                      <a:pos x="T4" y="T5"/>
                    </a:cxn>
                    <a:cxn ang="0">
                      <a:pos x="T6" y="T7"/>
                    </a:cxn>
                    <a:cxn ang="0">
                      <a:pos x="T8" y="T9"/>
                    </a:cxn>
                  </a:cxnLst>
                  <a:rect l="0" t="0" r="r" b="b"/>
                  <a:pathLst>
                    <a:path w="288" h="125">
                      <a:moveTo>
                        <a:pt x="13" y="74"/>
                      </a:moveTo>
                      <a:cubicBezTo>
                        <a:pt x="47" y="103"/>
                        <a:pt x="119" y="96"/>
                        <a:pt x="165" y="100"/>
                      </a:cubicBezTo>
                      <a:cubicBezTo>
                        <a:pt x="233" y="105"/>
                        <a:pt x="288" y="125"/>
                        <a:pt x="270" y="45"/>
                      </a:cubicBezTo>
                      <a:cubicBezTo>
                        <a:pt x="230" y="34"/>
                        <a:pt x="169" y="32"/>
                        <a:pt x="123" y="28"/>
                      </a:cubicBezTo>
                      <a:cubicBezTo>
                        <a:pt x="67" y="23"/>
                        <a:pt x="0" y="0"/>
                        <a:pt x="13" y="74"/>
                      </a:cubicBezTo>
                      <a:close/>
                    </a:path>
                  </a:pathLst>
                </a:custGeom>
                <a:solidFill>
                  <a:srgbClr val="503D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3" name="Freeform 311">
                  <a:extLst>
                    <a:ext uri="{FF2B5EF4-FFF2-40B4-BE49-F238E27FC236}">
                      <a16:creationId xmlns:a16="http://schemas.microsoft.com/office/drawing/2014/main" id="{5AB5B15C-BEB2-4C80-9E35-4034F9318CF9}"/>
                    </a:ext>
                  </a:extLst>
                </p:cNvPr>
                <p:cNvSpPr>
                  <a:spLocks/>
                </p:cNvSpPr>
                <p:nvPr/>
              </p:nvSpPr>
              <p:spPr bwMode="auto">
                <a:xfrm>
                  <a:off x="11472864" y="2181226"/>
                  <a:ext cx="82550" cy="38100"/>
                </a:xfrm>
                <a:custGeom>
                  <a:avLst/>
                  <a:gdLst>
                    <a:gd name="T0" fmla="*/ 6 w 250"/>
                    <a:gd name="T1" fmla="*/ 46 h 118"/>
                    <a:gd name="T2" fmla="*/ 0 w 250"/>
                    <a:gd name="T3" fmla="*/ 81 h 118"/>
                    <a:gd name="T4" fmla="*/ 141 w 250"/>
                    <a:gd name="T5" fmla="*/ 96 h 118"/>
                    <a:gd name="T6" fmla="*/ 250 w 250"/>
                    <a:gd name="T7" fmla="*/ 64 h 118"/>
                    <a:gd name="T8" fmla="*/ 143 w 250"/>
                    <a:gd name="T9" fmla="*/ 27 h 118"/>
                    <a:gd name="T10" fmla="*/ 6 w 250"/>
                    <a:gd name="T11" fmla="*/ 46 h 118"/>
                  </a:gdLst>
                  <a:ahLst/>
                  <a:cxnLst>
                    <a:cxn ang="0">
                      <a:pos x="T0" y="T1"/>
                    </a:cxn>
                    <a:cxn ang="0">
                      <a:pos x="T2" y="T3"/>
                    </a:cxn>
                    <a:cxn ang="0">
                      <a:pos x="T4" y="T5"/>
                    </a:cxn>
                    <a:cxn ang="0">
                      <a:pos x="T6" y="T7"/>
                    </a:cxn>
                    <a:cxn ang="0">
                      <a:pos x="T8" y="T9"/>
                    </a:cxn>
                    <a:cxn ang="0">
                      <a:pos x="T10" y="T11"/>
                    </a:cxn>
                  </a:cxnLst>
                  <a:rect l="0" t="0" r="r" b="b"/>
                  <a:pathLst>
                    <a:path w="250" h="118">
                      <a:moveTo>
                        <a:pt x="6" y="46"/>
                      </a:moveTo>
                      <a:lnTo>
                        <a:pt x="0" y="81"/>
                      </a:lnTo>
                      <a:cubicBezTo>
                        <a:pt x="32" y="118"/>
                        <a:pt x="40" y="104"/>
                        <a:pt x="141" y="96"/>
                      </a:cubicBezTo>
                      <a:cubicBezTo>
                        <a:pt x="195" y="91"/>
                        <a:pt x="224" y="98"/>
                        <a:pt x="250" y="64"/>
                      </a:cubicBezTo>
                      <a:cubicBezTo>
                        <a:pt x="248" y="0"/>
                        <a:pt x="205" y="21"/>
                        <a:pt x="143" y="27"/>
                      </a:cubicBezTo>
                      <a:cubicBezTo>
                        <a:pt x="100" y="31"/>
                        <a:pt x="40" y="32"/>
                        <a:pt x="6" y="46"/>
                      </a:cubicBez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4" name="Freeform 313">
                  <a:extLst>
                    <a:ext uri="{FF2B5EF4-FFF2-40B4-BE49-F238E27FC236}">
                      <a16:creationId xmlns:a16="http://schemas.microsoft.com/office/drawing/2014/main" id="{2FFE79A0-CA45-4373-BE21-E86DCC0E07EE}"/>
                    </a:ext>
                  </a:extLst>
                </p:cNvPr>
                <p:cNvSpPr>
                  <a:spLocks/>
                </p:cNvSpPr>
                <p:nvPr/>
              </p:nvSpPr>
              <p:spPr bwMode="auto">
                <a:xfrm>
                  <a:off x="11560176" y="2249489"/>
                  <a:ext cx="71438" cy="85725"/>
                </a:xfrm>
                <a:custGeom>
                  <a:avLst/>
                  <a:gdLst>
                    <a:gd name="T0" fmla="*/ 214 w 214"/>
                    <a:gd name="T1" fmla="*/ 219 h 263"/>
                    <a:gd name="T2" fmla="*/ 69 w 214"/>
                    <a:gd name="T3" fmla="*/ 176 h 263"/>
                    <a:gd name="T4" fmla="*/ 78 w 214"/>
                    <a:gd name="T5" fmla="*/ 0 h 263"/>
                    <a:gd name="T6" fmla="*/ 42 w 214"/>
                    <a:gd name="T7" fmla="*/ 32 h 263"/>
                    <a:gd name="T8" fmla="*/ 120 w 214"/>
                    <a:gd name="T9" fmla="*/ 259 h 263"/>
                    <a:gd name="T10" fmla="*/ 214 w 214"/>
                    <a:gd name="T11" fmla="*/ 219 h 263"/>
                  </a:gdLst>
                  <a:ahLst/>
                  <a:cxnLst>
                    <a:cxn ang="0">
                      <a:pos x="T0" y="T1"/>
                    </a:cxn>
                    <a:cxn ang="0">
                      <a:pos x="T2" y="T3"/>
                    </a:cxn>
                    <a:cxn ang="0">
                      <a:pos x="T4" y="T5"/>
                    </a:cxn>
                    <a:cxn ang="0">
                      <a:pos x="T6" y="T7"/>
                    </a:cxn>
                    <a:cxn ang="0">
                      <a:pos x="T8" y="T9"/>
                    </a:cxn>
                    <a:cxn ang="0">
                      <a:pos x="T10" y="T11"/>
                    </a:cxn>
                  </a:cxnLst>
                  <a:rect l="0" t="0" r="r" b="b"/>
                  <a:pathLst>
                    <a:path w="214" h="263">
                      <a:moveTo>
                        <a:pt x="214" y="219"/>
                      </a:moveTo>
                      <a:cubicBezTo>
                        <a:pt x="174" y="198"/>
                        <a:pt x="84" y="259"/>
                        <a:pt x="69" y="176"/>
                      </a:cubicBezTo>
                      <a:cubicBezTo>
                        <a:pt x="59" y="123"/>
                        <a:pt x="94" y="52"/>
                        <a:pt x="78" y="0"/>
                      </a:cubicBezTo>
                      <a:cubicBezTo>
                        <a:pt x="48" y="2"/>
                        <a:pt x="48" y="1"/>
                        <a:pt x="42" y="32"/>
                      </a:cubicBezTo>
                      <a:cubicBezTo>
                        <a:pt x="25" y="127"/>
                        <a:pt x="0" y="252"/>
                        <a:pt x="120" y="259"/>
                      </a:cubicBezTo>
                      <a:cubicBezTo>
                        <a:pt x="190" y="263"/>
                        <a:pt x="213" y="258"/>
                        <a:pt x="214" y="219"/>
                      </a:cubicBezTo>
                      <a:close/>
                    </a:path>
                  </a:pathLst>
                </a:custGeom>
                <a:solidFill>
                  <a:srgbClr val="F48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5" name="Freeform 318">
                  <a:extLst>
                    <a:ext uri="{FF2B5EF4-FFF2-40B4-BE49-F238E27FC236}">
                      <a16:creationId xmlns:a16="http://schemas.microsoft.com/office/drawing/2014/main" id="{A9F54429-49BA-4DDE-BE43-875D8D0902B3}"/>
                    </a:ext>
                  </a:extLst>
                </p:cNvPr>
                <p:cNvSpPr>
                  <a:spLocks/>
                </p:cNvSpPr>
                <p:nvPr/>
              </p:nvSpPr>
              <p:spPr bwMode="auto">
                <a:xfrm>
                  <a:off x="11550651" y="2376489"/>
                  <a:ext cx="107950" cy="23813"/>
                </a:xfrm>
                <a:custGeom>
                  <a:avLst/>
                  <a:gdLst>
                    <a:gd name="T0" fmla="*/ 0 w 328"/>
                    <a:gd name="T1" fmla="*/ 38 h 75"/>
                    <a:gd name="T2" fmla="*/ 158 w 328"/>
                    <a:gd name="T3" fmla="*/ 74 h 75"/>
                    <a:gd name="T4" fmla="*/ 328 w 328"/>
                    <a:gd name="T5" fmla="*/ 37 h 75"/>
                    <a:gd name="T6" fmla="*/ 269 w 328"/>
                    <a:gd name="T7" fmla="*/ 4 h 75"/>
                    <a:gd name="T8" fmla="*/ 224 w 328"/>
                    <a:gd name="T9" fmla="*/ 25 h 75"/>
                    <a:gd name="T10" fmla="*/ 72 w 328"/>
                    <a:gd name="T11" fmla="*/ 0 h 75"/>
                    <a:gd name="T12" fmla="*/ 0 w 328"/>
                    <a:gd name="T13" fmla="*/ 38 h 75"/>
                  </a:gdLst>
                  <a:ahLst/>
                  <a:cxnLst>
                    <a:cxn ang="0">
                      <a:pos x="T0" y="T1"/>
                    </a:cxn>
                    <a:cxn ang="0">
                      <a:pos x="T2" y="T3"/>
                    </a:cxn>
                    <a:cxn ang="0">
                      <a:pos x="T4" y="T5"/>
                    </a:cxn>
                    <a:cxn ang="0">
                      <a:pos x="T6" y="T7"/>
                    </a:cxn>
                    <a:cxn ang="0">
                      <a:pos x="T8" y="T9"/>
                    </a:cxn>
                    <a:cxn ang="0">
                      <a:pos x="T10" y="T11"/>
                    </a:cxn>
                    <a:cxn ang="0">
                      <a:pos x="T12" y="T13"/>
                    </a:cxn>
                  </a:cxnLst>
                  <a:rect l="0" t="0" r="r" b="b"/>
                  <a:pathLst>
                    <a:path w="328" h="75">
                      <a:moveTo>
                        <a:pt x="0" y="38"/>
                      </a:moveTo>
                      <a:cubicBezTo>
                        <a:pt x="24" y="36"/>
                        <a:pt x="98" y="72"/>
                        <a:pt x="158" y="74"/>
                      </a:cubicBezTo>
                      <a:cubicBezTo>
                        <a:pt x="225" y="75"/>
                        <a:pt x="275" y="63"/>
                        <a:pt x="328" y="37"/>
                      </a:cubicBezTo>
                      <a:cubicBezTo>
                        <a:pt x="308" y="12"/>
                        <a:pt x="303" y="17"/>
                        <a:pt x="269" y="4"/>
                      </a:cubicBezTo>
                      <a:cubicBezTo>
                        <a:pt x="263" y="14"/>
                        <a:pt x="273" y="17"/>
                        <a:pt x="224" y="25"/>
                      </a:cubicBezTo>
                      <a:cubicBezTo>
                        <a:pt x="196" y="29"/>
                        <a:pt x="73" y="38"/>
                        <a:pt x="72" y="0"/>
                      </a:cubicBezTo>
                      <a:cubicBezTo>
                        <a:pt x="40" y="10"/>
                        <a:pt x="17" y="15"/>
                        <a:pt x="0" y="38"/>
                      </a:cubicBezTo>
                      <a:close/>
                    </a:path>
                  </a:pathLst>
                </a:custGeom>
                <a:solidFill>
                  <a:srgbClr val="D86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6" name="Freeform 330">
                  <a:extLst>
                    <a:ext uri="{FF2B5EF4-FFF2-40B4-BE49-F238E27FC236}">
                      <a16:creationId xmlns:a16="http://schemas.microsoft.com/office/drawing/2014/main" id="{66393570-55C5-4409-92C0-3A18198D409E}"/>
                    </a:ext>
                  </a:extLst>
                </p:cNvPr>
                <p:cNvSpPr>
                  <a:spLocks/>
                </p:cNvSpPr>
                <p:nvPr/>
              </p:nvSpPr>
              <p:spPr bwMode="auto">
                <a:xfrm>
                  <a:off x="11657014" y="2235201"/>
                  <a:ext cx="52388" cy="20638"/>
                </a:xfrm>
                <a:custGeom>
                  <a:avLst/>
                  <a:gdLst>
                    <a:gd name="T0" fmla="*/ 0 w 159"/>
                    <a:gd name="T1" fmla="*/ 35 h 65"/>
                    <a:gd name="T2" fmla="*/ 78 w 159"/>
                    <a:gd name="T3" fmla="*/ 65 h 65"/>
                    <a:gd name="T4" fmla="*/ 159 w 159"/>
                    <a:gd name="T5" fmla="*/ 35 h 65"/>
                    <a:gd name="T6" fmla="*/ 78 w 159"/>
                    <a:gd name="T7" fmla="*/ 1 h 65"/>
                    <a:gd name="T8" fmla="*/ 0 w 159"/>
                    <a:gd name="T9" fmla="*/ 35 h 65"/>
                  </a:gdLst>
                  <a:ahLst/>
                  <a:cxnLst>
                    <a:cxn ang="0">
                      <a:pos x="T0" y="T1"/>
                    </a:cxn>
                    <a:cxn ang="0">
                      <a:pos x="T2" y="T3"/>
                    </a:cxn>
                    <a:cxn ang="0">
                      <a:pos x="T4" y="T5"/>
                    </a:cxn>
                    <a:cxn ang="0">
                      <a:pos x="T6" y="T7"/>
                    </a:cxn>
                    <a:cxn ang="0">
                      <a:pos x="T8" y="T9"/>
                    </a:cxn>
                  </a:cxnLst>
                  <a:rect l="0" t="0" r="r" b="b"/>
                  <a:pathLst>
                    <a:path w="159" h="65">
                      <a:moveTo>
                        <a:pt x="0" y="35"/>
                      </a:moveTo>
                      <a:cubicBezTo>
                        <a:pt x="9" y="50"/>
                        <a:pt x="9" y="64"/>
                        <a:pt x="78" y="65"/>
                      </a:cubicBezTo>
                      <a:cubicBezTo>
                        <a:pt x="116" y="65"/>
                        <a:pt x="137" y="62"/>
                        <a:pt x="159" y="35"/>
                      </a:cubicBezTo>
                      <a:cubicBezTo>
                        <a:pt x="146" y="12"/>
                        <a:pt x="138" y="0"/>
                        <a:pt x="78" y="1"/>
                      </a:cubicBezTo>
                      <a:cubicBezTo>
                        <a:pt x="40" y="1"/>
                        <a:pt x="14" y="5"/>
                        <a:pt x="0" y="35"/>
                      </a:cubicBezTo>
                      <a:close/>
                    </a:path>
                  </a:pathLst>
                </a:custGeom>
                <a:solidFill>
                  <a:srgbClr val="2424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7" name="Freeform 333">
                  <a:extLst>
                    <a:ext uri="{FF2B5EF4-FFF2-40B4-BE49-F238E27FC236}">
                      <a16:creationId xmlns:a16="http://schemas.microsoft.com/office/drawing/2014/main" id="{0ED7D647-BFBF-4167-81D1-D7419B9F8D32}"/>
                    </a:ext>
                  </a:extLst>
                </p:cNvPr>
                <p:cNvSpPr>
                  <a:spLocks/>
                </p:cNvSpPr>
                <p:nvPr/>
              </p:nvSpPr>
              <p:spPr bwMode="auto">
                <a:xfrm>
                  <a:off x="11495089" y="2235201"/>
                  <a:ext cx="50800" cy="28575"/>
                </a:xfrm>
                <a:custGeom>
                  <a:avLst/>
                  <a:gdLst>
                    <a:gd name="T0" fmla="*/ 7 w 157"/>
                    <a:gd name="T1" fmla="*/ 51 h 89"/>
                    <a:gd name="T2" fmla="*/ 29 w 157"/>
                    <a:gd name="T3" fmla="*/ 73 h 89"/>
                    <a:gd name="T4" fmla="*/ 157 w 157"/>
                    <a:gd name="T5" fmla="*/ 51 h 89"/>
                    <a:gd name="T6" fmla="*/ 7 w 157"/>
                    <a:gd name="T7" fmla="*/ 51 h 89"/>
                  </a:gdLst>
                  <a:ahLst/>
                  <a:cxnLst>
                    <a:cxn ang="0">
                      <a:pos x="T0" y="T1"/>
                    </a:cxn>
                    <a:cxn ang="0">
                      <a:pos x="T2" y="T3"/>
                    </a:cxn>
                    <a:cxn ang="0">
                      <a:pos x="T4" y="T5"/>
                    </a:cxn>
                    <a:cxn ang="0">
                      <a:pos x="T6" y="T7"/>
                    </a:cxn>
                  </a:cxnLst>
                  <a:rect l="0" t="0" r="r" b="b"/>
                  <a:pathLst>
                    <a:path w="157" h="89">
                      <a:moveTo>
                        <a:pt x="7" y="51"/>
                      </a:moveTo>
                      <a:cubicBezTo>
                        <a:pt x="19" y="72"/>
                        <a:pt x="0" y="60"/>
                        <a:pt x="29" y="73"/>
                      </a:cubicBezTo>
                      <a:cubicBezTo>
                        <a:pt x="60" y="86"/>
                        <a:pt x="124" y="89"/>
                        <a:pt x="157" y="51"/>
                      </a:cubicBezTo>
                      <a:cubicBezTo>
                        <a:pt x="129" y="0"/>
                        <a:pt x="30" y="5"/>
                        <a:pt x="7" y="51"/>
                      </a:cubicBezTo>
                      <a:close/>
                    </a:path>
                  </a:pathLst>
                </a:custGeom>
                <a:solidFill>
                  <a:srgbClr val="2424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376" name="Group 375">
                <a:extLst>
                  <a:ext uri="{FF2B5EF4-FFF2-40B4-BE49-F238E27FC236}">
                    <a16:creationId xmlns:a16="http://schemas.microsoft.com/office/drawing/2014/main" id="{65B7EDCE-ABDF-4D21-A0F5-B0A96C8DF98E}"/>
                  </a:ext>
                </a:extLst>
              </p:cNvPr>
              <p:cNvGrpSpPr/>
              <p:nvPr/>
            </p:nvGrpSpPr>
            <p:grpSpPr>
              <a:xfrm>
                <a:off x="4019240" y="3387217"/>
                <a:ext cx="580701" cy="540767"/>
                <a:chOff x="10974713" y="3318985"/>
                <a:chExt cx="580701" cy="540767"/>
              </a:xfrm>
            </p:grpSpPr>
            <p:sp>
              <p:nvSpPr>
                <p:cNvPr id="377" name="Freeform 204">
                  <a:extLst>
                    <a:ext uri="{FF2B5EF4-FFF2-40B4-BE49-F238E27FC236}">
                      <a16:creationId xmlns:a16="http://schemas.microsoft.com/office/drawing/2014/main" id="{51755949-4485-41B5-9461-D0EC846553AA}"/>
                    </a:ext>
                  </a:extLst>
                </p:cNvPr>
                <p:cNvSpPr>
                  <a:spLocks/>
                </p:cNvSpPr>
                <p:nvPr/>
              </p:nvSpPr>
              <p:spPr bwMode="auto">
                <a:xfrm>
                  <a:off x="11175542" y="3609975"/>
                  <a:ext cx="330660" cy="249777"/>
                </a:xfrm>
                <a:custGeom>
                  <a:avLst/>
                  <a:gdLst>
                    <a:gd name="T0" fmla="*/ 132 w 1015"/>
                    <a:gd name="T1" fmla="*/ 418 h 4614"/>
                    <a:gd name="T2" fmla="*/ 130 w 1015"/>
                    <a:gd name="T3" fmla="*/ 440 h 4614"/>
                    <a:gd name="T4" fmla="*/ 124 w 1015"/>
                    <a:gd name="T5" fmla="*/ 452 h 4614"/>
                    <a:gd name="T6" fmla="*/ 17 w 1015"/>
                    <a:gd name="T7" fmla="*/ 318 h 4614"/>
                    <a:gd name="T8" fmla="*/ 7 w 1015"/>
                    <a:gd name="T9" fmla="*/ 406 h 4614"/>
                    <a:gd name="T10" fmla="*/ 92 w 1015"/>
                    <a:gd name="T11" fmla="*/ 507 h 4614"/>
                    <a:gd name="T12" fmla="*/ 151 w 1015"/>
                    <a:gd name="T13" fmla="*/ 542 h 4614"/>
                    <a:gd name="T14" fmla="*/ 532 w 1015"/>
                    <a:gd name="T15" fmla="*/ 708 h 4614"/>
                    <a:gd name="T16" fmla="*/ 532 w 1015"/>
                    <a:gd name="T17" fmla="*/ 1685 h 4614"/>
                    <a:gd name="T18" fmla="*/ 537 w 1015"/>
                    <a:gd name="T19" fmla="*/ 4600 h 4614"/>
                    <a:gd name="T20" fmla="*/ 650 w 1015"/>
                    <a:gd name="T21" fmla="*/ 4600 h 4614"/>
                    <a:gd name="T22" fmla="*/ 684 w 1015"/>
                    <a:gd name="T23" fmla="*/ 4614 h 4614"/>
                    <a:gd name="T24" fmla="*/ 689 w 1015"/>
                    <a:gd name="T25" fmla="*/ 4599 h 4614"/>
                    <a:gd name="T26" fmla="*/ 537 w 1015"/>
                    <a:gd name="T27" fmla="*/ 4594 h 4614"/>
                    <a:gd name="T28" fmla="*/ 537 w 1015"/>
                    <a:gd name="T29" fmla="*/ 712 h 4614"/>
                    <a:gd name="T30" fmla="*/ 779 w 1015"/>
                    <a:gd name="T31" fmla="*/ 647 h 4614"/>
                    <a:gd name="T32" fmla="*/ 912 w 1015"/>
                    <a:gd name="T33" fmla="*/ 362 h 4614"/>
                    <a:gd name="T34" fmla="*/ 1015 w 1015"/>
                    <a:gd name="T35" fmla="*/ 139 h 4614"/>
                    <a:gd name="T36" fmla="*/ 226 w 1015"/>
                    <a:gd name="T37" fmla="*/ 24 h 4614"/>
                    <a:gd name="T38" fmla="*/ 226 w 1015"/>
                    <a:gd name="T39" fmla="*/ 0 h 4614"/>
                    <a:gd name="T40" fmla="*/ 132 w 1015"/>
                    <a:gd name="T41" fmla="*/ 418 h 4614"/>
                    <a:gd name="connsiteX0" fmla="*/ 1266 w 9966"/>
                    <a:gd name="connsiteY0" fmla="*/ 906 h 10594"/>
                    <a:gd name="connsiteX1" fmla="*/ 1247 w 9966"/>
                    <a:gd name="connsiteY1" fmla="*/ 954 h 10594"/>
                    <a:gd name="connsiteX2" fmla="*/ 1188 w 9966"/>
                    <a:gd name="connsiteY2" fmla="*/ 980 h 10594"/>
                    <a:gd name="connsiteX3" fmla="*/ 133 w 9966"/>
                    <a:gd name="connsiteY3" fmla="*/ 689 h 10594"/>
                    <a:gd name="connsiteX4" fmla="*/ 35 w 9966"/>
                    <a:gd name="connsiteY4" fmla="*/ 880 h 10594"/>
                    <a:gd name="connsiteX5" fmla="*/ 872 w 9966"/>
                    <a:gd name="connsiteY5" fmla="*/ 1099 h 10594"/>
                    <a:gd name="connsiteX6" fmla="*/ 1454 w 9966"/>
                    <a:gd name="connsiteY6" fmla="*/ 1175 h 10594"/>
                    <a:gd name="connsiteX7" fmla="*/ 5207 w 9966"/>
                    <a:gd name="connsiteY7" fmla="*/ 1534 h 10594"/>
                    <a:gd name="connsiteX8" fmla="*/ 5207 w 9966"/>
                    <a:gd name="connsiteY8" fmla="*/ 3652 h 10594"/>
                    <a:gd name="connsiteX9" fmla="*/ 5257 w 9966"/>
                    <a:gd name="connsiteY9" fmla="*/ 9970 h 10594"/>
                    <a:gd name="connsiteX10" fmla="*/ 6370 w 9966"/>
                    <a:gd name="connsiteY10" fmla="*/ 9970 h 10594"/>
                    <a:gd name="connsiteX11" fmla="*/ 6705 w 9966"/>
                    <a:gd name="connsiteY11" fmla="*/ 10000 h 10594"/>
                    <a:gd name="connsiteX12" fmla="*/ 5257 w 9966"/>
                    <a:gd name="connsiteY12" fmla="*/ 9957 h 10594"/>
                    <a:gd name="connsiteX13" fmla="*/ 5257 w 9966"/>
                    <a:gd name="connsiteY13" fmla="*/ 1543 h 10594"/>
                    <a:gd name="connsiteX14" fmla="*/ 7641 w 9966"/>
                    <a:gd name="connsiteY14" fmla="*/ 1402 h 10594"/>
                    <a:gd name="connsiteX15" fmla="*/ 8951 w 9966"/>
                    <a:gd name="connsiteY15" fmla="*/ 785 h 10594"/>
                    <a:gd name="connsiteX16" fmla="*/ 9966 w 9966"/>
                    <a:gd name="connsiteY16" fmla="*/ 301 h 10594"/>
                    <a:gd name="connsiteX17" fmla="*/ 2193 w 9966"/>
                    <a:gd name="connsiteY17" fmla="*/ 52 h 10594"/>
                    <a:gd name="connsiteX18" fmla="*/ 2193 w 9966"/>
                    <a:gd name="connsiteY18" fmla="*/ 0 h 10594"/>
                    <a:gd name="connsiteX19" fmla="*/ 1266 w 9966"/>
                    <a:gd name="connsiteY19" fmla="*/ 906 h 10594"/>
                    <a:gd name="connsiteX0" fmla="*/ 1270 w 10000"/>
                    <a:gd name="connsiteY0" fmla="*/ 855 h 9991"/>
                    <a:gd name="connsiteX1" fmla="*/ 1251 w 10000"/>
                    <a:gd name="connsiteY1" fmla="*/ 901 h 9991"/>
                    <a:gd name="connsiteX2" fmla="*/ 1192 w 10000"/>
                    <a:gd name="connsiteY2" fmla="*/ 925 h 9991"/>
                    <a:gd name="connsiteX3" fmla="*/ 133 w 10000"/>
                    <a:gd name="connsiteY3" fmla="*/ 650 h 9991"/>
                    <a:gd name="connsiteX4" fmla="*/ 35 w 10000"/>
                    <a:gd name="connsiteY4" fmla="*/ 831 h 9991"/>
                    <a:gd name="connsiteX5" fmla="*/ 875 w 10000"/>
                    <a:gd name="connsiteY5" fmla="*/ 1037 h 9991"/>
                    <a:gd name="connsiteX6" fmla="*/ 1459 w 10000"/>
                    <a:gd name="connsiteY6" fmla="*/ 1109 h 9991"/>
                    <a:gd name="connsiteX7" fmla="*/ 5225 w 10000"/>
                    <a:gd name="connsiteY7" fmla="*/ 1448 h 9991"/>
                    <a:gd name="connsiteX8" fmla="*/ 5225 w 10000"/>
                    <a:gd name="connsiteY8" fmla="*/ 3447 h 9991"/>
                    <a:gd name="connsiteX9" fmla="*/ 5275 w 10000"/>
                    <a:gd name="connsiteY9" fmla="*/ 9411 h 9991"/>
                    <a:gd name="connsiteX10" fmla="*/ 6392 w 10000"/>
                    <a:gd name="connsiteY10" fmla="*/ 9411 h 9991"/>
                    <a:gd name="connsiteX11" fmla="*/ 5275 w 10000"/>
                    <a:gd name="connsiteY11" fmla="*/ 9399 h 9991"/>
                    <a:gd name="connsiteX12" fmla="*/ 5275 w 10000"/>
                    <a:gd name="connsiteY12" fmla="*/ 1456 h 9991"/>
                    <a:gd name="connsiteX13" fmla="*/ 7667 w 10000"/>
                    <a:gd name="connsiteY13" fmla="*/ 1323 h 9991"/>
                    <a:gd name="connsiteX14" fmla="*/ 8982 w 10000"/>
                    <a:gd name="connsiteY14" fmla="*/ 741 h 9991"/>
                    <a:gd name="connsiteX15" fmla="*/ 10000 w 10000"/>
                    <a:gd name="connsiteY15" fmla="*/ 284 h 9991"/>
                    <a:gd name="connsiteX16" fmla="*/ 2200 w 10000"/>
                    <a:gd name="connsiteY16" fmla="*/ 49 h 9991"/>
                    <a:gd name="connsiteX17" fmla="*/ 2200 w 10000"/>
                    <a:gd name="connsiteY17" fmla="*/ 0 h 9991"/>
                    <a:gd name="connsiteX18" fmla="*/ 1270 w 10000"/>
                    <a:gd name="connsiteY18" fmla="*/ 855 h 9991"/>
                    <a:gd name="connsiteX0" fmla="*/ 1270 w 10000"/>
                    <a:gd name="connsiteY0" fmla="*/ 856 h 9419"/>
                    <a:gd name="connsiteX1" fmla="*/ 1251 w 10000"/>
                    <a:gd name="connsiteY1" fmla="*/ 902 h 9419"/>
                    <a:gd name="connsiteX2" fmla="*/ 1192 w 10000"/>
                    <a:gd name="connsiteY2" fmla="*/ 926 h 9419"/>
                    <a:gd name="connsiteX3" fmla="*/ 133 w 10000"/>
                    <a:gd name="connsiteY3" fmla="*/ 651 h 9419"/>
                    <a:gd name="connsiteX4" fmla="*/ 35 w 10000"/>
                    <a:gd name="connsiteY4" fmla="*/ 832 h 9419"/>
                    <a:gd name="connsiteX5" fmla="*/ 875 w 10000"/>
                    <a:gd name="connsiteY5" fmla="*/ 1038 h 9419"/>
                    <a:gd name="connsiteX6" fmla="*/ 1459 w 10000"/>
                    <a:gd name="connsiteY6" fmla="*/ 1110 h 9419"/>
                    <a:gd name="connsiteX7" fmla="*/ 5225 w 10000"/>
                    <a:gd name="connsiteY7" fmla="*/ 1449 h 9419"/>
                    <a:gd name="connsiteX8" fmla="*/ 5225 w 10000"/>
                    <a:gd name="connsiteY8" fmla="*/ 3450 h 9419"/>
                    <a:gd name="connsiteX9" fmla="*/ 5275 w 10000"/>
                    <a:gd name="connsiteY9" fmla="*/ 9419 h 9419"/>
                    <a:gd name="connsiteX10" fmla="*/ 5275 w 10000"/>
                    <a:gd name="connsiteY10" fmla="*/ 9407 h 9419"/>
                    <a:gd name="connsiteX11" fmla="*/ 5275 w 10000"/>
                    <a:gd name="connsiteY11" fmla="*/ 1457 h 9419"/>
                    <a:gd name="connsiteX12" fmla="*/ 7667 w 10000"/>
                    <a:gd name="connsiteY12" fmla="*/ 1324 h 9419"/>
                    <a:gd name="connsiteX13" fmla="*/ 8982 w 10000"/>
                    <a:gd name="connsiteY13" fmla="*/ 742 h 9419"/>
                    <a:gd name="connsiteX14" fmla="*/ 10000 w 10000"/>
                    <a:gd name="connsiteY14" fmla="*/ 284 h 9419"/>
                    <a:gd name="connsiteX15" fmla="*/ 2200 w 10000"/>
                    <a:gd name="connsiteY15" fmla="*/ 49 h 9419"/>
                    <a:gd name="connsiteX16" fmla="*/ 2200 w 10000"/>
                    <a:gd name="connsiteY16" fmla="*/ 0 h 9419"/>
                    <a:gd name="connsiteX17" fmla="*/ 1270 w 10000"/>
                    <a:gd name="connsiteY17" fmla="*/ 856 h 9419"/>
                    <a:gd name="connsiteX0" fmla="*/ 1270 w 10000"/>
                    <a:gd name="connsiteY0" fmla="*/ 909 h 10000"/>
                    <a:gd name="connsiteX1" fmla="*/ 1251 w 10000"/>
                    <a:gd name="connsiteY1" fmla="*/ 958 h 10000"/>
                    <a:gd name="connsiteX2" fmla="*/ 1192 w 10000"/>
                    <a:gd name="connsiteY2" fmla="*/ 983 h 10000"/>
                    <a:gd name="connsiteX3" fmla="*/ 133 w 10000"/>
                    <a:gd name="connsiteY3" fmla="*/ 691 h 10000"/>
                    <a:gd name="connsiteX4" fmla="*/ 35 w 10000"/>
                    <a:gd name="connsiteY4" fmla="*/ 883 h 10000"/>
                    <a:gd name="connsiteX5" fmla="*/ 875 w 10000"/>
                    <a:gd name="connsiteY5" fmla="*/ 1102 h 10000"/>
                    <a:gd name="connsiteX6" fmla="*/ 1459 w 10000"/>
                    <a:gd name="connsiteY6" fmla="*/ 1178 h 10000"/>
                    <a:gd name="connsiteX7" fmla="*/ 5225 w 10000"/>
                    <a:gd name="connsiteY7" fmla="*/ 1538 h 10000"/>
                    <a:gd name="connsiteX8" fmla="*/ 5225 w 10000"/>
                    <a:gd name="connsiteY8" fmla="*/ 3663 h 10000"/>
                    <a:gd name="connsiteX9" fmla="*/ 5275 w 10000"/>
                    <a:gd name="connsiteY9" fmla="*/ 10000 h 10000"/>
                    <a:gd name="connsiteX10" fmla="*/ 5275 w 10000"/>
                    <a:gd name="connsiteY10" fmla="*/ 1547 h 10000"/>
                    <a:gd name="connsiteX11" fmla="*/ 7667 w 10000"/>
                    <a:gd name="connsiteY11" fmla="*/ 1406 h 10000"/>
                    <a:gd name="connsiteX12" fmla="*/ 8982 w 10000"/>
                    <a:gd name="connsiteY12" fmla="*/ 788 h 10000"/>
                    <a:gd name="connsiteX13" fmla="*/ 10000 w 10000"/>
                    <a:gd name="connsiteY13" fmla="*/ 302 h 10000"/>
                    <a:gd name="connsiteX14" fmla="*/ 2200 w 10000"/>
                    <a:gd name="connsiteY14" fmla="*/ 52 h 10000"/>
                    <a:gd name="connsiteX15" fmla="*/ 2200 w 10000"/>
                    <a:gd name="connsiteY15" fmla="*/ 0 h 10000"/>
                    <a:gd name="connsiteX16" fmla="*/ 1270 w 10000"/>
                    <a:gd name="connsiteY16" fmla="*/ 909 h 10000"/>
                    <a:gd name="connsiteX0" fmla="*/ 1270 w 10000"/>
                    <a:gd name="connsiteY0" fmla="*/ 909 h 3663"/>
                    <a:gd name="connsiteX1" fmla="*/ 1251 w 10000"/>
                    <a:gd name="connsiteY1" fmla="*/ 958 h 3663"/>
                    <a:gd name="connsiteX2" fmla="*/ 1192 w 10000"/>
                    <a:gd name="connsiteY2" fmla="*/ 983 h 3663"/>
                    <a:gd name="connsiteX3" fmla="*/ 133 w 10000"/>
                    <a:gd name="connsiteY3" fmla="*/ 691 h 3663"/>
                    <a:gd name="connsiteX4" fmla="*/ 35 w 10000"/>
                    <a:gd name="connsiteY4" fmla="*/ 883 h 3663"/>
                    <a:gd name="connsiteX5" fmla="*/ 875 w 10000"/>
                    <a:gd name="connsiteY5" fmla="*/ 1102 h 3663"/>
                    <a:gd name="connsiteX6" fmla="*/ 1459 w 10000"/>
                    <a:gd name="connsiteY6" fmla="*/ 1178 h 3663"/>
                    <a:gd name="connsiteX7" fmla="*/ 5225 w 10000"/>
                    <a:gd name="connsiteY7" fmla="*/ 1538 h 3663"/>
                    <a:gd name="connsiteX8" fmla="*/ 5225 w 10000"/>
                    <a:gd name="connsiteY8" fmla="*/ 3663 h 3663"/>
                    <a:gd name="connsiteX9" fmla="*/ 5275 w 10000"/>
                    <a:gd name="connsiteY9" fmla="*/ 1547 h 3663"/>
                    <a:gd name="connsiteX10" fmla="*/ 7667 w 10000"/>
                    <a:gd name="connsiteY10" fmla="*/ 1406 h 3663"/>
                    <a:gd name="connsiteX11" fmla="*/ 8982 w 10000"/>
                    <a:gd name="connsiteY11" fmla="*/ 788 h 3663"/>
                    <a:gd name="connsiteX12" fmla="*/ 10000 w 10000"/>
                    <a:gd name="connsiteY12" fmla="*/ 302 h 3663"/>
                    <a:gd name="connsiteX13" fmla="*/ 2200 w 10000"/>
                    <a:gd name="connsiteY13" fmla="*/ 52 h 3663"/>
                    <a:gd name="connsiteX14" fmla="*/ 2200 w 10000"/>
                    <a:gd name="connsiteY14" fmla="*/ 0 h 3663"/>
                    <a:gd name="connsiteX15" fmla="*/ 1270 w 10000"/>
                    <a:gd name="connsiteY15" fmla="*/ 909 h 3663"/>
                    <a:gd name="connsiteX0" fmla="*/ 1270 w 10000"/>
                    <a:gd name="connsiteY0" fmla="*/ 2482 h 4521"/>
                    <a:gd name="connsiteX1" fmla="*/ 1251 w 10000"/>
                    <a:gd name="connsiteY1" fmla="*/ 2615 h 4521"/>
                    <a:gd name="connsiteX2" fmla="*/ 1192 w 10000"/>
                    <a:gd name="connsiteY2" fmla="*/ 2684 h 4521"/>
                    <a:gd name="connsiteX3" fmla="*/ 133 w 10000"/>
                    <a:gd name="connsiteY3" fmla="*/ 1886 h 4521"/>
                    <a:gd name="connsiteX4" fmla="*/ 35 w 10000"/>
                    <a:gd name="connsiteY4" fmla="*/ 2411 h 4521"/>
                    <a:gd name="connsiteX5" fmla="*/ 875 w 10000"/>
                    <a:gd name="connsiteY5" fmla="*/ 3008 h 4521"/>
                    <a:gd name="connsiteX6" fmla="*/ 1459 w 10000"/>
                    <a:gd name="connsiteY6" fmla="*/ 3216 h 4521"/>
                    <a:gd name="connsiteX7" fmla="*/ 5225 w 10000"/>
                    <a:gd name="connsiteY7" fmla="*/ 4199 h 4521"/>
                    <a:gd name="connsiteX8" fmla="*/ 5275 w 10000"/>
                    <a:gd name="connsiteY8" fmla="*/ 4223 h 4521"/>
                    <a:gd name="connsiteX9" fmla="*/ 7667 w 10000"/>
                    <a:gd name="connsiteY9" fmla="*/ 3838 h 4521"/>
                    <a:gd name="connsiteX10" fmla="*/ 8982 w 10000"/>
                    <a:gd name="connsiteY10" fmla="*/ 2151 h 4521"/>
                    <a:gd name="connsiteX11" fmla="*/ 10000 w 10000"/>
                    <a:gd name="connsiteY11" fmla="*/ 824 h 4521"/>
                    <a:gd name="connsiteX12" fmla="*/ 2200 w 10000"/>
                    <a:gd name="connsiteY12" fmla="*/ 142 h 4521"/>
                    <a:gd name="connsiteX13" fmla="*/ 2200 w 10000"/>
                    <a:gd name="connsiteY13" fmla="*/ 0 h 4521"/>
                    <a:gd name="connsiteX14" fmla="*/ 1270 w 10000"/>
                    <a:gd name="connsiteY14" fmla="*/ 2482 h 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4521">
                      <a:moveTo>
                        <a:pt x="1270" y="2482"/>
                      </a:moveTo>
                      <a:cubicBezTo>
                        <a:pt x="1270" y="2542"/>
                        <a:pt x="1270" y="2553"/>
                        <a:pt x="1251" y="2615"/>
                      </a:cubicBezTo>
                      <a:cubicBezTo>
                        <a:pt x="1231" y="2637"/>
                        <a:pt x="1212" y="2662"/>
                        <a:pt x="1192" y="2684"/>
                      </a:cubicBezTo>
                      <a:cubicBezTo>
                        <a:pt x="451" y="2648"/>
                        <a:pt x="312" y="2299"/>
                        <a:pt x="133" y="1886"/>
                      </a:cubicBezTo>
                      <a:cubicBezTo>
                        <a:pt x="-34" y="2042"/>
                        <a:pt x="-14" y="2214"/>
                        <a:pt x="35" y="2411"/>
                      </a:cubicBezTo>
                      <a:cubicBezTo>
                        <a:pt x="164" y="2883"/>
                        <a:pt x="530" y="2856"/>
                        <a:pt x="875" y="3008"/>
                      </a:cubicBezTo>
                      <a:cubicBezTo>
                        <a:pt x="1093" y="3104"/>
                        <a:pt x="1241" y="3134"/>
                        <a:pt x="1459" y="3216"/>
                      </a:cubicBezTo>
                      <a:lnTo>
                        <a:pt x="5225" y="4199"/>
                      </a:lnTo>
                      <a:cubicBezTo>
                        <a:pt x="5861" y="4367"/>
                        <a:pt x="4868" y="4283"/>
                        <a:pt x="5275" y="4223"/>
                      </a:cubicBezTo>
                      <a:cubicBezTo>
                        <a:pt x="6757" y="4540"/>
                        <a:pt x="6926" y="4829"/>
                        <a:pt x="7667" y="3838"/>
                      </a:cubicBezTo>
                      <a:cubicBezTo>
                        <a:pt x="8093" y="3271"/>
                        <a:pt x="8566" y="2711"/>
                        <a:pt x="8982" y="2151"/>
                      </a:cubicBezTo>
                      <a:lnTo>
                        <a:pt x="10000" y="824"/>
                      </a:lnTo>
                      <a:lnTo>
                        <a:pt x="2200" y="142"/>
                      </a:lnTo>
                      <a:lnTo>
                        <a:pt x="2200" y="0"/>
                      </a:lnTo>
                      <a:cubicBezTo>
                        <a:pt x="1903" y="319"/>
                        <a:pt x="1597" y="2143"/>
                        <a:pt x="1270" y="2482"/>
                      </a:cubicBezTo>
                      <a:close/>
                    </a:path>
                  </a:pathLst>
                </a:custGeom>
                <a:solidFill>
                  <a:srgbClr val="478C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8" name="Freeform 205">
                  <a:extLst>
                    <a:ext uri="{FF2B5EF4-FFF2-40B4-BE49-F238E27FC236}">
                      <a16:creationId xmlns:a16="http://schemas.microsoft.com/office/drawing/2014/main" id="{8B56D60D-807E-4568-8C95-0C6A2CEF28C9}"/>
                    </a:ext>
                  </a:extLst>
                </p:cNvPr>
                <p:cNvSpPr>
                  <a:spLocks/>
                </p:cNvSpPr>
                <p:nvPr/>
              </p:nvSpPr>
              <p:spPr bwMode="auto">
                <a:xfrm>
                  <a:off x="11247439" y="3433764"/>
                  <a:ext cx="307975" cy="222250"/>
                </a:xfrm>
                <a:custGeom>
                  <a:avLst/>
                  <a:gdLst>
                    <a:gd name="T0" fmla="*/ 0 w 940"/>
                    <a:gd name="T1" fmla="*/ 542 h 681"/>
                    <a:gd name="T2" fmla="*/ 0 w 940"/>
                    <a:gd name="T3" fmla="*/ 566 h 681"/>
                    <a:gd name="T4" fmla="*/ 789 w 940"/>
                    <a:gd name="T5" fmla="*/ 681 h 681"/>
                    <a:gd name="T6" fmla="*/ 929 w 940"/>
                    <a:gd name="T7" fmla="*/ 397 h 681"/>
                    <a:gd name="T8" fmla="*/ 929 w 940"/>
                    <a:gd name="T9" fmla="*/ 306 h 681"/>
                    <a:gd name="T10" fmla="*/ 867 w 940"/>
                    <a:gd name="T11" fmla="*/ 260 h 681"/>
                    <a:gd name="T12" fmla="*/ 563 w 940"/>
                    <a:gd name="T13" fmla="*/ 131 h 681"/>
                    <a:gd name="T14" fmla="*/ 264 w 940"/>
                    <a:gd name="T15" fmla="*/ 0 h 681"/>
                    <a:gd name="T16" fmla="*/ 123 w 940"/>
                    <a:gd name="T17" fmla="*/ 268 h 681"/>
                    <a:gd name="T18" fmla="*/ 0 w 940"/>
                    <a:gd name="T19" fmla="*/ 542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0" h="681">
                      <a:moveTo>
                        <a:pt x="0" y="542"/>
                      </a:moveTo>
                      <a:lnTo>
                        <a:pt x="0" y="566"/>
                      </a:lnTo>
                      <a:lnTo>
                        <a:pt x="789" y="681"/>
                      </a:lnTo>
                      <a:lnTo>
                        <a:pt x="929" y="397"/>
                      </a:lnTo>
                      <a:cubicBezTo>
                        <a:pt x="939" y="352"/>
                        <a:pt x="940" y="353"/>
                        <a:pt x="929" y="306"/>
                      </a:cubicBezTo>
                      <a:cubicBezTo>
                        <a:pt x="913" y="297"/>
                        <a:pt x="882" y="276"/>
                        <a:pt x="867" y="260"/>
                      </a:cubicBezTo>
                      <a:cubicBezTo>
                        <a:pt x="820" y="254"/>
                        <a:pt x="623" y="157"/>
                        <a:pt x="563" y="131"/>
                      </a:cubicBezTo>
                      <a:cubicBezTo>
                        <a:pt x="481" y="96"/>
                        <a:pt x="341" y="21"/>
                        <a:pt x="264" y="0"/>
                      </a:cubicBezTo>
                      <a:cubicBezTo>
                        <a:pt x="222" y="89"/>
                        <a:pt x="165" y="179"/>
                        <a:pt x="123" y="268"/>
                      </a:cubicBezTo>
                      <a:cubicBezTo>
                        <a:pt x="84" y="352"/>
                        <a:pt x="9" y="444"/>
                        <a:pt x="0" y="542"/>
                      </a:cubicBezTo>
                      <a:close/>
                    </a:path>
                  </a:pathLst>
                </a:custGeom>
                <a:solidFill>
                  <a:srgbClr val="76B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9" name="Freeform 248">
                  <a:extLst>
                    <a:ext uri="{FF2B5EF4-FFF2-40B4-BE49-F238E27FC236}">
                      <a16:creationId xmlns:a16="http://schemas.microsoft.com/office/drawing/2014/main" id="{B2828D65-E2BC-476B-8857-DA379D8C011F}"/>
                    </a:ext>
                  </a:extLst>
                </p:cNvPr>
                <p:cNvSpPr>
                  <a:spLocks/>
                </p:cNvSpPr>
                <p:nvPr/>
              </p:nvSpPr>
              <p:spPr bwMode="auto">
                <a:xfrm>
                  <a:off x="11193464" y="3398839"/>
                  <a:ext cx="141288" cy="349250"/>
                </a:xfrm>
                <a:custGeom>
                  <a:avLst/>
                  <a:gdLst>
                    <a:gd name="T0" fmla="*/ 69 w 431"/>
                    <a:gd name="T1" fmla="*/ 516 h 1064"/>
                    <a:gd name="T2" fmla="*/ 57 w 431"/>
                    <a:gd name="T3" fmla="*/ 646 h 1064"/>
                    <a:gd name="T4" fmla="*/ 36 w 431"/>
                    <a:gd name="T5" fmla="*/ 653 h 1064"/>
                    <a:gd name="T6" fmla="*/ 0 w 431"/>
                    <a:gd name="T7" fmla="*/ 651 h 1064"/>
                    <a:gd name="T8" fmla="*/ 65 w 431"/>
                    <a:gd name="T9" fmla="*/ 824 h 1064"/>
                    <a:gd name="T10" fmla="*/ 73 w 431"/>
                    <a:gd name="T11" fmla="*/ 1064 h 1064"/>
                    <a:gd name="T12" fmla="*/ 167 w 431"/>
                    <a:gd name="T13" fmla="*/ 646 h 1064"/>
                    <a:gd name="T14" fmla="*/ 290 w 431"/>
                    <a:gd name="T15" fmla="*/ 372 h 1064"/>
                    <a:gd name="T16" fmla="*/ 431 w 431"/>
                    <a:gd name="T17" fmla="*/ 104 h 1064"/>
                    <a:gd name="T18" fmla="*/ 317 w 431"/>
                    <a:gd name="T19" fmla="*/ 43 h 1064"/>
                    <a:gd name="T20" fmla="*/ 211 w 431"/>
                    <a:gd name="T21" fmla="*/ 0 h 1064"/>
                    <a:gd name="T22" fmla="*/ 157 w 431"/>
                    <a:gd name="T23" fmla="*/ 280 h 1064"/>
                    <a:gd name="T24" fmla="*/ 69 w 431"/>
                    <a:gd name="T25" fmla="*/ 516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1" h="1064">
                      <a:moveTo>
                        <a:pt x="69" y="516"/>
                      </a:moveTo>
                      <a:lnTo>
                        <a:pt x="57" y="646"/>
                      </a:lnTo>
                      <a:lnTo>
                        <a:pt x="36" y="653"/>
                      </a:lnTo>
                      <a:lnTo>
                        <a:pt x="0" y="651"/>
                      </a:lnTo>
                      <a:cubicBezTo>
                        <a:pt x="25" y="708"/>
                        <a:pt x="57" y="743"/>
                        <a:pt x="65" y="824"/>
                      </a:cubicBezTo>
                      <a:cubicBezTo>
                        <a:pt x="72" y="894"/>
                        <a:pt x="73" y="991"/>
                        <a:pt x="73" y="1064"/>
                      </a:cubicBezTo>
                      <a:cubicBezTo>
                        <a:pt x="106" y="1007"/>
                        <a:pt x="137" y="700"/>
                        <a:pt x="167" y="646"/>
                      </a:cubicBezTo>
                      <a:cubicBezTo>
                        <a:pt x="176" y="548"/>
                        <a:pt x="251" y="456"/>
                        <a:pt x="290" y="372"/>
                      </a:cubicBezTo>
                      <a:cubicBezTo>
                        <a:pt x="332" y="283"/>
                        <a:pt x="389" y="193"/>
                        <a:pt x="431" y="104"/>
                      </a:cubicBezTo>
                      <a:cubicBezTo>
                        <a:pt x="399" y="70"/>
                        <a:pt x="346" y="69"/>
                        <a:pt x="317" y="43"/>
                      </a:cubicBezTo>
                      <a:lnTo>
                        <a:pt x="211" y="0"/>
                      </a:lnTo>
                      <a:cubicBezTo>
                        <a:pt x="191" y="92"/>
                        <a:pt x="174" y="187"/>
                        <a:pt x="157" y="280"/>
                      </a:cubicBezTo>
                      <a:cubicBezTo>
                        <a:pt x="142" y="364"/>
                        <a:pt x="130" y="481"/>
                        <a:pt x="69" y="516"/>
                      </a:cubicBezTo>
                      <a:close/>
                    </a:path>
                  </a:pathLst>
                </a:custGeom>
                <a:solidFill>
                  <a:srgbClr val="2A63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0" name="Freeform 249">
                  <a:extLst>
                    <a:ext uri="{FF2B5EF4-FFF2-40B4-BE49-F238E27FC236}">
                      <a16:creationId xmlns:a16="http://schemas.microsoft.com/office/drawing/2014/main" id="{1D6DA86B-5D19-4802-9781-16EDB8C8B9E8}"/>
                    </a:ext>
                  </a:extLst>
                </p:cNvPr>
                <p:cNvSpPr>
                  <a:spLocks/>
                </p:cNvSpPr>
                <p:nvPr/>
              </p:nvSpPr>
              <p:spPr bwMode="auto">
                <a:xfrm>
                  <a:off x="10984802" y="3318985"/>
                  <a:ext cx="119762" cy="273528"/>
                </a:xfrm>
                <a:custGeom>
                  <a:avLst/>
                  <a:gdLst>
                    <a:gd name="T0" fmla="*/ 0 w 242"/>
                    <a:gd name="T1" fmla="*/ 253 h 840"/>
                    <a:gd name="T2" fmla="*/ 35 w 242"/>
                    <a:gd name="T3" fmla="*/ 821 h 840"/>
                    <a:gd name="T4" fmla="*/ 154 w 242"/>
                    <a:gd name="T5" fmla="*/ 840 h 840"/>
                    <a:gd name="T6" fmla="*/ 166 w 242"/>
                    <a:gd name="T7" fmla="*/ 709 h 840"/>
                    <a:gd name="T8" fmla="*/ 178 w 242"/>
                    <a:gd name="T9" fmla="*/ 378 h 840"/>
                    <a:gd name="T10" fmla="*/ 242 w 242"/>
                    <a:gd name="T11" fmla="*/ 36 h 840"/>
                    <a:gd name="T12" fmla="*/ 81 w 242"/>
                    <a:gd name="T13" fmla="*/ 86 h 840"/>
                    <a:gd name="T14" fmla="*/ 0 w 242"/>
                    <a:gd name="T15" fmla="*/ 253 h 840"/>
                    <a:gd name="connsiteX0" fmla="*/ 5034 w 15034"/>
                    <a:gd name="connsiteY0" fmla="*/ 2583 h 9571"/>
                    <a:gd name="connsiteX1" fmla="*/ 0 w 15034"/>
                    <a:gd name="connsiteY1" fmla="*/ 9068 h 9571"/>
                    <a:gd name="connsiteX2" fmla="*/ 11398 w 15034"/>
                    <a:gd name="connsiteY2" fmla="*/ 9571 h 9571"/>
                    <a:gd name="connsiteX3" fmla="*/ 11894 w 15034"/>
                    <a:gd name="connsiteY3" fmla="*/ 8011 h 9571"/>
                    <a:gd name="connsiteX4" fmla="*/ 12389 w 15034"/>
                    <a:gd name="connsiteY4" fmla="*/ 4071 h 9571"/>
                    <a:gd name="connsiteX5" fmla="*/ 15034 w 15034"/>
                    <a:gd name="connsiteY5" fmla="*/ 0 h 9571"/>
                    <a:gd name="connsiteX6" fmla="*/ 8381 w 15034"/>
                    <a:gd name="connsiteY6" fmla="*/ 595 h 9571"/>
                    <a:gd name="connsiteX7" fmla="*/ 5034 w 15034"/>
                    <a:gd name="connsiteY7" fmla="*/ 2583 h 9571"/>
                    <a:gd name="connsiteX0" fmla="*/ 3348 w 10000"/>
                    <a:gd name="connsiteY0" fmla="*/ 2802 h 10103"/>
                    <a:gd name="connsiteX1" fmla="*/ 0 w 10000"/>
                    <a:gd name="connsiteY1" fmla="*/ 9577 h 10103"/>
                    <a:gd name="connsiteX2" fmla="*/ 7581 w 10000"/>
                    <a:gd name="connsiteY2" fmla="*/ 10103 h 10103"/>
                    <a:gd name="connsiteX3" fmla="*/ 7911 w 10000"/>
                    <a:gd name="connsiteY3" fmla="*/ 8473 h 10103"/>
                    <a:gd name="connsiteX4" fmla="*/ 8241 w 10000"/>
                    <a:gd name="connsiteY4" fmla="*/ 4356 h 10103"/>
                    <a:gd name="connsiteX5" fmla="*/ 10000 w 10000"/>
                    <a:gd name="connsiteY5" fmla="*/ 103 h 10103"/>
                    <a:gd name="connsiteX6" fmla="*/ 5096 w 10000"/>
                    <a:gd name="connsiteY6" fmla="*/ 0 h 10103"/>
                    <a:gd name="connsiteX7" fmla="*/ 3348 w 10000"/>
                    <a:gd name="connsiteY7" fmla="*/ 2802 h 10103"/>
                    <a:gd name="connsiteX0" fmla="*/ 3348 w 10000"/>
                    <a:gd name="connsiteY0" fmla="*/ 3092 h 10393"/>
                    <a:gd name="connsiteX1" fmla="*/ 0 w 10000"/>
                    <a:gd name="connsiteY1" fmla="*/ 9867 h 10393"/>
                    <a:gd name="connsiteX2" fmla="*/ 7581 w 10000"/>
                    <a:gd name="connsiteY2" fmla="*/ 10393 h 10393"/>
                    <a:gd name="connsiteX3" fmla="*/ 7911 w 10000"/>
                    <a:gd name="connsiteY3" fmla="*/ 8763 h 10393"/>
                    <a:gd name="connsiteX4" fmla="*/ 8241 w 10000"/>
                    <a:gd name="connsiteY4" fmla="*/ 4646 h 10393"/>
                    <a:gd name="connsiteX5" fmla="*/ 10000 w 10000"/>
                    <a:gd name="connsiteY5" fmla="*/ 393 h 10393"/>
                    <a:gd name="connsiteX6" fmla="*/ 4936 w 10000"/>
                    <a:gd name="connsiteY6" fmla="*/ 0 h 10393"/>
                    <a:gd name="connsiteX7" fmla="*/ 3348 w 10000"/>
                    <a:gd name="connsiteY7" fmla="*/ 3092 h 10393"/>
                    <a:gd name="connsiteX0" fmla="*/ 3348 w 10000"/>
                    <a:gd name="connsiteY0" fmla="*/ 3092 h 10393"/>
                    <a:gd name="connsiteX1" fmla="*/ 0 w 10000"/>
                    <a:gd name="connsiteY1" fmla="*/ 9867 h 10393"/>
                    <a:gd name="connsiteX2" fmla="*/ 7581 w 10000"/>
                    <a:gd name="connsiteY2" fmla="*/ 10393 h 10393"/>
                    <a:gd name="connsiteX3" fmla="*/ 7911 w 10000"/>
                    <a:gd name="connsiteY3" fmla="*/ 8763 h 10393"/>
                    <a:gd name="connsiteX4" fmla="*/ 8241 w 10000"/>
                    <a:gd name="connsiteY4" fmla="*/ 4646 h 10393"/>
                    <a:gd name="connsiteX5" fmla="*/ 10000 w 10000"/>
                    <a:gd name="connsiteY5" fmla="*/ 393 h 10393"/>
                    <a:gd name="connsiteX6" fmla="*/ 4936 w 10000"/>
                    <a:gd name="connsiteY6" fmla="*/ 0 h 10393"/>
                    <a:gd name="connsiteX7" fmla="*/ 3348 w 10000"/>
                    <a:gd name="connsiteY7" fmla="*/ 3092 h 10393"/>
                    <a:gd name="connsiteX0" fmla="*/ 3348 w 10000"/>
                    <a:gd name="connsiteY0" fmla="*/ 3105 h 10406"/>
                    <a:gd name="connsiteX1" fmla="*/ 0 w 10000"/>
                    <a:gd name="connsiteY1" fmla="*/ 9880 h 10406"/>
                    <a:gd name="connsiteX2" fmla="*/ 7581 w 10000"/>
                    <a:gd name="connsiteY2" fmla="*/ 10406 h 10406"/>
                    <a:gd name="connsiteX3" fmla="*/ 7911 w 10000"/>
                    <a:gd name="connsiteY3" fmla="*/ 8776 h 10406"/>
                    <a:gd name="connsiteX4" fmla="*/ 8241 w 10000"/>
                    <a:gd name="connsiteY4" fmla="*/ 4659 h 10406"/>
                    <a:gd name="connsiteX5" fmla="*/ 10000 w 10000"/>
                    <a:gd name="connsiteY5" fmla="*/ 406 h 10406"/>
                    <a:gd name="connsiteX6" fmla="*/ 4936 w 10000"/>
                    <a:gd name="connsiteY6" fmla="*/ 13 h 10406"/>
                    <a:gd name="connsiteX7" fmla="*/ 3348 w 10000"/>
                    <a:gd name="connsiteY7" fmla="*/ 3105 h 10406"/>
                    <a:gd name="connsiteX0" fmla="*/ 4972 w 10036"/>
                    <a:gd name="connsiteY0" fmla="*/ 13 h 10406"/>
                    <a:gd name="connsiteX1" fmla="*/ 36 w 10036"/>
                    <a:gd name="connsiteY1" fmla="*/ 9880 h 10406"/>
                    <a:gd name="connsiteX2" fmla="*/ 7617 w 10036"/>
                    <a:gd name="connsiteY2" fmla="*/ 10406 h 10406"/>
                    <a:gd name="connsiteX3" fmla="*/ 7947 w 10036"/>
                    <a:gd name="connsiteY3" fmla="*/ 8776 h 10406"/>
                    <a:gd name="connsiteX4" fmla="*/ 8277 w 10036"/>
                    <a:gd name="connsiteY4" fmla="*/ 4659 h 10406"/>
                    <a:gd name="connsiteX5" fmla="*/ 10036 w 10036"/>
                    <a:gd name="connsiteY5" fmla="*/ 406 h 10406"/>
                    <a:gd name="connsiteX6" fmla="*/ 4972 w 10036"/>
                    <a:gd name="connsiteY6" fmla="*/ 13 h 1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6" h="10406">
                      <a:moveTo>
                        <a:pt x="4972" y="13"/>
                      </a:moveTo>
                      <a:cubicBezTo>
                        <a:pt x="3305" y="1592"/>
                        <a:pt x="-405" y="8148"/>
                        <a:pt x="36" y="9880"/>
                      </a:cubicBezTo>
                      <a:lnTo>
                        <a:pt x="7617" y="10406"/>
                      </a:lnTo>
                      <a:lnTo>
                        <a:pt x="7947" y="8776"/>
                      </a:lnTo>
                      <a:cubicBezTo>
                        <a:pt x="6573" y="7682"/>
                        <a:pt x="7672" y="5940"/>
                        <a:pt x="8277" y="4659"/>
                      </a:cubicBezTo>
                      <a:cubicBezTo>
                        <a:pt x="8881" y="3328"/>
                        <a:pt x="9624" y="1761"/>
                        <a:pt x="10036" y="406"/>
                      </a:cubicBezTo>
                      <a:cubicBezTo>
                        <a:pt x="8348" y="275"/>
                        <a:pt x="6820" y="-73"/>
                        <a:pt x="4972" y="13"/>
                      </a:cubicBezTo>
                      <a:close/>
                    </a:path>
                  </a:pathLst>
                </a:custGeom>
                <a:solidFill>
                  <a:srgbClr val="77B9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1" name="Freeform 272">
                  <a:extLst>
                    <a:ext uri="{FF2B5EF4-FFF2-40B4-BE49-F238E27FC236}">
                      <a16:creationId xmlns:a16="http://schemas.microsoft.com/office/drawing/2014/main" id="{A392E34D-073C-4083-81D1-27EA10844A10}"/>
                    </a:ext>
                  </a:extLst>
                </p:cNvPr>
                <p:cNvSpPr>
                  <a:spLocks/>
                </p:cNvSpPr>
                <p:nvPr/>
              </p:nvSpPr>
              <p:spPr bwMode="auto">
                <a:xfrm>
                  <a:off x="10974713" y="3572822"/>
                  <a:ext cx="126676" cy="153041"/>
                </a:xfrm>
                <a:custGeom>
                  <a:avLst/>
                  <a:gdLst>
                    <a:gd name="T0" fmla="*/ 0 w 223"/>
                    <a:gd name="T1" fmla="*/ 338 h 428"/>
                    <a:gd name="T2" fmla="*/ 186 w 223"/>
                    <a:gd name="T3" fmla="*/ 428 h 428"/>
                    <a:gd name="T4" fmla="*/ 223 w 223"/>
                    <a:gd name="T5" fmla="*/ 52 h 428"/>
                    <a:gd name="T6" fmla="*/ 144 w 223"/>
                    <a:gd name="T7" fmla="*/ 44 h 428"/>
                    <a:gd name="T8" fmla="*/ 146 w 223"/>
                    <a:gd name="T9" fmla="*/ 19 h 428"/>
                    <a:gd name="T10" fmla="*/ 27 w 223"/>
                    <a:gd name="T11" fmla="*/ 0 h 428"/>
                    <a:gd name="T12" fmla="*/ 40 w 223"/>
                    <a:gd name="T13" fmla="*/ 184 h 428"/>
                    <a:gd name="T14" fmla="*/ 0 w 223"/>
                    <a:gd name="T15" fmla="*/ 338 h 428"/>
                    <a:gd name="connsiteX0" fmla="*/ 470 w 10470"/>
                    <a:gd name="connsiteY0" fmla="*/ 7897 h 10000"/>
                    <a:gd name="connsiteX1" fmla="*/ 8811 w 10470"/>
                    <a:gd name="connsiteY1" fmla="*/ 10000 h 10000"/>
                    <a:gd name="connsiteX2" fmla="*/ 10470 w 10470"/>
                    <a:gd name="connsiteY2" fmla="*/ 1215 h 10000"/>
                    <a:gd name="connsiteX3" fmla="*/ 6927 w 10470"/>
                    <a:gd name="connsiteY3" fmla="*/ 1028 h 10000"/>
                    <a:gd name="connsiteX4" fmla="*/ 7017 w 10470"/>
                    <a:gd name="connsiteY4" fmla="*/ 444 h 10000"/>
                    <a:gd name="connsiteX5" fmla="*/ 1681 w 10470"/>
                    <a:gd name="connsiteY5" fmla="*/ 0 h 10000"/>
                    <a:gd name="connsiteX6" fmla="*/ 470 w 10470"/>
                    <a:gd name="connsiteY6" fmla="*/ 7897 h 10000"/>
                    <a:gd name="connsiteX0" fmla="*/ 4699 w 14699"/>
                    <a:gd name="connsiteY0" fmla="*/ 8852 h 10955"/>
                    <a:gd name="connsiteX1" fmla="*/ 13040 w 14699"/>
                    <a:gd name="connsiteY1" fmla="*/ 10955 h 10955"/>
                    <a:gd name="connsiteX2" fmla="*/ 14699 w 14699"/>
                    <a:gd name="connsiteY2" fmla="*/ 2170 h 10955"/>
                    <a:gd name="connsiteX3" fmla="*/ 11156 w 14699"/>
                    <a:gd name="connsiteY3" fmla="*/ 1983 h 10955"/>
                    <a:gd name="connsiteX4" fmla="*/ 11246 w 14699"/>
                    <a:gd name="connsiteY4" fmla="*/ 1399 h 10955"/>
                    <a:gd name="connsiteX5" fmla="*/ 171 w 14699"/>
                    <a:gd name="connsiteY5" fmla="*/ 0 h 10955"/>
                    <a:gd name="connsiteX6" fmla="*/ 4699 w 14699"/>
                    <a:gd name="connsiteY6" fmla="*/ 8852 h 10955"/>
                    <a:gd name="connsiteX0" fmla="*/ 303 w 17347"/>
                    <a:gd name="connsiteY0" fmla="*/ 7625 h 10955"/>
                    <a:gd name="connsiteX1" fmla="*/ 15688 w 17347"/>
                    <a:gd name="connsiteY1" fmla="*/ 10955 h 10955"/>
                    <a:gd name="connsiteX2" fmla="*/ 17347 w 17347"/>
                    <a:gd name="connsiteY2" fmla="*/ 2170 h 10955"/>
                    <a:gd name="connsiteX3" fmla="*/ 13804 w 17347"/>
                    <a:gd name="connsiteY3" fmla="*/ 1983 h 10955"/>
                    <a:gd name="connsiteX4" fmla="*/ 13894 w 17347"/>
                    <a:gd name="connsiteY4" fmla="*/ 1399 h 10955"/>
                    <a:gd name="connsiteX5" fmla="*/ 2819 w 17347"/>
                    <a:gd name="connsiteY5" fmla="*/ 0 h 10955"/>
                    <a:gd name="connsiteX6" fmla="*/ 303 w 17347"/>
                    <a:gd name="connsiteY6" fmla="*/ 7625 h 1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47" h="10955">
                      <a:moveTo>
                        <a:pt x="303" y="7625"/>
                      </a:moveTo>
                      <a:cubicBezTo>
                        <a:pt x="1155" y="8279"/>
                        <a:pt x="14118" y="10745"/>
                        <a:pt x="15688" y="10955"/>
                      </a:cubicBezTo>
                      <a:cubicBezTo>
                        <a:pt x="14791" y="8221"/>
                        <a:pt x="16764" y="4974"/>
                        <a:pt x="17347" y="2170"/>
                      </a:cubicBezTo>
                      <a:lnTo>
                        <a:pt x="13804" y="1983"/>
                      </a:lnTo>
                      <a:cubicBezTo>
                        <a:pt x="13834" y="1788"/>
                        <a:pt x="13864" y="1594"/>
                        <a:pt x="13894" y="1399"/>
                      </a:cubicBezTo>
                      <a:lnTo>
                        <a:pt x="2819" y="0"/>
                      </a:lnTo>
                      <a:cubicBezTo>
                        <a:pt x="1728" y="1242"/>
                        <a:pt x="-885" y="5958"/>
                        <a:pt x="303" y="7625"/>
                      </a:cubicBezTo>
                      <a:close/>
                    </a:path>
                  </a:pathLst>
                </a:custGeom>
                <a:solidFill>
                  <a:srgbClr val="478C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grpSp>
      <p:grpSp>
        <p:nvGrpSpPr>
          <p:cNvPr id="222" name="Group 221">
            <a:extLst>
              <a:ext uri="{FF2B5EF4-FFF2-40B4-BE49-F238E27FC236}">
                <a16:creationId xmlns:a16="http://schemas.microsoft.com/office/drawing/2014/main" id="{124A01BA-97AC-47B8-B1B9-C2ABAA2B0C51}"/>
              </a:ext>
            </a:extLst>
          </p:cNvPr>
          <p:cNvGrpSpPr/>
          <p:nvPr/>
        </p:nvGrpSpPr>
        <p:grpSpPr>
          <a:xfrm>
            <a:off x="10924178" y="2514774"/>
            <a:ext cx="496896" cy="1463960"/>
            <a:chOff x="-1161019" y="1975486"/>
            <a:chExt cx="1186497" cy="3495676"/>
          </a:xfrm>
        </p:grpSpPr>
        <p:sp>
          <p:nvSpPr>
            <p:cNvPr id="325" name="Oval 324">
              <a:extLst>
                <a:ext uri="{FF2B5EF4-FFF2-40B4-BE49-F238E27FC236}">
                  <a16:creationId xmlns:a16="http://schemas.microsoft.com/office/drawing/2014/main" id="{DC360298-AC26-4473-A43D-8ACDFCC0D858}"/>
                </a:ext>
              </a:extLst>
            </p:cNvPr>
            <p:cNvSpPr/>
            <p:nvPr/>
          </p:nvSpPr>
          <p:spPr>
            <a:xfrm>
              <a:off x="-629920" y="2615736"/>
              <a:ext cx="335280" cy="2620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26" name="Group 325">
              <a:extLst>
                <a:ext uri="{FF2B5EF4-FFF2-40B4-BE49-F238E27FC236}">
                  <a16:creationId xmlns:a16="http://schemas.microsoft.com/office/drawing/2014/main" id="{C81957FF-0891-4878-A513-8C76A18A371E}"/>
                </a:ext>
              </a:extLst>
            </p:cNvPr>
            <p:cNvGrpSpPr/>
            <p:nvPr/>
          </p:nvGrpSpPr>
          <p:grpSpPr>
            <a:xfrm>
              <a:off x="-1161019" y="1975486"/>
              <a:ext cx="1186497" cy="3495676"/>
              <a:chOff x="1705770" y="1050926"/>
              <a:chExt cx="1186497" cy="3495676"/>
            </a:xfrm>
          </p:grpSpPr>
          <p:sp>
            <p:nvSpPr>
              <p:cNvPr id="327" name="Freeform 354">
                <a:extLst>
                  <a:ext uri="{FF2B5EF4-FFF2-40B4-BE49-F238E27FC236}">
                    <a16:creationId xmlns:a16="http://schemas.microsoft.com/office/drawing/2014/main" id="{2ED9BB93-1F3F-4880-B330-31663AB3074D}"/>
                  </a:ext>
                </a:extLst>
              </p:cNvPr>
              <p:cNvSpPr>
                <a:spLocks/>
              </p:cNvSpPr>
              <p:nvPr/>
            </p:nvSpPr>
            <p:spPr bwMode="auto">
              <a:xfrm>
                <a:off x="1851259" y="1716088"/>
                <a:ext cx="1024909" cy="1118473"/>
              </a:xfrm>
              <a:custGeom>
                <a:avLst/>
                <a:gdLst>
                  <a:gd name="T0" fmla="*/ 79 w 3134"/>
                  <a:gd name="T1" fmla="*/ 2307 h 3392"/>
                  <a:gd name="T2" fmla="*/ 19 w 3134"/>
                  <a:gd name="T3" fmla="*/ 3000 h 3392"/>
                  <a:gd name="T4" fmla="*/ 4 w 3134"/>
                  <a:gd name="T5" fmla="*/ 3184 h 3392"/>
                  <a:gd name="T6" fmla="*/ 33 w 3134"/>
                  <a:gd name="T7" fmla="*/ 3326 h 3392"/>
                  <a:gd name="T8" fmla="*/ 395 w 3134"/>
                  <a:gd name="T9" fmla="*/ 3340 h 3392"/>
                  <a:gd name="T10" fmla="*/ 475 w 3134"/>
                  <a:gd name="T11" fmla="*/ 3358 h 3392"/>
                  <a:gd name="T12" fmla="*/ 480 w 3134"/>
                  <a:gd name="T13" fmla="*/ 3363 h 3392"/>
                  <a:gd name="T14" fmla="*/ 491 w 3134"/>
                  <a:gd name="T15" fmla="*/ 3376 h 3392"/>
                  <a:gd name="T16" fmla="*/ 546 w 3134"/>
                  <a:gd name="T17" fmla="*/ 3157 h 3392"/>
                  <a:gd name="T18" fmla="*/ 569 w 3134"/>
                  <a:gd name="T19" fmla="*/ 2905 h 3392"/>
                  <a:gd name="T20" fmla="*/ 637 w 3134"/>
                  <a:gd name="T21" fmla="*/ 2157 h 3392"/>
                  <a:gd name="T22" fmla="*/ 813 w 3134"/>
                  <a:gd name="T23" fmla="*/ 1579 h 3392"/>
                  <a:gd name="T24" fmla="*/ 821 w 3134"/>
                  <a:gd name="T25" fmla="*/ 1553 h 3392"/>
                  <a:gd name="T26" fmla="*/ 826 w 3134"/>
                  <a:gd name="T27" fmla="*/ 1541 h 3392"/>
                  <a:gd name="T28" fmla="*/ 837 w 3134"/>
                  <a:gd name="T29" fmla="*/ 1523 h 3392"/>
                  <a:gd name="T30" fmla="*/ 836 w 3134"/>
                  <a:gd name="T31" fmla="*/ 3131 h 3392"/>
                  <a:gd name="T32" fmla="*/ 1486 w 3134"/>
                  <a:gd name="T33" fmla="*/ 3125 h 3392"/>
                  <a:gd name="T34" fmla="*/ 1673 w 3134"/>
                  <a:gd name="T35" fmla="*/ 3090 h 3392"/>
                  <a:gd name="T36" fmla="*/ 1783 w 3134"/>
                  <a:gd name="T37" fmla="*/ 3089 h 3392"/>
                  <a:gd name="T38" fmla="*/ 1857 w 3134"/>
                  <a:gd name="T39" fmla="*/ 3123 h 3392"/>
                  <a:gd name="T40" fmla="*/ 2538 w 3134"/>
                  <a:gd name="T41" fmla="*/ 3124 h 3392"/>
                  <a:gd name="T42" fmla="*/ 2541 w 3134"/>
                  <a:gd name="T43" fmla="*/ 1783 h 3392"/>
                  <a:gd name="T44" fmla="*/ 2623 w 3134"/>
                  <a:gd name="T45" fmla="*/ 2140 h 3392"/>
                  <a:gd name="T46" fmla="*/ 2666 w 3134"/>
                  <a:gd name="T47" fmla="*/ 2989 h 3392"/>
                  <a:gd name="T48" fmla="*/ 2727 w 3134"/>
                  <a:gd name="T49" fmla="*/ 3392 h 3392"/>
                  <a:gd name="T50" fmla="*/ 2816 w 3134"/>
                  <a:gd name="T51" fmla="*/ 3366 h 3392"/>
                  <a:gd name="T52" fmla="*/ 2942 w 3134"/>
                  <a:gd name="T53" fmla="*/ 3366 h 3392"/>
                  <a:gd name="T54" fmla="*/ 2966 w 3134"/>
                  <a:gd name="T55" fmla="*/ 2989 h 3392"/>
                  <a:gd name="T56" fmla="*/ 2989 w 3134"/>
                  <a:gd name="T57" fmla="*/ 2608 h 3392"/>
                  <a:gd name="T58" fmla="*/ 3134 w 3134"/>
                  <a:gd name="T59" fmla="*/ 1957 h 3392"/>
                  <a:gd name="T60" fmla="*/ 2852 w 3134"/>
                  <a:gd name="T61" fmla="*/ 693 h 3392"/>
                  <a:gd name="T62" fmla="*/ 2650 w 3134"/>
                  <a:gd name="T63" fmla="*/ 318 h 3392"/>
                  <a:gd name="T64" fmla="*/ 2532 w 3134"/>
                  <a:gd name="T65" fmla="*/ 242 h 3392"/>
                  <a:gd name="T66" fmla="*/ 2003 w 3134"/>
                  <a:gd name="T67" fmla="*/ 0 h 3392"/>
                  <a:gd name="T68" fmla="*/ 2075 w 3134"/>
                  <a:gd name="T69" fmla="*/ 157 h 3392"/>
                  <a:gd name="T70" fmla="*/ 1894 w 3134"/>
                  <a:gd name="T71" fmla="*/ 659 h 3392"/>
                  <a:gd name="T72" fmla="*/ 1836 w 3134"/>
                  <a:gd name="T73" fmla="*/ 569 h 3392"/>
                  <a:gd name="T74" fmla="*/ 1772 w 3134"/>
                  <a:gd name="T75" fmla="*/ 678 h 3392"/>
                  <a:gd name="T76" fmla="*/ 1848 w 3134"/>
                  <a:gd name="T77" fmla="*/ 2625 h 3392"/>
                  <a:gd name="T78" fmla="*/ 1821 w 3134"/>
                  <a:gd name="T79" fmla="*/ 2765 h 3392"/>
                  <a:gd name="T80" fmla="*/ 1698 w 3134"/>
                  <a:gd name="T81" fmla="*/ 2971 h 3392"/>
                  <a:gd name="T82" fmla="*/ 1567 w 3134"/>
                  <a:gd name="T83" fmla="*/ 2765 h 3392"/>
                  <a:gd name="T84" fmla="*/ 1540 w 3134"/>
                  <a:gd name="T85" fmla="*/ 2634 h 3392"/>
                  <a:gd name="T86" fmla="*/ 1614 w 3134"/>
                  <a:gd name="T87" fmla="*/ 839 h 3392"/>
                  <a:gd name="T88" fmla="*/ 1556 w 3134"/>
                  <a:gd name="T89" fmla="*/ 583 h 3392"/>
                  <a:gd name="T90" fmla="*/ 1552 w 3134"/>
                  <a:gd name="T91" fmla="*/ 579 h 3392"/>
                  <a:gd name="T92" fmla="*/ 1548 w 3134"/>
                  <a:gd name="T93" fmla="*/ 575 h 3392"/>
                  <a:gd name="T94" fmla="*/ 1494 w 3134"/>
                  <a:gd name="T95" fmla="*/ 659 h 3392"/>
                  <a:gd name="T96" fmla="*/ 1328 w 3134"/>
                  <a:gd name="T97" fmla="*/ 362 h 3392"/>
                  <a:gd name="T98" fmla="*/ 1378 w 3134"/>
                  <a:gd name="T99" fmla="*/ 0 h 3392"/>
                  <a:gd name="T100" fmla="*/ 907 w 3134"/>
                  <a:gd name="T101" fmla="*/ 199 h 3392"/>
                  <a:gd name="T102" fmla="*/ 782 w 3134"/>
                  <a:gd name="T103" fmla="*/ 303 h 3392"/>
                  <a:gd name="T104" fmla="*/ 568 w 3134"/>
                  <a:gd name="T105" fmla="*/ 538 h 3392"/>
                  <a:gd name="T106" fmla="*/ 249 w 3134"/>
                  <a:gd name="T107" fmla="*/ 1583 h 3392"/>
                  <a:gd name="T108" fmla="*/ 145 w 3134"/>
                  <a:gd name="T109" fmla="*/ 1927 h 3392"/>
                  <a:gd name="T110" fmla="*/ 79 w 3134"/>
                  <a:gd name="T111" fmla="*/ 2307 h 3392"/>
                  <a:gd name="connsiteX0" fmla="*/ 242 w 9995"/>
                  <a:gd name="connsiteY0" fmla="*/ 6801 h 10000"/>
                  <a:gd name="connsiteX1" fmla="*/ 51 w 9995"/>
                  <a:gd name="connsiteY1" fmla="*/ 8844 h 10000"/>
                  <a:gd name="connsiteX2" fmla="*/ 3 w 9995"/>
                  <a:gd name="connsiteY2" fmla="*/ 9387 h 10000"/>
                  <a:gd name="connsiteX3" fmla="*/ 95 w 9995"/>
                  <a:gd name="connsiteY3" fmla="*/ 9805 h 10000"/>
                  <a:gd name="connsiteX4" fmla="*/ 1250 w 9995"/>
                  <a:gd name="connsiteY4" fmla="*/ 9847 h 10000"/>
                  <a:gd name="connsiteX5" fmla="*/ 1506 w 9995"/>
                  <a:gd name="connsiteY5" fmla="*/ 9900 h 10000"/>
                  <a:gd name="connsiteX6" fmla="*/ 1522 w 9995"/>
                  <a:gd name="connsiteY6" fmla="*/ 9915 h 10000"/>
                  <a:gd name="connsiteX7" fmla="*/ 1557 w 9995"/>
                  <a:gd name="connsiteY7" fmla="*/ 9953 h 10000"/>
                  <a:gd name="connsiteX8" fmla="*/ 1732 w 9995"/>
                  <a:gd name="connsiteY8" fmla="*/ 9307 h 10000"/>
                  <a:gd name="connsiteX9" fmla="*/ 1806 w 9995"/>
                  <a:gd name="connsiteY9" fmla="*/ 8564 h 10000"/>
                  <a:gd name="connsiteX10" fmla="*/ 2023 w 9995"/>
                  <a:gd name="connsiteY10" fmla="*/ 6359 h 10000"/>
                  <a:gd name="connsiteX11" fmla="*/ 2584 w 9995"/>
                  <a:gd name="connsiteY11" fmla="*/ 4655 h 10000"/>
                  <a:gd name="connsiteX12" fmla="*/ 2610 w 9995"/>
                  <a:gd name="connsiteY12" fmla="*/ 4578 h 10000"/>
                  <a:gd name="connsiteX13" fmla="*/ 2626 w 9995"/>
                  <a:gd name="connsiteY13" fmla="*/ 4543 h 10000"/>
                  <a:gd name="connsiteX14" fmla="*/ 2661 w 9995"/>
                  <a:gd name="connsiteY14" fmla="*/ 4490 h 10000"/>
                  <a:gd name="connsiteX15" fmla="*/ 2658 w 9995"/>
                  <a:gd name="connsiteY15" fmla="*/ 9231 h 10000"/>
                  <a:gd name="connsiteX16" fmla="*/ 4732 w 9995"/>
                  <a:gd name="connsiteY16" fmla="*/ 9213 h 10000"/>
                  <a:gd name="connsiteX17" fmla="*/ 5328 w 9995"/>
                  <a:gd name="connsiteY17" fmla="*/ 9110 h 10000"/>
                  <a:gd name="connsiteX18" fmla="*/ 5679 w 9995"/>
                  <a:gd name="connsiteY18" fmla="*/ 9107 h 10000"/>
                  <a:gd name="connsiteX19" fmla="*/ 5915 w 9995"/>
                  <a:gd name="connsiteY19" fmla="*/ 9207 h 10000"/>
                  <a:gd name="connsiteX20" fmla="*/ 8088 w 9995"/>
                  <a:gd name="connsiteY20" fmla="*/ 9210 h 10000"/>
                  <a:gd name="connsiteX21" fmla="*/ 8098 w 9995"/>
                  <a:gd name="connsiteY21" fmla="*/ 5256 h 10000"/>
                  <a:gd name="connsiteX22" fmla="*/ 8359 w 9995"/>
                  <a:gd name="connsiteY22" fmla="*/ 6309 h 10000"/>
                  <a:gd name="connsiteX23" fmla="*/ 8497 w 9995"/>
                  <a:gd name="connsiteY23" fmla="*/ 8812 h 10000"/>
                  <a:gd name="connsiteX24" fmla="*/ 8691 w 9995"/>
                  <a:gd name="connsiteY24" fmla="*/ 10000 h 10000"/>
                  <a:gd name="connsiteX25" fmla="*/ 8975 w 9995"/>
                  <a:gd name="connsiteY25" fmla="*/ 9923 h 10000"/>
                  <a:gd name="connsiteX26" fmla="*/ 9377 w 9995"/>
                  <a:gd name="connsiteY26" fmla="*/ 9923 h 10000"/>
                  <a:gd name="connsiteX27" fmla="*/ 9454 w 9995"/>
                  <a:gd name="connsiteY27" fmla="*/ 8812 h 10000"/>
                  <a:gd name="connsiteX28" fmla="*/ 9990 w 9995"/>
                  <a:gd name="connsiteY28" fmla="*/ 5769 h 10000"/>
                  <a:gd name="connsiteX29" fmla="*/ 9090 w 9995"/>
                  <a:gd name="connsiteY29" fmla="*/ 2043 h 10000"/>
                  <a:gd name="connsiteX30" fmla="*/ 8446 w 9995"/>
                  <a:gd name="connsiteY30" fmla="*/ 938 h 10000"/>
                  <a:gd name="connsiteX31" fmla="*/ 8069 w 9995"/>
                  <a:gd name="connsiteY31" fmla="*/ 713 h 10000"/>
                  <a:gd name="connsiteX32" fmla="*/ 6381 w 9995"/>
                  <a:gd name="connsiteY32" fmla="*/ 0 h 10000"/>
                  <a:gd name="connsiteX33" fmla="*/ 6611 w 9995"/>
                  <a:gd name="connsiteY33" fmla="*/ 463 h 10000"/>
                  <a:gd name="connsiteX34" fmla="*/ 6033 w 9995"/>
                  <a:gd name="connsiteY34" fmla="*/ 1943 h 10000"/>
                  <a:gd name="connsiteX35" fmla="*/ 5848 w 9995"/>
                  <a:gd name="connsiteY35" fmla="*/ 1677 h 10000"/>
                  <a:gd name="connsiteX36" fmla="*/ 5644 w 9995"/>
                  <a:gd name="connsiteY36" fmla="*/ 1999 h 10000"/>
                  <a:gd name="connsiteX37" fmla="*/ 5887 w 9995"/>
                  <a:gd name="connsiteY37" fmla="*/ 7739 h 10000"/>
                  <a:gd name="connsiteX38" fmla="*/ 5800 w 9995"/>
                  <a:gd name="connsiteY38" fmla="*/ 8152 h 10000"/>
                  <a:gd name="connsiteX39" fmla="*/ 5408 w 9995"/>
                  <a:gd name="connsiteY39" fmla="*/ 8759 h 10000"/>
                  <a:gd name="connsiteX40" fmla="*/ 4990 w 9995"/>
                  <a:gd name="connsiteY40" fmla="*/ 8152 h 10000"/>
                  <a:gd name="connsiteX41" fmla="*/ 4904 w 9995"/>
                  <a:gd name="connsiteY41" fmla="*/ 7765 h 10000"/>
                  <a:gd name="connsiteX42" fmla="*/ 5140 w 9995"/>
                  <a:gd name="connsiteY42" fmla="*/ 2473 h 10000"/>
                  <a:gd name="connsiteX43" fmla="*/ 4955 w 9995"/>
                  <a:gd name="connsiteY43" fmla="*/ 1719 h 10000"/>
                  <a:gd name="connsiteX44" fmla="*/ 4942 w 9995"/>
                  <a:gd name="connsiteY44" fmla="*/ 1707 h 10000"/>
                  <a:gd name="connsiteX45" fmla="*/ 4929 w 9995"/>
                  <a:gd name="connsiteY45" fmla="*/ 1695 h 10000"/>
                  <a:gd name="connsiteX46" fmla="*/ 4757 w 9995"/>
                  <a:gd name="connsiteY46" fmla="*/ 1943 h 10000"/>
                  <a:gd name="connsiteX47" fmla="*/ 4227 w 9995"/>
                  <a:gd name="connsiteY47" fmla="*/ 1067 h 10000"/>
                  <a:gd name="connsiteX48" fmla="*/ 4387 w 9995"/>
                  <a:gd name="connsiteY48" fmla="*/ 0 h 10000"/>
                  <a:gd name="connsiteX49" fmla="*/ 2884 w 9995"/>
                  <a:gd name="connsiteY49" fmla="*/ 587 h 10000"/>
                  <a:gd name="connsiteX50" fmla="*/ 2485 w 9995"/>
                  <a:gd name="connsiteY50" fmla="*/ 893 h 10000"/>
                  <a:gd name="connsiteX51" fmla="*/ 1802 w 9995"/>
                  <a:gd name="connsiteY51" fmla="*/ 1586 h 10000"/>
                  <a:gd name="connsiteX52" fmla="*/ 785 w 9995"/>
                  <a:gd name="connsiteY52" fmla="*/ 4667 h 10000"/>
                  <a:gd name="connsiteX53" fmla="*/ 453 w 9995"/>
                  <a:gd name="connsiteY53" fmla="*/ 5681 h 10000"/>
                  <a:gd name="connsiteX54" fmla="*/ 242 w 9995"/>
                  <a:gd name="connsiteY54" fmla="*/ 6801 h 10000"/>
                  <a:gd name="connsiteX0" fmla="*/ 242 w 9998"/>
                  <a:gd name="connsiteY0" fmla="*/ 6801 h 10000"/>
                  <a:gd name="connsiteX1" fmla="*/ 51 w 9998"/>
                  <a:gd name="connsiteY1" fmla="*/ 8844 h 10000"/>
                  <a:gd name="connsiteX2" fmla="*/ 3 w 9998"/>
                  <a:gd name="connsiteY2" fmla="*/ 9387 h 10000"/>
                  <a:gd name="connsiteX3" fmla="*/ 95 w 9998"/>
                  <a:gd name="connsiteY3" fmla="*/ 9805 h 10000"/>
                  <a:gd name="connsiteX4" fmla="*/ 1251 w 9998"/>
                  <a:gd name="connsiteY4" fmla="*/ 9847 h 10000"/>
                  <a:gd name="connsiteX5" fmla="*/ 1507 w 9998"/>
                  <a:gd name="connsiteY5" fmla="*/ 9900 h 10000"/>
                  <a:gd name="connsiteX6" fmla="*/ 1523 w 9998"/>
                  <a:gd name="connsiteY6" fmla="*/ 9915 h 10000"/>
                  <a:gd name="connsiteX7" fmla="*/ 1558 w 9998"/>
                  <a:gd name="connsiteY7" fmla="*/ 9953 h 10000"/>
                  <a:gd name="connsiteX8" fmla="*/ 1733 w 9998"/>
                  <a:gd name="connsiteY8" fmla="*/ 9307 h 10000"/>
                  <a:gd name="connsiteX9" fmla="*/ 1807 w 9998"/>
                  <a:gd name="connsiteY9" fmla="*/ 8564 h 10000"/>
                  <a:gd name="connsiteX10" fmla="*/ 2024 w 9998"/>
                  <a:gd name="connsiteY10" fmla="*/ 6359 h 10000"/>
                  <a:gd name="connsiteX11" fmla="*/ 2585 w 9998"/>
                  <a:gd name="connsiteY11" fmla="*/ 4655 h 10000"/>
                  <a:gd name="connsiteX12" fmla="*/ 2611 w 9998"/>
                  <a:gd name="connsiteY12" fmla="*/ 4578 h 10000"/>
                  <a:gd name="connsiteX13" fmla="*/ 2627 w 9998"/>
                  <a:gd name="connsiteY13" fmla="*/ 4543 h 10000"/>
                  <a:gd name="connsiteX14" fmla="*/ 2662 w 9998"/>
                  <a:gd name="connsiteY14" fmla="*/ 4490 h 10000"/>
                  <a:gd name="connsiteX15" fmla="*/ 2659 w 9998"/>
                  <a:gd name="connsiteY15" fmla="*/ 9231 h 10000"/>
                  <a:gd name="connsiteX16" fmla="*/ 4734 w 9998"/>
                  <a:gd name="connsiteY16" fmla="*/ 9213 h 10000"/>
                  <a:gd name="connsiteX17" fmla="*/ 5331 w 9998"/>
                  <a:gd name="connsiteY17" fmla="*/ 9110 h 10000"/>
                  <a:gd name="connsiteX18" fmla="*/ 5682 w 9998"/>
                  <a:gd name="connsiteY18" fmla="*/ 9107 h 10000"/>
                  <a:gd name="connsiteX19" fmla="*/ 5918 w 9998"/>
                  <a:gd name="connsiteY19" fmla="*/ 9207 h 10000"/>
                  <a:gd name="connsiteX20" fmla="*/ 8092 w 9998"/>
                  <a:gd name="connsiteY20" fmla="*/ 9210 h 10000"/>
                  <a:gd name="connsiteX21" fmla="*/ 8102 w 9998"/>
                  <a:gd name="connsiteY21" fmla="*/ 5256 h 10000"/>
                  <a:gd name="connsiteX22" fmla="*/ 8363 w 9998"/>
                  <a:gd name="connsiteY22" fmla="*/ 6309 h 10000"/>
                  <a:gd name="connsiteX23" fmla="*/ 8501 w 9998"/>
                  <a:gd name="connsiteY23" fmla="*/ 8812 h 10000"/>
                  <a:gd name="connsiteX24" fmla="*/ 8695 w 9998"/>
                  <a:gd name="connsiteY24" fmla="*/ 10000 h 10000"/>
                  <a:gd name="connsiteX25" fmla="*/ 8979 w 9998"/>
                  <a:gd name="connsiteY25" fmla="*/ 9923 h 10000"/>
                  <a:gd name="connsiteX26" fmla="*/ 9382 w 9998"/>
                  <a:gd name="connsiteY26" fmla="*/ 9923 h 10000"/>
                  <a:gd name="connsiteX27" fmla="*/ 9995 w 9998"/>
                  <a:gd name="connsiteY27" fmla="*/ 5769 h 10000"/>
                  <a:gd name="connsiteX28" fmla="*/ 9095 w 9998"/>
                  <a:gd name="connsiteY28" fmla="*/ 2043 h 10000"/>
                  <a:gd name="connsiteX29" fmla="*/ 8450 w 9998"/>
                  <a:gd name="connsiteY29" fmla="*/ 938 h 10000"/>
                  <a:gd name="connsiteX30" fmla="*/ 8073 w 9998"/>
                  <a:gd name="connsiteY30" fmla="*/ 713 h 10000"/>
                  <a:gd name="connsiteX31" fmla="*/ 6384 w 9998"/>
                  <a:gd name="connsiteY31" fmla="*/ 0 h 10000"/>
                  <a:gd name="connsiteX32" fmla="*/ 6614 w 9998"/>
                  <a:gd name="connsiteY32" fmla="*/ 463 h 10000"/>
                  <a:gd name="connsiteX33" fmla="*/ 6036 w 9998"/>
                  <a:gd name="connsiteY33" fmla="*/ 1943 h 10000"/>
                  <a:gd name="connsiteX34" fmla="*/ 5851 w 9998"/>
                  <a:gd name="connsiteY34" fmla="*/ 1677 h 10000"/>
                  <a:gd name="connsiteX35" fmla="*/ 5647 w 9998"/>
                  <a:gd name="connsiteY35" fmla="*/ 1999 h 10000"/>
                  <a:gd name="connsiteX36" fmla="*/ 5890 w 9998"/>
                  <a:gd name="connsiteY36" fmla="*/ 7739 h 10000"/>
                  <a:gd name="connsiteX37" fmla="*/ 5803 w 9998"/>
                  <a:gd name="connsiteY37" fmla="*/ 8152 h 10000"/>
                  <a:gd name="connsiteX38" fmla="*/ 5411 w 9998"/>
                  <a:gd name="connsiteY38" fmla="*/ 8759 h 10000"/>
                  <a:gd name="connsiteX39" fmla="*/ 4992 w 9998"/>
                  <a:gd name="connsiteY39" fmla="*/ 8152 h 10000"/>
                  <a:gd name="connsiteX40" fmla="*/ 4906 w 9998"/>
                  <a:gd name="connsiteY40" fmla="*/ 7765 h 10000"/>
                  <a:gd name="connsiteX41" fmla="*/ 5143 w 9998"/>
                  <a:gd name="connsiteY41" fmla="*/ 2473 h 10000"/>
                  <a:gd name="connsiteX42" fmla="*/ 4957 w 9998"/>
                  <a:gd name="connsiteY42" fmla="*/ 1719 h 10000"/>
                  <a:gd name="connsiteX43" fmla="*/ 4944 w 9998"/>
                  <a:gd name="connsiteY43" fmla="*/ 1707 h 10000"/>
                  <a:gd name="connsiteX44" fmla="*/ 4931 w 9998"/>
                  <a:gd name="connsiteY44" fmla="*/ 1695 h 10000"/>
                  <a:gd name="connsiteX45" fmla="*/ 4759 w 9998"/>
                  <a:gd name="connsiteY45" fmla="*/ 1943 h 10000"/>
                  <a:gd name="connsiteX46" fmla="*/ 4229 w 9998"/>
                  <a:gd name="connsiteY46" fmla="*/ 1067 h 10000"/>
                  <a:gd name="connsiteX47" fmla="*/ 4389 w 9998"/>
                  <a:gd name="connsiteY47" fmla="*/ 0 h 10000"/>
                  <a:gd name="connsiteX48" fmla="*/ 2885 w 9998"/>
                  <a:gd name="connsiteY48" fmla="*/ 587 h 10000"/>
                  <a:gd name="connsiteX49" fmla="*/ 2486 w 9998"/>
                  <a:gd name="connsiteY49" fmla="*/ 893 h 10000"/>
                  <a:gd name="connsiteX50" fmla="*/ 1803 w 9998"/>
                  <a:gd name="connsiteY50" fmla="*/ 1586 h 10000"/>
                  <a:gd name="connsiteX51" fmla="*/ 785 w 9998"/>
                  <a:gd name="connsiteY51" fmla="*/ 4667 h 10000"/>
                  <a:gd name="connsiteX52" fmla="*/ 453 w 9998"/>
                  <a:gd name="connsiteY52" fmla="*/ 5681 h 10000"/>
                  <a:gd name="connsiteX53" fmla="*/ 242 w 9998"/>
                  <a:gd name="connsiteY53" fmla="*/ 6801 h 10000"/>
                  <a:gd name="connsiteX0" fmla="*/ 242 w 10001"/>
                  <a:gd name="connsiteY0" fmla="*/ 6801 h 10000"/>
                  <a:gd name="connsiteX1" fmla="*/ 51 w 10001"/>
                  <a:gd name="connsiteY1" fmla="*/ 8844 h 10000"/>
                  <a:gd name="connsiteX2" fmla="*/ 3 w 10001"/>
                  <a:gd name="connsiteY2" fmla="*/ 9387 h 10000"/>
                  <a:gd name="connsiteX3" fmla="*/ 95 w 10001"/>
                  <a:gd name="connsiteY3" fmla="*/ 9805 h 10000"/>
                  <a:gd name="connsiteX4" fmla="*/ 1251 w 10001"/>
                  <a:gd name="connsiteY4" fmla="*/ 9847 h 10000"/>
                  <a:gd name="connsiteX5" fmla="*/ 1507 w 10001"/>
                  <a:gd name="connsiteY5" fmla="*/ 9900 h 10000"/>
                  <a:gd name="connsiteX6" fmla="*/ 1523 w 10001"/>
                  <a:gd name="connsiteY6" fmla="*/ 9915 h 10000"/>
                  <a:gd name="connsiteX7" fmla="*/ 1558 w 10001"/>
                  <a:gd name="connsiteY7" fmla="*/ 9953 h 10000"/>
                  <a:gd name="connsiteX8" fmla="*/ 1733 w 10001"/>
                  <a:gd name="connsiteY8" fmla="*/ 9307 h 10000"/>
                  <a:gd name="connsiteX9" fmla="*/ 1807 w 10001"/>
                  <a:gd name="connsiteY9" fmla="*/ 8564 h 10000"/>
                  <a:gd name="connsiteX10" fmla="*/ 2024 w 10001"/>
                  <a:gd name="connsiteY10" fmla="*/ 6359 h 10000"/>
                  <a:gd name="connsiteX11" fmla="*/ 2586 w 10001"/>
                  <a:gd name="connsiteY11" fmla="*/ 4655 h 10000"/>
                  <a:gd name="connsiteX12" fmla="*/ 2612 w 10001"/>
                  <a:gd name="connsiteY12" fmla="*/ 4578 h 10000"/>
                  <a:gd name="connsiteX13" fmla="*/ 2628 w 10001"/>
                  <a:gd name="connsiteY13" fmla="*/ 4543 h 10000"/>
                  <a:gd name="connsiteX14" fmla="*/ 2663 w 10001"/>
                  <a:gd name="connsiteY14" fmla="*/ 4490 h 10000"/>
                  <a:gd name="connsiteX15" fmla="*/ 2660 w 10001"/>
                  <a:gd name="connsiteY15" fmla="*/ 9231 h 10000"/>
                  <a:gd name="connsiteX16" fmla="*/ 4735 w 10001"/>
                  <a:gd name="connsiteY16" fmla="*/ 9213 h 10000"/>
                  <a:gd name="connsiteX17" fmla="*/ 5332 w 10001"/>
                  <a:gd name="connsiteY17" fmla="*/ 9110 h 10000"/>
                  <a:gd name="connsiteX18" fmla="*/ 5683 w 10001"/>
                  <a:gd name="connsiteY18" fmla="*/ 9107 h 10000"/>
                  <a:gd name="connsiteX19" fmla="*/ 5919 w 10001"/>
                  <a:gd name="connsiteY19" fmla="*/ 9207 h 10000"/>
                  <a:gd name="connsiteX20" fmla="*/ 8094 w 10001"/>
                  <a:gd name="connsiteY20" fmla="*/ 9210 h 10000"/>
                  <a:gd name="connsiteX21" fmla="*/ 8104 w 10001"/>
                  <a:gd name="connsiteY21" fmla="*/ 5256 h 10000"/>
                  <a:gd name="connsiteX22" fmla="*/ 8365 w 10001"/>
                  <a:gd name="connsiteY22" fmla="*/ 6309 h 10000"/>
                  <a:gd name="connsiteX23" fmla="*/ 8503 w 10001"/>
                  <a:gd name="connsiteY23" fmla="*/ 8812 h 10000"/>
                  <a:gd name="connsiteX24" fmla="*/ 8697 w 10001"/>
                  <a:gd name="connsiteY24" fmla="*/ 10000 h 10000"/>
                  <a:gd name="connsiteX25" fmla="*/ 8981 w 10001"/>
                  <a:gd name="connsiteY25" fmla="*/ 9923 h 10000"/>
                  <a:gd name="connsiteX26" fmla="*/ 9533 w 10001"/>
                  <a:gd name="connsiteY26" fmla="*/ 9992 h 10000"/>
                  <a:gd name="connsiteX27" fmla="*/ 9997 w 10001"/>
                  <a:gd name="connsiteY27" fmla="*/ 5769 h 10000"/>
                  <a:gd name="connsiteX28" fmla="*/ 9097 w 10001"/>
                  <a:gd name="connsiteY28" fmla="*/ 2043 h 10000"/>
                  <a:gd name="connsiteX29" fmla="*/ 8452 w 10001"/>
                  <a:gd name="connsiteY29" fmla="*/ 938 h 10000"/>
                  <a:gd name="connsiteX30" fmla="*/ 8075 w 10001"/>
                  <a:gd name="connsiteY30" fmla="*/ 713 h 10000"/>
                  <a:gd name="connsiteX31" fmla="*/ 6385 w 10001"/>
                  <a:gd name="connsiteY31" fmla="*/ 0 h 10000"/>
                  <a:gd name="connsiteX32" fmla="*/ 6615 w 10001"/>
                  <a:gd name="connsiteY32" fmla="*/ 463 h 10000"/>
                  <a:gd name="connsiteX33" fmla="*/ 6037 w 10001"/>
                  <a:gd name="connsiteY33" fmla="*/ 1943 h 10000"/>
                  <a:gd name="connsiteX34" fmla="*/ 5852 w 10001"/>
                  <a:gd name="connsiteY34" fmla="*/ 1677 h 10000"/>
                  <a:gd name="connsiteX35" fmla="*/ 5648 w 10001"/>
                  <a:gd name="connsiteY35" fmla="*/ 1999 h 10000"/>
                  <a:gd name="connsiteX36" fmla="*/ 5891 w 10001"/>
                  <a:gd name="connsiteY36" fmla="*/ 7739 h 10000"/>
                  <a:gd name="connsiteX37" fmla="*/ 5804 w 10001"/>
                  <a:gd name="connsiteY37" fmla="*/ 8152 h 10000"/>
                  <a:gd name="connsiteX38" fmla="*/ 5412 w 10001"/>
                  <a:gd name="connsiteY38" fmla="*/ 8759 h 10000"/>
                  <a:gd name="connsiteX39" fmla="*/ 4993 w 10001"/>
                  <a:gd name="connsiteY39" fmla="*/ 8152 h 10000"/>
                  <a:gd name="connsiteX40" fmla="*/ 4907 w 10001"/>
                  <a:gd name="connsiteY40" fmla="*/ 7765 h 10000"/>
                  <a:gd name="connsiteX41" fmla="*/ 5144 w 10001"/>
                  <a:gd name="connsiteY41" fmla="*/ 2473 h 10000"/>
                  <a:gd name="connsiteX42" fmla="*/ 4958 w 10001"/>
                  <a:gd name="connsiteY42" fmla="*/ 1719 h 10000"/>
                  <a:gd name="connsiteX43" fmla="*/ 4945 w 10001"/>
                  <a:gd name="connsiteY43" fmla="*/ 1707 h 10000"/>
                  <a:gd name="connsiteX44" fmla="*/ 4932 w 10001"/>
                  <a:gd name="connsiteY44" fmla="*/ 1695 h 10000"/>
                  <a:gd name="connsiteX45" fmla="*/ 4760 w 10001"/>
                  <a:gd name="connsiteY45" fmla="*/ 1943 h 10000"/>
                  <a:gd name="connsiteX46" fmla="*/ 4230 w 10001"/>
                  <a:gd name="connsiteY46" fmla="*/ 1067 h 10000"/>
                  <a:gd name="connsiteX47" fmla="*/ 4390 w 10001"/>
                  <a:gd name="connsiteY47" fmla="*/ 0 h 10000"/>
                  <a:gd name="connsiteX48" fmla="*/ 2886 w 10001"/>
                  <a:gd name="connsiteY48" fmla="*/ 587 h 10000"/>
                  <a:gd name="connsiteX49" fmla="*/ 2486 w 10001"/>
                  <a:gd name="connsiteY49" fmla="*/ 893 h 10000"/>
                  <a:gd name="connsiteX50" fmla="*/ 1803 w 10001"/>
                  <a:gd name="connsiteY50" fmla="*/ 1586 h 10000"/>
                  <a:gd name="connsiteX51" fmla="*/ 785 w 10001"/>
                  <a:gd name="connsiteY51" fmla="*/ 4667 h 10000"/>
                  <a:gd name="connsiteX52" fmla="*/ 453 w 10001"/>
                  <a:gd name="connsiteY52" fmla="*/ 5681 h 10000"/>
                  <a:gd name="connsiteX53" fmla="*/ 242 w 10001"/>
                  <a:gd name="connsiteY53" fmla="*/ 6801 h 10000"/>
                  <a:gd name="connsiteX0" fmla="*/ 242 w 10001"/>
                  <a:gd name="connsiteY0" fmla="*/ 6801 h 10356"/>
                  <a:gd name="connsiteX1" fmla="*/ 51 w 10001"/>
                  <a:gd name="connsiteY1" fmla="*/ 8844 h 10356"/>
                  <a:gd name="connsiteX2" fmla="*/ 3 w 10001"/>
                  <a:gd name="connsiteY2" fmla="*/ 9387 h 10356"/>
                  <a:gd name="connsiteX3" fmla="*/ 95 w 10001"/>
                  <a:gd name="connsiteY3" fmla="*/ 9805 h 10356"/>
                  <a:gd name="connsiteX4" fmla="*/ 1251 w 10001"/>
                  <a:gd name="connsiteY4" fmla="*/ 9847 h 10356"/>
                  <a:gd name="connsiteX5" fmla="*/ 1507 w 10001"/>
                  <a:gd name="connsiteY5" fmla="*/ 9900 h 10356"/>
                  <a:gd name="connsiteX6" fmla="*/ 1523 w 10001"/>
                  <a:gd name="connsiteY6" fmla="*/ 9915 h 10356"/>
                  <a:gd name="connsiteX7" fmla="*/ 1558 w 10001"/>
                  <a:gd name="connsiteY7" fmla="*/ 9953 h 10356"/>
                  <a:gd name="connsiteX8" fmla="*/ 1733 w 10001"/>
                  <a:gd name="connsiteY8" fmla="*/ 9307 h 10356"/>
                  <a:gd name="connsiteX9" fmla="*/ 1807 w 10001"/>
                  <a:gd name="connsiteY9" fmla="*/ 8564 h 10356"/>
                  <a:gd name="connsiteX10" fmla="*/ 2024 w 10001"/>
                  <a:gd name="connsiteY10" fmla="*/ 6359 h 10356"/>
                  <a:gd name="connsiteX11" fmla="*/ 2586 w 10001"/>
                  <a:gd name="connsiteY11" fmla="*/ 4655 h 10356"/>
                  <a:gd name="connsiteX12" fmla="*/ 2612 w 10001"/>
                  <a:gd name="connsiteY12" fmla="*/ 4578 h 10356"/>
                  <a:gd name="connsiteX13" fmla="*/ 2628 w 10001"/>
                  <a:gd name="connsiteY13" fmla="*/ 4543 h 10356"/>
                  <a:gd name="connsiteX14" fmla="*/ 2663 w 10001"/>
                  <a:gd name="connsiteY14" fmla="*/ 4490 h 10356"/>
                  <a:gd name="connsiteX15" fmla="*/ 2660 w 10001"/>
                  <a:gd name="connsiteY15" fmla="*/ 9231 h 10356"/>
                  <a:gd name="connsiteX16" fmla="*/ 4735 w 10001"/>
                  <a:gd name="connsiteY16" fmla="*/ 9213 h 10356"/>
                  <a:gd name="connsiteX17" fmla="*/ 5332 w 10001"/>
                  <a:gd name="connsiteY17" fmla="*/ 9110 h 10356"/>
                  <a:gd name="connsiteX18" fmla="*/ 5683 w 10001"/>
                  <a:gd name="connsiteY18" fmla="*/ 9107 h 10356"/>
                  <a:gd name="connsiteX19" fmla="*/ 5919 w 10001"/>
                  <a:gd name="connsiteY19" fmla="*/ 9207 h 10356"/>
                  <a:gd name="connsiteX20" fmla="*/ 8094 w 10001"/>
                  <a:gd name="connsiteY20" fmla="*/ 9210 h 10356"/>
                  <a:gd name="connsiteX21" fmla="*/ 8104 w 10001"/>
                  <a:gd name="connsiteY21" fmla="*/ 5256 h 10356"/>
                  <a:gd name="connsiteX22" fmla="*/ 8365 w 10001"/>
                  <a:gd name="connsiteY22" fmla="*/ 6309 h 10356"/>
                  <a:gd name="connsiteX23" fmla="*/ 8503 w 10001"/>
                  <a:gd name="connsiteY23" fmla="*/ 8812 h 10356"/>
                  <a:gd name="connsiteX24" fmla="*/ 8697 w 10001"/>
                  <a:gd name="connsiteY24" fmla="*/ 10000 h 10356"/>
                  <a:gd name="connsiteX25" fmla="*/ 9533 w 10001"/>
                  <a:gd name="connsiteY25" fmla="*/ 9992 h 10356"/>
                  <a:gd name="connsiteX26" fmla="*/ 9997 w 10001"/>
                  <a:gd name="connsiteY26" fmla="*/ 5769 h 10356"/>
                  <a:gd name="connsiteX27" fmla="*/ 9097 w 10001"/>
                  <a:gd name="connsiteY27" fmla="*/ 2043 h 10356"/>
                  <a:gd name="connsiteX28" fmla="*/ 8452 w 10001"/>
                  <a:gd name="connsiteY28" fmla="*/ 938 h 10356"/>
                  <a:gd name="connsiteX29" fmla="*/ 8075 w 10001"/>
                  <a:gd name="connsiteY29" fmla="*/ 713 h 10356"/>
                  <a:gd name="connsiteX30" fmla="*/ 6385 w 10001"/>
                  <a:gd name="connsiteY30" fmla="*/ 0 h 10356"/>
                  <a:gd name="connsiteX31" fmla="*/ 6615 w 10001"/>
                  <a:gd name="connsiteY31" fmla="*/ 463 h 10356"/>
                  <a:gd name="connsiteX32" fmla="*/ 6037 w 10001"/>
                  <a:gd name="connsiteY32" fmla="*/ 1943 h 10356"/>
                  <a:gd name="connsiteX33" fmla="*/ 5852 w 10001"/>
                  <a:gd name="connsiteY33" fmla="*/ 1677 h 10356"/>
                  <a:gd name="connsiteX34" fmla="*/ 5648 w 10001"/>
                  <a:gd name="connsiteY34" fmla="*/ 1999 h 10356"/>
                  <a:gd name="connsiteX35" fmla="*/ 5891 w 10001"/>
                  <a:gd name="connsiteY35" fmla="*/ 7739 h 10356"/>
                  <a:gd name="connsiteX36" fmla="*/ 5804 w 10001"/>
                  <a:gd name="connsiteY36" fmla="*/ 8152 h 10356"/>
                  <a:gd name="connsiteX37" fmla="*/ 5412 w 10001"/>
                  <a:gd name="connsiteY37" fmla="*/ 8759 h 10356"/>
                  <a:gd name="connsiteX38" fmla="*/ 4993 w 10001"/>
                  <a:gd name="connsiteY38" fmla="*/ 8152 h 10356"/>
                  <a:gd name="connsiteX39" fmla="*/ 4907 w 10001"/>
                  <a:gd name="connsiteY39" fmla="*/ 7765 h 10356"/>
                  <a:gd name="connsiteX40" fmla="*/ 5144 w 10001"/>
                  <a:gd name="connsiteY40" fmla="*/ 2473 h 10356"/>
                  <a:gd name="connsiteX41" fmla="*/ 4958 w 10001"/>
                  <a:gd name="connsiteY41" fmla="*/ 1719 h 10356"/>
                  <a:gd name="connsiteX42" fmla="*/ 4945 w 10001"/>
                  <a:gd name="connsiteY42" fmla="*/ 1707 h 10356"/>
                  <a:gd name="connsiteX43" fmla="*/ 4932 w 10001"/>
                  <a:gd name="connsiteY43" fmla="*/ 1695 h 10356"/>
                  <a:gd name="connsiteX44" fmla="*/ 4760 w 10001"/>
                  <a:gd name="connsiteY44" fmla="*/ 1943 h 10356"/>
                  <a:gd name="connsiteX45" fmla="*/ 4230 w 10001"/>
                  <a:gd name="connsiteY45" fmla="*/ 1067 h 10356"/>
                  <a:gd name="connsiteX46" fmla="*/ 4390 w 10001"/>
                  <a:gd name="connsiteY46" fmla="*/ 0 h 10356"/>
                  <a:gd name="connsiteX47" fmla="*/ 2886 w 10001"/>
                  <a:gd name="connsiteY47" fmla="*/ 587 h 10356"/>
                  <a:gd name="connsiteX48" fmla="*/ 2486 w 10001"/>
                  <a:gd name="connsiteY48" fmla="*/ 893 h 10356"/>
                  <a:gd name="connsiteX49" fmla="*/ 1803 w 10001"/>
                  <a:gd name="connsiteY49" fmla="*/ 1586 h 10356"/>
                  <a:gd name="connsiteX50" fmla="*/ 785 w 10001"/>
                  <a:gd name="connsiteY50" fmla="*/ 4667 h 10356"/>
                  <a:gd name="connsiteX51" fmla="*/ 453 w 10001"/>
                  <a:gd name="connsiteY51" fmla="*/ 5681 h 10356"/>
                  <a:gd name="connsiteX52" fmla="*/ 242 w 10001"/>
                  <a:gd name="connsiteY52" fmla="*/ 6801 h 10356"/>
                  <a:gd name="connsiteX0" fmla="*/ 242 w 10001"/>
                  <a:gd name="connsiteY0" fmla="*/ 6801 h 10356"/>
                  <a:gd name="connsiteX1" fmla="*/ 51 w 10001"/>
                  <a:gd name="connsiteY1" fmla="*/ 8844 h 10356"/>
                  <a:gd name="connsiteX2" fmla="*/ 3 w 10001"/>
                  <a:gd name="connsiteY2" fmla="*/ 9387 h 10356"/>
                  <a:gd name="connsiteX3" fmla="*/ 95 w 10001"/>
                  <a:gd name="connsiteY3" fmla="*/ 9805 h 10356"/>
                  <a:gd name="connsiteX4" fmla="*/ 1251 w 10001"/>
                  <a:gd name="connsiteY4" fmla="*/ 9847 h 10356"/>
                  <a:gd name="connsiteX5" fmla="*/ 1507 w 10001"/>
                  <a:gd name="connsiteY5" fmla="*/ 9900 h 10356"/>
                  <a:gd name="connsiteX6" fmla="*/ 1523 w 10001"/>
                  <a:gd name="connsiteY6" fmla="*/ 9915 h 10356"/>
                  <a:gd name="connsiteX7" fmla="*/ 1558 w 10001"/>
                  <a:gd name="connsiteY7" fmla="*/ 9953 h 10356"/>
                  <a:gd name="connsiteX8" fmla="*/ 1733 w 10001"/>
                  <a:gd name="connsiteY8" fmla="*/ 9307 h 10356"/>
                  <a:gd name="connsiteX9" fmla="*/ 1807 w 10001"/>
                  <a:gd name="connsiteY9" fmla="*/ 8564 h 10356"/>
                  <a:gd name="connsiteX10" fmla="*/ 2024 w 10001"/>
                  <a:gd name="connsiteY10" fmla="*/ 6359 h 10356"/>
                  <a:gd name="connsiteX11" fmla="*/ 2586 w 10001"/>
                  <a:gd name="connsiteY11" fmla="*/ 4655 h 10356"/>
                  <a:gd name="connsiteX12" fmla="*/ 2612 w 10001"/>
                  <a:gd name="connsiteY12" fmla="*/ 4578 h 10356"/>
                  <a:gd name="connsiteX13" fmla="*/ 2628 w 10001"/>
                  <a:gd name="connsiteY13" fmla="*/ 4543 h 10356"/>
                  <a:gd name="connsiteX14" fmla="*/ 2663 w 10001"/>
                  <a:gd name="connsiteY14" fmla="*/ 4490 h 10356"/>
                  <a:gd name="connsiteX15" fmla="*/ 2660 w 10001"/>
                  <a:gd name="connsiteY15" fmla="*/ 9231 h 10356"/>
                  <a:gd name="connsiteX16" fmla="*/ 4735 w 10001"/>
                  <a:gd name="connsiteY16" fmla="*/ 9213 h 10356"/>
                  <a:gd name="connsiteX17" fmla="*/ 5332 w 10001"/>
                  <a:gd name="connsiteY17" fmla="*/ 9110 h 10356"/>
                  <a:gd name="connsiteX18" fmla="*/ 5683 w 10001"/>
                  <a:gd name="connsiteY18" fmla="*/ 9107 h 10356"/>
                  <a:gd name="connsiteX19" fmla="*/ 5919 w 10001"/>
                  <a:gd name="connsiteY19" fmla="*/ 9207 h 10356"/>
                  <a:gd name="connsiteX20" fmla="*/ 8094 w 10001"/>
                  <a:gd name="connsiteY20" fmla="*/ 9210 h 10356"/>
                  <a:gd name="connsiteX21" fmla="*/ 8104 w 10001"/>
                  <a:gd name="connsiteY21" fmla="*/ 5256 h 10356"/>
                  <a:gd name="connsiteX22" fmla="*/ 8365 w 10001"/>
                  <a:gd name="connsiteY22" fmla="*/ 6309 h 10356"/>
                  <a:gd name="connsiteX23" fmla="*/ 8503 w 10001"/>
                  <a:gd name="connsiteY23" fmla="*/ 8812 h 10356"/>
                  <a:gd name="connsiteX24" fmla="*/ 8697 w 10001"/>
                  <a:gd name="connsiteY24" fmla="*/ 10000 h 10356"/>
                  <a:gd name="connsiteX25" fmla="*/ 9533 w 10001"/>
                  <a:gd name="connsiteY25" fmla="*/ 9992 h 10356"/>
                  <a:gd name="connsiteX26" fmla="*/ 9997 w 10001"/>
                  <a:gd name="connsiteY26" fmla="*/ 5769 h 10356"/>
                  <a:gd name="connsiteX27" fmla="*/ 9097 w 10001"/>
                  <a:gd name="connsiteY27" fmla="*/ 2043 h 10356"/>
                  <a:gd name="connsiteX28" fmla="*/ 8452 w 10001"/>
                  <a:gd name="connsiteY28" fmla="*/ 938 h 10356"/>
                  <a:gd name="connsiteX29" fmla="*/ 8075 w 10001"/>
                  <a:gd name="connsiteY29" fmla="*/ 713 h 10356"/>
                  <a:gd name="connsiteX30" fmla="*/ 6385 w 10001"/>
                  <a:gd name="connsiteY30" fmla="*/ 0 h 10356"/>
                  <a:gd name="connsiteX31" fmla="*/ 6615 w 10001"/>
                  <a:gd name="connsiteY31" fmla="*/ 463 h 10356"/>
                  <a:gd name="connsiteX32" fmla="*/ 6037 w 10001"/>
                  <a:gd name="connsiteY32" fmla="*/ 1943 h 10356"/>
                  <a:gd name="connsiteX33" fmla="*/ 5852 w 10001"/>
                  <a:gd name="connsiteY33" fmla="*/ 1677 h 10356"/>
                  <a:gd name="connsiteX34" fmla="*/ 5648 w 10001"/>
                  <a:gd name="connsiteY34" fmla="*/ 1999 h 10356"/>
                  <a:gd name="connsiteX35" fmla="*/ 5891 w 10001"/>
                  <a:gd name="connsiteY35" fmla="*/ 7739 h 10356"/>
                  <a:gd name="connsiteX36" fmla="*/ 5804 w 10001"/>
                  <a:gd name="connsiteY36" fmla="*/ 8152 h 10356"/>
                  <a:gd name="connsiteX37" fmla="*/ 5412 w 10001"/>
                  <a:gd name="connsiteY37" fmla="*/ 8759 h 10356"/>
                  <a:gd name="connsiteX38" fmla="*/ 4993 w 10001"/>
                  <a:gd name="connsiteY38" fmla="*/ 8152 h 10356"/>
                  <a:gd name="connsiteX39" fmla="*/ 4907 w 10001"/>
                  <a:gd name="connsiteY39" fmla="*/ 7765 h 10356"/>
                  <a:gd name="connsiteX40" fmla="*/ 5144 w 10001"/>
                  <a:gd name="connsiteY40" fmla="*/ 2473 h 10356"/>
                  <a:gd name="connsiteX41" fmla="*/ 4958 w 10001"/>
                  <a:gd name="connsiteY41" fmla="*/ 1719 h 10356"/>
                  <a:gd name="connsiteX42" fmla="*/ 4945 w 10001"/>
                  <a:gd name="connsiteY42" fmla="*/ 1707 h 10356"/>
                  <a:gd name="connsiteX43" fmla="*/ 4932 w 10001"/>
                  <a:gd name="connsiteY43" fmla="*/ 1695 h 10356"/>
                  <a:gd name="connsiteX44" fmla="*/ 4760 w 10001"/>
                  <a:gd name="connsiteY44" fmla="*/ 1943 h 10356"/>
                  <a:gd name="connsiteX45" fmla="*/ 4230 w 10001"/>
                  <a:gd name="connsiteY45" fmla="*/ 1067 h 10356"/>
                  <a:gd name="connsiteX46" fmla="*/ 4390 w 10001"/>
                  <a:gd name="connsiteY46" fmla="*/ 0 h 10356"/>
                  <a:gd name="connsiteX47" fmla="*/ 2886 w 10001"/>
                  <a:gd name="connsiteY47" fmla="*/ 587 h 10356"/>
                  <a:gd name="connsiteX48" fmla="*/ 2486 w 10001"/>
                  <a:gd name="connsiteY48" fmla="*/ 893 h 10356"/>
                  <a:gd name="connsiteX49" fmla="*/ 1803 w 10001"/>
                  <a:gd name="connsiteY49" fmla="*/ 1586 h 10356"/>
                  <a:gd name="connsiteX50" fmla="*/ 785 w 10001"/>
                  <a:gd name="connsiteY50" fmla="*/ 4667 h 10356"/>
                  <a:gd name="connsiteX51" fmla="*/ 453 w 10001"/>
                  <a:gd name="connsiteY51" fmla="*/ 5681 h 10356"/>
                  <a:gd name="connsiteX52" fmla="*/ 242 w 10001"/>
                  <a:gd name="connsiteY52" fmla="*/ 6801 h 10356"/>
                  <a:gd name="connsiteX0" fmla="*/ 242 w 10001"/>
                  <a:gd name="connsiteY0" fmla="*/ 6801 h 10356"/>
                  <a:gd name="connsiteX1" fmla="*/ 51 w 10001"/>
                  <a:gd name="connsiteY1" fmla="*/ 8844 h 10356"/>
                  <a:gd name="connsiteX2" fmla="*/ 3 w 10001"/>
                  <a:gd name="connsiteY2" fmla="*/ 9387 h 10356"/>
                  <a:gd name="connsiteX3" fmla="*/ 95 w 10001"/>
                  <a:gd name="connsiteY3" fmla="*/ 9805 h 10356"/>
                  <a:gd name="connsiteX4" fmla="*/ 1251 w 10001"/>
                  <a:gd name="connsiteY4" fmla="*/ 9847 h 10356"/>
                  <a:gd name="connsiteX5" fmla="*/ 1507 w 10001"/>
                  <a:gd name="connsiteY5" fmla="*/ 9900 h 10356"/>
                  <a:gd name="connsiteX6" fmla="*/ 1523 w 10001"/>
                  <a:gd name="connsiteY6" fmla="*/ 9915 h 10356"/>
                  <a:gd name="connsiteX7" fmla="*/ 1558 w 10001"/>
                  <a:gd name="connsiteY7" fmla="*/ 9953 h 10356"/>
                  <a:gd name="connsiteX8" fmla="*/ 1733 w 10001"/>
                  <a:gd name="connsiteY8" fmla="*/ 9307 h 10356"/>
                  <a:gd name="connsiteX9" fmla="*/ 1807 w 10001"/>
                  <a:gd name="connsiteY9" fmla="*/ 8564 h 10356"/>
                  <a:gd name="connsiteX10" fmla="*/ 2024 w 10001"/>
                  <a:gd name="connsiteY10" fmla="*/ 6359 h 10356"/>
                  <a:gd name="connsiteX11" fmla="*/ 2586 w 10001"/>
                  <a:gd name="connsiteY11" fmla="*/ 4655 h 10356"/>
                  <a:gd name="connsiteX12" fmla="*/ 2612 w 10001"/>
                  <a:gd name="connsiteY12" fmla="*/ 4578 h 10356"/>
                  <a:gd name="connsiteX13" fmla="*/ 2628 w 10001"/>
                  <a:gd name="connsiteY13" fmla="*/ 4543 h 10356"/>
                  <a:gd name="connsiteX14" fmla="*/ 2663 w 10001"/>
                  <a:gd name="connsiteY14" fmla="*/ 4490 h 10356"/>
                  <a:gd name="connsiteX15" fmla="*/ 2660 w 10001"/>
                  <a:gd name="connsiteY15" fmla="*/ 9231 h 10356"/>
                  <a:gd name="connsiteX16" fmla="*/ 4735 w 10001"/>
                  <a:gd name="connsiteY16" fmla="*/ 9213 h 10356"/>
                  <a:gd name="connsiteX17" fmla="*/ 5332 w 10001"/>
                  <a:gd name="connsiteY17" fmla="*/ 9110 h 10356"/>
                  <a:gd name="connsiteX18" fmla="*/ 5683 w 10001"/>
                  <a:gd name="connsiteY18" fmla="*/ 9107 h 10356"/>
                  <a:gd name="connsiteX19" fmla="*/ 5919 w 10001"/>
                  <a:gd name="connsiteY19" fmla="*/ 9207 h 10356"/>
                  <a:gd name="connsiteX20" fmla="*/ 8094 w 10001"/>
                  <a:gd name="connsiteY20" fmla="*/ 9210 h 10356"/>
                  <a:gd name="connsiteX21" fmla="*/ 8104 w 10001"/>
                  <a:gd name="connsiteY21" fmla="*/ 5256 h 10356"/>
                  <a:gd name="connsiteX22" fmla="*/ 8365 w 10001"/>
                  <a:gd name="connsiteY22" fmla="*/ 6309 h 10356"/>
                  <a:gd name="connsiteX23" fmla="*/ 8503 w 10001"/>
                  <a:gd name="connsiteY23" fmla="*/ 8812 h 10356"/>
                  <a:gd name="connsiteX24" fmla="*/ 8697 w 10001"/>
                  <a:gd name="connsiteY24" fmla="*/ 10000 h 10356"/>
                  <a:gd name="connsiteX25" fmla="*/ 9533 w 10001"/>
                  <a:gd name="connsiteY25" fmla="*/ 9992 h 10356"/>
                  <a:gd name="connsiteX26" fmla="*/ 9997 w 10001"/>
                  <a:gd name="connsiteY26" fmla="*/ 5769 h 10356"/>
                  <a:gd name="connsiteX27" fmla="*/ 9097 w 10001"/>
                  <a:gd name="connsiteY27" fmla="*/ 2043 h 10356"/>
                  <a:gd name="connsiteX28" fmla="*/ 8452 w 10001"/>
                  <a:gd name="connsiteY28" fmla="*/ 938 h 10356"/>
                  <a:gd name="connsiteX29" fmla="*/ 8075 w 10001"/>
                  <a:gd name="connsiteY29" fmla="*/ 713 h 10356"/>
                  <a:gd name="connsiteX30" fmla="*/ 6385 w 10001"/>
                  <a:gd name="connsiteY30" fmla="*/ 0 h 10356"/>
                  <a:gd name="connsiteX31" fmla="*/ 6615 w 10001"/>
                  <a:gd name="connsiteY31" fmla="*/ 463 h 10356"/>
                  <a:gd name="connsiteX32" fmla="*/ 6037 w 10001"/>
                  <a:gd name="connsiteY32" fmla="*/ 1943 h 10356"/>
                  <a:gd name="connsiteX33" fmla="*/ 5852 w 10001"/>
                  <a:gd name="connsiteY33" fmla="*/ 1677 h 10356"/>
                  <a:gd name="connsiteX34" fmla="*/ 5648 w 10001"/>
                  <a:gd name="connsiteY34" fmla="*/ 1999 h 10356"/>
                  <a:gd name="connsiteX35" fmla="*/ 5891 w 10001"/>
                  <a:gd name="connsiteY35" fmla="*/ 7739 h 10356"/>
                  <a:gd name="connsiteX36" fmla="*/ 5804 w 10001"/>
                  <a:gd name="connsiteY36" fmla="*/ 8152 h 10356"/>
                  <a:gd name="connsiteX37" fmla="*/ 5412 w 10001"/>
                  <a:gd name="connsiteY37" fmla="*/ 8759 h 10356"/>
                  <a:gd name="connsiteX38" fmla="*/ 4993 w 10001"/>
                  <a:gd name="connsiteY38" fmla="*/ 8152 h 10356"/>
                  <a:gd name="connsiteX39" fmla="*/ 4907 w 10001"/>
                  <a:gd name="connsiteY39" fmla="*/ 7765 h 10356"/>
                  <a:gd name="connsiteX40" fmla="*/ 5144 w 10001"/>
                  <a:gd name="connsiteY40" fmla="*/ 2473 h 10356"/>
                  <a:gd name="connsiteX41" fmla="*/ 4958 w 10001"/>
                  <a:gd name="connsiteY41" fmla="*/ 1719 h 10356"/>
                  <a:gd name="connsiteX42" fmla="*/ 4945 w 10001"/>
                  <a:gd name="connsiteY42" fmla="*/ 1707 h 10356"/>
                  <a:gd name="connsiteX43" fmla="*/ 4932 w 10001"/>
                  <a:gd name="connsiteY43" fmla="*/ 1695 h 10356"/>
                  <a:gd name="connsiteX44" fmla="*/ 4760 w 10001"/>
                  <a:gd name="connsiteY44" fmla="*/ 1943 h 10356"/>
                  <a:gd name="connsiteX45" fmla="*/ 4230 w 10001"/>
                  <a:gd name="connsiteY45" fmla="*/ 1067 h 10356"/>
                  <a:gd name="connsiteX46" fmla="*/ 4390 w 10001"/>
                  <a:gd name="connsiteY46" fmla="*/ 0 h 10356"/>
                  <a:gd name="connsiteX47" fmla="*/ 2886 w 10001"/>
                  <a:gd name="connsiteY47" fmla="*/ 587 h 10356"/>
                  <a:gd name="connsiteX48" fmla="*/ 2486 w 10001"/>
                  <a:gd name="connsiteY48" fmla="*/ 893 h 10356"/>
                  <a:gd name="connsiteX49" fmla="*/ 1803 w 10001"/>
                  <a:gd name="connsiteY49" fmla="*/ 1586 h 10356"/>
                  <a:gd name="connsiteX50" fmla="*/ 785 w 10001"/>
                  <a:gd name="connsiteY50" fmla="*/ 4667 h 10356"/>
                  <a:gd name="connsiteX51" fmla="*/ 453 w 10001"/>
                  <a:gd name="connsiteY51" fmla="*/ 5681 h 10356"/>
                  <a:gd name="connsiteX52" fmla="*/ 242 w 10001"/>
                  <a:gd name="connsiteY52" fmla="*/ 6801 h 10356"/>
                  <a:gd name="connsiteX0" fmla="*/ 242 w 10001"/>
                  <a:gd name="connsiteY0" fmla="*/ 6801 h 10309"/>
                  <a:gd name="connsiteX1" fmla="*/ 51 w 10001"/>
                  <a:gd name="connsiteY1" fmla="*/ 8844 h 10309"/>
                  <a:gd name="connsiteX2" fmla="*/ 3 w 10001"/>
                  <a:gd name="connsiteY2" fmla="*/ 9387 h 10309"/>
                  <a:gd name="connsiteX3" fmla="*/ 95 w 10001"/>
                  <a:gd name="connsiteY3" fmla="*/ 9805 h 10309"/>
                  <a:gd name="connsiteX4" fmla="*/ 1251 w 10001"/>
                  <a:gd name="connsiteY4" fmla="*/ 9847 h 10309"/>
                  <a:gd name="connsiteX5" fmla="*/ 1507 w 10001"/>
                  <a:gd name="connsiteY5" fmla="*/ 9900 h 10309"/>
                  <a:gd name="connsiteX6" fmla="*/ 1523 w 10001"/>
                  <a:gd name="connsiteY6" fmla="*/ 9915 h 10309"/>
                  <a:gd name="connsiteX7" fmla="*/ 1558 w 10001"/>
                  <a:gd name="connsiteY7" fmla="*/ 9953 h 10309"/>
                  <a:gd name="connsiteX8" fmla="*/ 1733 w 10001"/>
                  <a:gd name="connsiteY8" fmla="*/ 9307 h 10309"/>
                  <a:gd name="connsiteX9" fmla="*/ 1807 w 10001"/>
                  <a:gd name="connsiteY9" fmla="*/ 8564 h 10309"/>
                  <a:gd name="connsiteX10" fmla="*/ 2024 w 10001"/>
                  <a:gd name="connsiteY10" fmla="*/ 6359 h 10309"/>
                  <a:gd name="connsiteX11" fmla="*/ 2586 w 10001"/>
                  <a:gd name="connsiteY11" fmla="*/ 4655 h 10309"/>
                  <a:gd name="connsiteX12" fmla="*/ 2612 w 10001"/>
                  <a:gd name="connsiteY12" fmla="*/ 4578 h 10309"/>
                  <a:gd name="connsiteX13" fmla="*/ 2628 w 10001"/>
                  <a:gd name="connsiteY13" fmla="*/ 4543 h 10309"/>
                  <a:gd name="connsiteX14" fmla="*/ 2663 w 10001"/>
                  <a:gd name="connsiteY14" fmla="*/ 4490 h 10309"/>
                  <a:gd name="connsiteX15" fmla="*/ 2660 w 10001"/>
                  <a:gd name="connsiteY15" fmla="*/ 9231 h 10309"/>
                  <a:gd name="connsiteX16" fmla="*/ 4735 w 10001"/>
                  <a:gd name="connsiteY16" fmla="*/ 9213 h 10309"/>
                  <a:gd name="connsiteX17" fmla="*/ 5332 w 10001"/>
                  <a:gd name="connsiteY17" fmla="*/ 9110 h 10309"/>
                  <a:gd name="connsiteX18" fmla="*/ 5683 w 10001"/>
                  <a:gd name="connsiteY18" fmla="*/ 9107 h 10309"/>
                  <a:gd name="connsiteX19" fmla="*/ 5919 w 10001"/>
                  <a:gd name="connsiteY19" fmla="*/ 9207 h 10309"/>
                  <a:gd name="connsiteX20" fmla="*/ 8094 w 10001"/>
                  <a:gd name="connsiteY20" fmla="*/ 9210 h 10309"/>
                  <a:gd name="connsiteX21" fmla="*/ 8104 w 10001"/>
                  <a:gd name="connsiteY21" fmla="*/ 5256 h 10309"/>
                  <a:gd name="connsiteX22" fmla="*/ 8365 w 10001"/>
                  <a:gd name="connsiteY22" fmla="*/ 6309 h 10309"/>
                  <a:gd name="connsiteX23" fmla="*/ 8503 w 10001"/>
                  <a:gd name="connsiteY23" fmla="*/ 8812 h 10309"/>
                  <a:gd name="connsiteX24" fmla="*/ 8697 w 10001"/>
                  <a:gd name="connsiteY24" fmla="*/ 10000 h 10309"/>
                  <a:gd name="connsiteX25" fmla="*/ 9533 w 10001"/>
                  <a:gd name="connsiteY25" fmla="*/ 9992 h 10309"/>
                  <a:gd name="connsiteX26" fmla="*/ 9997 w 10001"/>
                  <a:gd name="connsiteY26" fmla="*/ 5769 h 10309"/>
                  <a:gd name="connsiteX27" fmla="*/ 9097 w 10001"/>
                  <a:gd name="connsiteY27" fmla="*/ 2043 h 10309"/>
                  <a:gd name="connsiteX28" fmla="*/ 8452 w 10001"/>
                  <a:gd name="connsiteY28" fmla="*/ 938 h 10309"/>
                  <a:gd name="connsiteX29" fmla="*/ 8075 w 10001"/>
                  <a:gd name="connsiteY29" fmla="*/ 713 h 10309"/>
                  <a:gd name="connsiteX30" fmla="*/ 6385 w 10001"/>
                  <a:gd name="connsiteY30" fmla="*/ 0 h 10309"/>
                  <a:gd name="connsiteX31" fmla="*/ 6615 w 10001"/>
                  <a:gd name="connsiteY31" fmla="*/ 463 h 10309"/>
                  <a:gd name="connsiteX32" fmla="*/ 6037 w 10001"/>
                  <a:gd name="connsiteY32" fmla="*/ 1943 h 10309"/>
                  <a:gd name="connsiteX33" fmla="*/ 5852 w 10001"/>
                  <a:gd name="connsiteY33" fmla="*/ 1677 h 10309"/>
                  <a:gd name="connsiteX34" fmla="*/ 5648 w 10001"/>
                  <a:gd name="connsiteY34" fmla="*/ 1999 h 10309"/>
                  <a:gd name="connsiteX35" fmla="*/ 5891 w 10001"/>
                  <a:gd name="connsiteY35" fmla="*/ 7739 h 10309"/>
                  <a:gd name="connsiteX36" fmla="*/ 5804 w 10001"/>
                  <a:gd name="connsiteY36" fmla="*/ 8152 h 10309"/>
                  <a:gd name="connsiteX37" fmla="*/ 5412 w 10001"/>
                  <a:gd name="connsiteY37" fmla="*/ 8759 h 10309"/>
                  <a:gd name="connsiteX38" fmla="*/ 4993 w 10001"/>
                  <a:gd name="connsiteY38" fmla="*/ 8152 h 10309"/>
                  <a:gd name="connsiteX39" fmla="*/ 4907 w 10001"/>
                  <a:gd name="connsiteY39" fmla="*/ 7765 h 10309"/>
                  <a:gd name="connsiteX40" fmla="*/ 5144 w 10001"/>
                  <a:gd name="connsiteY40" fmla="*/ 2473 h 10309"/>
                  <a:gd name="connsiteX41" fmla="*/ 4958 w 10001"/>
                  <a:gd name="connsiteY41" fmla="*/ 1719 h 10309"/>
                  <a:gd name="connsiteX42" fmla="*/ 4945 w 10001"/>
                  <a:gd name="connsiteY42" fmla="*/ 1707 h 10309"/>
                  <a:gd name="connsiteX43" fmla="*/ 4932 w 10001"/>
                  <a:gd name="connsiteY43" fmla="*/ 1695 h 10309"/>
                  <a:gd name="connsiteX44" fmla="*/ 4760 w 10001"/>
                  <a:gd name="connsiteY44" fmla="*/ 1943 h 10309"/>
                  <a:gd name="connsiteX45" fmla="*/ 4230 w 10001"/>
                  <a:gd name="connsiteY45" fmla="*/ 1067 h 10309"/>
                  <a:gd name="connsiteX46" fmla="*/ 4390 w 10001"/>
                  <a:gd name="connsiteY46" fmla="*/ 0 h 10309"/>
                  <a:gd name="connsiteX47" fmla="*/ 2886 w 10001"/>
                  <a:gd name="connsiteY47" fmla="*/ 587 h 10309"/>
                  <a:gd name="connsiteX48" fmla="*/ 2486 w 10001"/>
                  <a:gd name="connsiteY48" fmla="*/ 893 h 10309"/>
                  <a:gd name="connsiteX49" fmla="*/ 1803 w 10001"/>
                  <a:gd name="connsiteY49" fmla="*/ 1586 h 10309"/>
                  <a:gd name="connsiteX50" fmla="*/ 785 w 10001"/>
                  <a:gd name="connsiteY50" fmla="*/ 4667 h 10309"/>
                  <a:gd name="connsiteX51" fmla="*/ 453 w 10001"/>
                  <a:gd name="connsiteY51" fmla="*/ 5681 h 10309"/>
                  <a:gd name="connsiteX52" fmla="*/ 242 w 10001"/>
                  <a:gd name="connsiteY52" fmla="*/ 6801 h 10309"/>
                  <a:gd name="connsiteX0" fmla="*/ 242 w 10001"/>
                  <a:gd name="connsiteY0" fmla="*/ 6801 h 10065"/>
                  <a:gd name="connsiteX1" fmla="*/ 51 w 10001"/>
                  <a:gd name="connsiteY1" fmla="*/ 8844 h 10065"/>
                  <a:gd name="connsiteX2" fmla="*/ 3 w 10001"/>
                  <a:gd name="connsiteY2" fmla="*/ 9387 h 10065"/>
                  <a:gd name="connsiteX3" fmla="*/ 95 w 10001"/>
                  <a:gd name="connsiteY3" fmla="*/ 9805 h 10065"/>
                  <a:gd name="connsiteX4" fmla="*/ 1251 w 10001"/>
                  <a:gd name="connsiteY4" fmla="*/ 9847 h 10065"/>
                  <a:gd name="connsiteX5" fmla="*/ 1507 w 10001"/>
                  <a:gd name="connsiteY5" fmla="*/ 9900 h 10065"/>
                  <a:gd name="connsiteX6" fmla="*/ 1523 w 10001"/>
                  <a:gd name="connsiteY6" fmla="*/ 9915 h 10065"/>
                  <a:gd name="connsiteX7" fmla="*/ 1558 w 10001"/>
                  <a:gd name="connsiteY7" fmla="*/ 9953 h 10065"/>
                  <a:gd name="connsiteX8" fmla="*/ 1733 w 10001"/>
                  <a:gd name="connsiteY8" fmla="*/ 9307 h 10065"/>
                  <a:gd name="connsiteX9" fmla="*/ 1807 w 10001"/>
                  <a:gd name="connsiteY9" fmla="*/ 8564 h 10065"/>
                  <a:gd name="connsiteX10" fmla="*/ 2024 w 10001"/>
                  <a:gd name="connsiteY10" fmla="*/ 6359 h 10065"/>
                  <a:gd name="connsiteX11" fmla="*/ 2586 w 10001"/>
                  <a:gd name="connsiteY11" fmla="*/ 4655 h 10065"/>
                  <a:gd name="connsiteX12" fmla="*/ 2612 w 10001"/>
                  <a:gd name="connsiteY12" fmla="*/ 4578 h 10065"/>
                  <a:gd name="connsiteX13" fmla="*/ 2628 w 10001"/>
                  <a:gd name="connsiteY13" fmla="*/ 4543 h 10065"/>
                  <a:gd name="connsiteX14" fmla="*/ 2663 w 10001"/>
                  <a:gd name="connsiteY14" fmla="*/ 4490 h 10065"/>
                  <a:gd name="connsiteX15" fmla="*/ 2660 w 10001"/>
                  <a:gd name="connsiteY15" fmla="*/ 9231 h 10065"/>
                  <a:gd name="connsiteX16" fmla="*/ 4735 w 10001"/>
                  <a:gd name="connsiteY16" fmla="*/ 9213 h 10065"/>
                  <a:gd name="connsiteX17" fmla="*/ 5332 w 10001"/>
                  <a:gd name="connsiteY17" fmla="*/ 9110 h 10065"/>
                  <a:gd name="connsiteX18" fmla="*/ 5683 w 10001"/>
                  <a:gd name="connsiteY18" fmla="*/ 9107 h 10065"/>
                  <a:gd name="connsiteX19" fmla="*/ 5919 w 10001"/>
                  <a:gd name="connsiteY19" fmla="*/ 9207 h 10065"/>
                  <a:gd name="connsiteX20" fmla="*/ 8094 w 10001"/>
                  <a:gd name="connsiteY20" fmla="*/ 9210 h 10065"/>
                  <a:gd name="connsiteX21" fmla="*/ 8104 w 10001"/>
                  <a:gd name="connsiteY21" fmla="*/ 5256 h 10065"/>
                  <a:gd name="connsiteX22" fmla="*/ 8365 w 10001"/>
                  <a:gd name="connsiteY22" fmla="*/ 6309 h 10065"/>
                  <a:gd name="connsiteX23" fmla="*/ 8503 w 10001"/>
                  <a:gd name="connsiteY23" fmla="*/ 8812 h 10065"/>
                  <a:gd name="connsiteX24" fmla="*/ 8697 w 10001"/>
                  <a:gd name="connsiteY24" fmla="*/ 10000 h 10065"/>
                  <a:gd name="connsiteX25" fmla="*/ 9533 w 10001"/>
                  <a:gd name="connsiteY25" fmla="*/ 9992 h 10065"/>
                  <a:gd name="connsiteX26" fmla="*/ 9997 w 10001"/>
                  <a:gd name="connsiteY26" fmla="*/ 5769 h 10065"/>
                  <a:gd name="connsiteX27" fmla="*/ 9097 w 10001"/>
                  <a:gd name="connsiteY27" fmla="*/ 2043 h 10065"/>
                  <a:gd name="connsiteX28" fmla="*/ 8452 w 10001"/>
                  <a:gd name="connsiteY28" fmla="*/ 938 h 10065"/>
                  <a:gd name="connsiteX29" fmla="*/ 8075 w 10001"/>
                  <a:gd name="connsiteY29" fmla="*/ 713 h 10065"/>
                  <a:gd name="connsiteX30" fmla="*/ 6385 w 10001"/>
                  <a:gd name="connsiteY30" fmla="*/ 0 h 10065"/>
                  <a:gd name="connsiteX31" fmla="*/ 6615 w 10001"/>
                  <a:gd name="connsiteY31" fmla="*/ 463 h 10065"/>
                  <a:gd name="connsiteX32" fmla="*/ 6037 w 10001"/>
                  <a:gd name="connsiteY32" fmla="*/ 1943 h 10065"/>
                  <a:gd name="connsiteX33" fmla="*/ 5852 w 10001"/>
                  <a:gd name="connsiteY33" fmla="*/ 1677 h 10065"/>
                  <a:gd name="connsiteX34" fmla="*/ 5648 w 10001"/>
                  <a:gd name="connsiteY34" fmla="*/ 1999 h 10065"/>
                  <a:gd name="connsiteX35" fmla="*/ 5891 w 10001"/>
                  <a:gd name="connsiteY35" fmla="*/ 7739 h 10065"/>
                  <a:gd name="connsiteX36" fmla="*/ 5804 w 10001"/>
                  <a:gd name="connsiteY36" fmla="*/ 8152 h 10065"/>
                  <a:gd name="connsiteX37" fmla="*/ 5412 w 10001"/>
                  <a:gd name="connsiteY37" fmla="*/ 8759 h 10065"/>
                  <a:gd name="connsiteX38" fmla="*/ 4993 w 10001"/>
                  <a:gd name="connsiteY38" fmla="*/ 8152 h 10065"/>
                  <a:gd name="connsiteX39" fmla="*/ 4907 w 10001"/>
                  <a:gd name="connsiteY39" fmla="*/ 7765 h 10065"/>
                  <a:gd name="connsiteX40" fmla="*/ 5144 w 10001"/>
                  <a:gd name="connsiteY40" fmla="*/ 2473 h 10065"/>
                  <a:gd name="connsiteX41" fmla="*/ 4958 w 10001"/>
                  <a:gd name="connsiteY41" fmla="*/ 1719 h 10065"/>
                  <a:gd name="connsiteX42" fmla="*/ 4945 w 10001"/>
                  <a:gd name="connsiteY42" fmla="*/ 1707 h 10065"/>
                  <a:gd name="connsiteX43" fmla="*/ 4932 w 10001"/>
                  <a:gd name="connsiteY43" fmla="*/ 1695 h 10065"/>
                  <a:gd name="connsiteX44" fmla="*/ 4760 w 10001"/>
                  <a:gd name="connsiteY44" fmla="*/ 1943 h 10065"/>
                  <a:gd name="connsiteX45" fmla="*/ 4230 w 10001"/>
                  <a:gd name="connsiteY45" fmla="*/ 1067 h 10065"/>
                  <a:gd name="connsiteX46" fmla="*/ 4390 w 10001"/>
                  <a:gd name="connsiteY46" fmla="*/ 0 h 10065"/>
                  <a:gd name="connsiteX47" fmla="*/ 2886 w 10001"/>
                  <a:gd name="connsiteY47" fmla="*/ 587 h 10065"/>
                  <a:gd name="connsiteX48" fmla="*/ 2486 w 10001"/>
                  <a:gd name="connsiteY48" fmla="*/ 893 h 10065"/>
                  <a:gd name="connsiteX49" fmla="*/ 1803 w 10001"/>
                  <a:gd name="connsiteY49" fmla="*/ 1586 h 10065"/>
                  <a:gd name="connsiteX50" fmla="*/ 785 w 10001"/>
                  <a:gd name="connsiteY50" fmla="*/ 4667 h 10065"/>
                  <a:gd name="connsiteX51" fmla="*/ 453 w 10001"/>
                  <a:gd name="connsiteY51" fmla="*/ 5681 h 10065"/>
                  <a:gd name="connsiteX52" fmla="*/ 242 w 10001"/>
                  <a:gd name="connsiteY52" fmla="*/ 6801 h 1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1" h="10065">
                    <a:moveTo>
                      <a:pt x="242" y="6801"/>
                    </a:moveTo>
                    <a:cubicBezTo>
                      <a:pt x="178" y="7482"/>
                      <a:pt x="115" y="8163"/>
                      <a:pt x="51" y="8844"/>
                    </a:cubicBezTo>
                    <a:lnTo>
                      <a:pt x="3" y="9387"/>
                    </a:lnTo>
                    <a:cubicBezTo>
                      <a:pt x="-10" y="9555"/>
                      <a:pt x="19" y="9685"/>
                      <a:pt x="95" y="9805"/>
                    </a:cubicBezTo>
                    <a:cubicBezTo>
                      <a:pt x="287" y="9785"/>
                      <a:pt x="966" y="9838"/>
                      <a:pt x="1251" y="9847"/>
                    </a:cubicBezTo>
                    <a:cubicBezTo>
                      <a:pt x="1475" y="9856"/>
                      <a:pt x="1440" y="9835"/>
                      <a:pt x="1507" y="9900"/>
                    </a:cubicBezTo>
                    <a:cubicBezTo>
                      <a:pt x="1513" y="9903"/>
                      <a:pt x="1519" y="9909"/>
                      <a:pt x="1523" y="9915"/>
                    </a:cubicBezTo>
                    <a:lnTo>
                      <a:pt x="1558" y="9953"/>
                    </a:lnTo>
                    <a:cubicBezTo>
                      <a:pt x="1631" y="9705"/>
                      <a:pt x="1679" y="9917"/>
                      <a:pt x="1733" y="9307"/>
                    </a:cubicBezTo>
                    <a:cubicBezTo>
                      <a:pt x="1759" y="9057"/>
                      <a:pt x="1781" y="8815"/>
                      <a:pt x="1807" y="8564"/>
                    </a:cubicBezTo>
                    <a:cubicBezTo>
                      <a:pt x="1829" y="8314"/>
                      <a:pt x="1976" y="6527"/>
                      <a:pt x="2024" y="6359"/>
                    </a:cubicBezTo>
                    <a:cubicBezTo>
                      <a:pt x="2167" y="5855"/>
                      <a:pt x="2426" y="5183"/>
                      <a:pt x="2586" y="4655"/>
                    </a:cubicBezTo>
                    <a:cubicBezTo>
                      <a:pt x="2593" y="4631"/>
                      <a:pt x="2602" y="4599"/>
                      <a:pt x="2612" y="4578"/>
                    </a:cubicBezTo>
                    <a:cubicBezTo>
                      <a:pt x="2615" y="4573"/>
                      <a:pt x="2624" y="4549"/>
                      <a:pt x="2628" y="4543"/>
                    </a:cubicBezTo>
                    <a:cubicBezTo>
                      <a:pt x="2656" y="4487"/>
                      <a:pt x="2640" y="4517"/>
                      <a:pt x="2663" y="4490"/>
                    </a:cubicBezTo>
                    <a:cubicBezTo>
                      <a:pt x="2662" y="6070"/>
                      <a:pt x="2661" y="7651"/>
                      <a:pt x="2660" y="9231"/>
                    </a:cubicBezTo>
                    <a:cubicBezTo>
                      <a:pt x="2822" y="9186"/>
                      <a:pt x="4498" y="9186"/>
                      <a:pt x="4735" y="9213"/>
                    </a:cubicBezTo>
                    <a:cubicBezTo>
                      <a:pt x="4830" y="9060"/>
                      <a:pt x="5090" y="9110"/>
                      <a:pt x="5332" y="9110"/>
                    </a:cubicBezTo>
                    <a:cubicBezTo>
                      <a:pt x="5447" y="9110"/>
                      <a:pt x="5572" y="9104"/>
                      <a:pt x="5683" y="9107"/>
                    </a:cubicBezTo>
                    <a:cubicBezTo>
                      <a:pt x="5849" y="9113"/>
                      <a:pt x="5846" y="9127"/>
                      <a:pt x="5919" y="9207"/>
                    </a:cubicBezTo>
                    <a:lnTo>
                      <a:pt x="8094" y="9210"/>
                    </a:lnTo>
                    <a:cubicBezTo>
                      <a:pt x="8097" y="7892"/>
                      <a:pt x="8101" y="6574"/>
                      <a:pt x="8104" y="5256"/>
                    </a:cubicBezTo>
                    <a:cubicBezTo>
                      <a:pt x="8113" y="5413"/>
                      <a:pt x="8318" y="6076"/>
                      <a:pt x="8365" y="6309"/>
                    </a:cubicBezTo>
                    <a:cubicBezTo>
                      <a:pt x="8420" y="6563"/>
                      <a:pt x="8487" y="8405"/>
                      <a:pt x="8503" y="8812"/>
                    </a:cubicBezTo>
                    <a:cubicBezTo>
                      <a:pt x="8519" y="9198"/>
                      <a:pt x="8480" y="9714"/>
                      <a:pt x="8697" y="10000"/>
                    </a:cubicBezTo>
                    <a:cubicBezTo>
                      <a:pt x="9148" y="10008"/>
                      <a:pt x="9112" y="10148"/>
                      <a:pt x="9533" y="9992"/>
                    </a:cubicBezTo>
                    <a:cubicBezTo>
                      <a:pt x="9702" y="9300"/>
                      <a:pt x="10045" y="7082"/>
                      <a:pt x="9997" y="5769"/>
                    </a:cubicBezTo>
                    <a:cubicBezTo>
                      <a:pt x="9687" y="4525"/>
                      <a:pt x="9397" y="3281"/>
                      <a:pt x="9097" y="2043"/>
                    </a:cubicBezTo>
                    <a:cubicBezTo>
                      <a:pt x="8991" y="1619"/>
                      <a:pt x="8962" y="1129"/>
                      <a:pt x="8452" y="938"/>
                    </a:cubicBezTo>
                    <a:cubicBezTo>
                      <a:pt x="8091" y="802"/>
                      <a:pt x="8346" y="929"/>
                      <a:pt x="8075" y="713"/>
                    </a:cubicBezTo>
                    <a:cubicBezTo>
                      <a:pt x="7778" y="475"/>
                      <a:pt x="6940" y="44"/>
                      <a:pt x="6385" y="0"/>
                    </a:cubicBezTo>
                    <a:cubicBezTo>
                      <a:pt x="6433" y="106"/>
                      <a:pt x="6564" y="174"/>
                      <a:pt x="6615" y="463"/>
                    </a:cubicBezTo>
                    <a:cubicBezTo>
                      <a:pt x="6701" y="958"/>
                      <a:pt x="6325" y="1616"/>
                      <a:pt x="6037" y="1943"/>
                    </a:cubicBezTo>
                    <a:cubicBezTo>
                      <a:pt x="5961" y="1884"/>
                      <a:pt x="5907" y="1766"/>
                      <a:pt x="5852" y="1677"/>
                    </a:cubicBezTo>
                    <a:cubicBezTo>
                      <a:pt x="5804" y="1792"/>
                      <a:pt x="5670" y="1902"/>
                      <a:pt x="5648" y="1999"/>
                    </a:cubicBezTo>
                    <a:lnTo>
                      <a:pt x="5891" y="7739"/>
                    </a:lnTo>
                    <a:cubicBezTo>
                      <a:pt x="5907" y="7998"/>
                      <a:pt x="5926" y="7960"/>
                      <a:pt x="5804" y="8152"/>
                    </a:cubicBezTo>
                    <a:cubicBezTo>
                      <a:pt x="5702" y="8311"/>
                      <a:pt x="5524" y="8638"/>
                      <a:pt x="5412" y="8759"/>
                    </a:cubicBezTo>
                    <a:cubicBezTo>
                      <a:pt x="5342" y="8706"/>
                      <a:pt x="5077" y="8272"/>
                      <a:pt x="4993" y="8152"/>
                    </a:cubicBezTo>
                    <a:cubicBezTo>
                      <a:pt x="4872" y="7972"/>
                      <a:pt x="4897" y="8004"/>
                      <a:pt x="4907" y="7765"/>
                    </a:cubicBezTo>
                    <a:lnTo>
                      <a:pt x="5144" y="2473"/>
                    </a:lnTo>
                    <a:cubicBezTo>
                      <a:pt x="5160" y="2167"/>
                      <a:pt x="5230" y="1999"/>
                      <a:pt x="4958" y="1719"/>
                    </a:cubicBezTo>
                    <a:cubicBezTo>
                      <a:pt x="4958" y="1716"/>
                      <a:pt x="4948" y="1716"/>
                      <a:pt x="4945" y="1707"/>
                    </a:cubicBezTo>
                    <a:cubicBezTo>
                      <a:pt x="4945" y="1701"/>
                      <a:pt x="4939" y="1698"/>
                      <a:pt x="4932" y="1695"/>
                    </a:cubicBezTo>
                    <a:cubicBezTo>
                      <a:pt x="4875" y="1778"/>
                      <a:pt x="4817" y="1860"/>
                      <a:pt x="4760" y="1943"/>
                    </a:cubicBezTo>
                    <a:cubicBezTo>
                      <a:pt x="4597" y="1816"/>
                      <a:pt x="4320" y="1330"/>
                      <a:pt x="4230" y="1067"/>
                    </a:cubicBezTo>
                    <a:cubicBezTo>
                      <a:pt x="4061" y="578"/>
                      <a:pt x="4160" y="342"/>
                      <a:pt x="4390" y="0"/>
                    </a:cubicBezTo>
                    <a:cubicBezTo>
                      <a:pt x="3863" y="77"/>
                      <a:pt x="3305" y="318"/>
                      <a:pt x="2886" y="587"/>
                    </a:cubicBezTo>
                    <a:cubicBezTo>
                      <a:pt x="2733" y="687"/>
                      <a:pt x="2605" y="823"/>
                      <a:pt x="2486" y="893"/>
                    </a:cubicBezTo>
                    <a:cubicBezTo>
                      <a:pt x="2244" y="1047"/>
                      <a:pt x="1992" y="979"/>
                      <a:pt x="1803" y="1586"/>
                    </a:cubicBezTo>
                    <a:lnTo>
                      <a:pt x="785" y="4667"/>
                    </a:lnTo>
                    <a:cubicBezTo>
                      <a:pt x="673" y="5000"/>
                      <a:pt x="568" y="5345"/>
                      <a:pt x="453" y="5681"/>
                    </a:cubicBezTo>
                    <a:cubicBezTo>
                      <a:pt x="354" y="5970"/>
                      <a:pt x="210" y="6527"/>
                      <a:pt x="242" y="6801"/>
                    </a:cubicBezTo>
                    <a:close/>
                  </a:path>
                </a:pathLst>
              </a:custGeom>
              <a:solidFill>
                <a:srgbClr val="34ACEE"/>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28" name="Freeform: Shape 327">
                <a:extLst>
                  <a:ext uri="{FF2B5EF4-FFF2-40B4-BE49-F238E27FC236}">
                    <a16:creationId xmlns:a16="http://schemas.microsoft.com/office/drawing/2014/main" id="{27956B73-3A07-46AF-824A-E3830A5D5EDC}"/>
                  </a:ext>
                </a:extLst>
              </p:cNvPr>
              <p:cNvSpPr>
                <a:spLocks/>
              </p:cNvSpPr>
              <p:nvPr/>
            </p:nvSpPr>
            <p:spPr bwMode="auto">
              <a:xfrm>
                <a:off x="2123283" y="2814361"/>
                <a:ext cx="561975" cy="1568728"/>
              </a:xfrm>
              <a:custGeom>
                <a:avLst/>
                <a:gdLst>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237408 w 561975"/>
                  <a:gd name="connsiteY6" fmla="*/ 737979 h 1568728"/>
                  <a:gd name="connsiteX7" fmla="*/ 218016 w 561975"/>
                  <a:gd name="connsiteY7" fmla="*/ 767645 h 1568728"/>
                  <a:gd name="connsiteX8" fmla="*/ 154990 w 561975"/>
                  <a:gd name="connsiteY8" fmla="*/ 804324 h 1568728"/>
                  <a:gd name="connsiteX9" fmla="*/ 152901 w 561975"/>
                  <a:gd name="connsiteY9" fmla="*/ 796044 h 1568728"/>
                  <a:gd name="connsiteX10" fmla="*/ 155105 w 561975"/>
                  <a:gd name="connsiteY10" fmla="*/ 804819 h 1568728"/>
                  <a:gd name="connsiteX11" fmla="*/ 217800 w 561975"/>
                  <a:gd name="connsiteY11" fmla="*/ 768162 h 1568728"/>
                  <a:gd name="connsiteX12" fmla="*/ 237392 w 561975"/>
                  <a:gd name="connsiteY12" fmla="*/ 738050 h 1568728"/>
                  <a:gd name="connsiteX13" fmla="*/ 4649 w 561975"/>
                  <a:gd name="connsiteY13" fmla="*/ 0 h 1568728"/>
                  <a:gd name="connsiteX14" fmla="*/ 205214 w 561975"/>
                  <a:gd name="connsiteY14" fmla="*/ 328 h 1568728"/>
                  <a:gd name="connsiteX15" fmla="*/ 213092 w 561975"/>
                  <a:gd name="connsiteY15" fmla="*/ 3930 h 1568728"/>
                  <a:gd name="connsiteX16" fmla="*/ 238039 w 561975"/>
                  <a:gd name="connsiteY16" fmla="*/ 17030 h 1568728"/>
                  <a:gd name="connsiteX17" fmla="*/ 274476 w 561975"/>
                  <a:gd name="connsiteY17" fmla="*/ 16702 h 1568728"/>
                  <a:gd name="connsiteX18" fmla="*/ 335531 w 561975"/>
                  <a:gd name="connsiteY18" fmla="*/ 983 h 1568728"/>
                  <a:gd name="connsiteX19" fmla="*/ 557433 w 561975"/>
                  <a:gd name="connsiteY19" fmla="*/ 328 h 1568728"/>
                  <a:gd name="connsiteX20" fmla="*/ 560059 w 561975"/>
                  <a:gd name="connsiteY20" fmla="*/ 92026 h 1568728"/>
                  <a:gd name="connsiteX21" fmla="*/ 560059 w 561975"/>
                  <a:gd name="connsiteY21" fmla="*/ 369085 h 1568728"/>
                  <a:gd name="connsiteX22" fmla="*/ 560387 w 561975"/>
                  <a:gd name="connsiteY22" fmla="*/ 743410 h 1568728"/>
                  <a:gd name="connsiteX23" fmla="*/ 555135 w 561975"/>
                  <a:gd name="connsiteY23" fmla="*/ 730638 h 1568728"/>
                  <a:gd name="connsiteX24" fmla="*/ 553959 w 561975"/>
                  <a:gd name="connsiteY24" fmla="*/ 734127 h 1568728"/>
                  <a:gd name="connsiteX25" fmla="*/ 554363 w 561975"/>
                  <a:gd name="connsiteY25" fmla="*/ 743707 h 1568728"/>
                  <a:gd name="connsiteX26" fmla="*/ 559044 w 561975"/>
                  <a:gd name="connsiteY26" fmla="*/ 743952 h 1568728"/>
                  <a:gd name="connsiteX27" fmla="*/ 561975 w 561975"/>
                  <a:gd name="connsiteY27" fmla="*/ 1534676 h 1568728"/>
                  <a:gd name="connsiteX28" fmla="*/ 514106 w 561975"/>
                  <a:gd name="connsiteY28" fmla="*/ 1535986 h 1568728"/>
                  <a:gd name="connsiteX29" fmla="*/ 519316 w 561975"/>
                  <a:gd name="connsiteY29" fmla="*/ 1562835 h 1568728"/>
                  <a:gd name="connsiteX30" fmla="*/ 517037 w 561975"/>
                  <a:gd name="connsiteY30" fmla="*/ 1568728 h 1568728"/>
                  <a:gd name="connsiteX31" fmla="*/ 499452 w 561975"/>
                  <a:gd name="connsiteY31" fmla="*/ 1558906 h 1568728"/>
                  <a:gd name="connsiteX32" fmla="*/ 477308 w 561975"/>
                  <a:gd name="connsiteY32" fmla="*/ 1556286 h 1568728"/>
                  <a:gd name="connsiteX33" fmla="*/ 429765 w 561975"/>
                  <a:gd name="connsiteY33" fmla="*/ 1554322 h 1568728"/>
                  <a:gd name="connsiteX34" fmla="*/ 339562 w 561975"/>
                  <a:gd name="connsiteY34" fmla="*/ 1565781 h 1568728"/>
                  <a:gd name="connsiteX35" fmla="*/ 336957 w 561975"/>
                  <a:gd name="connsiteY35" fmla="*/ 1559560 h 1568728"/>
                  <a:gd name="connsiteX36" fmla="*/ 341516 w 561975"/>
                  <a:gd name="connsiteY36" fmla="*/ 1536313 h 1568728"/>
                  <a:gd name="connsiteX37" fmla="*/ 316767 w 561975"/>
                  <a:gd name="connsiteY37" fmla="*/ 1535986 h 1568728"/>
                  <a:gd name="connsiteX38" fmla="*/ 313185 w 561975"/>
                  <a:gd name="connsiteY38" fmla="*/ 815985 h 1568728"/>
                  <a:gd name="connsiteX39" fmla="*/ 314488 w 561975"/>
                  <a:gd name="connsiteY39" fmla="*/ 578932 h 1568728"/>
                  <a:gd name="connsiteX40" fmla="*/ 316354 w 561975"/>
                  <a:gd name="connsiteY40" fmla="*/ 558423 h 1568728"/>
                  <a:gd name="connsiteX41" fmla="*/ 316329 w 561975"/>
                  <a:gd name="connsiteY41" fmla="*/ 551501 h 1568728"/>
                  <a:gd name="connsiteX42" fmla="*/ 316621 w 561975"/>
                  <a:gd name="connsiteY42" fmla="*/ 548316 h 1568728"/>
                  <a:gd name="connsiteX43" fmla="*/ 316865 w 561975"/>
                  <a:gd name="connsiteY43" fmla="*/ 533708 h 1568728"/>
                  <a:gd name="connsiteX44" fmla="*/ 316513 w 561975"/>
                  <a:gd name="connsiteY44" fmla="*/ 435902 h 1568728"/>
                  <a:gd name="connsiteX45" fmla="*/ 315836 w 561975"/>
                  <a:gd name="connsiteY45" fmla="*/ 415589 h 1568728"/>
                  <a:gd name="connsiteX46" fmla="*/ 316329 w 561975"/>
                  <a:gd name="connsiteY46" fmla="*/ 551501 h 1568728"/>
                  <a:gd name="connsiteX47" fmla="*/ 313867 w 561975"/>
                  <a:gd name="connsiteY47" fmla="*/ 578353 h 1568728"/>
                  <a:gd name="connsiteX48" fmla="*/ 312882 w 561975"/>
                  <a:gd name="connsiteY48" fmla="*/ 576061 h 1568728"/>
                  <a:gd name="connsiteX49" fmla="*/ 312225 w 561975"/>
                  <a:gd name="connsiteY49" fmla="*/ 573769 h 1568728"/>
                  <a:gd name="connsiteX50" fmla="*/ 311241 w 561975"/>
                  <a:gd name="connsiteY50" fmla="*/ 568856 h 1568728"/>
                  <a:gd name="connsiteX51" fmla="*/ 310912 w 561975"/>
                  <a:gd name="connsiteY51" fmla="*/ 557721 h 1568728"/>
                  <a:gd name="connsiteX52" fmla="*/ 310912 w 561975"/>
                  <a:gd name="connsiteY52" fmla="*/ 421812 h 1568728"/>
                  <a:gd name="connsiteX53" fmla="*/ 309599 w 561975"/>
                  <a:gd name="connsiteY53" fmla="*/ 264615 h 1568728"/>
                  <a:gd name="connsiteX54" fmla="*/ 253796 w 561975"/>
                  <a:gd name="connsiteY54" fmla="*/ 265270 h 1568728"/>
                  <a:gd name="connsiteX55" fmla="*/ 251498 w 561975"/>
                  <a:gd name="connsiteY55" fmla="*/ 565909 h 1568728"/>
                  <a:gd name="connsiteX56" fmla="*/ 248544 w 561975"/>
                  <a:gd name="connsiteY56" fmla="*/ 862290 h 1568728"/>
                  <a:gd name="connsiteX57" fmla="*/ 246574 w 561975"/>
                  <a:gd name="connsiteY57" fmla="*/ 697561 h 1568728"/>
                  <a:gd name="connsiteX58" fmla="*/ 246193 w 561975"/>
                  <a:gd name="connsiteY58" fmla="*/ 699276 h 1568728"/>
                  <a:gd name="connsiteX59" fmla="*/ 245734 w 561975"/>
                  <a:gd name="connsiteY59" fmla="*/ 733647 h 1568728"/>
                  <a:gd name="connsiteX60" fmla="*/ 248168 w 561975"/>
                  <a:gd name="connsiteY60" fmla="*/ 862752 h 1568728"/>
                  <a:gd name="connsiteX61" fmla="*/ 247515 w 561975"/>
                  <a:gd name="connsiteY61" fmla="*/ 1361888 h 1568728"/>
                  <a:gd name="connsiteX62" fmla="*/ 245882 w 561975"/>
                  <a:gd name="connsiteY62" fmla="*/ 1524558 h 1568728"/>
                  <a:gd name="connsiteX63" fmla="*/ 221719 w 561975"/>
                  <a:gd name="connsiteY63" fmla="*/ 1524885 h 1568728"/>
                  <a:gd name="connsiteX64" fmla="*/ 225637 w 561975"/>
                  <a:gd name="connsiteY64" fmla="*/ 1545178 h 1568728"/>
                  <a:gd name="connsiteX65" fmla="*/ 222372 w 561975"/>
                  <a:gd name="connsiteY65" fmla="*/ 1552051 h 1568728"/>
                  <a:gd name="connsiteX66" fmla="*/ 204412 w 561975"/>
                  <a:gd name="connsiteY66" fmla="*/ 1546160 h 1568728"/>
                  <a:gd name="connsiteX67" fmla="*/ 48981 w 561975"/>
                  <a:gd name="connsiteY67" fmla="*/ 1552051 h 1568728"/>
                  <a:gd name="connsiteX68" fmla="*/ 45715 w 561975"/>
                  <a:gd name="connsiteY68" fmla="*/ 1543214 h 1568728"/>
                  <a:gd name="connsiteX69" fmla="*/ 49307 w 561975"/>
                  <a:gd name="connsiteY69" fmla="*/ 1523903 h 1568728"/>
                  <a:gd name="connsiteX70" fmla="*/ 0 w 561975"/>
                  <a:gd name="connsiteY70" fmla="*/ 1523576 h 1568728"/>
                  <a:gd name="connsiteX71" fmla="*/ 3265 w 561975"/>
                  <a:gd name="connsiteY71" fmla="*/ 860788 h 1568728"/>
                  <a:gd name="connsiteX72" fmla="*/ 5878 w 561975"/>
                  <a:gd name="connsiteY72" fmla="*/ 844750 h 1568728"/>
                  <a:gd name="connsiteX73" fmla="*/ 43430 w 561975"/>
                  <a:gd name="connsiteY73" fmla="*/ 805147 h 1568728"/>
                  <a:gd name="connsiteX74" fmla="*/ 43430 w 561975"/>
                  <a:gd name="connsiteY74" fmla="*/ 571126 h 1568728"/>
                  <a:gd name="connsiteX75" fmla="*/ 60409 w 561975"/>
                  <a:gd name="connsiteY75" fmla="*/ 519412 h 1568728"/>
                  <a:gd name="connsiteX76" fmla="*/ 61267 w 561975"/>
                  <a:gd name="connsiteY76" fmla="*/ 411443 h 1568728"/>
                  <a:gd name="connsiteX77" fmla="*/ 60422 w 561975"/>
                  <a:gd name="connsiteY77" fmla="*/ 308157 h 1568728"/>
                  <a:gd name="connsiteX78" fmla="*/ 59796 w 561975"/>
                  <a:gd name="connsiteY78" fmla="*/ 305879 h 1568728"/>
                  <a:gd name="connsiteX79" fmla="*/ 3008 w 561975"/>
                  <a:gd name="connsiteY79" fmla="*/ 260357 h 1568728"/>
                  <a:gd name="connsiteX80" fmla="*/ 2023 w 561975"/>
                  <a:gd name="connsiteY80" fmla="*/ 130670 h 1568728"/>
                  <a:gd name="connsiteX81" fmla="*/ 4649 w 561975"/>
                  <a:gd name="connsiteY81"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154990 w 561975"/>
                  <a:gd name="connsiteY9" fmla="*/ 804324 h 1568728"/>
                  <a:gd name="connsiteX10" fmla="*/ 152901 w 561975"/>
                  <a:gd name="connsiteY10" fmla="*/ 796044 h 1568728"/>
                  <a:gd name="connsiteX11" fmla="*/ 217800 w 561975"/>
                  <a:gd name="connsiteY11" fmla="*/ 768162 h 1568728"/>
                  <a:gd name="connsiteX12" fmla="*/ 237392 w 561975"/>
                  <a:gd name="connsiteY12" fmla="*/ 738050 h 1568728"/>
                  <a:gd name="connsiteX13" fmla="*/ 237408 w 561975"/>
                  <a:gd name="connsiteY13" fmla="*/ 737979 h 1568728"/>
                  <a:gd name="connsiteX14" fmla="*/ 4649 w 561975"/>
                  <a:gd name="connsiteY14" fmla="*/ 0 h 1568728"/>
                  <a:gd name="connsiteX15" fmla="*/ 205214 w 561975"/>
                  <a:gd name="connsiteY15" fmla="*/ 328 h 1568728"/>
                  <a:gd name="connsiteX16" fmla="*/ 213092 w 561975"/>
                  <a:gd name="connsiteY16" fmla="*/ 3930 h 1568728"/>
                  <a:gd name="connsiteX17" fmla="*/ 238039 w 561975"/>
                  <a:gd name="connsiteY17" fmla="*/ 17030 h 1568728"/>
                  <a:gd name="connsiteX18" fmla="*/ 274476 w 561975"/>
                  <a:gd name="connsiteY18" fmla="*/ 16702 h 1568728"/>
                  <a:gd name="connsiteX19" fmla="*/ 335531 w 561975"/>
                  <a:gd name="connsiteY19" fmla="*/ 983 h 1568728"/>
                  <a:gd name="connsiteX20" fmla="*/ 557433 w 561975"/>
                  <a:gd name="connsiteY20" fmla="*/ 328 h 1568728"/>
                  <a:gd name="connsiteX21" fmla="*/ 560059 w 561975"/>
                  <a:gd name="connsiteY21" fmla="*/ 92026 h 1568728"/>
                  <a:gd name="connsiteX22" fmla="*/ 560059 w 561975"/>
                  <a:gd name="connsiteY22" fmla="*/ 369085 h 1568728"/>
                  <a:gd name="connsiteX23" fmla="*/ 560387 w 561975"/>
                  <a:gd name="connsiteY23" fmla="*/ 743410 h 1568728"/>
                  <a:gd name="connsiteX24" fmla="*/ 555135 w 561975"/>
                  <a:gd name="connsiteY24" fmla="*/ 730638 h 1568728"/>
                  <a:gd name="connsiteX25" fmla="*/ 553959 w 561975"/>
                  <a:gd name="connsiteY25" fmla="*/ 734127 h 1568728"/>
                  <a:gd name="connsiteX26" fmla="*/ 554363 w 561975"/>
                  <a:gd name="connsiteY26" fmla="*/ 743707 h 1568728"/>
                  <a:gd name="connsiteX27" fmla="*/ 559044 w 561975"/>
                  <a:gd name="connsiteY27" fmla="*/ 743952 h 1568728"/>
                  <a:gd name="connsiteX28" fmla="*/ 561975 w 561975"/>
                  <a:gd name="connsiteY28" fmla="*/ 1534676 h 1568728"/>
                  <a:gd name="connsiteX29" fmla="*/ 514106 w 561975"/>
                  <a:gd name="connsiteY29" fmla="*/ 1535986 h 1568728"/>
                  <a:gd name="connsiteX30" fmla="*/ 519316 w 561975"/>
                  <a:gd name="connsiteY30" fmla="*/ 1562835 h 1568728"/>
                  <a:gd name="connsiteX31" fmla="*/ 517037 w 561975"/>
                  <a:gd name="connsiteY31" fmla="*/ 1568728 h 1568728"/>
                  <a:gd name="connsiteX32" fmla="*/ 499452 w 561975"/>
                  <a:gd name="connsiteY32" fmla="*/ 1558906 h 1568728"/>
                  <a:gd name="connsiteX33" fmla="*/ 477308 w 561975"/>
                  <a:gd name="connsiteY33" fmla="*/ 1556286 h 1568728"/>
                  <a:gd name="connsiteX34" fmla="*/ 429765 w 561975"/>
                  <a:gd name="connsiteY34" fmla="*/ 1554322 h 1568728"/>
                  <a:gd name="connsiteX35" fmla="*/ 339562 w 561975"/>
                  <a:gd name="connsiteY35" fmla="*/ 1565781 h 1568728"/>
                  <a:gd name="connsiteX36" fmla="*/ 336957 w 561975"/>
                  <a:gd name="connsiteY36" fmla="*/ 1559560 h 1568728"/>
                  <a:gd name="connsiteX37" fmla="*/ 341516 w 561975"/>
                  <a:gd name="connsiteY37" fmla="*/ 1536313 h 1568728"/>
                  <a:gd name="connsiteX38" fmla="*/ 316767 w 561975"/>
                  <a:gd name="connsiteY38" fmla="*/ 1535986 h 1568728"/>
                  <a:gd name="connsiteX39" fmla="*/ 313185 w 561975"/>
                  <a:gd name="connsiteY39" fmla="*/ 815985 h 1568728"/>
                  <a:gd name="connsiteX40" fmla="*/ 314488 w 561975"/>
                  <a:gd name="connsiteY40" fmla="*/ 578932 h 1568728"/>
                  <a:gd name="connsiteX41" fmla="*/ 316354 w 561975"/>
                  <a:gd name="connsiteY41" fmla="*/ 558423 h 1568728"/>
                  <a:gd name="connsiteX42" fmla="*/ 316329 w 561975"/>
                  <a:gd name="connsiteY42" fmla="*/ 551501 h 1568728"/>
                  <a:gd name="connsiteX43" fmla="*/ 316621 w 561975"/>
                  <a:gd name="connsiteY43" fmla="*/ 548316 h 1568728"/>
                  <a:gd name="connsiteX44" fmla="*/ 316865 w 561975"/>
                  <a:gd name="connsiteY44" fmla="*/ 533708 h 1568728"/>
                  <a:gd name="connsiteX45" fmla="*/ 316513 w 561975"/>
                  <a:gd name="connsiteY45" fmla="*/ 435902 h 1568728"/>
                  <a:gd name="connsiteX46" fmla="*/ 315836 w 561975"/>
                  <a:gd name="connsiteY46" fmla="*/ 415589 h 1568728"/>
                  <a:gd name="connsiteX47" fmla="*/ 316329 w 561975"/>
                  <a:gd name="connsiteY47" fmla="*/ 551501 h 1568728"/>
                  <a:gd name="connsiteX48" fmla="*/ 313867 w 561975"/>
                  <a:gd name="connsiteY48" fmla="*/ 578353 h 1568728"/>
                  <a:gd name="connsiteX49" fmla="*/ 312882 w 561975"/>
                  <a:gd name="connsiteY49" fmla="*/ 576061 h 1568728"/>
                  <a:gd name="connsiteX50" fmla="*/ 312225 w 561975"/>
                  <a:gd name="connsiteY50" fmla="*/ 573769 h 1568728"/>
                  <a:gd name="connsiteX51" fmla="*/ 311241 w 561975"/>
                  <a:gd name="connsiteY51" fmla="*/ 568856 h 1568728"/>
                  <a:gd name="connsiteX52" fmla="*/ 310912 w 561975"/>
                  <a:gd name="connsiteY52" fmla="*/ 557721 h 1568728"/>
                  <a:gd name="connsiteX53" fmla="*/ 310912 w 561975"/>
                  <a:gd name="connsiteY53" fmla="*/ 421812 h 1568728"/>
                  <a:gd name="connsiteX54" fmla="*/ 309599 w 561975"/>
                  <a:gd name="connsiteY54" fmla="*/ 264615 h 1568728"/>
                  <a:gd name="connsiteX55" fmla="*/ 253796 w 561975"/>
                  <a:gd name="connsiteY55" fmla="*/ 265270 h 1568728"/>
                  <a:gd name="connsiteX56" fmla="*/ 251498 w 561975"/>
                  <a:gd name="connsiteY56" fmla="*/ 565909 h 1568728"/>
                  <a:gd name="connsiteX57" fmla="*/ 248544 w 561975"/>
                  <a:gd name="connsiteY57" fmla="*/ 862290 h 1568728"/>
                  <a:gd name="connsiteX58" fmla="*/ 246574 w 561975"/>
                  <a:gd name="connsiteY58" fmla="*/ 697561 h 1568728"/>
                  <a:gd name="connsiteX59" fmla="*/ 246193 w 561975"/>
                  <a:gd name="connsiteY59" fmla="*/ 699276 h 1568728"/>
                  <a:gd name="connsiteX60" fmla="*/ 245734 w 561975"/>
                  <a:gd name="connsiteY60" fmla="*/ 733647 h 1568728"/>
                  <a:gd name="connsiteX61" fmla="*/ 248168 w 561975"/>
                  <a:gd name="connsiteY61" fmla="*/ 862752 h 1568728"/>
                  <a:gd name="connsiteX62" fmla="*/ 247515 w 561975"/>
                  <a:gd name="connsiteY62" fmla="*/ 1361888 h 1568728"/>
                  <a:gd name="connsiteX63" fmla="*/ 245882 w 561975"/>
                  <a:gd name="connsiteY63" fmla="*/ 1524558 h 1568728"/>
                  <a:gd name="connsiteX64" fmla="*/ 221719 w 561975"/>
                  <a:gd name="connsiteY64" fmla="*/ 1524885 h 1568728"/>
                  <a:gd name="connsiteX65" fmla="*/ 225637 w 561975"/>
                  <a:gd name="connsiteY65" fmla="*/ 1545178 h 1568728"/>
                  <a:gd name="connsiteX66" fmla="*/ 222372 w 561975"/>
                  <a:gd name="connsiteY66" fmla="*/ 1552051 h 1568728"/>
                  <a:gd name="connsiteX67" fmla="*/ 204412 w 561975"/>
                  <a:gd name="connsiteY67" fmla="*/ 1546160 h 1568728"/>
                  <a:gd name="connsiteX68" fmla="*/ 48981 w 561975"/>
                  <a:gd name="connsiteY68" fmla="*/ 1552051 h 1568728"/>
                  <a:gd name="connsiteX69" fmla="*/ 45715 w 561975"/>
                  <a:gd name="connsiteY69" fmla="*/ 1543214 h 1568728"/>
                  <a:gd name="connsiteX70" fmla="*/ 49307 w 561975"/>
                  <a:gd name="connsiteY70" fmla="*/ 1523903 h 1568728"/>
                  <a:gd name="connsiteX71" fmla="*/ 0 w 561975"/>
                  <a:gd name="connsiteY71" fmla="*/ 1523576 h 1568728"/>
                  <a:gd name="connsiteX72" fmla="*/ 3265 w 561975"/>
                  <a:gd name="connsiteY72" fmla="*/ 860788 h 1568728"/>
                  <a:gd name="connsiteX73" fmla="*/ 5878 w 561975"/>
                  <a:gd name="connsiteY73" fmla="*/ 844750 h 1568728"/>
                  <a:gd name="connsiteX74" fmla="*/ 43430 w 561975"/>
                  <a:gd name="connsiteY74" fmla="*/ 805147 h 1568728"/>
                  <a:gd name="connsiteX75" fmla="*/ 43430 w 561975"/>
                  <a:gd name="connsiteY75" fmla="*/ 571126 h 1568728"/>
                  <a:gd name="connsiteX76" fmla="*/ 60409 w 561975"/>
                  <a:gd name="connsiteY76" fmla="*/ 519412 h 1568728"/>
                  <a:gd name="connsiteX77" fmla="*/ 61267 w 561975"/>
                  <a:gd name="connsiteY77" fmla="*/ 411443 h 1568728"/>
                  <a:gd name="connsiteX78" fmla="*/ 60422 w 561975"/>
                  <a:gd name="connsiteY78" fmla="*/ 308157 h 1568728"/>
                  <a:gd name="connsiteX79" fmla="*/ 59796 w 561975"/>
                  <a:gd name="connsiteY79" fmla="*/ 305879 h 1568728"/>
                  <a:gd name="connsiteX80" fmla="*/ 3008 w 561975"/>
                  <a:gd name="connsiteY80" fmla="*/ 260357 h 1568728"/>
                  <a:gd name="connsiteX81" fmla="*/ 2023 w 561975"/>
                  <a:gd name="connsiteY81" fmla="*/ 130670 h 1568728"/>
                  <a:gd name="connsiteX82" fmla="*/ 4649 w 561975"/>
                  <a:gd name="connsiteY82"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154990 w 561975"/>
                  <a:gd name="connsiteY9" fmla="*/ 804324 h 1568728"/>
                  <a:gd name="connsiteX10" fmla="*/ 217800 w 561975"/>
                  <a:gd name="connsiteY10" fmla="*/ 768162 h 1568728"/>
                  <a:gd name="connsiteX11" fmla="*/ 237392 w 561975"/>
                  <a:gd name="connsiteY11" fmla="*/ 738050 h 1568728"/>
                  <a:gd name="connsiteX12" fmla="*/ 237408 w 561975"/>
                  <a:gd name="connsiteY12" fmla="*/ 737979 h 1568728"/>
                  <a:gd name="connsiteX13" fmla="*/ 4649 w 561975"/>
                  <a:gd name="connsiteY13" fmla="*/ 0 h 1568728"/>
                  <a:gd name="connsiteX14" fmla="*/ 205214 w 561975"/>
                  <a:gd name="connsiteY14" fmla="*/ 328 h 1568728"/>
                  <a:gd name="connsiteX15" fmla="*/ 213092 w 561975"/>
                  <a:gd name="connsiteY15" fmla="*/ 3930 h 1568728"/>
                  <a:gd name="connsiteX16" fmla="*/ 238039 w 561975"/>
                  <a:gd name="connsiteY16" fmla="*/ 17030 h 1568728"/>
                  <a:gd name="connsiteX17" fmla="*/ 274476 w 561975"/>
                  <a:gd name="connsiteY17" fmla="*/ 16702 h 1568728"/>
                  <a:gd name="connsiteX18" fmla="*/ 335531 w 561975"/>
                  <a:gd name="connsiteY18" fmla="*/ 983 h 1568728"/>
                  <a:gd name="connsiteX19" fmla="*/ 557433 w 561975"/>
                  <a:gd name="connsiteY19" fmla="*/ 328 h 1568728"/>
                  <a:gd name="connsiteX20" fmla="*/ 560059 w 561975"/>
                  <a:gd name="connsiteY20" fmla="*/ 92026 h 1568728"/>
                  <a:gd name="connsiteX21" fmla="*/ 560059 w 561975"/>
                  <a:gd name="connsiteY21" fmla="*/ 369085 h 1568728"/>
                  <a:gd name="connsiteX22" fmla="*/ 560387 w 561975"/>
                  <a:gd name="connsiteY22" fmla="*/ 743410 h 1568728"/>
                  <a:gd name="connsiteX23" fmla="*/ 555135 w 561975"/>
                  <a:gd name="connsiteY23" fmla="*/ 730638 h 1568728"/>
                  <a:gd name="connsiteX24" fmla="*/ 553959 w 561975"/>
                  <a:gd name="connsiteY24" fmla="*/ 734127 h 1568728"/>
                  <a:gd name="connsiteX25" fmla="*/ 554363 w 561975"/>
                  <a:gd name="connsiteY25" fmla="*/ 743707 h 1568728"/>
                  <a:gd name="connsiteX26" fmla="*/ 559044 w 561975"/>
                  <a:gd name="connsiteY26" fmla="*/ 743952 h 1568728"/>
                  <a:gd name="connsiteX27" fmla="*/ 561975 w 561975"/>
                  <a:gd name="connsiteY27" fmla="*/ 1534676 h 1568728"/>
                  <a:gd name="connsiteX28" fmla="*/ 514106 w 561975"/>
                  <a:gd name="connsiteY28" fmla="*/ 1535986 h 1568728"/>
                  <a:gd name="connsiteX29" fmla="*/ 519316 w 561975"/>
                  <a:gd name="connsiteY29" fmla="*/ 1562835 h 1568728"/>
                  <a:gd name="connsiteX30" fmla="*/ 517037 w 561975"/>
                  <a:gd name="connsiteY30" fmla="*/ 1568728 h 1568728"/>
                  <a:gd name="connsiteX31" fmla="*/ 499452 w 561975"/>
                  <a:gd name="connsiteY31" fmla="*/ 1558906 h 1568728"/>
                  <a:gd name="connsiteX32" fmla="*/ 477308 w 561975"/>
                  <a:gd name="connsiteY32" fmla="*/ 1556286 h 1568728"/>
                  <a:gd name="connsiteX33" fmla="*/ 429765 w 561975"/>
                  <a:gd name="connsiteY33" fmla="*/ 1554322 h 1568728"/>
                  <a:gd name="connsiteX34" fmla="*/ 339562 w 561975"/>
                  <a:gd name="connsiteY34" fmla="*/ 1565781 h 1568728"/>
                  <a:gd name="connsiteX35" fmla="*/ 336957 w 561975"/>
                  <a:gd name="connsiteY35" fmla="*/ 1559560 h 1568728"/>
                  <a:gd name="connsiteX36" fmla="*/ 341516 w 561975"/>
                  <a:gd name="connsiteY36" fmla="*/ 1536313 h 1568728"/>
                  <a:gd name="connsiteX37" fmla="*/ 316767 w 561975"/>
                  <a:gd name="connsiteY37" fmla="*/ 1535986 h 1568728"/>
                  <a:gd name="connsiteX38" fmla="*/ 313185 w 561975"/>
                  <a:gd name="connsiteY38" fmla="*/ 815985 h 1568728"/>
                  <a:gd name="connsiteX39" fmla="*/ 314488 w 561975"/>
                  <a:gd name="connsiteY39" fmla="*/ 578932 h 1568728"/>
                  <a:gd name="connsiteX40" fmla="*/ 316354 w 561975"/>
                  <a:gd name="connsiteY40" fmla="*/ 558423 h 1568728"/>
                  <a:gd name="connsiteX41" fmla="*/ 316329 w 561975"/>
                  <a:gd name="connsiteY41" fmla="*/ 551501 h 1568728"/>
                  <a:gd name="connsiteX42" fmla="*/ 316621 w 561975"/>
                  <a:gd name="connsiteY42" fmla="*/ 548316 h 1568728"/>
                  <a:gd name="connsiteX43" fmla="*/ 316865 w 561975"/>
                  <a:gd name="connsiteY43" fmla="*/ 533708 h 1568728"/>
                  <a:gd name="connsiteX44" fmla="*/ 316513 w 561975"/>
                  <a:gd name="connsiteY44" fmla="*/ 435902 h 1568728"/>
                  <a:gd name="connsiteX45" fmla="*/ 315836 w 561975"/>
                  <a:gd name="connsiteY45" fmla="*/ 415589 h 1568728"/>
                  <a:gd name="connsiteX46" fmla="*/ 316329 w 561975"/>
                  <a:gd name="connsiteY46" fmla="*/ 551501 h 1568728"/>
                  <a:gd name="connsiteX47" fmla="*/ 313867 w 561975"/>
                  <a:gd name="connsiteY47" fmla="*/ 578353 h 1568728"/>
                  <a:gd name="connsiteX48" fmla="*/ 312882 w 561975"/>
                  <a:gd name="connsiteY48" fmla="*/ 576061 h 1568728"/>
                  <a:gd name="connsiteX49" fmla="*/ 312225 w 561975"/>
                  <a:gd name="connsiteY49" fmla="*/ 573769 h 1568728"/>
                  <a:gd name="connsiteX50" fmla="*/ 311241 w 561975"/>
                  <a:gd name="connsiteY50" fmla="*/ 568856 h 1568728"/>
                  <a:gd name="connsiteX51" fmla="*/ 310912 w 561975"/>
                  <a:gd name="connsiteY51" fmla="*/ 557721 h 1568728"/>
                  <a:gd name="connsiteX52" fmla="*/ 310912 w 561975"/>
                  <a:gd name="connsiteY52" fmla="*/ 421812 h 1568728"/>
                  <a:gd name="connsiteX53" fmla="*/ 309599 w 561975"/>
                  <a:gd name="connsiteY53" fmla="*/ 264615 h 1568728"/>
                  <a:gd name="connsiteX54" fmla="*/ 253796 w 561975"/>
                  <a:gd name="connsiteY54" fmla="*/ 265270 h 1568728"/>
                  <a:gd name="connsiteX55" fmla="*/ 251498 w 561975"/>
                  <a:gd name="connsiteY55" fmla="*/ 565909 h 1568728"/>
                  <a:gd name="connsiteX56" fmla="*/ 248544 w 561975"/>
                  <a:gd name="connsiteY56" fmla="*/ 862290 h 1568728"/>
                  <a:gd name="connsiteX57" fmla="*/ 246574 w 561975"/>
                  <a:gd name="connsiteY57" fmla="*/ 697561 h 1568728"/>
                  <a:gd name="connsiteX58" fmla="*/ 246193 w 561975"/>
                  <a:gd name="connsiteY58" fmla="*/ 699276 h 1568728"/>
                  <a:gd name="connsiteX59" fmla="*/ 245734 w 561975"/>
                  <a:gd name="connsiteY59" fmla="*/ 733647 h 1568728"/>
                  <a:gd name="connsiteX60" fmla="*/ 248168 w 561975"/>
                  <a:gd name="connsiteY60" fmla="*/ 862752 h 1568728"/>
                  <a:gd name="connsiteX61" fmla="*/ 247515 w 561975"/>
                  <a:gd name="connsiteY61" fmla="*/ 1361888 h 1568728"/>
                  <a:gd name="connsiteX62" fmla="*/ 245882 w 561975"/>
                  <a:gd name="connsiteY62" fmla="*/ 1524558 h 1568728"/>
                  <a:gd name="connsiteX63" fmla="*/ 221719 w 561975"/>
                  <a:gd name="connsiteY63" fmla="*/ 1524885 h 1568728"/>
                  <a:gd name="connsiteX64" fmla="*/ 225637 w 561975"/>
                  <a:gd name="connsiteY64" fmla="*/ 1545178 h 1568728"/>
                  <a:gd name="connsiteX65" fmla="*/ 222372 w 561975"/>
                  <a:gd name="connsiteY65" fmla="*/ 1552051 h 1568728"/>
                  <a:gd name="connsiteX66" fmla="*/ 204412 w 561975"/>
                  <a:gd name="connsiteY66" fmla="*/ 1546160 h 1568728"/>
                  <a:gd name="connsiteX67" fmla="*/ 48981 w 561975"/>
                  <a:gd name="connsiteY67" fmla="*/ 1552051 h 1568728"/>
                  <a:gd name="connsiteX68" fmla="*/ 45715 w 561975"/>
                  <a:gd name="connsiteY68" fmla="*/ 1543214 h 1568728"/>
                  <a:gd name="connsiteX69" fmla="*/ 49307 w 561975"/>
                  <a:gd name="connsiteY69" fmla="*/ 1523903 h 1568728"/>
                  <a:gd name="connsiteX70" fmla="*/ 0 w 561975"/>
                  <a:gd name="connsiteY70" fmla="*/ 1523576 h 1568728"/>
                  <a:gd name="connsiteX71" fmla="*/ 3265 w 561975"/>
                  <a:gd name="connsiteY71" fmla="*/ 860788 h 1568728"/>
                  <a:gd name="connsiteX72" fmla="*/ 5878 w 561975"/>
                  <a:gd name="connsiteY72" fmla="*/ 844750 h 1568728"/>
                  <a:gd name="connsiteX73" fmla="*/ 43430 w 561975"/>
                  <a:gd name="connsiteY73" fmla="*/ 805147 h 1568728"/>
                  <a:gd name="connsiteX74" fmla="*/ 43430 w 561975"/>
                  <a:gd name="connsiteY74" fmla="*/ 571126 h 1568728"/>
                  <a:gd name="connsiteX75" fmla="*/ 60409 w 561975"/>
                  <a:gd name="connsiteY75" fmla="*/ 519412 h 1568728"/>
                  <a:gd name="connsiteX76" fmla="*/ 61267 w 561975"/>
                  <a:gd name="connsiteY76" fmla="*/ 411443 h 1568728"/>
                  <a:gd name="connsiteX77" fmla="*/ 60422 w 561975"/>
                  <a:gd name="connsiteY77" fmla="*/ 308157 h 1568728"/>
                  <a:gd name="connsiteX78" fmla="*/ 59796 w 561975"/>
                  <a:gd name="connsiteY78" fmla="*/ 305879 h 1568728"/>
                  <a:gd name="connsiteX79" fmla="*/ 3008 w 561975"/>
                  <a:gd name="connsiteY79" fmla="*/ 260357 h 1568728"/>
                  <a:gd name="connsiteX80" fmla="*/ 2023 w 561975"/>
                  <a:gd name="connsiteY80" fmla="*/ 130670 h 1568728"/>
                  <a:gd name="connsiteX81" fmla="*/ 4649 w 561975"/>
                  <a:gd name="connsiteY81"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217800 w 561975"/>
                  <a:gd name="connsiteY9" fmla="*/ 768162 h 1568728"/>
                  <a:gd name="connsiteX10" fmla="*/ 237392 w 561975"/>
                  <a:gd name="connsiteY10" fmla="*/ 738050 h 1568728"/>
                  <a:gd name="connsiteX11" fmla="*/ 237408 w 561975"/>
                  <a:gd name="connsiteY11" fmla="*/ 737979 h 1568728"/>
                  <a:gd name="connsiteX12" fmla="*/ 4649 w 561975"/>
                  <a:gd name="connsiteY12" fmla="*/ 0 h 1568728"/>
                  <a:gd name="connsiteX13" fmla="*/ 205214 w 561975"/>
                  <a:gd name="connsiteY13" fmla="*/ 328 h 1568728"/>
                  <a:gd name="connsiteX14" fmla="*/ 213092 w 561975"/>
                  <a:gd name="connsiteY14" fmla="*/ 3930 h 1568728"/>
                  <a:gd name="connsiteX15" fmla="*/ 238039 w 561975"/>
                  <a:gd name="connsiteY15" fmla="*/ 17030 h 1568728"/>
                  <a:gd name="connsiteX16" fmla="*/ 274476 w 561975"/>
                  <a:gd name="connsiteY16" fmla="*/ 16702 h 1568728"/>
                  <a:gd name="connsiteX17" fmla="*/ 335531 w 561975"/>
                  <a:gd name="connsiteY17" fmla="*/ 983 h 1568728"/>
                  <a:gd name="connsiteX18" fmla="*/ 557433 w 561975"/>
                  <a:gd name="connsiteY18" fmla="*/ 328 h 1568728"/>
                  <a:gd name="connsiteX19" fmla="*/ 560059 w 561975"/>
                  <a:gd name="connsiteY19" fmla="*/ 92026 h 1568728"/>
                  <a:gd name="connsiteX20" fmla="*/ 560059 w 561975"/>
                  <a:gd name="connsiteY20" fmla="*/ 369085 h 1568728"/>
                  <a:gd name="connsiteX21" fmla="*/ 560387 w 561975"/>
                  <a:gd name="connsiteY21" fmla="*/ 743410 h 1568728"/>
                  <a:gd name="connsiteX22" fmla="*/ 555135 w 561975"/>
                  <a:gd name="connsiteY22" fmla="*/ 730638 h 1568728"/>
                  <a:gd name="connsiteX23" fmla="*/ 553959 w 561975"/>
                  <a:gd name="connsiteY23" fmla="*/ 734127 h 1568728"/>
                  <a:gd name="connsiteX24" fmla="*/ 554363 w 561975"/>
                  <a:gd name="connsiteY24" fmla="*/ 743707 h 1568728"/>
                  <a:gd name="connsiteX25" fmla="*/ 559044 w 561975"/>
                  <a:gd name="connsiteY25" fmla="*/ 743952 h 1568728"/>
                  <a:gd name="connsiteX26" fmla="*/ 561975 w 561975"/>
                  <a:gd name="connsiteY26" fmla="*/ 1534676 h 1568728"/>
                  <a:gd name="connsiteX27" fmla="*/ 514106 w 561975"/>
                  <a:gd name="connsiteY27" fmla="*/ 1535986 h 1568728"/>
                  <a:gd name="connsiteX28" fmla="*/ 519316 w 561975"/>
                  <a:gd name="connsiteY28" fmla="*/ 1562835 h 1568728"/>
                  <a:gd name="connsiteX29" fmla="*/ 517037 w 561975"/>
                  <a:gd name="connsiteY29" fmla="*/ 1568728 h 1568728"/>
                  <a:gd name="connsiteX30" fmla="*/ 499452 w 561975"/>
                  <a:gd name="connsiteY30" fmla="*/ 1558906 h 1568728"/>
                  <a:gd name="connsiteX31" fmla="*/ 477308 w 561975"/>
                  <a:gd name="connsiteY31" fmla="*/ 1556286 h 1568728"/>
                  <a:gd name="connsiteX32" fmla="*/ 429765 w 561975"/>
                  <a:gd name="connsiteY32" fmla="*/ 1554322 h 1568728"/>
                  <a:gd name="connsiteX33" fmla="*/ 339562 w 561975"/>
                  <a:gd name="connsiteY33" fmla="*/ 1565781 h 1568728"/>
                  <a:gd name="connsiteX34" fmla="*/ 336957 w 561975"/>
                  <a:gd name="connsiteY34" fmla="*/ 1559560 h 1568728"/>
                  <a:gd name="connsiteX35" fmla="*/ 341516 w 561975"/>
                  <a:gd name="connsiteY35" fmla="*/ 1536313 h 1568728"/>
                  <a:gd name="connsiteX36" fmla="*/ 316767 w 561975"/>
                  <a:gd name="connsiteY36" fmla="*/ 1535986 h 1568728"/>
                  <a:gd name="connsiteX37" fmla="*/ 313185 w 561975"/>
                  <a:gd name="connsiteY37" fmla="*/ 815985 h 1568728"/>
                  <a:gd name="connsiteX38" fmla="*/ 314488 w 561975"/>
                  <a:gd name="connsiteY38" fmla="*/ 578932 h 1568728"/>
                  <a:gd name="connsiteX39" fmla="*/ 316354 w 561975"/>
                  <a:gd name="connsiteY39" fmla="*/ 558423 h 1568728"/>
                  <a:gd name="connsiteX40" fmla="*/ 316329 w 561975"/>
                  <a:gd name="connsiteY40" fmla="*/ 551501 h 1568728"/>
                  <a:gd name="connsiteX41" fmla="*/ 316621 w 561975"/>
                  <a:gd name="connsiteY41" fmla="*/ 548316 h 1568728"/>
                  <a:gd name="connsiteX42" fmla="*/ 316865 w 561975"/>
                  <a:gd name="connsiteY42" fmla="*/ 533708 h 1568728"/>
                  <a:gd name="connsiteX43" fmla="*/ 316513 w 561975"/>
                  <a:gd name="connsiteY43" fmla="*/ 435902 h 1568728"/>
                  <a:gd name="connsiteX44" fmla="*/ 315836 w 561975"/>
                  <a:gd name="connsiteY44" fmla="*/ 415589 h 1568728"/>
                  <a:gd name="connsiteX45" fmla="*/ 316329 w 561975"/>
                  <a:gd name="connsiteY45" fmla="*/ 551501 h 1568728"/>
                  <a:gd name="connsiteX46" fmla="*/ 313867 w 561975"/>
                  <a:gd name="connsiteY46" fmla="*/ 578353 h 1568728"/>
                  <a:gd name="connsiteX47" fmla="*/ 312882 w 561975"/>
                  <a:gd name="connsiteY47" fmla="*/ 576061 h 1568728"/>
                  <a:gd name="connsiteX48" fmla="*/ 312225 w 561975"/>
                  <a:gd name="connsiteY48" fmla="*/ 573769 h 1568728"/>
                  <a:gd name="connsiteX49" fmla="*/ 311241 w 561975"/>
                  <a:gd name="connsiteY49" fmla="*/ 568856 h 1568728"/>
                  <a:gd name="connsiteX50" fmla="*/ 310912 w 561975"/>
                  <a:gd name="connsiteY50" fmla="*/ 557721 h 1568728"/>
                  <a:gd name="connsiteX51" fmla="*/ 310912 w 561975"/>
                  <a:gd name="connsiteY51" fmla="*/ 421812 h 1568728"/>
                  <a:gd name="connsiteX52" fmla="*/ 309599 w 561975"/>
                  <a:gd name="connsiteY52" fmla="*/ 264615 h 1568728"/>
                  <a:gd name="connsiteX53" fmla="*/ 253796 w 561975"/>
                  <a:gd name="connsiteY53" fmla="*/ 265270 h 1568728"/>
                  <a:gd name="connsiteX54" fmla="*/ 251498 w 561975"/>
                  <a:gd name="connsiteY54" fmla="*/ 565909 h 1568728"/>
                  <a:gd name="connsiteX55" fmla="*/ 248544 w 561975"/>
                  <a:gd name="connsiteY55" fmla="*/ 862290 h 1568728"/>
                  <a:gd name="connsiteX56" fmla="*/ 246574 w 561975"/>
                  <a:gd name="connsiteY56" fmla="*/ 697561 h 1568728"/>
                  <a:gd name="connsiteX57" fmla="*/ 246193 w 561975"/>
                  <a:gd name="connsiteY57" fmla="*/ 699276 h 1568728"/>
                  <a:gd name="connsiteX58" fmla="*/ 245734 w 561975"/>
                  <a:gd name="connsiteY58" fmla="*/ 733647 h 1568728"/>
                  <a:gd name="connsiteX59" fmla="*/ 248168 w 561975"/>
                  <a:gd name="connsiteY59" fmla="*/ 862752 h 1568728"/>
                  <a:gd name="connsiteX60" fmla="*/ 247515 w 561975"/>
                  <a:gd name="connsiteY60" fmla="*/ 1361888 h 1568728"/>
                  <a:gd name="connsiteX61" fmla="*/ 245882 w 561975"/>
                  <a:gd name="connsiteY61" fmla="*/ 1524558 h 1568728"/>
                  <a:gd name="connsiteX62" fmla="*/ 221719 w 561975"/>
                  <a:gd name="connsiteY62" fmla="*/ 1524885 h 1568728"/>
                  <a:gd name="connsiteX63" fmla="*/ 225637 w 561975"/>
                  <a:gd name="connsiteY63" fmla="*/ 1545178 h 1568728"/>
                  <a:gd name="connsiteX64" fmla="*/ 222372 w 561975"/>
                  <a:gd name="connsiteY64" fmla="*/ 1552051 h 1568728"/>
                  <a:gd name="connsiteX65" fmla="*/ 204412 w 561975"/>
                  <a:gd name="connsiteY65" fmla="*/ 1546160 h 1568728"/>
                  <a:gd name="connsiteX66" fmla="*/ 48981 w 561975"/>
                  <a:gd name="connsiteY66" fmla="*/ 1552051 h 1568728"/>
                  <a:gd name="connsiteX67" fmla="*/ 45715 w 561975"/>
                  <a:gd name="connsiteY67" fmla="*/ 1543214 h 1568728"/>
                  <a:gd name="connsiteX68" fmla="*/ 49307 w 561975"/>
                  <a:gd name="connsiteY68" fmla="*/ 1523903 h 1568728"/>
                  <a:gd name="connsiteX69" fmla="*/ 0 w 561975"/>
                  <a:gd name="connsiteY69" fmla="*/ 1523576 h 1568728"/>
                  <a:gd name="connsiteX70" fmla="*/ 3265 w 561975"/>
                  <a:gd name="connsiteY70" fmla="*/ 860788 h 1568728"/>
                  <a:gd name="connsiteX71" fmla="*/ 5878 w 561975"/>
                  <a:gd name="connsiteY71" fmla="*/ 844750 h 1568728"/>
                  <a:gd name="connsiteX72" fmla="*/ 43430 w 561975"/>
                  <a:gd name="connsiteY72" fmla="*/ 805147 h 1568728"/>
                  <a:gd name="connsiteX73" fmla="*/ 43430 w 561975"/>
                  <a:gd name="connsiteY73" fmla="*/ 571126 h 1568728"/>
                  <a:gd name="connsiteX74" fmla="*/ 60409 w 561975"/>
                  <a:gd name="connsiteY74" fmla="*/ 519412 h 1568728"/>
                  <a:gd name="connsiteX75" fmla="*/ 61267 w 561975"/>
                  <a:gd name="connsiteY75" fmla="*/ 411443 h 1568728"/>
                  <a:gd name="connsiteX76" fmla="*/ 60422 w 561975"/>
                  <a:gd name="connsiteY76" fmla="*/ 308157 h 1568728"/>
                  <a:gd name="connsiteX77" fmla="*/ 59796 w 561975"/>
                  <a:gd name="connsiteY77" fmla="*/ 305879 h 1568728"/>
                  <a:gd name="connsiteX78" fmla="*/ 3008 w 561975"/>
                  <a:gd name="connsiteY78" fmla="*/ 260357 h 1568728"/>
                  <a:gd name="connsiteX79" fmla="*/ 2023 w 561975"/>
                  <a:gd name="connsiteY79" fmla="*/ 130670 h 1568728"/>
                  <a:gd name="connsiteX80" fmla="*/ 4649 w 561975"/>
                  <a:gd name="connsiteY80"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237392 w 561975"/>
                  <a:gd name="connsiteY9" fmla="*/ 738050 h 1568728"/>
                  <a:gd name="connsiteX10" fmla="*/ 237408 w 561975"/>
                  <a:gd name="connsiteY10" fmla="*/ 737979 h 1568728"/>
                  <a:gd name="connsiteX11" fmla="*/ 4649 w 561975"/>
                  <a:gd name="connsiteY11" fmla="*/ 0 h 1568728"/>
                  <a:gd name="connsiteX12" fmla="*/ 205214 w 561975"/>
                  <a:gd name="connsiteY12" fmla="*/ 328 h 1568728"/>
                  <a:gd name="connsiteX13" fmla="*/ 213092 w 561975"/>
                  <a:gd name="connsiteY13" fmla="*/ 3930 h 1568728"/>
                  <a:gd name="connsiteX14" fmla="*/ 238039 w 561975"/>
                  <a:gd name="connsiteY14" fmla="*/ 17030 h 1568728"/>
                  <a:gd name="connsiteX15" fmla="*/ 274476 w 561975"/>
                  <a:gd name="connsiteY15" fmla="*/ 16702 h 1568728"/>
                  <a:gd name="connsiteX16" fmla="*/ 335531 w 561975"/>
                  <a:gd name="connsiteY16" fmla="*/ 983 h 1568728"/>
                  <a:gd name="connsiteX17" fmla="*/ 557433 w 561975"/>
                  <a:gd name="connsiteY17" fmla="*/ 328 h 1568728"/>
                  <a:gd name="connsiteX18" fmla="*/ 560059 w 561975"/>
                  <a:gd name="connsiteY18" fmla="*/ 92026 h 1568728"/>
                  <a:gd name="connsiteX19" fmla="*/ 560059 w 561975"/>
                  <a:gd name="connsiteY19" fmla="*/ 369085 h 1568728"/>
                  <a:gd name="connsiteX20" fmla="*/ 560387 w 561975"/>
                  <a:gd name="connsiteY20" fmla="*/ 743410 h 1568728"/>
                  <a:gd name="connsiteX21" fmla="*/ 555135 w 561975"/>
                  <a:gd name="connsiteY21" fmla="*/ 730638 h 1568728"/>
                  <a:gd name="connsiteX22" fmla="*/ 553959 w 561975"/>
                  <a:gd name="connsiteY22" fmla="*/ 734127 h 1568728"/>
                  <a:gd name="connsiteX23" fmla="*/ 554363 w 561975"/>
                  <a:gd name="connsiteY23" fmla="*/ 743707 h 1568728"/>
                  <a:gd name="connsiteX24" fmla="*/ 559044 w 561975"/>
                  <a:gd name="connsiteY24" fmla="*/ 743952 h 1568728"/>
                  <a:gd name="connsiteX25" fmla="*/ 561975 w 561975"/>
                  <a:gd name="connsiteY25" fmla="*/ 1534676 h 1568728"/>
                  <a:gd name="connsiteX26" fmla="*/ 514106 w 561975"/>
                  <a:gd name="connsiteY26" fmla="*/ 1535986 h 1568728"/>
                  <a:gd name="connsiteX27" fmla="*/ 519316 w 561975"/>
                  <a:gd name="connsiteY27" fmla="*/ 1562835 h 1568728"/>
                  <a:gd name="connsiteX28" fmla="*/ 517037 w 561975"/>
                  <a:gd name="connsiteY28" fmla="*/ 1568728 h 1568728"/>
                  <a:gd name="connsiteX29" fmla="*/ 499452 w 561975"/>
                  <a:gd name="connsiteY29" fmla="*/ 1558906 h 1568728"/>
                  <a:gd name="connsiteX30" fmla="*/ 477308 w 561975"/>
                  <a:gd name="connsiteY30" fmla="*/ 1556286 h 1568728"/>
                  <a:gd name="connsiteX31" fmla="*/ 429765 w 561975"/>
                  <a:gd name="connsiteY31" fmla="*/ 1554322 h 1568728"/>
                  <a:gd name="connsiteX32" fmla="*/ 339562 w 561975"/>
                  <a:gd name="connsiteY32" fmla="*/ 1565781 h 1568728"/>
                  <a:gd name="connsiteX33" fmla="*/ 336957 w 561975"/>
                  <a:gd name="connsiteY33" fmla="*/ 1559560 h 1568728"/>
                  <a:gd name="connsiteX34" fmla="*/ 341516 w 561975"/>
                  <a:gd name="connsiteY34" fmla="*/ 1536313 h 1568728"/>
                  <a:gd name="connsiteX35" fmla="*/ 316767 w 561975"/>
                  <a:gd name="connsiteY35" fmla="*/ 1535986 h 1568728"/>
                  <a:gd name="connsiteX36" fmla="*/ 313185 w 561975"/>
                  <a:gd name="connsiteY36" fmla="*/ 815985 h 1568728"/>
                  <a:gd name="connsiteX37" fmla="*/ 314488 w 561975"/>
                  <a:gd name="connsiteY37" fmla="*/ 578932 h 1568728"/>
                  <a:gd name="connsiteX38" fmla="*/ 316354 w 561975"/>
                  <a:gd name="connsiteY38" fmla="*/ 558423 h 1568728"/>
                  <a:gd name="connsiteX39" fmla="*/ 316329 w 561975"/>
                  <a:gd name="connsiteY39" fmla="*/ 551501 h 1568728"/>
                  <a:gd name="connsiteX40" fmla="*/ 316621 w 561975"/>
                  <a:gd name="connsiteY40" fmla="*/ 548316 h 1568728"/>
                  <a:gd name="connsiteX41" fmla="*/ 316865 w 561975"/>
                  <a:gd name="connsiteY41" fmla="*/ 533708 h 1568728"/>
                  <a:gd name="connsiteX42" fmla="*/ 316513 w 561975"/>
                  <a:gd name="connsiteY42" fmla="*/ 435902 h 1568728"/>
                  <a:gd name="connsiteX43" fmla="*/ 315836 w 561975"/>
                  <a:gd name="connsiteY43" fmla="*/ 415589 h 1568728"/>
                  <a:gd name="connsiteX44" fmla="*/ 316329 w 561975"/>
                  <a:gd name="connsiteY44" fmla="*/ 551501 h 1568728"/>
                  <a:gd name="connsiteX45" fmla="*/ 313867 w 561975"/>
                  <a:gd name="connsiteY45" fmla="*/ 578353 h 1568728"/>
                  <a:gd name="connsiteX46" fmla="*/ 312882 w 561975"/>
                  <a:gd name="connsiteY46" fmla="*/ 576061 h 1568728"/>
                  <a:gd name="connsiteX47" fmla="*/ 312225 w 561975"/>
                  <a:gd name="connsiteY47" fmla="*/ 573769 h 1568728"/>
                  <a:gd name="connsiteX48" fmla="*/ 311241 w 561975"/>
                  <a:gd name="connsiteY48" fmla="*/ 568856 h 1568728"/>
                  <a:gd name="connsiteX49" fmla="*/ 310912 w 561975"/>
                  <a:gd name="connsiteY49" fmla="*/ 557721 h 1568728"/>
                  <a:gd name="connsiteX50" fmla="*/ 310912 w 561975"/>
                  <a:gd name="connsiteY50" fmla="*/ 421812 h 1568728"/>
                  <a:gd name="connsiteX51" fmla="*/ 309599 w 561975"/>
                  <a:gd name="connsiteY51" fmla="*/ 264615 h 1568728"/>
                  <a:gd name="connsiteX52" fmla="*/ 253796 w 561975"/>
                  <a:gd name="connsiteY52" fmla="*/ 265270 h 1568728"/>
                  <a:gd name="connsiteX53" fmla="*/ 251498 w 561975"/>
                  <a:gd name="connsiteY53" fmla="*/ 565909 h 1568728"/>
                  <a:gd name="connsiteX54" fmla="*/ 248544 w 561975"/>
                  <a:gd name="connsiteY54" fmla="*/ 862290 h 1568728"/>
                  <a:gd name="connsiteX55" fmla="*/ 246574 w 561975"/>
                  <a:gd name="connsiteY55" fmla="*/ 697561 h 1568728"/>
                  <a:gd name="connsiteX56" fmla="*/ 246193 w 561975"/>
                  <a:gd name="connsiteY56" fmla="*/ 699276 h 1568728"/>
                  <a:gd name="connsiteX57" fmla="*/ 245734 w 561975"/>
                  <a:gd name="connsiteY57" fmla="*/ 733647 h 1568728"/>
                  <a:gd name="connsiteX58" fmla="*/ 248168 w 561975"/>
                  <a:gd name="connsiteY58" fmla="*/ 862752 h 1568728"/>
                  <a:gd name="connsiteX59" fmla="*/ 247515 w 561975"/>
                  <a:gd name="connsiteY59" fmla="*/ 1361888 h 1568728"/>
                  <a:gd name="connsiteX60" fmla="*/ 245882 w 561975"/>
                  <a:gd name="connsiteY60" fmla="*/ 1524558 h 1568728"/>
                  <a:gd name="connsiteX61" fmla="*/ 221719 w 561975"/>
                  <a:gd name="connsiteY61" fmla="*/ 1524885 h 1568728"/>
                  <a:gd name="connsiteX62" fmla="*/ 225637 w 561975"/>
                  <a:gd name="connsiteY62" fmla="*/ 1545178 h 1568728"/>
                  <a:gd name="connsiteX63" fmla="*/ 222372 w 561975"/>
                  <a:gd name="connsiteY63" fmla="*/ 1552051 h 1568728"/>
                  <a:gd name="connsiteX64" fmla="*/ 204412 w 561975"/>
                  <a:gd name="connsiteY64" fmla="*/ 1546160 h 1568728"/>
                  <a:gd name="connsiteX65" fmla="*/ 48981 w 561975"/>
                  <a:gd name="connsiteY65" fmla="*/ 1552051 h 1568728"/>
                  <a:gd name="connsiteX66" fmla="*/ 45715 w 561975"/>
                  <a:gd name="connsiteY66" fmla="*/ 1543214 h 1568728"/>
                  <a:gd name="connsiteX67" fmla="*/ 49307 w 561975"/>
                  <a:gd name="connsiteY67" fmla="*/ 1523903 h 1568728"/>
                  <a:gd name="connsiteX68" fmla="*/ 0 w 561975"/>
                  <a:gd name="connsiteY68" fmla="*/ 1523576 h 1568728"/>
                  <a:gd name="connsiteX69" fmla="*/ 3265 w 561975"/>
                  <a:gd name="connsiteY69" fmla="*/ 860788 h 1568728"/>
                  <a:gd name="connsiteX70" fmla="*/ 5878 w 561975"/>
                  <a:gd name="connsiteY70" fmla="*/ 844750 h 1568728"/>
                  <a:gd name="connsiteX71" fmla="*/ 43430 w 561975"/>
                  <a:gd name="connsiteY71" fmla="*/ 805147 h 1568728"/>
                  <a:gd name="connsiteX72" fmla="*/ 43430 w 561975"/>
                  <a:gd name="connsiteY72" fmla="*/ 571126 h 1568728"/>
                  <a:gd name="connsiteX73" fmla="*/ 60409 w 561975"/>
                  <a:gd name="connsiteY73" fmla="*/ 519412 h 1568728"/>
                  <a:gd name="connsiteX74" fmla="*/ 61267 w 561975"/>
                  <a:gd name="connsiteY74" fmla="*/ 411443 h 1568728"/>
                  <a:gd name="connsiteX75" fmla="*/ 60422 w 561975"/>
                  <a:gd name="connsiteY75" fmla="*/ 308157 h 1568728"/>
                  <a:gd name="connsiteX76" fmla="*/ 59796 w 561975"/>
                  <a:gd name="connsiteY76" fmla="*/ 305879 h 1568728"/>
                  <a:gd name="connsiteX77" fmla="*/ 3008 w 561975"/>
                  <a:gd name="connsiteY77" fmla="*/ 260357 h 1568728"/>
                  <a:gd name="connsiteX78" fmla="*/ 2023 w 561975"/>
                  <a:gd name="connsiteY78" fmla="*/ 130670 h 1568728"/>
                  <a:gd name="connsiteX79" fmla="*/ 4649 w 561975"/>
                  <a:gd name="connsiteY79"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392 w 561975"/>
                  <a:gd name="connsiteY7" fmla="*/ 738050 h 1568728"/>
                  <a:gd name="connsiteX8" fmla="*/ 218016 w 561975"/>
                  <a:gd name="connsiteY8" fmla="*/ 767645 h 1568728"/>
                  <a:gd name="connsiteX9" fmla="*/ 237392 w 561975"/>
                  <a:gd name="connsiteY9" fmla="*/ 738050 h 1568728"/>
                  <a:gd name="connsiteX10" fmla="*/ 4649 w 561975"/>
                  <a:gd name="connsiteY10" fmla="*/ 0 h 1568728"/>
                  <a:gd name="connsiteX11" fmla="*/ 205214 w 561975"/>
                  <a:gd name="connsiteY11" fmla="*/ 328 h 1568728"/>
                  <a:gd name="connsiteX12" fmla="*/ 213092 w 561975"/>
                  <a:gd name="connsiteY12" fmla="*/ 3930 h 1568728"/>
                  <a:gd name="connsiteX13" fmla="*/ 238039 w 561975"/>
                  <a:gd name="connsiteY13" fmla="*/ 17030 h 1568728"/>
                  <a:gd name="connsiteX14" fmla="*/ 274476 w 561975"/>
                  <a:gd name="connsiteY14" fmla="*/ 16702 h 1568728"/>
                  <a:gd name="connsiteX15" fmla="*/ 335531 w 561975"/>
                  <a:gd name="connsiteY15" fmla="*/ 983 h 1568728"/>
                  <a:gd name="connsiteX16" fmla="*/ 557433 w 561975"/>
                  <a:gd name="connsiteY16" fmla="*/ 328 h 1568728"/>
                  <a:gd name="connsiteX17" fmla="*/ 560059 w 561975"/>
                  <a:gd name="connsiteY17" fmla="*/ 92026 h 1568728"/>
                  <a:gd name="connsiteX18" fmla="*/ 560059 w 561975"/>
                  <a:gd name="connsiteY18" fmla="*/ 369085 h 1568728"/>
                  <a:gd name="connsiteX19" fmla="*/ 560387 w 561975"/>
                  <a:gd name="connsiteY19" fmla="*/ 743410 h 1568728"/>
                  <a:gd name="connsiteX20" fmla="*/ 555135 w 561975"/>
                  <a:gd name="connsiteY20" fmla="*/ 730638 h 1568728"/>
                  <a:gd name="connsiteX21" fmla="*/ 553959 w 561975"/>
                  <a:gd name="connsiteY21" fmla="*/ 734127 h 1568728"/>
                  <a:gd name="connsiteX22" fmla="*/ 554363 w 561975"/>
                  <a:gd name="connsiteY22" fmla="*/ 743707 h 1568728"/>
                  <a:gd name="connsiteX23" fmla="*/ 559044 w 561975"/>
                  <a:gd name="connsiteY23" fmla="*/ 743952 h 1568728"/>
                  <a:gd name="connsiteX24" fmla="*/ 561975 w 561975"/>
                  <a:gd name="connsiteY24" fmla="*/ 1534676 h 1568728"/>
                  <a:gd name="connsiteX25" fmla="*/ 514106 w 561975"/>
                  <a:gd name="connsiteY25" fmla="*/ 1535986 h 1568728"/>
                  <a:gd name="connsiteX26" fmla="*/ 519316 w 561975"/>
                  <a:gd name="connsiteY26" fmla="*/ 1562835 h 1568728"/>
                  <a:gd name="connsiteX27" fmla="*/ 517037 w 561975"/>
                  <a:gd name="connsiteY27" fmla="*/ 1568728 h 1568728"/>
                  <a:gd name="connsiteX28" fmla="*/ 499452 w 561975"/>
                  <a:gd name="connsiteY28" fmla="*/ 1558906 h 1568728"/>
                  <a:gd name="connsiteX29" fmla="*/ 477308 w 561975"/>
                  <a:gd name="connsiteY29" fmla="*/ 1556286 h 1568728"/>
                  <a:gd name="connsiteX30" fmla="*/ 429765 w 561975"/>
                  <a:gd name="connsiteY30" fmla="*/ 1554322 h 1568728"/>
                  <a:gd name="connsiteX31" fmla="*/ 339562 w 561975"/>
                  <a:gd name="connsiteY31" fmla="*/ 1565781 h 1568728"/>
                  <a:gd name="connsiteX32" fmla="*/ 336957 w 561975"/>
                  <a:gd name="connsiteY32" fmla="*/ 1559560 h 1568728"/>
                  <a:gd name="connsiteX33" fmla="*/ 341516 w 561975"/>
                  <a:gd name="connsiteY33" fmla="*/ 1536313 h 1568728"/>
                  <a:gd name="connsiteX34" fmla="*/ 316767 w 561975"/>
                  <a:gd name="connsiteY34" fmla="*/ 1535986 h 1568728"/>
                  <a:gd name="connsiteX35" fmla="*/ 313185 w 561975"/>
                  <a:gd name="connsiteY35" fmla="*/ 815985 h 1568728"/>
                  <a:gd name="connsiteX36" fmla="*/ 314488 w 561975"/>
                  <a:gd name="connsiteY36" fmla="*/ 578932 h 1568728"/>
                  <a:gd name="connsiteX37" fmla="*/ 316354 w 561975"/>
                  <a:gd name="connsiteY37" fmla="*/ 558423 h 1568728"/>
                  <a:gd name="connsiteX38" fmla="*/ 316329 w 561975"/>
                  <a:gd name="connsiteY38" fmla="*/ 551501 h 1568728"/>
                  <a:gd name="connsiteX39" fmla="*/ 316621 w 561975"/>
                  <a:gd name="connsiteY39" fmla="*/ 548316 h 1568728"/>
                  <a:gd name="connsiteX40" fmla="*/ 316865 w 561975"/>
                  <a:gd name="connsiteY40" fmla="*/ 533708 h 1568728"/>
                  <a:gd name="connsiteX41" fmla="*/ 316513 w 561975"/>
                  <a:gd name="connsiteY41" fmla="*/ 435902 h 1568728"/>
                  <a:gd name="connsiteX42" fmla="*/ 315836 w 561975"/>
                  <a:gd name="connsiteY42" fmla="*/ 415589 h 1568728"/>
                  <a:gd name="connsiteX43" fmla="*/ 316329 w 561975"/>
                  <a:gd name="connsiteY43" fmla="*/ 551501 h 1568728"/>
                  <a:gd name="connsiteX44" fmla="*/ 313867 w 561975"/>
                  <a:gd name="connsiteY44" fmla="*/ 578353 h 1568728"/>
                  <a:gd name="connsiteX45" fmla="*/ 312882 w 561975"/>
                  <a:gd name="connsiteY45" fmla="*/ 576061 h 1568728"/>
                  <a:gd name="connsiteX46" fmla="*/ 312225 w 561975"/>
                  <a:gd name="connsiteY46" fmla="*/ 573769 h 1568728"/>
                  <a:gd name="connsiteX47" fmla="*/ 311241 w 561975"/>
                  <a:gd name="connsiteY47" fmla="*/ 568856 h 1568728"/>
                  <a:gd name="connsiteX48" fmla="*/ 310912 w 561975"/>
                  <a:gd name="connsiteY48" fmla="*/ 557721 h 1568728"/>
                  <a:gd name="connsiteX49" fmla="*/ 310912 w 561975"/>
                  <a:gd name="connsiteY49" fmla="*/ 421812 h 1568728"/>
                  <a:gd name="connsiteX50" fmla="*/ 309599 w 561975"/>
                  <a:gd name="connsiteY50" fmla="*/ 264615 h 1568728"/>
                  <a:gd name="connsiteX51" fmla="*/ 253796 w 561975"/>
                  <a:gd name="connsiteY51" fmla="*/ 265270 h 1568728"/>
                  <a:gd name="connsiteX52" fmla="*/ 251498 w 561975"/>
                  <a:gd name="connsiteY52" fmla="*/ 565909 h 1568728"/>
                  <a:gd name="connsiteX53" fmla="*/ 248544 w 561975"/>
                  <a:gd name="connsiteY53" fmla="*/ 862290 h 1568728"/>
                  <a:gd name="connsiteX54" fmla="*/ 246574 w 561975"/>
                  <a:gd name="connsiteY54" fmla="*/ 697561 h 1568728"/>
                  <a:gd name="connsiteX55" fmla="*/ 246193 w 561975"/>
                  <a:gd name="connsiteY55" fmla="*/ 699276 h 1568728"/>
                  <a:gd name="connsiteX56" fmla="*/ 245734 w 561975"/>
                  <a:gd name="connsiteY56" fmla="*/ 733647 h 1568728"/>
                  <a:gd name="connsiteX57" fmla="*/ 248168 w 561975"/>
                  <a:gd name="connsiteY57" fmla="*/ 862752 h 1568728"/>
                  <a:gd name="connsiteX58" fmla="*/ 247515 w 561975"/>
                  <a:gd name="connsiteY58" fmla="*/ 1361888 h 1568728"/>
                  <a:gd name="connsiteX59" fmla="*/ 245882 w 561975"/>
                  <a:gd name="connsiteY59" fmla="*/ 1524558 h 1568728"/>
                  <a:gd name="connsiteX60" fmla="*/ 221719 w 561975"/>
                  <a:gd name="connsiteY60" fmla="*/ 1524885 h 1568728"/>
                  <a:gd name="connsiteX61" fmla="*/ 225637 w 561975"/>
                  <a:gd name="connsiteY61" fmla="*/ 1545178 h 1568728"/>
                  <a:gd name="connsiteX62" fmla="*/ 222372 w 561975"/>
                  <a:gd name="connsiteY62" fmla="*/ 1552051 h 1568728"/>
                  <a:gd name="connsiteX63" fmla="*/ 204412 w 561975"/>
                  <a:gd name="connsiteY63" fmla="*/ 1546160 h 1568728"/>
                  <a:gd name="connsiteX64" fmla="*/ 48981 w 561975"/>
                  <a:gd name="connsiteY64" fmla="*/ 1552051 h 1568728"/>
                  <a:gd name="connsiteX65" fmla="*/ 45715 w 561975"/>
                  <a:gd name="connsiteY65" fmla="*/ 1543214 h 1568728"/>
                  <a:gd name="connsiteX66" fmla="*/ 49307 w 561975"/>
                  <a:gd name="connsiteY66" fmla="*/ 1523903 h 1568728"/>
                  <a:gd name="connsiteX67" fmla="*/ 0 w 561975"/>
                  <a:gd name="connsiteY67" fmla="*/ 1523576 h 1568728"/>
                  <a:gd name="connsiteX68" fmla="*/ 3265 w 561975"/>
                  <a:gd name="connsiteY68" fmla="*/ 860788 h 1568728"/>
                  <a:gd name="connsiteX69" fmla="*/ 5878 w 561975"/>
                  <a:gd name="connsiteY69" fmla="*/ 844750 h 1568728"/>
                  <a:gd name="connsiteX70" fmla="*/ 43430 w 561975"/>
                  <a:gd name="connsiteY70" fmla="*/ 805147 h 1568728"/>
                  <a:gd name="connsiteX71" fmla="*/ 43430 w 561975"/>
                  <a:gd name="connsiteY71" fmla="*/ 571126 h 1568728"/>
                  <a:gd name="connsiteX72" fmla="*/ 60409 w 561975"/>
                  <a:gd name="connsiteY72" fmla="*/ 519412 h 1568728"/>
                  <a:gd name="connsiteX73" fmla="*/ 61267 w 561975"/>
                  <a:gd name="connsiteY73" fmla="*/ 411443 h 1568728"/>
                  <a:gd name="connsiteX74" fmla="*/ 60422 w 561975"/>
                  <a:gd name="connsiteY74" fmla="*/ 308157 h 1568728"/>
                  <a:gd name="connsiteX75" fmla="*/ 59796 w 561975"/>
                  <a:gd name="connsiteY75" fmla="*/ 305879 h 1568728"/>
                  <a:gd name="connsiteX76" fmla="*/ 3008 w 561975"/>
                  <a:gd name="connsiteY76" fmla="*/ 260357 h 1568728"/>
                  <a:gd name="connsiteX77" fmla="*/ 2023 w 561975"/>
                  <a:gd name="connsiteY77" fmla="*/ 130670 h 1568728"/>
                  <a:gd name="connsiteX78" fmla="*/ 4649 w 561975"/>
                  <a:gd name="connsiteY78"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4649 w 561975"/>
                  <a:gd name="connsiteY7" fmla="*/ 0 h 1568728"/>
                  <a:gd name="connsiteX8" fmla="*/ 205214 w 561975"/>
                  <a:gd name="connsiteY8" fmla="*/ 328 h 1568728"/>
                  <a:gd name="connsiteX9" fmla="*/ 213092 w 561975"/>
                  <a:gd name="connsiteY9" fmla="*/ 3930 h 1568728"/>
                  <a:gd name="connsiteX10" fmla="*/ 238039 w 561975"/>
                  <a:gd name="connsiteY10" fmla="*/ 17030 h 1568728"/>
                  <a:gd name="connsiteX11" fmla="*/ 274476 w 561975"/>
                  <a:gd name="connsiteY11" fmla="*/ 16702 h 1568728"/>
                  <a:gd name="connsiteX12" fmla="*/ 335531 w 561975"/>
                  <a:gd name="connsiteY12" fmla="*/ 983 h 1568728"/>
                  <a:gd name="connsiteX13" fmla="*/ 557433 w 561975"/>
                  <a:gd name="connsiteY13" fmla="*/ 328 h 1568728"/>
                  <a:gd name="connsiteX14" fmla="*/ 560059 w 561975"/>
                  <a:gd name="connsiteY14" fmla="*/ 92026 h 1568728"/>
                  <a:gd name="connsiteX15" fmla="*/ 560059 w 561975"/>
                  <a:gd name="connsiteY15" fmla="*/ 369085 h 1568728"/>
                  <a:gd name="connsiteX16" fmla="*/ 560387 w 561975"/>
                  <a:gd name="connsiteY16" fmla="*/ 743410 h 1568728"/>
                  <a:gd name="connsiteX17" fmla="*/ 555135 w 561975"/>
                  <a:gd name="connsiteY17" fmla="*/ 730638 h 1568728"/>
                  <a:gd name="connsiteX18" fmla="*/ 553959 w 561975"/>
                  <a:gd name="connsiteY18" fmla="*/ 734127 h 1568728"/>
                  <a:gd name="connsiteX19" fmla="*/ 554363 w 561975"/>
                  <a:gd name="connsiteY19" fmla="*/ 743707 h 1568728"/>
                  <a:gd name="connsiteX20" fmla="*/ 559044 w 561975"/>
                  <a:gd name="connsiteY20" fmla="*/ 743952 h 1568728"/>
                  <a:gd name="connsiteX21" fmla="*/ 561975 w 561975"/>
                  <a:gd name="connsiteY21" fmla="*/ 1534676 h 1568728"/>
                  <a:gd name="connsiteX22" fmla="*/ 514106 w 561975"/>
                  <a:gd name="connsiteY22" fmla="*/ 1535986 h 1568728"/>
                  <a:gd name="connsiteX23" fmla="*/ 519316 w 561975"/>
                  <a:gd name="connsiteY23" fmla="*/ 1562835 h 1568728"/>
                  <a:gd name="connsiteX24" fmla="*/ 517037 w 561975"/>
                  <a:gd name="connsiteY24" fmla="*/ 1568728 h 1568728"/>
                  <a:gd name="connsiteX25" fmla="*/ 499452 w 561975"/>
                  <a:gd name="connsiteY25" fmla="*/ 1558906 h 1568728"/>
                  <a:gd name="connsiteX26" fmla="*/ 477308 w 561975"/>
                  <a:gd name="connsiteY26" fmla="*/ 1556286 h 1568728"/>
                  <a:gd name="connsiteX27" fmla="*/ 429765 w 561975"/>
                  <a:gd name="connsiteY27" fmla="*/ 1554322 h 1568728"/>
                  <a:gd name="connsiteX28" fmla="*/ 339562 w 561975"/>
                  <a:gd name="connsiteY28" fmla="*/ 1565781 h 1568728"/>
                  <a:gd name="connsiteX29" fmla="*/ 336957 w 561975"/>
                  <a:gd name="connsiteY29" fmla="*/ 1559560 h 1568728"/>
                  <a:gd name="connsiteX30" fmla="*/ 341516 w 561975"/>
                  <a:gd name="connsiteY30" fmla="*/ 1536313 h 1568728"/>
                  <a:gd name="connsiteX31" fmla="*/ 316767 w 561975"/>
                  <a:gd name="connsiteY31" fmla="*/ 1535986 h 1568728"/>
                  <a:gd name="connsiteX32" fmla="*/ 313185 w 561975"/>
                  <a:gd name="connsiteY32" fmla="*/ 815985 h 1568728"/>
                  <a:gd name="connsiteX33" fmla="*/ 314488 w 561975"/>
                  <a:gd name="connsiteY33" fmla="*/ 578932 h 1568728"/>
                  <a:gd name="connsiteX34" fmla="*/ 316354 w 561975"/>
                  <a:gd name="connsiteY34" fmla="*/ 558423 h 1568728"/>
                  <a:gd name="connsiteX35" fmla="*/ 316329 w 561975"/>
                  <a:gd name="connsiteY35" fmla="*/ 551501 h 1568728"/>
                  <a:gd name="connsiteX36" fmla="*/ 316621 w 561975"/>
                  <a:gd name="connsiteY36" fmla="*/ 548316 h 1568728"/>
                  <a:gd name="connsiteX37" fmla="*/ 316865 w 561975"/>
                  <a:gd name="connsiteY37" fmla="*/ 533708 h 1568728"/>
                  <a:gd name="connsiteX38" fmla="*/ 316513 w 561975"/>
                  <a:gd name="connsiteY38" fmla="*/ 435902 h 1568728"/>
                  <a:gd name="connsiteX39" fmla="*/ 315836 w 561975"/>
                  <a:gd name="connsiteY39" fmla="*/ 415589 h 1568728"/>
                  <a:gd name="connsiteX40" fmla="*/ 316329 w 561975"/>
                  <a:gd name="connsiteY40" fmla="*/ 551501 h 1568728"/>
                  <a:gd name="connsiteX41" fmla="*/ 313867 w 561975"/>
                  <a:gd name="connsiteY41" fmla="*/ 578353 h 1568728"/>
                  <a:gd name="connsiteX42" fmla="*/ 312882 w 561975"/>
                  <a:gd name="connsiteY42" fmla="*/ 576061 h 1568728"/>
                  <a:gd name="connsiteX43" fmla="*/ 312225 w 561975"/>
                  <a:gd name="connsiteY43" fmla="*/ 573769 h 1568728"/>
                  <a:gd name="connsiteX44" fmla="*/ 311241 w 561975"/>
                  <a:gd name="connsiteY44" fmla="*/ 568856 h 1568728"/>
                  <a:gd name="connsiteX45" fmla="*/ 310912 w 561975"/>
                  <a:gd name="connsiteY45" fmla="*/ 557721 h 1568728"/>
                  <a:gd name="connsiteX46" fmla="*/ 310912 w 561975"/>
                  <a:gd name="connsiteY46" fmla="*/ 421812 h 1568728"/>
                  <a:gd name="connsiteX47" fmla="*/ 309599 w 561975"/>
                  <a:gd name="connsiteY47" fmla="*/ 264615 h 1568728"/>
                  <a:gd name="connsiteX48" fmla="*/ 253796 w 561975"/>
                  <a:gd name="connsiteY48" fmla="*/ 265270 h 1568728"/>
                  <a:gd name="connsiteX49" fmla="*/ 251498 w 561975"/>
                  <a:gd name="connsiteY49" fmla="*/ 565909 h 1568728"/>
                  <a:gd name="connsiteX50" fmla="*/ 248544 w 561975"/>
                  <a:gd name="connsiteY50" fmla="*/ 862290 h 1568728"/>
                  <a:gd name="connsiteX51" fmla="*/ 246574 w 561975"/>
                  <a:gd name="connsiteY51" fmla="*/ 697561 h 1568728"/>
                  <a:gd name="connsiteX52" fmla="*/ 246193 w 561975"/>
                  <a:gd name="connsiteY52" fmla="*/ 699276 h 1568728"/>
                  <a:gd name="connsiteX53" fmla="*/ 245734 w 561975"/>
                  <a:gd name="connsiteY53" fmla="*/ 733647 h 1568728"/>
                  <a:gd name="connsiteX54" fmla="*/ 248168 w 561975"/>
                  <a:gd name="connsiteY54" fmla="*/ 862752 h 1568728"/>
                  <a:gd name="connsiteX55" fmla="*/ 247515 w 561975"/>
                  <a:gd name="connsiteY55" fmla="*/ 1361888 h 1568728"/>
                  <a:gd name="connsiteX56" fmla="*/ 245882 w 561975"/>
                  <a:gd name="connsiteY56" fmla="*/ 1524558 h 1568728"/>
                  <a:gd name="connsiteX57" fmla="*/ 221719 w 561975"/>
                  <a:gd name="connsiteY57" fmla="*/ 1524885 h 1568728"/>
                  <a:gd name="connsiteX58" fmla="*/ 225637 w 561975"/>
                  <a:gd name="connsiteY58" fmla="*/ 1545178 h 1568728"/>
                  <a:gd name="connsiteX59" fmla="*/ 222372 w 561975"/>
                  <a:gd name="connsiteY59" fmla="*/ 1552051 h 1568728"/>
                  <a:gd name="connsiteX60" fmla="*/ 204412 w 561975"/>
                  <a:gd name="connsiteY60" fmla="*/ 1546160 h 1568728"/>
                  <a:gd name="connsiteX61" fmla="*/ 48981 w 561975"/>
                  <a:gd name="connsiteY61" fmla="*/ 1552051 h 1568728"/>
                  <a:gd name="connsiteX62" fmla="*/ 45715 w 561975"/>
                  <a:gd name="connsiteY62" fmla="*/ 1543214 h 1568728"/>
                  <a:gd name="connsiteX63" fmla="*/ 49307 w 561975"/>
                  <a:gd name="connsiteY63" fmla="*/ 1523903 h 1568728"/>
                  <a:gd name="connsiteX64" fmla="*/ 0 w 561975"/>
                  <a:gd name="connsiteY64" fmla="*/ 1523576 h 1568728"/>
                  <a:gd name="connsiteX65" fmla="*/ 3265 w 561975"/>
                  <a:gd name="connsiteY65" fmla="*/ 860788 h 1568728"/>
                  <a:gd name="connsiteX66" fmla="*/ 5878 w 561975"/>
                  <a:gd name="connsiteY66" fmla="*/ 844750 h 1568728"/>
                  <a:gd name="connsiteX67" fmla="*/ 43430 w 561975"/>
                  <a:gd name="connsiteY67" fmla="*/ 805147 h 1568728"/>
                  <a:gd name="connsiteX68" fmla="*/ 43430 w 561975"/>
                  <a:gd name="connsiteY68" fmla="*/ 571126 h 1568728"/>
                  <a:gd name="connsiteX69" fmla="*/ 60409 w 561975"/>
                  <a:gd name="connsiteY69" fmla="*/ 519412 h 1568728"/>
                  <a:gd name="connsiteX70" fmla="*/ 61267 w 561975"/>
                  <a:gd name="connsiteY70" fmla="*/ 411443 h 1568728"/>
                  <a:gd name="connsiteX71" fmla="*/ 60422 w 561975"/>
                  <a:gd name="connsiteY71" fmla="*/ 308157 h 1568728"/>
                  <a:gd name="connsiteX72" fmla="*/ 59796 w 561975"/>
                  <a:gd name="connsiteY72" fmla="*/ 305879 h 1568728"/>
                  <a:gd name="connsiteX73" fmla="*/ 3008 w 561975"/>
                  <a:gd name="connsiteY73" fmla="*/ 260357 h 1568728"/>
                  <a:gd name="connsiteX74" fmla="*/ 2023 w 561975"/>
                  <a:gd name="connsiteY74" fmla="*/ 130670 h 1568728"/>
                  <a:gd name="connsiteX75" fmla="*/ 4649 w 561975"/>
                  <a:gd name="connsiteY75"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354509 w 561975"/>
                  <a:gd name="connsiteY4" fmla="*/ 792879 h 1568728"/>
                  <a:gd name="connsiteX5" fmla="*/ 332268 w 561975"/>
                  <a:gd name="connsiteY5" fmla="*/ 767912 h 1568728"/>
                  <a:gd name="connsiteX6" fmla="*/ 4649 w 561975"/>
                  <a:gd name="connsiteY6" fmla="*/ 0 h 1568728"/>
                  <a:gd name="connsiteX7" fmla="*/ 205214 w 561975"/>
                  <a:gd name="connsiteY7" fmla="*/ 328 h 1568728"/>
                  <a:gd name="connsiteX8" fmla="*/ 213092 w 561975"/>
                  <a:gd name="connsiteY8" fmla="*/ 3930 h 1568728"/>
                  <a:gd name="connsiteX9" fmla="*/ 238039 w 561975"/>
                  <a:gd name="connsiteY9" fmla="*/ 17030 h 1568728"/>
                  <a:gd name="connsiteX10" fmla="*/ 274476 w 561975"/>
                  <a:gd name="connsiteY10" fmla="*/ 16702 h 1568728"/>
                  <a:gd name="connsiteX11" fmla="*/ 335531 w 561975"/>
                  <a:gd name="connsiteY11" fmla="*/ 983 h 1568728"/>
                  <a:gd name="connsiteX12" fmla="*/ 557433 w 561975"/>
                  <a:gd name="connsiteY12" fmla="*/ 328 h 1568728"/>
                  <a:gd name="connsiteX13" fmla="*/ 560059 w 561975"/>
                  <a:gd name="connsiteY13" fmla="*/ 92026 h 1568728"/>
                  <a:gd name="connsiteX14" fmla="*/ 560059 w 561975"/>
                  <a:gd name="connsiteY14" fmla="*/ 369085 h 1568728"/>
                  <a:gd name="connsiteX15" fmla="*/ 560387 w 561975"/>
                  <a:gd name="connsiteY15" fmla="*/ 743410 h 1568728"/>
                  <a:gd name="connsiteX16" fmla="*/ 555135 w 561975"/>
                  <a:gd name="connsiteY16" fmla="*/ 730638 h 1568728"/>
                  <a:gd name="connsiteX17" fmla="*/ 553959 w 561975"/>
                  <a:gd name="connsiteY17" fmla="*/ 734127 h 1568728"/>
                  <a:gd name="connsiteX18" fmla="*/ 554363 w 561975"/>
                  <a:gd name="connsiteY18" fmla="*/ 743707 h 1568728"/>
                  <a:gd name="connsiteX19" fmla="*/ 559044 w 561975"/>
                  <a:gd name="connsiteY19" fmla="*/ 743952 h 1568728"/>
                  <a:gd name="connsiteX20" fmla="*/ 561975 w 561975"/>
                  <a:gd name="connsiteY20" fmla="*/ 1534676 h 1568728"/>
                  <a:gd name="connsiteX21" fmla="*/ 514106 w 561975"/>
                  <a:gd name="connsiteY21" fmla="*/ 1535986 h 1568728"/>
                  <a:gd name="connsiteX22" fmla="*/ 519316 w 561975"/>
                  <a:gd name="connsiteY22" fmla="*/ 1562835 h 1568728"/>
                  <a:gd name="connsiteX23" fmla="*/ 517037 w 561975"/>
                  <a:gd name="connsiteY23" fmla="*/ 1568728 h 1568728"/>
                  <a:gd name="connsiteX24" fmla="*/ 499452 w 561975"/>
                  <a:gd name="connsiteY24" fmla="*/ 1558906 h 1568728"/>
                  <a:gd name="connsiteX25" fmla="*/ 477308 w 561975"/>
                  <a:gd name="connsiteY25" fmla="*/ 1556286 h 1568728"/>
                  <a:gd name="connsiteX26" fmla="*/ 429765 w 561975"/>
                  <a:gd name="connsiteY26" fmla="*/ 1554322 h 1568728"/>
                  <a:gd name="connsiteX27" fmla="*/ 339562 w 561975"/>
                  <a:gd name="connsiteY27" fmla="*/ 1565781 h 1568728"/>
                  <a:gd name="connsiteX28" fmla="*/ 336957 w 561975"/>
                  <a:gd name="connsiteY28" fmla="*/ 1559560 h 1568728"/>
                  <a:gd name="connsiteX29" fmla="*/ 341516 w 561975"/>
                  <a:gd name="connsiteY29" fmla="*/ 1536313 h 1568728"/>
                  <a:gd name="connsiteX30" fmla="*/ 316767 w 561975"/>
                  <a:gd name="connsiteY30" fmla="*/ 1535986 h 1568728"/>
                  <a:gd name="connsiteX31" fmla="*/ 313185 w 561975"/>
                  <a:gd name="connsiteY31" fmla="*/ 815985 h 1568728"/>
                  <a:gd name="connsiteX32" fmla="*/ 314488 w 561975"/>
                  <a:gd name="connsiteY32" fmla="*/ 578932 h 1568728"/>
                  <a:gd name="connsiteX33" fmla="*/ 316354 w 561975"/>
                  <a:gd name="connsiteY33" fmla="*/ 558423 h 1568728"/>
                  <a:gd name="connsiteX34" fmla="*/ 316329 w 561975"/>
                  <a:gd name="connsiteY34" fmla="*/ 551501 h 1568728"/>
                  <a:gd name="connsiteX35" fmla="*/ 316621 w 561975"/>
                  <a:gd name="connsiteY35" fmla="*/ 548316 h 1568728"/>
                  <a:gd name="connsiteX36" fmla="*/ 316865 w 561975"/>
                  <a:gd name="connsiteY36" fmla="*/ 533708 h 1568728"/>
                  <a:gd name="connsiteX37" fmla="*/ 316513 w 561975"/>
                  <a:gd name="connsiteY37" fmla="*/ 435902 h 1568728"/>
                  <a:gd name="connsiteX38" fmla="*/ 315836 w 561975"/>
                  <a:gd name="connsiteY38" fmla="*/ 415589 h 1568728"/>
                  <a:gd name="connsiteX39" fmla="*/ 316329 w 561975"/>
                  <a:gd name="connsiteY39" fmla="*/ 551501 h 1568728"/>
                  <a:gd name="connsiteX40" fmla="*/ 313867 w 561975"/>
                  <a:gd name="connsiteY40" fmla="*/ 578353 h 1568728"/>
                  <a:gd name="connsiteX41" fmla="*/ 312882 w 561975"/>
                  <a:gd name="connsiteY41" fmla="*/ 576061 h 1568728"/>
                  <a:gd name="connsiteX42" fmla="*/ 312225 w 561975"/>
                  <a:gd name="connsiteY42" fmla="*/ 573769 h 1568728"/>
                  <a:gd name="connsiteX43" fmla="*/ 311241 w 561975"/>
                  <a:gd name="connsiteY43" fmla="*/ 568856 h 1568728"/>
                  <a:gd name="connsiteX44" fmla="*/ 310912 w 561975"/>
                  <a:gd name="connsiteY44" fmla="*/ 557721 h 1568728"/>
                  <a:gd name="connsiteX45" fmla="*/ 310912 w 561975"/>
                  <a:gd name="connsiteY45" fmla="*/ 421812 h 1568728"/>
                  <a:gd name="connsiteX46" fmla="*/ 309599 w 561975"/>
                  <a:gd name="connsiteY46" fmla="*/ 264615 h 1568728"/>
                  <a:gd name="connsiteX47" fmla="*/ 253796 w 561975"/>
                  <a:gd name="connsiteY47" fmla="*/ 265270 h 1568728"/>
                  <a:gd name="connsiteX48" fmla="*/ 251498 w 561975"/>
                  <a:gd name="connsiteY48" fmla="*/ 565909 h 1568728"/>
                  <a:gd name="connsiteX49" fmla="*/ 248544 w 561975"/>
                  <a:gd name="connsiteY49" fmla="*/ 862290 h 1568728"/>
                  <a:gd name="connsiteX50" fmla="*/ 246574 w 561975"/>
                  <a:gd name="connsiteY50" fmla="*/ 697561 h 1568728"/>
                  <a:gd name="connsiteX51" fmla="*/ 246193 w 561975"/>
                  <a:gd name="connsiteY51" fmla="*/ 699276 h 1568728"/>
                  <a:gd name="connsiteX52" fmla="*/ 245734 w 561975"/>
                  <a:gd name="connsiteY52" fmla="*/ 733647 h 1568728"/>
                  <a:gd name="connsiteX53" fmla="*/ 248168 w 561975"/>
                  <a:gd name="connsiteY53" fmla="*/ 862752 h 1568728"/>
                  <a:gd name="connsiteX54" fmla="*/ 247515 w 561975"/>
                  <a:gd name="connsiteY54" fmla="*/ 1361888 h 1568728"/>
                  <a:gd name="connsiteX55" fmla="*/ 245882 w 561975"/>
                  <a:gd name="connsiteY55" fmla="*/ 1524558 h 1568728"/>
                  <a:gd name="connsiteX56" fmla="*/ 221719 w 561975"/>
                  <a:gd name="connsiteY56" fmla="*/ 1524885 h 1568728"/>
                  <a:gd name="connsiteX57" fmla="*/ 225637 w 561975"/>
                  <a:gd name="connsiteY57" fmla="*/ 1545178 h 1568728"/>
                  <a:gd name="connsiteX58" fmla="*/ 222372 w 561975"/>
                  <a:gd name="connsiteY58" fmla="*/ 1552051 h 1568728"/>
                  <a:gd name="connsiteX59" fmla="*/ 204412 w 561975"/>
                  <a:gd name="connsiteY59" fmla="*/ 1546160 h 1568728"/>
                  <a:gd name="connsiteX60" fmla="*/ 48981 w 561975"/>
                  <a:gd name="connsiteY60" fmla="*/ 1552051 h 1568728"/>
                  <a:gd name="connsiteX61" fmla="*/ 45715 w 561975"/>
                  <a:gd name="connsiteY61" fmla="*/ 1543214 h 1568728"/>
                  <a:gd name="connsiteX62" fmla="*/ 49307 w 561975"/>
                  <a:gd name="connsiteY62" fmla="*/ 1523903 h 1568728"/>
                  <a:gd name="connsiteX63" fmla="*/ 0 w 561975"/>
                  <a:gd name="connsiteY63" fmla="*/ 1523576 h 1568728"/>
                  <a:gd name="connsiteX64" fmla="*/ 3265 w 561975"/>
                  <a:gd name="connsiteY64" fmla="*/ 860788 h 1568728"/>
                  <a:gd name="connsiteX65" fmla="*/ 5878 w 561975"/>
                  <a:gd name="connsiteY65" fmla="*/ 844750 h 1568728"/>
                  <a:gd name="connsiteX66" fmla="*/ 43430 w 561975"/>
                  <a:gd name="connsiteY66" fmla="*/ 805147 h 1568728"/>
                  <a:gd name="connsiteX67" fmla="*/ 43430 w 561975"/>
                  <a:gd name="connsiteY67" fmla="*/ 571126 h 1568728"/>
                  <a:gd name="connsiteX68" fmla="*/ 60409 w 561975"/>
                  <a:gd name="connsiteY68" fmla="*/ 519412 h 1568728"/>
                  <a:gd name="connsiteX69" fmla="*/ 61267 w 561975"/>
                  <a:gd name="connsiteY69" fmla="*/ 411443 h 1568728"/>
                  <a:gd name="connsiteX70" fmla="*/ 60422 w 561975"/>
                  <a:gd name="connsiteY70" fmla="*/ 308157 h 1568728"/>
                  <a:gd name="connsiteX71" fmla="*/ 59796 w 561975"/>
                  <a:gd name="connsiteY71" fmla="*/ 305879 h 1568728"/>
                  <a:gd name="connsiteX72" fmla="*/ 3008 w 561975"/>
                  <a:gd name="connsiteY72" fmla="*/ 260357 h 1568728"/>
                  <a:gd name="connsiteX73" fmla="*/ 2023 w 561975"/>
                  <a:gd name="connsiteY73" fmla="*/ 130670 h 1568728"/>
                  <a:gd name="connsiteX74" fmla="*/ 4649 w 561975"/>
                  <a:gd name="connsiteY74"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354509 w 561975"/>
                  <a:gd name="connsiteY3" fmla="*/ 792879 h 1568728"/>
                  <a:gd name="connsiteX4" fmla="*/ 332268 w 561975"/>
                  <a:gd name="connsiteY4" fmla="*/ 767912 h 1568728"/>
                  <a:gd name="connsiteX5" fmla="*/ 4649 w 561975"/>
                  <a:gd name="connsiteY5" fmla="*/ 0 h 1568728"/>
                  <a:gd name="connsiteX6" fmla="*/ 205214 w 561975"/>
                  <a:gd name="connsiteY6" fmla="*/ 328 h 1568728"/>
                  <a:gd name="connsiteX7" fmla="*/ 213092 w 561975"/>
                  <a:gd name="connsiteY7" fmla="*/ 3930 h 1568728"/>
                  <a:gd name="connsiteX8" fmla="*/ 238039 w 561975"/>
                  <a:gd name="connsiteY8" fmla="*/ 17030 h 1568728"/>
                  <a:gd name="connsiteX9" fmla="*/ 274476 w 561975"/>
                  <a:gd name="connsiteY9" fmla="*/ 16702 h 1568728"/>
                  <a:gd name="connsiteX10" fmla="*/ 335531 w 561975"/>
                  <a:gd name="connsiteY10" fmla="*/ 983 h 1568728"/>
                  <a:gd name="connsiteX11" fmla="*/ 557433 w 561975"/>
                  <a:gd name="connsiteY11" fmla="*/ 328 h 1568728"/>
                  <a:gd name="connsiteX12" fmla="*/ 560059 w 561975"/>
                  <a:gd name="connsiteY12" fmla="*/ 92026 h 1568728"/>
                  <a:gd name="connsiteX13" fmla="*/ 560059 w 561975"/>
                  <a:gd name="connsiteY13" fmla="*/ 369085 h 1568728"/>
                  <a:gd name="connsiteX14" fmla="*/ 560387 w 561975"/>
                  <a:gd name="connsiteY14" fmla="*/ 743410 h 1568728"/>
                  <a:gd name="connsiteX15" fmla="*/ 555135 w 561975"/>
                  <a:gd name="connsiteY15" fmla="*/ 730638 h 1568728"/>
                  <a:gd name="connsiteX16" fmla="*/ 553959 w 561975"/>
                  <a:gd name="connsiteY16" fmla="*/ 734127 h 1568728"/>
                  <a:gd name="connsiteX17" fmla="*/ 554363 w 561975"/>
                  <a:gd name="connsiteY17" fmla="*/ 743707 h 1568728"/>
                  <a:gd name="connsiteX18" fmla="*/ 559044 w 561975"/>
                  <a:gd name="connsiteY18" fmla="*/ 743952 h 1568728"/>
                  <a:gd name="connsiteX19" fmla="*/ 561975 w 561975"/>
                  <a:gd name="connsiteY19" fmla="*/ 1534676 h 1568728"/>
                  <a:gd name="connsiteX20" fmla="*/ 514106 w 561975"/>
                  <a:gd name="connsiteY20" fmla="*/ 1535986 h 1568728"/>
                  <a:gd name="connsiteX21" fmla="*/ 519316 w 561975"/>
                  <a:gd name="connsiteY21" fmla="*/ 1562835 h 1568728"/>
                  <a:gd name="connsiteX22" fmla="*/ 517037 w 561975"/>
                  <a:gd name="connsiteY22" fmla="*/ 1568728 h 1568728"/>
                  <a:gd name="connsiteX23" fmla="*/ 499452 w 561975"/>
                  <a:gd name="connsiteY23" fmla="*/ 1558906 h 1568728"/>
                  <a:gd name="connsiteX24" fmla="*/ 477308 w 561975"/>
                  <a:gd name="connsiteY24" fmla="*/ 1556286 h 1568728"/>
                  <a:gd name="connsiteX25" fmla="*/ 429765 w 561975"/>
                  <a:gd name="connsiteY25" fmla="*/ 1554322 h 1568728"/>
                  <a:gd name="connsiteX26" fmla="*/ 339562 w 561975"/>
                  <a:gd name="connsiteY26" fmla="*/ 1565781 h 1568728"/>
                  <a:gd name="connsiteX27" fmla="*/ 336957 w 561975"/>
                  <a:gd name="connsiteY27" fmla="*/ 1559560 h 1568728"/>
                  <a:gd name="connsiteX28" fmla="*/ 341516 w 561975"/>
                  <a:gd name="connsiteY28" fmla="*/ 1536313 h 1568728"/>
                  <a:gd name="connsiteX29" fmla="*/ 316767 w 561975"/>
                  <a:gd name="connsiteY29" fmla="*/ 1535986 h 1568728"/>
                  <a:gd name="connsiteX30" fmla="*/ 313185 w 561975"/>
                  <a:gd name="connsiteY30" fmla="*/ 815985 h 1568728"/>
                  <a:gd name="connsiteX31" fmla="*/ 314488 w 561975"/>
                  <a:gd name="connsiteY31" fmla="*/ 578932 h 1568728"/>
                  <a:gd name="connsiteX32" fmla="*/ 316354 w 561975"/>
                  <a:gd name="connsiteY32" fmla="*/ 558423 h 1568728"/>
                  <a:gd name="connsiteX33" fmla="*/ 316329 w 561975"/>
                  <a:gd name="connsiteY33" fmla="*/ 551501 h 1568728"/>
                  <a:gd name="connsiteX34" fmla="*/ 316621 w 561975"/>
                  <a:gd name="connsiteY34" fmla="*/ 548316 h 1568728"/>
                  <a:gd name="connsiteX35" fmla="*/ 316865 w 561975"/>
                  <a:gd name="connsiteY35" fmla="*/ 533708 h 1568728"/>
                  <a:gd name="connsiteX36" fmla="*/ 316513 w 561975"/>
                  <a:gd name="connsiteY36" fmla="*/ 435902 h 1568728"/>
                  <a:gd name="connsiteX37" fmla="*/ 315836 w 561975"/>
                  <a:gd name="connsiteY37" fmla="*/ 415589 h 1568728"/>
                  <a:gd name="connsiteX38" fmla="*/ 316329 w 561975"/>
                  <a:gd name="connsiteY38" fmla="*/ 551501 h 1568728"/>
                  <a:gd name="connsiteX39" fmla="*/ 313867 w 561975"/>
                  <a:gd name="connsiteY39" fmla="*/ 578353 h 1568728"/>
                  <a:gd name="connsiteX40" fmla="*/ 312882 w 561975"/>
                  <a:gd name="connsiteY40" fmla="*/ 576061 h 1568728"/>
                  <a:gd name="connsiteX41" fmla="*/ 312225 w 561975"/>
                  <a:gd name="connsiteY41" fmla="*/ 573769 h 1568728"/>
                  <a:gd name="connsiteX42" fmla="*/ 311241 w 561975"/>
                  <a:gd name="connsiteY42" fmla="*/ 568856 h 1568728"/>
                  <a:gd name="connsiteX43" fmla="*/ 310912 w 561975"/>
                  <a:gd name="connsiteY43" fmla="*/ 557721 h 1568728"/>
                  <a:gd name="connsiteX44" fmla="*/ 310912 w 561975"/>
                  <a:gd name="connsiteY44" fmla="*/ 421812 h 1568728"/>
                  <a:gd name="connsiteX45" fmla="*/ 309599 w 561975"/>
                  <a:gd name="connsiteY45" fmla="*/ 264615 h 1568728"/>
                  <a:gd name="connsiteX46" fmla="*/ 253796 w 561975"/>
                  <a:gd name="connsiteY46" fmla="*/ 265270 h 1568728"/>
                  <a:gd name="connsiteX47" fmla="*/ 251498 w 561975"/>
                  <a:gd name="connsiteY47" fmla="*/ 565909 h 1568728"/>
                  <a:gd name="connsiteX48" fmla="*/ 248544 w 561975"/>
                  <a:gd name="connsiteY48" fmla="*/ 862290 h 1568728"/>
                  <a:gd name="connsiteX49" fmla="*/ 246574 w 561975"/>
                  <a:gd name="connsiteY49" fmla="*/ 697561 h 1568728"/>
                  <a:gd name="connsiteX50" fmla="*/ 246193 w 561975"/>
                  <a:gd name="connsiteY50" fmla="*/ 699276 h 1568728"/>
                  <a:gd name="connsiteX51" fmla="*/ 245734 w 561975"/>
                  <a:gd name="connsiteY51" fmla="*/ 733647 h 1568728"/>
                  <a:gd name="connsiteX52" fmla="*/ 248168 w 561975"/>
                  <a:gd name="connsiteY52" fmla="*/ 862752 h 1568728"/>
                  <a:gd name="connsiteX53" fmla="*/ 247515 w 561975"/>
                  <a:gd name="connsiteY53" fmla="*/ 1361888 h 1568728"/>
                  <a:gd name="connsiteX54" fmla="*/ 245882 w 561975"/>
                  <a:gd name="connsiteY54" fmla="*/ 1524558 h 1568728"/>
                  <a:gd name="connsiteX55" fmla="*/ 221719 w 561975"/>
                  <a:gd name="connsiteY55" fmla="*/ 1524885 h 1568728"/>
                  <a:gd name="connsiteX56" fmla="*/ 225637 w 561975"/>
                  <a:gd name="connsiteY56" fmla="*/ 1545178 h 1568728"/>
                  <a:gd name="connsiteX57" fmla="*/ 222372 w 561975"/>
                  <a:gd name="connsiteY57" fmla="*/ 1552051 h 1568728"/>
                  <a:gd name="connsiteX58" fmla="*/ 204412 w 561975"/>
                  <a:gd name="connsiteY58" fmla="*/ 1546160 h 1568728"/>
                  <a:gd name="connsiteX59" fmla="*/ 48981 w 561975"/>
                  <a:gd name="connsiteY59" fmla="*/ 1552051 h 1568728"/>
                  <a:gd name="connsiteX60" fmla="*/ 45715 w 561975"/>
                  <a:gd name="connsiteY60" fmla="*/ 1543214 h 1568728"/>
                  <a:gd name="connsiteX61" fmla="*/ 49307 w 561975"/>
                  <a:gd name="connsiteY61" fmla="*/ 1523903 h 1568728"/>
                  <a:gd name="connsiteX62" fmla="*/ 0 w 561975"/>
                  <a:gd name="connsiteY62" fmla="*/ 1523576 h 1568728"/>
                  <a:gd name="connsiteX63" fmla="*/ 3265 w 561975"/>
                  <a:gd name="connsiteY63" fmla="*/ 860788 h 1568728"/>
                  <a:gd name="connsiteX64" fmla="*/ 5878 w 561975"/>
                  <a:gd name="connsiteY64" fmla="*/ 844750 h 1568728"/>
                  <a:gd name="connsiteX65" fmla="*/ 43430 w 561975"/>
                  <a:gd name="connsiteY65" fmla="*/ 805147 h 1568728"/>
                  <a:gd name="connsiteX66" fmla="*/ 43430 w 561975"/>
                  <a:gd name="connsiteY66" fmla="*/ 571126 h 1568728"/>
                  <a:gd name="connsiteX67" fmla="*/ 60409 w 561975"/>
                  <a:gd name="connsiteY67" fmla="*/ 519412 h 1568728"/>
                  <a:gd name="connsiteX68" fmla="*/ 61267 w 561975"/>
                  <a:gd name="connsiteY68" fmla="*/ 411443 h 1568728"/>
                  <a:gd name="connsiteX69" fmla="*/ 60422 w 561975"/>
                  <a:gd name="connsiteY69" fmla="*/ 308157 h 1568728"/>
                  <a:gd name="connsiteX70" fmla="*/ 59796 w 561975"/>
                  <a:gd name="connsiteY70" fmla="*/ 305879 h 1568728"/>
                  <a:gd name="connsiteX71" fmla="*/ 3008 w 561975"/>
                  <a:gd name="connsiteY71" fmla="*/ 260357 h 1568728"/>
                  <a:gd name="connsiteX72" fmla="*/ 2023 w 561975"/>
                  <a:gd name="connsiteY72" fmla="*/ 130670 h 1568728"/>
                  <a:gd name="connsiteX73" fmla="*/ 4649 w 561975"/>
                  <a:gd name="connsiteY73" fmla="*/ 0 h 1568728"/>
                  <a:gd name="connsiteX0" fmla="*/ 332268 w 561975"/>
                  <a:gd name="connsiteY0" fmla="*/ 767912 h 1568728"/>
                  <a:gd name="connsiteX1" fmla="*/ 354806 w 561975"/>
                  <a:gd name="connsiteY1" fmla="*/ 793410 h 1568728"/>
                  <a:gd name="connsiteX2" fmla="*/ 354509 w 561975"/>
                  <a:gd name="connsiteY2" fmla="*/ 792879 h 1568728"/>
                  <a:gd name="connsiteX3" fmla="*/ 332268 w 561975"/>
                  <a:gd name="connsiteY3" fmla="*/ 767912 h 1568728"/>
                  <a:gd name="connsiteX4" fmla="*/ 4649 w 561975"/>
                  <a:gd name="connsiteY4" fmla="*/ 0 h 1568728"/>
                  <a:gd name="connsiteX5" fmla="*/ 205214 w 561975"/>
                  <a:gd name="connsiteY5" fmla="*/ 328 h 1568728"/>
                  <a:gd name="connsiteX6" fmla="*/ 213092 w 561975"/>
                  <a:gd name="connsiteY6" fmla="*/ 3930 h 1568728"/>
                  <a:gd name="connsiteX7" fmla="*/ 238039 w 561975"/>
                  <a:gd name="connsiteY7" fmla="*/ 17030 h 1568728"/>
                  <a:gd name="connsiteX8" fmla="*/ 274476 w 561975"/>
                  <a:gd name="connsiteY8" fmla="*/ 16702 h 1568728"/>
                  <a:gd name="connsiteX9" fmla="*/ 335531 w 561975"/>
                  <a:gd name="connsiteY9" fmla="*/ 983 h 1568728"/>
                  <a:gd name="connsiteX10" fmla="*/ 557433 w 561975"/>
                  <a:gd name="connsiteY10" fmla="*/ 328 h 1568728"/>
                  <a:gd name="connsiteX11" fmla="*/ 560059 w 561975"/>
                  <a:gd name="connsiteY11" fmla="*/ 92026 h 1568728"/>
                  <a:gd name="connsiteX12" fmla="*/ 560059 w 561975"/>
                  <a:gd name="connsiteY12" fmla="*/ 369085 h 1568728"/>
                  <a:gd name="connsiteX13" fmla="*/ 560387 w 561975"/>
                  <a:gd name="connsiteY13" fmla="*/ 743410 h 1568728"/>
                  <a:gd name="connsiteX14" fmla="*/ 555135 w 561975"/>
                  <a:gd name="connsiteY14" fmla="*/ 730638 h 1568728"/>
                  <a:gd name="connsiteX15" fmla="*/ 553959 w 561975"/>
                  <a:gd name="connsiteY15" fmla="*/ 734127 h 1568728"/>
                  <a:gd name="connsiteX16" fmla="*/ 554363 w 561975"/>
                  <a:gd name="connsiteY16" fmla="*/ 743707 h 1568728"/>
                  <a:gd name="connsiteX17" fmla="*/ 559044 w 561975"/>
                  <a:gd name="connsiteY17" fmla="*/ 743952 h 1568728"/>
                  <a:gd name="connsiteX18" fmla="*/ 561975 w 561975"/>
                  <a:gd name="connsiteY18" fmla="*/ 1534676 h 1568728"/>
                  <a:gd name="connsiteX19" fmla="*/ 514106 w 561975"/>
                  <a:gd name="connsiteY19" fmla="*/ 1535986 h 1568728"/>
                  <a:gd name="connsiteX20" fmla="*/ 519316 w 561975"/>
                  <a:gd name="connsiteY20" fmla="*/ 1562835 h 1568728"/>
                  <a:gd name="connsiteX21" fmla="*/ 517037 w 561975"/>
                  <a:gd name="connsiteY21" fmla="*/ 1568728 h 1568728"/>
                  <a:gd name="connsiteX22" fmla="*/ 499452 w 561975"/>
                  <a:gd name="connsiteY22" fmla="*/ 1558906 h 1568728"/>
                  <a:gd name="connsiteX23" fmla="*/ 477308 w 561975"/>
                  <a:gd name="connsiteY23" fmla="*/ 1556286 h 1568728"/>
                  <a:gd name="connsiteX24" fmla="*/ 429765 w 561975"/>
                  <a:gd name="connsiteY24" fmla="*/ 1554322 h 1568728"/>
                  <a:gd name="connsiteX25" fmla="*/ 339562 w 561975"/>
                  <a:gd name="connsiteY25" fmla="*/ 1565781 h 1568728"/>
                  <a:gd name="connsiteX26" fmla="*/ 336957 w 561975"/>
                  <a:gd name="connsiteY26" fmla="*/ 1559560 h 1568728"/>
                  <a:gd name="connsiteX27" fmla="*/ 341516 w 561975"/>
                  <a:gd name="connsiteY27" fmla="*/ 1536313 h 1568728"/>
                  <a:gd name="connsiteX28" fmla="*/ 316767 w 561975"/>
                  <a:gd name="connsiteY28" fmla="*/ 1535986 h 1568728"/>
                  <a:gd name="connsiteX29" fmla="*/ 313185 w 561975"/>
                  <a:gd name="connsiteY29" fmla="*/ 815985 h 1568728"/>
                  <a:gd name="connsiteX30" fmla="*/ 314488 w 561975"/>
                  <a:gd name="connsiteY30" fmla="*/ 578932 h 1568728"/>
                  <a:gd name="connsiteX31" fmla="*/ 316354 w 561975"/>
                  <a:gd name="connsiteY31" fmla="*/ 558423 h 1568728"/>
                  <a:gd name="connsiteX32" fmla="*/ 316329 w 561975"/>
                  <a:gd name="connsiteY32" fmla="*/ 551501 h 1568728"/>
                  <a:gd name="connsiteX33" fmla="*/ 316621 w 561975"/>
                  <a:gd name="connsiteY33" fmla="*/ 548316 h 1568728"/>
                  <a:gd name="connsiteX34" fmla="*/ 316865 w 561975"/>
                  <a:gd name="connsiteY34" fmla="*/ 533708 h 1568728"/>
                  <a:gd name="connsiteX35" fmla="*/ 316513 w 561975"/>
                  <a:gd name="connsiteY35" fmla="*/ 435902 h 1568728"/>
                  <a:gd name="connsiteX36" fmla="*/ 315836 w 561975"/>
                  <a:gd name="connsiteY36" fmla="*/ 415589 h 1568728"/>
                  <a:gd name="connsiteX37" fmla="*/ 316329 w 561975"/>
                  <a:gd name="connsiteY37" fmla="*/ 551501 h 1568728"/>
                  <a:gd name="connsiteX38" fmla="*/ 313867 w 561975"/>
                  <a:gd name="connsiteY38" fmla="*/ 578353 h 1568728"/>
                  <a:gd name="connsiteX39" fmla="*/ 312882 w 561975"/>
                  <a:gd name="connsiteY39" fmla="*/ 576061 h 1568728"/>
                  <a:gd name="connsiteX40" fmla="*/ 312225 w 561975"/>
                  <a:gd name="connsiteY40" fmla="*/ 573769 h 1568728"/>
                  <a:gd name="connsiteX41" fmla="*/ 311241 w 561975"/>
                  <a:gd name="connsiteY41" fmla="*/ 568856 h 1568728"/>
                  <a:gd name="connsiteX42" fmla="*/ 310912 w 561975"/>
                  <a:gd name="connsiteY42" fmla="*/ 557721 h 1568728"/>
                  <a:gd name="connsiteX43" fmla="*/ 310912 w 561975"/>
                  <a:gd name="connsiteY43" fmla="*/ 421812 h 1568728"/>
                  <a:gd name="connsiteX44" fmla="*/ 309599 w 561975"/>
                  <a:gd name="connsiteY44" fmla="*/ 264615 h 1568728"/>
                  <a:gd name="connsiteX45" fmla="*/ 253796 w 561975"/>
                  <a:gd name="connsiteY45" fmla="*/ 265270 h 1568728"/>
                  <a:gd name="connsiteX46" fmla="*/ 251498 w 561975"/>
                  <a:gd name="connsiteY46" fmla="*/ 565909 h 1568728"/>
                  <a:gd name="connsiteX47" fmla="*/ 248544 w 561975"/>
                  <a:gd name="connsiteY47" fmla="*/ 862290 h 1568728"/>
                  <a:gd name="connsiteX48" fmla="*/ 246574 w 561975"/>
                  <a:gd name="connsiteY48" fmla="*/ 697561 h 1568728"/>
                  <a:gd name="connsiteX49" fmla="*/ 246193 w 561975"/>
                  <a:gd name="connsiteY49" fmla="*/ 699276 h 1568728"/>
                  <a:gd name="connsiteX50" fmla="*/ 245734 w 561975"/>
                  <a:gd name="connsiteY50" fmla="*/ 733647 h 1568728"/>
                  <a:gd name="connsiteX51" fmla="*/ 248168 w 561975"/>
                  <a:gd name="connsiteY51" fmla="*/ 862752 h 1568728"/>
                  <a:gd name="connsiteX52" fmla="*/ 247515 w 561975"/>
                  <a:gd name="connsiteY52" fmla="*/ 1361888 h 1568728"/>
                  <a:gd name="connsiteX53" fmla="*/ 245882 w 561975"/>
                  <a:gd name="connsiteY53" fmla="*/ 1524558 h 1568728"/>
                  <a:gd name="connsiteX54" fmla="*/ 221719 w 561975"/>
                  <a:gd name="connsiteY54" fmla="*/ 1524885 h 1568728"/>
                  <a:gd name="connsiteX55" fmla="*/ 225637 w 561975"/>
                  <a:gd name="connsiteY55" fmla="*/ 1545178 h 1568728"/>
                  <a:gd name="connsiteX56" fmla="*/ 222372 w 561975"/>
                  <a:gd name="connsiteY56" fmla="*/ 1552051 h 1568728"/>
                  <a:gd name="connsiteX57" fmla="*/ 204412 w 561975"/>
                  <a:gd name="connsiteY57" fmla="*/ 1546160 h 1568728"/>
                  <a:gd name="connsiteX58" fmla="*/ 48981 w 561975"/>
                  <a:gd name="connsiteY58" fmla="*/ 1552051 h 1568728"/>
                  <a:gd name="connsiteX59" fmla="*/ 45715 w 561975"/>
                  <a:gd name="connsiteY59" fmla="*/ 1543214 h 1568728"/>
                  <a:gd name="connsiteX60" fmla="*/ 49307 w 561975"/>
                  <a:gd name="connsiteY60" fmla="*/ 1523903 h 1568728"/>
                  <a:gd name="connsiteX61" fmla="*/ 0 w 561975"/>
                  <a:gd name="connsiteY61" fmla="*/ 1523576 h 1568728"/>
                  <a:gd name="connsiteX62" fmla="*/ 3265 w 561975"/>
                  <a:gd name="connsiteY62" fmla="*/ 860788 h 1568728"/>
                  <a:gd name="connsiteX63" fmla="*/ 5878 w 561975"/>
                  <a:gd name="connsiteY63" fmla="*/ 844750 h 1568728"/>
                  <a:gd name="connsiteX64" fmla="*/ 43430 w 561975"/>
                  <a:gd name="connsiteY64" fmla="*/ 805147 h 1568728"/>
                  <a:gd name="connsiteX65" fmla="*/ 43430 w 561975"/>
                  <a:gd name="connsiteY65" fmla="*/ 571126 h 1568728"/>
                  <a:gd name="connsiteX66" fmla="*/ 60409 w 561975"/>
                  <a:gd name="connsiteY66" fmla="*/ 519412 h 1568728"/>
                  <a:gd name="connsiteX67" fmla="*/ 61267 w 561975"/>
                  <a:gd name="connsiteY67" fmla="*/ 411443 h 1568728"/>
                  <a:gd name="connsiteX68" fmla="*/ 60422 w 561975"/>
                  <a:gd name="connsiteY68" fmla="*/ 308157 h 1568728"/>
                  <a:gd name="connsiteX69" fmla="*/ 59796 w 561975"/>
                  <a:gd name="connsiteY69" fmla="*/ 305879 h 1568728"/>
                  <a:gd name="connsiteX70" fmla="*/ 3008 w 561975"/>
                  <a:gd name="connsiteY70" fmla="*/ 260357 h 1568728"/>
                  <a:gd name="connsiteX71" fmla="*/ 2023 w 561975"/>
                  <a:gd name="connsiteY71" fmla="*/ 130670 h 1568728"/>
                  <a:gd name="connsiteX72" fmla="*/ 4649 w 561975"/>
                  <a:gd name="connsiteY72" fmla="*/ 0 h 1568728"/>
                  <a:gd name="connsiteX0" fmla="*/ 332268 w 561975"/>
                  <a:gd name="connsiteY0" fmla="*/ 767912 h 1568728"/>
                  <a:gd name="connsiteX1" fmla="*/ 354806 w 561975"/>
                  <a:gd name="connsiteY1" fmla="*/ 793410 h 1568728"/>
                  <a:gd name="connsiteX2" fmla="*/ 332268 w 561975"/>
                  <a:gd name="connsiteY2" fmla="*/ 767912 h 1568728"/>
                  <a:gd name="connsiteX3" fmla="*/ 4649 w 561975"/>
                  <a:gd name="connsiteY3" fmla="*/ 0 h 1568728"/>
                  <a:gd name="connsiteX4" fmla="*/ 205214 w 561975"/>
                  <a:gd name="connsiteY4" fmla="*/ 328 h 1568728"/>
                  <a:gd name="connsiteX5" fmla="*/ 213092 w 561975"/>
                  <a:gd name="connsiteY5" fmla="*/ 3930 h 1568728"/>
                  <a:gd name="connsiteX6" fmla="*/ 238039 w 561975"/>
                  <a:gd name="connsiteY6" fmla="*/ 17030 h 1568728"/>
                  <a:gd name="connsiteX7" fmla="*/ 274476 w 561975"/>
                  <a:gd name="connsiteY7" fmla="*/ 16702 h 1568728"/>
                  <a:gd name="connsiteX8" fmla="*/ 335531 w 561975"/>
                  <a:gd name="connsiteY8" fmla="*/ 983 h 1568728"/>
                  <a:gd name="connsiteX9" fmla="*/ 557433 w 561975"/>
                  <a:gd name="connsiteY9" fmla="*/ 328 h 1568728"/>
                  <a:gd name="connsiteX10" fmla="*/ 560059 w 561975"/>
                  <a:gd name="connsiteY10" fmla="*/ 92026 h 1568728"/>
                  <a:gd name="connsiteX11" fmla="*/ 560059 w 561975"/>
                  <a:gd name="connsiteY11" fmla="*/ 369085 h 1568728"/>
                  <a:gd name="connsiteX12" fmla="*/ 560387 w 561975"/>
                  <a:gd name="connsiteY12" fmla="*/ 743410 h 1568728"/>
                  <a:gd name="connsiteX13" fmla="*/ 555135 w 561975"/>
                  <a:gd name="connsiteY13" fmla="*/ 730638 h 1568728"/>
                  <a:gd name="connsiteX14" fmla="*/ 553959 w 561975"/>
                  <a:gd name="connsiteY14" fmla="*/ 734127 h 1568728"/>
                  <a:gd name="connsiteX15" fmla="*/ 554363 w 561975"/>
                  <a:gd name="connsiteY15" fmla="*/ 743707 h 1568728"/>
                  <a:gd name="connsiteX16" fmla="*/ 559044 w 561975"/>
                  <a:gd name="connsiteY16" fmla="*/ 743952 h 1568728"/>
                  <a:gd name="connsiteX17" fmla="*/ 561975 w 561975"/>
                  <a:gd name="connsiteY17" fmla="*/ 1534676 h 1568728"/>
                  <a:gd name="connsiteX18" fmla="*/ 514106 w 561975"/>
                  <a:gd name="connsiteY18" fmla="*/ 1535986 h 1568728"/>
                  <a:gd name="connsiteX19" fmla="*/ 519316 w 561975"/>
                  <a:gd name="connsiteY19" fmla="*/ 1562835 h 1568728"/>
                  <a:gd name="connsiteX20" fmla="*/ 517037 w 561975"/>
                  <a:gd name="connsiteY20" fmla="*/ 1568728 h 1568728"/>
                  <a:gd name="connsiteX21" fmla="*/ 499452 w 561975"/>
                  <a:gd name="connsiteY21" fmla="*/ 1558906 h 1568728"/>
                  <a:gd name="connsiteX22" fmla="*/ 477308 w 561975"/>
                  <a:gd name="connsiteY22" fmla="*/ 1556286 h 1568728"/>
                  <a:gd name="connsiteX23" fmla="*/ 429765 w 561975"/>
                  <a:gd name="connsiteY23" fmla="*/ 1554322 h 1568728"/>
                  <a:gd name="connsiteX24" fmla="*/ 339562 w 561975"/>
                  <a:gd name="connsiteY24" fmla="*/ 1565781 h 1568728"/>
                  <a:gd name="connsiteX25" fmla="*/ 336957 w 561975"/>
                  <a:gd name="connsiteY25" fmla="*/ 1559560 h 1568728"/>
                  <a:gd name="connsiteX26" fmla="*/ 341516 w 561975"/>
                  <a:gd name="connsiteY26" fmla="*/ 1536313 h 1568728"/>
                  <a:gd name="connsiteX27" fmla="*/ 316767 w 561975"/>
                  <a:gd name="connsiteY27" fmla="*/ 1535986 h 1568728"/>
                  <a:gd name="connsiteX28" fmla="*/ 313185 w 561975"/>
                  <a:gd name="connsiteY28" fmla="*/ 815985 h 1568728"/>
                  <a:gd name="connsiteX29" fmla="*/ 314488 w 561975"/>
                  <a:gd name="connsiteY29" fmla="*/ 578932 h 1568728"/>
                  <a:gd name="connsiteX30" fmla="*/ 316354 w 561975"/>
                  <a:gd name="connsiteY30" fmla="*/ 558423 h 1568728"/>
                  <a:gd name="connsiteX31" fmla="*/ 316329 w 561975"/>
                  <a:gd name="connsiteY31" fmla="*/ 551501 h 1568728"/>
                  <a:gd name="connsiteX32" fmla="*/ 316621 w 561975"/>
                  <a:gd name="connsiteY32" fmla="*/ 548316 h 1568728"/>
                  <a:gd name="connsiteX33" fmla="*/ 316865 w 561975"/>
                  <a:gd name="connsiteY33" fmla="*/ 533708 h 1568728"/>
                  <a:gd name="connsiteX34" fmla="*/ 316513 w 561975"/>
                  <a:gd name="connsiteY34" fmla="*/ 435902 h 1568728"/>
                  <a:gd name="connsiteX35" fmla="*/ 315836 w 561975"/>
                  <a:gd name="connsiteY35" fmla="*/ 415589 h 1568728"/>
                  <a:gd name="connsiteX36" fmla="*/ 316329 w 561975"/>
                  <a:gd name="connsiteY36" fmla="*/ 551501 h 1568728"/>
                  <a:gd name="connsiteX37" fmla="*/ 313867 w 561975"/>
                  <a:gd name="connsiteY37" fmla="*/ 578353 h 1568728"/>
                  <a:gd name="connsiteX38" fmla="*/ 312882 w 561975"/>
                  <a:gd name="connsiteY38" fmla="*/ 576061 h 1568728"/>
                  <a:gd name="connsiteX39" fmla="*/ 312225 w 561975"/>
                  <a:gd name="connsiteY39" fmla="*/ 573769 h 1568728"/>
                  <a:gd name="connsiteX40" fmla="*/ 311241 w 561975"/>
                  <a:gd name="connsiteY40" fmla="*/ 568856 h 1568728"/>
                  <a:gd name="connsiteX41" fmla="*/ 310912 w 561975"/>
                  <a:gd name="connsiteY41" fmla="*/ 557721 h 1568728"/>
                  <a:gd name="connsiteX42" fmla="*/ 310912 w 561975"/>
                  <a:gd name="connsiteY42" fmla="*/ 421812 h 1568728"/>
                  <a:gd name="connsiteX43" fmla="*/ 309599 w 561975"/>
                  <a:gd name="connsiteY43" fmla="*/ 264615 h 1568728"/>
                  <a:gd name="connsiteX44" fmla="*/ 253796 w 561975"/>
                  <a:gd name="connsiteY44" fmla="*/ 265270 h 1568728"/>
                  <a:gd name="connsiteX45" fmla="*/ 251498 w 561975"/>
                  <a:gd name="connsiteY45" fmla="*/ 565909 h 1568728"/>
                  <a:gd name="connsiteX46" fmla="*/ 248544 w 561975"/>
                  <a:gd name="connsiteY46" fmla="*/ 862290 h 1568728"/>
                  <a:gd name="connsiteX47" fmla="*/ 246574 w 561975"/>
                  <a:gd name="connsiteY47" fmla="*/ 697561 h 1568728"/>
                  <a:gd name="connsiteX48" fmla="*/ 246193 w 561975"/>
                  <a:gd name="connsiteY48" fmla="*/ 699276 h 1568728"/>
                  <a:gd name="connsiteX49" fmla="*/ 245734 w 561975"/>
                  <a:gd name="connsiteY49" fmla="*/ 733647 h 1568728"/>
                  <a:gd name="connsiteX50" fmla="*/ 248168 w 561975"/>
                  <a:gd name="connsiteY50" fmla="*/ 862752 h 1568728"/>
                  <a:gd name="connsiteX51" fmla="*/ 247515 w 561975"/>
                  <a:gd name="connsiteY51" fmla="*/ 1361888 h 1568728"/>
                  <a:gd name="connsiteX52" fmla="*/ 245882 w 561975"/>
                  <a:gd name="connsiteY52" fmla="*/ 1524558 h 1568728"/>
                  <a:gd name="connsiteX53" fmla="*/ 221719 w 561975"/>
                  <a:gd name="connsiteY53" fmla="*/ 1524885 h 1568728"/>
                  <a:gd name="connsiteX54" fmla="*/ 225637 w 561975"/>
                  <a:gd name="connsiteY54" fmla="*/ 1545178 h 1568728"/>
                  <a:gd name="connsiteX55" fmla="*/ 222372 w 561975"/>
                  <a:gd name="connsiteY55" fmla="*/ 1552051 h 1568728"/>
                  <a:gd name="connsiteX56" fmla="*/ 204412 w 561975"/>
                  <a:gd name="connsiteY56" fmla="*/ 1546160 h 1568728"/>
                  <a:gd name="connsiteX57" fmla="*/ 48981 w 561975"/>
                  <a:gd name="connsiteY57" fmla="*/ 1552051 h 1568728"/>
                  <a:gd name="connsiteX58" fmla="*/ 45715 w 561975"/>
                  <a:gd name="connsiteY58" fmla="*/ 1543214 h 1568728"/>
                  <a:gd name="connsiteX59" fmla="*/ 49307 w 561975"/>
                  <a:gd name="connsiteY59" fmla="*/ 1523903 h 1568728"/>
                  <a:gd name="connsiteX60" fmla="*/ 0 w 561975"/>
                  <a:gd name="connsiteY60" fmla="*/ 1523576 h 1568728"/>
                  <a:gd name="connsiteX61" fmla="*/ 3265 w 561975"/>
                  <a:gd name="connsiteY61" fmla="*/ 860788 h 1568728"/>
                  <a:gd name="connsiteX62" fmla="*/ 5878 w 561975"/>
                  <a:gd name="connsiteY62" fmla="*/ 844750 h 1568728"/>
                  <a:gd name="connsiteX63" fmla="*/ 43430 w 561975"/>
                  <a:gd name="connsiteY63" fmla="*/ 805147 h 1568728"/>
                  <a:gd name="connsiteX64" fmla="*/ 43430 w 561975"/>
                  <a:gd name="connsiteY64" fmla="*/ 571126 h 1568728"/>
                  <a:gd name="connsiteX65" fmla="*/ 60409 w 561975"/>
                  <a:gd name="connsiteY65" fmla="*/ 519412 h 1568728"/>
                  <a:gd name="connsiteX66" fmla="*/ 61267 w 561975"/>
                  <a:gd name="connsiteY66" fmla="*/ 411443 h 1568728"/>
                  <a:gd name="connsiteX67" fmla="*/ 60422 w 561975"/>
                  <a:gd name="connsiteY67" fmla="*/ 308157 h 1568728"/>
                  <a:gd name="connsiteX68" fmla="*/ 59796 w 561975"/>
                  <a:gd name="connsiteY68" fmla="*/ 305879 h 1568728"/>
                  <a:gd name="connsiteX69" fmla="*/ 3008 w 561975"/>
                  <a:gd name="connsiteY69" fmla="*/ 260357 h 1568728"/>
                  <a:gd name="connsiteX70" fmla="*/ 2023 w 561975"/>
                  <a:gd name="connsiteY70" fmla="*/ 130670 h 1568728"/>
                  <a:gd name="connsiteX71" fmla="*/ 4649 w 561975"/>
                  <a:gd name="connsiteY71" fmla="*/ 0 h 1568728"/>
                  <a:gd name="connsiteX0" fmla="*/ 4649 w 561975"/>
                  <a:gd name="connsiteY0" fmla="*/ 0 h 1568728"/>
                  <a:gd name="connsiteX1" fmla="*/ 205214 w 561975"/>
                  <a:gd name="connsiteY1" fmla="*/ 328 h 1568728"/>
                  <a:gd name="connsiteX2" fmla="*/ 213092 w 561975"/>
                  <a:gd name="connsiteY2" fmla="*/ 3930 h 1568728"/>
                  <a:gd name="connsiteX3" fmla="*/ 238039 w 561975"/>
                  <a:gd name="connsiteY3" fmla="*/ 17030 h 1568728"/>
                  <a:gd name="connsiteX4" fmla="*/ 274476 w 561975"/>
                  <a:gd name="connsiteY4" fmla="*/ 16702 h 1568728"/>
                  <a:gd name="connsiteX5" fmla="*/ 335531 w 561975"/>
                  <a:gd name="connsiteY5" fmla="*/ 983 h 1568728"/>
                  <a:gd name="connsiteX6" fmla="*/ 557433 w 561975"/>
                  <a:gd name="connsiteY6" fmla="*/ 328 h 1568728"/>
                  <a:gd name="connsiteX7" fmla="*/ 560059 w 561975"/>
                  <a:gd name="connsiteY7" fmla="*/ 92026 h 1568728"/>
                  <a:gd name="connsiteX8" fmla="*/ 560059 w 561975"/>
                  <a:gd name="connsiteY8" fmla="*/ 369085 h 1568728"/>
                  <a:gd name="connsiteX9" fmla="*/ 560387 w 561975"/>
                  <a:gd name="connsiteY9" fmla="*/ 743410 h 1568728"/>
                  <a:gd name="connsiteX10" fmla="*/ 555135 w 561975"/>
                  <a:gd name="connsiteY10" fmla="*/ 730638 h 1568728"/>
                  <a:gd name="connsiteX11" fmla="*/ 553959 w 561975"/>
                  <a:gd name="connsiteY11" fmla="*/ 734127 h 1568728"/>
                  <a:gd name="connsiteX12" fmla="*/ 554363 w 561975"/>
                  <a:gd name="connsiteY12" fmla="*/ 743707 h 1568728"/>
                  <a:gd name="connsiteX13" fmla="*/ 559044 w 561975"/>
                  <a:gd name="connsiteY13" fmla="*/ 743952 h 1568728"/>
                  <a:gd name="connsiteX14" fmla="*/ 561975 w 561975"/>
                  <a:gd name="connsiteY14" fmla="*/ 1534676 h 1568728"/>
                  <a:gd name="connsiteX15" fmla="*/ 514106 w 561975"/>
                  <a:gd name="connsiteY15" fmla="*/ 1535986 h 1568728"/>
                  <a:gd name="connsiteX16" fmla="*/ 519316 w 561975"/>
                  <a:gd name="connsiteY16" fmla="*/ 1562835 h 1568728"/>
                  <a:gd name="connsiteX17" fmla="*/ 517037 w 561975"/>
                  <a:gd name="connsiteY17" fmla="*/ 1568728 h 1568728"/>
                  <a:gd name="connsiteX18" fmla="*/ 499452 w 561975"/>
                  <a:gd name="connsiteY18" fmla="*/ 1558906 h 1568728"/>
                  <a:gd name="connsiteX19" fmla="*/ 477308 w 561975"/>
                  <a:gd name="connsiteY19" fmla="*/ 1556286 h 1568728"/>
                  <a:gd name="connsiteX20" fmla="*/ 429765 w 561975"/>
                  <a:gd name="connsiteY20" fmla="*/ 1554322 h 1568728"/>
                  <a:gd name="connsiteX21" fmla="*/ 339562 w 561975"/>
                  <a:gd name="connsiteY21" fmla="*/ 1565781 h 1568728"/>
                  <a:gd name="connsiteX22" fmla="*/ 336957 w 561975"/>
                  <a:gd name="connsiteY22" fmla="*/ 1559560 h 1568728"/>
                  <a:gd name="connsiteX23" fmla="*/ 341516 w 561975"/>
                  <a:gd name="connsiteY23" fmla="*/ 1536313 h 1568728"/>
                  <a:gd name="connsiteX24" fmla="*/ 316767 w 561975"/>
                  <a:gd name="connsiteY24" fmla="*/ 1535986 h 1568728"/>
                  <a:gd name="connsiteX25" fmla="*/ 313185 w 561975"/>
                  <a:gd name="connsiteY25" fmla="*/ 815985 h 1568728"/>
                  <a:gd name="connsiteX26" fmla="*/ 314488 w 561975"/>
                  <a:gd name="connsiteY26" fmla="*/ 578932 h 1568728"/>
                  <a:gd name="connsiteX27" fmla="*/ 316354 w 561975"/>
                  <a:gd name="connsiteY27" fmla="*/ 558423 h 1568728"/>
                  <a:gd name="connsiteX28" fmla="*/ 316329 w 561975"/>
                  <a:gd name="connsiteY28" fmla="*/ 551501 h 1568728"/>
                  <a:gd name="connsiteX29" fmla="*/ 316621 w 561975"/>
                  <a:gd name="connsiteY29" fmla="*/ 548316 h 1568728"/>
                  <a:gd name="connsiteX30" fmla="*/ 316865 w 561975"/>
                  <a:gd name="connsiteY30" fmla="*/ 533708 h 1568728"/>
                  <a:gd name="connsiteX31" fmla="*/ 316513 w 561975"/>
                  <a:gd name="connsiteY31" fmla="*/ 435902 h 1568728"/>
                  <a:gd name="connsiteX32" fmla="*/ 315836 w 561975"/>
                  <a:gd name="connsiteY32" fmla="*/ 415589 h 1568728"/>
                  <a:gd name="connsiteX33" fmla="*/ 316329 w 561975"/>
                  <a:gd name="connsiteY33" fmla="*/ 551501 h 1568728"/>
                  <a:gd name="connsiteX34" fmla="*/ 313867 w 561975"/>
                  <a:gd name="connsiteY34" fmla="*/ 578353 h 1568728"/>
                  <a:gd name="connsiteX35" fmla="*/ 312882 w 561975"/>
                  <a:gd name="connsiteY35" fmla="*/ 576061 h 1568728"/>
                  <a:gd name="connsiteX36" fmla="*/ 312225 w 561975"/>
                  <a:gd name="connsiteY36" fmla="*/ 573769 h 1568728"/>
                  <a:gd name="connsiteX37" fmla="*/ 311241 w 561975"/>
                  <a:gd name="connsiteY37" fmla="*/ 568856 h 1568728"/>
                  <a:gd name="connsiteX38" fmla="*/ 310912 w 561975"/>
                  <a:gd name="connsiteY38" fmla="*/ 557721 h 1568728"/>
                  <a:gd name="connsiteX39" fmla="*/ 310912 w 561975"/>
                  <a:gd name="connsiteY39" fmla="*/ 421812 h 1568728"/>
                  <a:gd name="connsiteX40" fmla="*/ 309599 w 561975"/>
                  <a:gd name="connsiteY40" fmla="*/ 264615 h 1568728"/>
                  <a:gd name="connsiteX41" fmla="*/ 253796 w 561975"/>
                  <a:gd name="connsiteY41" fmla="*/ 265270 h 1568728"/>
                  <a:gd name="connsiteX42" fmla="*/ 251498 w 561975"/>
                  <a:gd name="connsiteY42" fmla="*/ 565909 h 1568728"/>
                  <a:gd name="connsiteX43" fmla="*/ 248544 w 561975"/>
                  <a:gd name="connsiteY43" fmla="*/ 862290 h 1568728"/>
                  <a:gd name="connsiteX44" fmla="*/ 246574 w 561975"/>
                  <a:gd name="connsiteY44" fmla="*/ 697561 h 1568728"/>
                  <a:gd name="connsiteX45" fmla="*/ 246193 w 561975"/>
                  <a:gd name="connsiteY45" fmla="*/ 699276 h 1568728"/>
                  <a:gd name="connsiteX46" fmla="*/ 245734 w 561975"/>
                  <a:gd name="connsiteY46" fmla="*/ 733647 h 1568728"/>
                  <a:gd name="connsiteX47" fmla="*/ 248168 w 561975"/>
                  <a:gd name="connsiteY47" fmla="*/ 862752 h 1568728"/>
                  <a:gd name="connsiteX48" fmla="*/ 247515 w 561975"/>
                  <a:gd name="connsiteY48" fmla="*/ 1361888 h 1568728"/>
                  <a:gd name="connsiteX49" fmla="*/ 245882 w 561975"/>
                  <a:gd name="connsiteY49" fmla="*/ 1524558 h 1568728"/>
                  <a:gd name="connsiteX50" fmla="*/ 221719 w 561975"/>
                  <a:gd name="connsiteY50" fmla="*/ 1524885 h 1568728"/>
                  <a:gd name="connsiteX51" fmla="*/ 225637 w 561975"/>
                  <a:gd name="connsiteY51" fmla="*/ 1545178 h 1568728"/>
                  <a:gd name="connsiteX52" fmla="*/ 222372 w 561975"/>
                  <a:gd name="connsiteY52" fmla="*/ 1552051 h 1568728"/>
                  <a:gd name="connsiteX53" fmla="*/ 204412 w 561975"/>
                  <a:gd name="connsiteY53" fmla="*/ 1546160 h 1568728"/>
                  <a:gd name="connsiteX54" fmla="*/ 48981 w 561975"/>
                  <a:gd name="connsiteY54" fmla="*/ 1552051 h 1568728"/>
                  <a:gd name="connsiteX55" fmla="*/ 45715 w 561975"/>
                  <a:gd name="connsiteY55" fmla="*/ 1543214 h 1568728"/>
                  <a:gd name="connsiteX56" fmla="*/ 49307 w 561975"/>
                  <a:gd name="connsiteY56" fmla="*/ 1523903 h 1568728"/>
                  <a:gd name="connsiteX57" fmla="*/ 0 w 561975"/>
                  <a:gd name="connsiteY57" fmla="*/ 1523576 h 1568728"/>
                  <a:gd name="connsiteX58" fmla="*/ 3265 w 561975"/>
                  <a:gd name="connsiteY58" fmla="*/ 860788 h 1568728"/>
                  <a:gd name="connsiteX59" fmla="*/ 5878 w 561975"/>
                  <a:gd name="connsiteY59" fmla="*/ 844750 h 1568728"/>
                  <a:gd name="connsiteX60" fmla="*/ 43430 w 561975"/>
                  <a:gd name="connsiteY60" fmla="*/ 805147 h 1568728"/>
                  <a:gd name="connsiteX61" fmla="*/ 43430 w 561975"/>
                  <a:gd name="connsiteY61" fmla="*/ 571126 h 1568728"/>
                  <a:gd name="connsiteX62" fmla="*/ 60409 w 561975"/>
                  <a:gd name="connsiteY62" fmla="*/ 519412 h 1568728"/>
                  <a:gd name="connsiteX63" fmla="*/ 61267 w 561975"/>
                  <a:gd name="connsiteY63" fmla="*/ 411443 h 1568728"/>
                  <a:gd name="connsiteX64" fmla="*/ 60422 w 561975"/>
                  <a:gd name="connsiteY64" fmla="*/ 308157 h 1568728"/>
                  <a:gd name="connsiteX65" fmla="*/ 59796 w 561975"/>
                  <a:gd name="connsiteY65" fmla="*/ 305879 h 1568728"/>
                  <a:gd name="connsiteX66" fmla="*/ 3008 w 561975"/>
                  <a:gd name="connsiteY66" fmla="*/ 260357 h 1568728"/>
                  <a:gd name="connsiteX67" fmla="*/ 2023 w 561975"/>
                  <a:gd name="connsiteY67" fmla="*/ 130670 h 1568728"/>
                  <a:gd name="connsiteX68" fmla="*/ 4649 w 561975"/>
                  <a:gd name="connsiteY68" fmla="*/ 0 h 1568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61975" h="1568728">
                    <a:moveTo>
                      <a:pt x="4649" y="0"/>
                    </a:moveTo>
                    <a:lnTo>
                      <a:pt x="205214" y="328"/>
                    </a:lnTo>
                    <a:cubicBezTo>
                      <a:pt x="211779" y="1310"/>
                      <a:pt x="209481" y="-1310"/>
                      <a:pt x="213092" y="3930"/>
                    </a:cubicBezTo>
                    <a:cubicBezTo>
                      <a:pt x="217031" y="16047"/>
                      <a:pt x="222283" y="16702"/>
                      <a:pt x="238039" y="17030"/>
                    </a:cubicBezTo>
                    <a:lnTo>
                      <a:pt x="274476" y="16702"/>
                    </a:lnTo>
                    <a:cubicBezTo>
                      <a:pt x="303034" y="16702"/>
                      <a:pt x="326997" y="24562"/>
                      <a:pt x="335531" y="983"/>
                    </a:cubicBezTo>
                    <a:lnTo>
                      <a:pt x="557433" y="328"/>
                    </a:lnTo>
                    <a:cubicBezTo>
                      <a:pt x="557105" y="29475"/>
                      <a:pt x="560059" y="60914"/>
                      <a:pt x="560059" y="92026"/>
                    </a:cubicBezTo>
                    <a:lnTo>
                      <a:pt x="560059" y="369085"/>
                    </a:lnTo>
                    <a:cubicBezTo>
                      <a:pt x="560059" y="491895"/>
                      <a:pt x="555792" y="621583"/>
                      <a:pt x="560387" y="743410"/>
                    </a:cubicBezTo>
                    <a:cubicBezTo>
                      <a:pt x="554479" y="735878"/>
                      <a:pt x="555463" y="754545"/>
                      <a:pt x="555135" y="730638"/>
                    </a:cubicBezTo>
                    <a:lnTo>
                      <a:pt x="553959" y="734127"/>
                    </a:lnTo>
                    <a:cubicBezTo>
                      <a:pt x="554094" y="737320"/>
                      <a:pt x="554228" y="740514"/>
                      <a:pt x="554363" y="743707"/>
                    </a:cubicBezTo>
                    <a:cubicBezTo>
                      <a:pt x="554892" y="742970"/>
                      <a:pt x="556114" y="740187"/>
                      <a:pt x="559044" y="743952"/>
                    </a:cubicBezTo>
                    <a:lnTo>
                      <a:pt x="561975" y="1534676"/>
                    </a:lnTo>
                    <a:lnTo>
                      <a:pt x="514106" y="1535986"/>
                    </a:lnTo>
                    <a:cubicBezTo>
                      <a:pt x="515083" y="1546791"/>
                      <a:pt x="519642" y="1549738"/>
                      <a:pt x="519316" y="1562835"/>
                    </a:cubicBezTo>
                    <a:lnTo>
                      <a:pt x="517037" y="1568728"/>
                    </a:lnTo>
                    <a:cubicBezTo>
                      <a:pt x="514106" y="1560215"/>
                      <a:pt x="511175" y="1561197"/>
                      <a:pt x="499452" y="1558906"/>
                    </a:cubicBezTo>
                    <a:cubicBezTo>
                      <a:pt x="491637" y="1557596"/>
                      <a:pt x="485124" y="1557268"/>
                      <a:pt x="477308" y="1556286"/>
                    </a:cubicBezTo>
                    <a:cubicBezTo>
                      <a:pt x="462655" y="1554649"/>
                      <a:pt x="447024" y="1554322"/>
                      <a:pt x="429765" y="1554322"/>
                    </a:cubicBezTo>
                    <a:cubicBezTo>
                      <a:pt x="414134" y="1554322"/>
                      <a:pt x="352588" y="1552357"/>
                      <a:pt x="339562" y="1565781"/>
                    </a:cubicBezTo>
                    <a:lnTo>
                      <a:pt x="336957" y="1559560"/>
                    </a:lnTo>
                    <a:cubicBezTo>
                      <a:pt x="336632" y="1548428"/>
                      <a:pt x="338911" y="1546791"/>
                      <a:pt x="341516" y="1536313"/>
                    </a:cubicBezTo>
                    <a:lnTo>
                      <a:pt x="316767" y="1535986"/>
                    </a:lnTo>
                    <a:lnTo>
                      <a:pt x="313185" y="815985"/>
                    </a:lnTo>
                    <a:cubicBezTo>
                      <a:pt x="313185" y="779641"/>
                      <a:pt x="307975" y="598577"/>
                      <a:pt x="314488" y="578932"/>
                    </a:cubicBezTo>
                    <a:lnTo>
                      <a:pt x="316354" y="558423"/>
                    </a:lnTo>
                    <a:cubicBezTo>
                      <a:pt x="316346" y="556116"/>
                      <a:pt x="316337" y="553808"/>
                      <a:pt x="316329" y="551501"/>
                    </a:cubicBezTo>
                    <a:cubicBezTo>
                      <a:pt x="316426" y="550439"/>
                      <a:pt x="316524" y="549378"/>
                      <a:pt x="316621" y="548316"/>
                    </a:cubicBezTo>
                    <a:cubicBezTo>
                      <a:pt x="316702" y="543447"/>
                      <a:pt x="316784" y="538577"/>
                      <a:pt x="316865" y="533708"/>
                    </a:cubicBezTo>
                    <a:cubicBezTo>
                      <a:pt x="316748" y="501106"/>
                      <a:pt x="316630" y="468504"/>
                      <a:pt x="316513" y="435902"/>
                    </a:cubicBezTo>
                    <a:cubicBezTo>
                      <a:pt x="316287" y="429131"/>
                      <a:pt x="316062" y="422360"/>
                      <a:pt x="315836" y="415589"/>
                    </a:cubicBezTo>
                    <a:cubicBezTo>
                      <a:pt x="316000" y="460893"/>
                      <a:pt x="316165" y="506197"/>
                      <a:pt x="316329" y="551501"/>
                    </a:cubicBezTo>
                    <a:lnTo>
                      <a:pt x="313867" y="578353"/>
                    </a:lnTo>
                    <a:cubicBezTo>
                      <a:pt x="313538" y="577698"/>
                      <a:pt x="313210" y="576716"/>
                      <a:pt x="312882" y="576061"/>
                    </a:cubicBezTo>
                    <a:cubicBezTo>
                      <a:pt x="312882" y="575406"/>
                      <a:pt x="312554" y="574751"/>
                      <a:pt x="312225" y="573769"/>
                    </a:cubicBezTo>
                    <a:cubicBezTo>
                      <a:pt x="307958" y="556084"/>
                      <a:pt x="313538" y="587196"/>
                      <a:pt x="311241" y="568856"/>
                    </a:cubicBezTo>
                    <a:cubicBezTo>
                      <a:pt x="310912" y="566564"/>
                      <a:pt x="310912" y="560341"/>
                      <a:pt x="310912" y="557721"/>
                    </a:cubicBezTo>
                    <a:lnTo>
                      <a:pt x="310912" y="421812"/>
                    </a:lnTo>
                    <a:cubicBezTo>
                      <a:pt x="309271" y="373998"/>
                      <a:pt x="314523" y="309809"/>
                      <a:pt x="309599" y="264615"/>
                    </a:cubicBezTo>
                    <a:lnTo>
                      <a:pt x="253796" y="265270"/>
                    </a:lnTo>
                    <a:cubicBezTo>
                      <a:pt x="250185" y="310136"/>
                      <a:pt x="251498" y="507615"/>
                      <a:pt x="251498" y="565909"/>
                    </a:cubicBezTo>
                    <a:cubicBezTo>
                      <a:pt x="251498" y="598331"/>
                      <a:pt x="254124" y="852793"/>
                      <a:pt x="248544" y="862290"/>
                    </a:cubicBezTo>
                    <a:cubicBezTo>
                      <a:pt x="242963" y="841658"/>
                      <a:pt x="246574" y="727690"/>
                      <a:pt x="246574" y="697561"/>
                    </a:cubicBezTo>
                    <a:lnTo>
                      <a:pt x="246193" y="699276"/>
                    </a:lnTo>
                    <a:lnTo>
                      <a:pt x="245734" y="733647"/>
                    </a:lnTo>
                    <a:cubicBezTo>
                      <a:pt x="244984" y="779351"/>
                      <a:pt x="244005" y="847287"/>
                      <a:pt x="248168" y="862752"/>
                    </a:cubicBezTo>
                    <a:cubicBezTo>
                      <a:pt x="252413" y="881736"/>
                      <a:pt x="248495" y="1305920"/>
                      <a:pt x="247515" y="1361888"/>
                    </a:cubicBezTo>
                    <a:cubicBezTo>
                      <a:pt x="246862" y="1408365"/>
                      <a:pt x="252413" y="1482663"/>
                      <a:pt x="245882" y="1524558"/>
                    </a:cubicBezTo>
                    <a:lnTo>
                      <a:pt x="221719" y="1524885"/>
                    </a:lnTo>
                    <a:lnTo>
                      <a:pt x="225637" y="1545178"/>
                    </a:lnTo>
                    <a:lnTo>
                      <a:pt x="222372" y="1552051"/>
                    </a:lnTo>
                    <a:cubicBezTo>
                      <a:pt x="218127" y="1547469"/>
                      <a:pt x="217800" y="1548451"/>
                      <a:pt x="204412" y="1546160"/>
                    </a:cubicBezTo>
                    <a:cubicBezTo>
                      <a:pt x="174697" y="1540923"/>
                      <a:pt x="60736" y="1539941"/>
                      <a:pt x="48981" y="1552051"/>
                    </a:cubicBezTo>
                    <a:cubicBezTo>
                      <a:pt x="45389" y="1546160"/>
                      <a:pt x="43756" y="1557615"/>
                      <a:pt x="45715" y="1543214"/>
                    </a:cubicBezTo>
                    <a:lnTo>
                      <a:pt x="49307" y="1523903"/>
                    </a:lnTo>
                    <a:lnTo>
                      <a:pt x="0" y="1523576"/>
                    </a:lnTo>
                    <a:cubicBezTo>
                      <a:pt x="1088" y="1302647"/>
                      <a:pt x="2177" y="1081717"/>
                      <a:pt x="3265" y="860788"/>
                    </a:cubicBezTo>
                    <a:lnTo>
                      <a:pt x="5878" y="844750"/>
                    </a:lnTo>
                    <a:cubicBezTo>
                      <a:pt x="33307" y="838204"/>
                      <a:pt x="43103" y="835586"/>
                      <a:pt x="43430" y="805147"/>
                    </a:cubicBezTo>
                    <a:lnTo>
                      <a:pt x="43430" y="571126"/>
                    </a:lnTo>
                    <a:cubicBezTo>
                      <a:pt x="64001" y="563598"/>
                      <a:pt x="60409" y="545923"/>
                      <a:pt x="60409" y="519412"/>
                    </a:cubicBezTo>
                    <a:cubicBezTo>
                      <a:pt x="60409" y="486354"/>
                      <a:pt x="60981" y="448633"/>
                      <a:pt x="61267" y="411443"/>
                    </a:cubicBezTo>
                    <a:cubicBezTo>
                      <a:pt x="60985" y="377014"/>
                      <a:pt x="60704" y="342586"/>
                      <a:pt x="60422" y="308157"/>
                    </a:cubicBezTo>
                    <a:lnTo>
                      <a:pt x="59796" y="305879"/>
                    </a:lnTo>
                    <a:cubicBezTo>
                      <a:pt x="56514" y="248895"/>
                      <a:pt x="44040" y="270182"/>
                      <a:pt x="3008" y="260357"/>
                    </a:cubicBezTo>
                    <a:cubicBezTo>
                      <a:pt x="4649" y="217783"/>
                      <a:pt x="2023" y="173899"/>
                      <a:pt x="2023" y="130670"/>
                    </a:cubicBezTo>
                    <a:cubicBezTo>
                      <a:pt x="2023" y="93336"/>
                      <a:pt x="-1588" y="34387"/>
                      <a:pt x="4649" y="0"/>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329" name="Freeform 372">
                <a:extLst>
                  <a:ext uri="{FF2B5EF4-FFF2-40B4-BE49-F238E27FC236}">
                    <a16:creationId xmlns:a16="http://schemas.microsoft.com/office/drawing/2014/main" id="{F50E6AA3-F3E5-4584-BB06-F5384BA471B3}"/>
                  </a:ext>
                </a:extLst>
              </p:cNvPr>
              <p:cNvSpPr>
                <a:spLocks/>
              </p:cNvSpPr>
              <p:nvPr/>
            </p:nvSpPr>
            <p:spPr bwMode="auto">
              <a:xfrm>
                <a:off x="2166145" y="1220789"/>
                <a:ext cx="457200" cy="458788"/>
              </a:xfrm>
              <a:custGeom>
                <a:avLst/>
                <a:gdLst>
                  <a:gd name="T0" fmla="*/ 75 w 1395"/>
                  <a:gd name="T1" fmla="*/ 524 h 1398"/>
                  <a:gd name="T2" fmla="*/ 170 w 1395"/>
                  <a:gd name="T3" fmla="*/ 838 h 1398"/>
                  <a:gd name="T4" fmla="*/ 210 w 1395"/>
                  <a:gd name="T5" fmla="*/ 865 h 1398"/>
                  <a:gd name="T6" fmla="*/ 361 w 1395"/>
                  <a:gd name="T7" fmla="*/ 1239 h 1398"/>
                  <a:gd name="T8" fmla="*/ 458 w 1395"/>
                  <a:gd name="T9" fmla="*/ 1319 h 1398"/>
                  <a:gd name="T10" fmla="*/ 714 w 1395"/>
                  <a:gd name="T11" fmla="*/ 1397 h 1398"/>
                  <a:gd name="T12" fmla="*/ 865 w 1395"/>
                  <a:gd name="T13" fmla="*/ 1376 h 1398"/>
                  <a:gd name="T14" fmla="*/ 986 w 1395"/>
                  <a:gd name="T15" fmla="*/ 1326 h 1398"/>
                  <a:gd name="T16" fmla="*/ 1238 w 1395"/>
                  <a:gd name="T17" fmla="*/ 861 h 1398"/>
                  <a:gd name="T18" fmla="*/ 1351 w 1395"/>
                  <a:gd name="T19" fmla="*/ 752 h 1398"/>
                  <a:gd name="T20" fmla="*/ 1389 w 1395"/>
                  <a:gd name="T21" fmla="*/ 557 h 1398"/>
                  <a:gd name="T22" fmla="*/ 1216 w 1395"/>
                  <a:gd name="T23" fmla="*/ 511 h 1398"/>
                  <a:gd name="T24" fmla="*/ 1143 w 1395"/>
                  <a:gd name="T25" fmla="*/ 84 h 1398"/>
                  <a:gd name="T26" fmla="*/ 714 w 1395"/>
                  <a:gd name="T27" fmla="*/ 24 h 1398"/>
                  <a:gd name="T28" fmla="*/ 468 w 1395"/>
                  <a:gd name="T29" fmla="*/ 25 h 1398"/>
                  <a:gd name="T30" fmla="*/ 229 w 1395"/>
                  <a:gd name="T31" fmla="*/ 505 h 1398"/>
                  <a:gd name="T32" fmla="*/ 150 w 1395"/>
                  <a:gd name="T33" fmla="*/ 483 h 1398"/>
                  <a:gd name="T34" fmla="*/ 110 w 1395"/>
                  <a:gd name="T35" fmla="*/ 501 h 1398"/>
                  <a:gd name="T36" fmla="*/ 75 w 1395"/>
                  <a:gd name="T37" fmla="*/ 524 h 1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95" h="1398">
                    <a:moveTo>
                      <a:pt x="75" y="524"/>
                    </a:moveTo>
                    <a:cubicBezTo>
                      <a:pt x="73" y="548"/>
                      <a:pt x="0" y="712"/>
                      <a:pt x="170" y="838"/>
                    </a:cubicBezTo>
                    <a:cubicBezTo>
                      <a:pt x="183" y="847"/>
                      <a:pt x="193" y="851"/>
                      <a:pt x="210" y="865"/>
                    </a:cubicBezTo>
                    <a:cubicBezTo>
                      <a:pt x="225" y="1014"/>
                      <a:pt x="267" y="1137"/>
                      <a:pt x="361" y="1239"/>
                    </a:cubicBezTo>
                    <a:cubicBezTo>
                      <a:pt x="391" y="1270"/>
                      <a:pt x="423" y="1289"/>
                      <a:pt x="458" y="1319"/>
                    </a:cubicBezTo>
                    <a:cubicBezTo>
                      <a:pt x="530" y="1361"/>
                      <a:pt x="611" y="1395"/>
                      <a:pt x="714" y="1397"/>
                    </a:cubicBezTo>
                    <a:cubicBezTo>
                      <a:pt x="766" y="1398"/>
                      <a:pt x="817" y="1391"/>
                      <a:pt x="865" y="1376"/>
                    </a:cubicBezTo>
                    <a:cubicBezTo>
                      <a:pt x="907" y="1362"/>
                      <a:pt x="954" y="1334"/>
                      <a:pt x="986" y="1326"/>
                    </a:cubicBezTo>
                    <a:cubicBezTo>
                      <a:pt x="1051" y="1248"/>
                      <a:pt x="1215" y="1191"/>
                      <a:pt x="1238" y="861"/>
                    </a:cubicBezTo>
                    <a:cubicBezTo>
                      <a:pt x="1282" y="845"/>
                      <a:pt x="1328" y="793"/>
                      <a:pt x="1351" y="752"/>
                    </a:cubicBezTo>
                    <a:cubicBezTo>
                      <a:pt x="1395" y="671"/>
                      <a:pt x="1385" y="650"/>
                      <a:pt x="1389" y="557"/>
                    </a:cubicBezTo>
                    <a:cubicBezTo>
                      <a:pt x="1363" y="544"/>
                      <a:pt x="1335" y="421"/>
                      <a:pt x="1216" y="511"/>
                    </a:cubicBezTo>
                    <a:cubicBezTo>
                      <a:pt x="1202" y="351"/>
                      <a:pt x="1250" y="187"/>
                      <a:pt x="1143" y="84"/>
                    </a:cubicBezTo>
                    <a:cubicBezTo>
                      <a:pt x="1057" y="0"/>
                      <a:pt x="857" y="24"/>
                      <a:pt x="714" y="24"/>
                    </a:cubicBezTo>
                    <a:cubicBezTo>
                      <a:pt x="633" y="24"/>
                      <a:pt x="549" y="22"/>
                      <a:pt x="468" y="25"/>
                    </a:cubicBezTo>
                    <a:cubicBezTo>
                      <a:pt x="183" y="35"/>
                      <a:pt x="226" y="310"/>
                      <a:pt x="229" y="505"/>
                    </a:cubicBezTo>
                    <a:cubicBezTo>
                      <a:pt x="205" y="496"/>
                      <a:pt x="185" y="478"/>
                      <a:pt x="150" y="483"/>
                    </a:cubicBezTo>
                    <a:cubicBezTo>
                      <a:pt x="131" y="486"/>
                      <a:pt x="120" y="495"/>
                      <a:pt x="110" y="501"/>
                    </a:cubicBezTo>
                    <a:cubicBezTo>
                      <a:pt x="84" y="520"/>
                      <a:pt x="115" y="508"/>
                      <a:pt x="75" y="524"/>
                    </a:cubicBezTo>
                    <a:close/>
                  </a:path>
                </a:pathLst>
              </a:custGeom>
              <a:solidFill>
                <a:srgbClr val="B76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0" name="Freeform 381">
                <a:extLst>
                  <a:ext uri="{FF2B5EF4-FFF2-40B4-BE49-F238E27FC236}">
                    <a16:creationId xmlns:a16="http://schemas.microsoft.com/office/drawing/2014/main" id="{B5640FF6-2346-457E-890F-0EC5174425AE}"/>
                  </a:ext>
                </a:extLst>
              </p:cNvPr>
              <p:cNvSpPr>
                <a:spLocks/>
              </p:cNvSpPr>
              <p:nvPr/>
            </p:nvSpPr>
            <p:spPr bwMode="auto">
              <a:xfrm>
                <a:off x="1705770" y="2986089"/>
                <a:ext cx="382588" cy="381000"/>
              </a:xfrm>
              <a:custGeom>
                <a:avLst/>
                <a:gdLst>
                  <a:gd name="T0" fmla="*/ 42 w 1168"/>
                  <a:gd name="T1" fmla="*/ 1161 h 1161"/>
                  <a:gd name="T2" fmla="*/ 47 w 1168"/>
                  <a:gd name="T3" fmla="*/ 1119 h 1161"/>
                  <a:gd name="T4" fmla="*/ 292 w 1168"/>
                  <a:gd name="T5" fmla="*/ 1102 h 1161"/>
                  <a:gd name="T6" fmla="*/ 382 w 1168"/>
                  <a:gd name="T7" fmla="*/ 1117 h 1161"/>
                  <a:gd name="T8" fmla="*/ 504 w 1168"/>
                  <a:gd name="T9" fmla="*/ 1093 h 1161"/>
                  <a:gd name="T10" fmla="*/ 658 w 1168"/>
                  <a:gd name="T11" fmla="*/ 1095 h 1161"/>
                  <a:gd name="T12" fmla="*/ 677 w 1168"/>
                  <a:gd name="T13" fmla="*/ 1119 h 1161"/>
                  <a:gd name="T14" fmla="*/ 699 w 1168"/>
                  <a:gd name="T15" fmla="*/ 1105 h 1161"/>
                  <a:gd name="T16" fmla="*/ 1088 w 1168"/>
                  <a:gd name="T17" fmla="*/ 1102 h 1161"/>
                  <a:gd name="T18" fmla="*/ 1092 w 1168"/>
                  <a:gd name="T19" fmla="*/ 424 h 1161"/>
                  <a:gd name="T20" fmla="*/ 1168 w 1168"/>
                  <a:gd name="T21" fmla="*/ 272 h 1161"/>
                  <a:gd name="T22" fmla="*/ 1026 w 1168"/>
                  <a:gd name="T23" fmla="*/ 272 h 1161"/>
                  <a:gd name="T24" fmla="*/ 1018 w 1168"/>
                  <a:gd name="T25" fmla="*/ 133 h 1161"/>
                  <a:gd name="T26" fmla="*/ 1023 w 1168"/>
                  <a:gd name="T27" fmla="*/ 288 h 1161"/>
                  <a:gd name="T28" fmla="*/ 894 w 1168"/>
                  <a:gd name="T29" fmla="*/ 288 h 1161"/>
                  <a:gd name="T30" fmla="*/ 880 w 1168"/>
                  <a:gd name="T31" fmla="*/ 280 h 1161"/>
                  <a:gd name="T32" fmla="*/ 530 w 1168"/>
                  <a:gd name="T33" fmla="*/ 280 h 1161"/>
                  <a:gd name="T34" fmla="*/ 505 w 1168"/>
                  <a:gd name="T35" fmla="*/ 72 h 1161"/>
                  <a:gd name="T36" fmla="*/ 481 w 1168"/>
                  <a:gd name="T37" fmla="*/ 0 h 1161"/>
                  <a:gd name="T38" fmla="*/ 383 w 1168"/>
                  <a:gd name="T39" fmla="*/ 272 h 1161"/>
                  <a:gd name="T40" fmla="*/ 82 w 1168"/>
                  <a:gd name="T41" fmla="*/ 290 h 1161"/>
                  <a:gd name="T42" fmla="*/ 19 w 1168"/>
                  <a:gd name="T43" fmla="*/ 543 h 1161"/>
                  <a:gd name="T44" fmla="*/ 19 w 1168"/>
                  <a:gd name="T45" fmla="*/ 865 h 1161"/>
                  <a:gd name="T46" fmla="*/ 42 w 1168"/>
                  <a:gd name="T47" fmla="*/ 1161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8" h="1161">
                    <a:moveTo>
                      <a:pt x="42" y="1161"/>
                    </a:moveTo>
                    <a:cubicBezTo>
                      <a:pt x="42" y="1142"/>
                      <a:pt x="42" y="1143"/>
                      <a:pt x="47" y="1119"/>
                    </a:cubicBezTo>
                    <a:cubicBezTo>
                      <a:pt x="117" y="1090"/>
                      <a:pt x="198" y="1103"/>
                      <a:pt x="292" y="1102"/>
                    </a:cubicBezTo>
                    <a:cubicBezTo>
                      <a:pt x="328" y="1101"/>
                      <a:pt x="358" y="1095"/>
                      <a:pt x="382" y="1117"/>
                    </a:cubicBezTo>
                    <a:cubicBezTo>
                      <a:pt x="403" y="1080"/>
                      <a:pt x="463" y="1093"/>
                      <a:pt x="504" y="1093"/>
                    </a:cubicBezTo>
                    <a:cubicBezTo>
                      <a:pt x="555" y="1094"/>
                      <a:pt x="607" y="1092"/>
                      <a:pt x="658" y="1095"/>
                    </a:cubicBezTo>
                    <a:lnTo>
                      <a:pt x="677" y="1119"/>
                    </a:lnTo>
                    <a:cubicBezTo>
                      <a:pt x="693" y="1094"/>
                      <a:pt x="670" y="1115"/>
                      <a:pt x="699" y="1105"/>
                    </a:cubicBezTo>
                    <a:cubicBezTo>
                      <a:pt x="725" y="1096"/>
                      <a:pt x="1055" y="1102"/>
                      <a:pt x="1088" y="1102"/>
                    </a:cubicBezTo>
                    <a:cubicBezTo>
                      <a:pt x="1099" y="1062"/>
                      <a:pt x="1092" y="539"/>
                      <a:pt x="1092" y="424"/>
                    </a:cubicBezTo>
                    <a:cubicBezTo>
                      <a:pt x="1091" y="342"/>
                      <a:pt x="1088" y="299"/>
                      <a:pt x="1168" y="272"/>
                    </a:cubicBezTo>
                    <a:lnTo>
                      <a:pt x="1026" y="272"/>
                    </a:lnTo>
                    <a:cubicBezTo>
                      <a:pt x="1025" y="233"/>
                      <a:pt x="1037" y="161"/>
                      <a:pt x="1018" y="133"/>
                    </a:cubicBezTo>
                    <a:lnTo>
                      <a:pt x="1023" y="288"/>
                    </a:lnTo>
                    <a:lnTo>
                      <a:pt x="894" y="288"/>
                    </a:lnTo>
                    <a:cubicBezTo>
                      <a:pt x="873" y="283"/>
                      <a:pt x="882" y="291"/>
                      <a:pt x="880" y="280"/>
                    </a:cubicBezTo>
                    <a:lnTo>
                      <a:pt x="530" y="280"/>
                    </a:lnTo>
                    <a:cubicBezTo>
                      <a:pt x="530" y="37"/>
                      <a:pt x="558" y="208"/>
                      <a:pt x="505" y="72"/>
                    </a:cubicBezTo>
                    <a:cubicBezTo>
                      <a:pt x="496" y="48"/>
                      <a:pt x="490" y="29"/>
                      <a:pt x="481" y="0"/>
                    </a:cubicBezTo>
                    <a:cubicBezTo>
                      <a:pt x="389" y="31"/>
                      <a:pt x="386" y="150"/>
                      <a:pt x="383" y="272"/>
                    </a:cubicBezTo>
                    <a:cubicBezTo>
                      <a:pt x="310" y="274"/>
                      <a:pt x="134" y="258"/>
                      <a:pt x="82" y="290"/>
                    </a:cubicBezTo>
                    <a:cubicBezTo>
                      <a:pt x="0" y="341"/>
                      <a:pt x="19" y="438"/>
                      <a:pt x="19" y="543"/>
                    </a:cubicBezTo>
                    <a:cubicBezTo>
                      <a:pt x="19" y="650"/>
                      <a:pt x="19" y="757"/>
                      <a:pt x="19" y="865"/>
                    </a:cubicBezTo>
                    <a:cubicBezTo>
                      <a:pt x="19" y="947"/>
                      <a:pt x="3" y="1123"/>
                      <a:pt x="42" y="1161"/>
                    </a:cubicBezTo>
                    <a:close/>
                  </a:path>
                </a:pathLst>
              </a:custGeom>
              <a:solidFill>
                <a:srgbClr val="A845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1" name="Freeform 382">
                <a:extLst>
                  <a:ext uri="{FF2B5EF4-FFF2-40B4-BE49-F238E27FC236}">
                    <a16:creationId xmlns:a16="http://schemas.microsoft.com/office/drawing/2014/main" id="{32C73670-C2AB-4A39-A048-580BD48A6CD8}"/>
                  </a:ext>
                </a:extLst>
              </p:cNvPr>
              <p:cNvSpPr>
                <a:spLocks/>
              </p:cNvSpPr>
              <p:nvPr/>
            </p:nvSpPr>
            <p:spPr bwMode="auto">
              <a:xfrm>
                <a:off x="1712120" y="3343276"/>
                <a:ext cx="407988" cy="317500"/>
              </a:xfrm>
              <a:custGeom>
                <a:avLst/>
                <a:gdLst>
                  <a:gd name="T0" fmla="*/ 24 w 1248"/>
                  <a:gd name="T1" fmla="*/ 71 h 969"/>
                  <a:gd name="T2" fmla="*/ 49 w 1248"/>
                  <a:gd name="T3" fmla="*/ 181 h 969"/>
                  <a:gd name="T4" fmla="*/ 48 w 1248"/>
                  <a:gd name="T5" fmla="*/ 579 h 969"/>
                  <a:gd name="T6" fmla="*/ 189 w 1248"/>
                  <a:gd name="T7" fmla="*/ 962 h 969"/>
                  <a:gd name="T8" fmla="*/ 1248 w 1248"/>
                  <a:gd name="T9" fmla="*/ 962 h 969"/>
                  <a:gd name="T10" fmla="*/ 1154 w 1248"/>
                  <a:gd name="T11" fmla="*/ 902 h 969"/>
                  <a:gd name="T12" fmla="*/ 1150 w 1248"/>
                  <a:gd name="T13" fmla="*/ 897 h 969"/>
                  <a:gd name="T14" fmla="*/ 1121 w 1248"/>
                  <a:gd name="T15" fmla="*/ 851 h 969"/>
                  <a:gd name="T16" fmla="*/ 1111 w 1248"/>
                  <a:gd name="T17" fmla="*/ 152 h 969"/>
                  <a:gd name="T18" fmla="*/ 664 w 1248"/>
                  <a:gd name="T19" fmla="*/ 148 h 969"/>
                  <a:gd name="T20" fmla="*/ 528 w 1248"/>
                  <a:gd name="T21" fmla="*/ 203 h 969"/>
                  <a:gd name="T22" fmla="*/ 367 w 1248"/>
                  <a:gd name="T23" fmla="*/ 191 h 969"/>
                  <a:gd name="T24" fmla="*/ 364 w 1248"/>
                  <a:gd name="T25" fmla="*/ 27 h 969"/>
                  <a:gd name="T26" fmla="*/ 274 w 1248"/>
                  <a:gd name="T27" fmla="*/ 12 h 969"/>
                  <a:gd name="T28" fmla="*/ 29 w 1248"/>
                  <a:gd name="T29" fmla="*/ 29 h 969"/>
                  <a:gd name="T30" fmla="*/ 24 w 1248"/>
                  <a:gd name="T31" fmla="*/ 71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48" h="969">
                    <a:moveTo>
                      <a:pt x="24" y="71"/>
                    </a:moveTo>
                    <a:cubicBezTo>
                      <a:pt x="19" y="134"/>
                      <a:pt x="46" y="120"/>
                      <a:pt x="49" y="181"/>
                    </a:cubicBezTo>
                    <a:lnTo>
                      <a:pt x="48" y="579"/>
                    </a:lnTo>
                    <a:cubicBezTo>
                      <a:pt x="48" y="744"/>
                      <a:pt x="0" y="959"/>
                      <a:pt x="189" y="962"/>
                    </a:cubicBezTo>
                    <a:cubicBezTo>
                      <a:pt x="540" y="969"/>
                      <a:pt x="897" y="961"/>
                      <a:pt x="1248" y="962"/>
                    </a:cubicBezTo>
                    <a:cubicBezTo>
                      <a:pt x="1213" y="943"/>
                      <a:pt x="1179" y="932"/>
                      <a:pt x="1154" y="902"/>
                    </a:cubicBezTo>
                    <a:cubicBezTo>
                      <a:pt x="1152" y="901"/>
                      <a:pt x="1151" y="899"/>
                      <a:pt x="1150" y="897"/>
                    </a:cubicBezTo>
                    <a:lnTo>
                      <a:pt x="1121" y="851"/>
                    </a:lnTo>
                    <a:cubicBezTo>
                      <a:pt x="1098" y="784"/>
                      <a:pt x="1105" y="222"/>
                      <a:pt x="1111" y="152"/>
                    </a:cubicBezTo>
                    <a:lnTo>
                      <a:pt x="664" y="148"/>
                    </a:lnTo>
                    <a:cubicBezTo>
                      <a:pt x="656" y="222"/>
                      <a:pt x="600" y="203"/>
                      <a:pt x="528" y="203"/>
                    </a:cubicBezTo>
                    <a:cubicBezTo>
                      <a:pt x="474" y="203"/>
                      <a:pt x="411" y="208"/>
                      <a:pt x="367" y="191"/>
                    </a:cubicBezTo>
                    <a:cubicBezTo>
                      <a:pt x="354" y="150"/>
                      <a:pt x="352" y="74"/>
                      <a:pt x="364" y="27"/>
                    </a:cubicBezTo>
                    <a:cubicBezTo>
                      <a:pt x="340" y="5"/>
                      <a:pt x="310" y="11"/>
                      <a:pt x="274" y="12"/>
                    </a:cubicBezTo>
                    <a:cubicBezTo>
                      <a:pt x="180" y="13"/>
                      <a:pt x="99" y="0"/>
                      <a:pt x="29" y="29"/>
                    </a:cubicBezTo>
                    <a:cubicBezTo>
                      <a:pt x="24" y="53"/>
                      <a:pt x="24" y="52"/>
                      <a:pt x="24" y="71"/>
                    </a:cubicBez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2" name="Freeform 386">
                <a:extLst>
                  <a:ext uri="{FF2B5EF4-FFF2-40B4-BE49-F238E27FC236}">
                    <a16:creationId xmlns:a16="http://schemas.microsoft.com/office/drawing/2014/main" id="{F9EB2DCD-42C9-4083-B685-4D6459469470}"/>
                  </a:ext>
                </a:extLst>
              </p:cNvPr>
              <p:cNvSpPr>
                <a:spLocks/>
              </p:cNvSpPr>
              <p:nvPr/>
            </p:nvSpPr>
            <p:spPr bwMode="auto">
              <a:xfrm>
                <a:off x="2156620" y="1050926"/>
                <a:ext cx="498475" cy="352425"/>
              </a:xfrm>
              <a:custGeom>
                <a:avLst/>
                <a:gdLst>
                  <a:gd name="T0" fmla="*/ 106 w 1521"/>
                  <a:gd name="T1" fmla="*/ 1044 h 1077"/>
                  <a:gd name="T2" fmla="*/ 141 w 1521"/>
                  <a:gd name="T3" fmla="*/ 1021 h 1077"/>
                  <a:gd name="T4" fmla="*/ 181 w 1521"/>
                  <a:gd name="T5" fmla="*/ 1003 h 1077"/>
                  <a:gd name="T6" fmla="*/ 260 w 1521"/>
                  <a:gd name="T7" fmla="*/ 1025 h 1077"/>
                  <a:gd name="T8" fmla="*/ 499 w 1521"/>
                  <a:gd name="T9" fmla="*/ 545 h 1077"/>
                  <a:gd name="T10" fmla="*/ 745 w 1521"/>
                  <a:gd name="T11" fmla="*/ 544 h 1077"/>
                  <a:gd name="T12" fmla="*/ 1174 w 1521"/>
                  <a:gd name="T13" fmla="*/ 604 h 1077"/>
                  <a:gd name="T14" fmla="*/ 1247 w 1521"/>
                  <a:gd name="T15" fmla="*/ 1031 h 1077"/>
                  <a:gd name="T16" fmla="*/ 1420 w 1521"/>
                  <a:gd name="T17" fmla="*/ 1077 h 1077"/>
                  <a:gd name="T18" fmla="*/ 1427 w 1521"/>
                  <a:gd name="T19" fmla="*/ 954 h 1077"/>
                  <a:gd name="T20" fmla="*/ 1459 w 1521"/>
                  <a:gd name="T21" fmla="*/ 795 h 1077"/>
                  <a:gd name="T22" fmla="*/ 1460 w 1521"/>
                  <a:gd name="T23" fmla="*/ 642 h 1077"/>
                  <a:gd name="T24" fmla="*/ 1427 w 1521"/>
                  <a:gd name="T25" fmla="*/ 487 h 1077"/>
                  <a:gd name="T26" fmla="*/ 1368 w 1521"/>
                  <a:gd name="T27" fmla="*/ 326 h 1077"/>
                  <a:gd name="T28" fmla="*/ 1260 w 1521"/>
                  <a:gd name="T29" fmla="*/ 212 h 1077"/>
                  <a:gd name="T30" fmla="*/ 1136 w 1521"/>
                  <a:gd name="T31" fmla="*/ 126 h 1077"/>
                  <a:gd name="T32" fmla="*/ 991 w 1521"/>
                  <a:gd name="T33" fmla="*/ 84 h 1077"/>
                  <a:gd name="T34" fmla="*/ 824 w 1521"/>
                  <a:gd name="T35" fmla="*/ 85 h 1077"/>
                  <a:gd name="T36" fmla="*/ 737 w 1521"/>
                  <a:gd name="T37" fmla="*/ 45 h 1077"/>
                  <a:gd name="T38" fmla="*/ 651 w 1521"/>
                  <a:gd name="T39" fmla="*/ 84 h 1077"/>
                  <a:gd name="T40" fmla="*/ 490 w 1521"/>
                  <a:gd name="T41" fmla="*/ 100 h 1077"/>
                  <a:gd name="T42" fmla="*/ 336 w 1521"/>
                  <a:gd name="T43" fmla="*/ 167 h 1077"/>
                  <a:gd name="T44" fmla="*/ 208 w 1521"/>
                  <a:gd name="T45" fmla="*/ 267 h 1077"/>
                  <a:gd name="T46" fmla="*/ 110 w 1521"/>
                  <a:gd name="T47" fmla="*/ 398 h 1077"/>
                  <a:gd name="T48" fmla="*/ 44 w 1521"/>
                  <a:gd name="T49" fmla="*/ 460 h 1077"/>
                  <a:gd name="T50" fmla="*/ 72 w 1521"/>
                  <a:gd name="T51" fmla="*/ 562 h 1077"/>
                  <a:gd name="T52" fmla="*/ 66 w 1521"/>
                  <a:gd name="T53" fmla="*/ 703 h 1077"/>
                  <a:gd name="T54" fmla="*/ 99 w 1521"/>
                  <a:gd name="T55" fmla="*/ 872 h 1077"/>
                  <a:gd name="T56" fmla="*/ 47 w 1521"/>
                  <a:gd name="T57" fmla="*/ 957 h 1077"/>
                  <a:gd name="T58" fmla="*/ 106 w 1521"/>
                  <a:gd name="T59" fmla="*/ 1044 h 1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21" h="1077">
                    <a:moveTo>
                      <a:pt x="106" y="1044"/>
                    </a:moveTo>
                    <a:cubicBezTo>
                      <a:pt x="146" y="1028"/>
                      <a:pt x="115" y="1040"/>
                      <a:pt x="141" y="1021"/>
                    </a:cubicBezTo>
                    <a:cubicBezTo>
                      <a:pt x="151" y="1015"/>
                      <a:pt x="162" y="1006"/>
                      <a:pt x="181" y="1003"/>
                    </a:cubicBezTo>
                    <a:cubicBezTo>
                      <a:pt x="216" y="998"/>
                      <a:pt x="236" y="1016"/>
                      <a:pt x="260" y="1025"/>
                    </a:cubicBezTo>
                    <a:cubicBezTo>
                      <a:pt x="257" y="830"/>
                      <a:pt x="214" y="555"/>
                      <a:pt x="499" y="545"/>
                    </a:cubicBezTo>
                    <a:cubicBezTo>
                      <a:pt x="580" y="542"/>
                      <a:pt x="664" y="544"/>
                      <a:pt x="745" y="544"/>
                    </a:cubicBezTo>
                    <a:cubicBezTo>
                      <a:pt x="888" y="544"/>
                      <a:pt x="1088" y="520"/>
                      <a:pt x="1174" y="604"/>
                    </a:cubicBezTo>
                    <a:cubicBezTo>
                      <a:pt x="1281" y="707"/>
                      <a:pt x="1233" y="871"/>
                      <a:pt x="1247" y="1031"/>
                    </a:cubicBezTo>
                    <a:cubicBezTo>
                      <a:pt x="1366" y="941"/>
                      <a:pt x="1394" y="1064"/>
                      <a:pt x="1420" y="1077"/>
                    </a:cubicBezTo>
                    <a:cubicBezTo>
                      <a:pt x="1463" y="1050"/>
                      <a:pt x="1443" y="994"/>
                      <a:pt x="1427" y="954"/>
                    </a:cubicBezTo>
                    <a:cubicBezTo>
                      <a:pt x="1521" y="929"/>
                      <a:pt x="1509" y="838"/>
                      <a:pt x="1459" y="795"/>
                    </a:cubicBezTo>
                    <a:cubicBezTo>
                      <a:pt x="1507" y="749"/>
                      <a:pt x="1512" y="688"/>
                      <a:pt x="1460" y="642"/>
                    </a:cubicBezTo>
                    <a:cubicBezTo>
                      <a:pt x="1493" y="593"/>
                      <a:pt x="1504" y="507"/>
                      <a:pt x="1427" y="487"/>
                    </a:cubicBezTo>
                    <a:cubicBezTo>
                      <a:pt x="1465" y="403"/>
                      <a:pt x="1462" y="340"/>
                      <a:pt x="1368" y="326"/>
                    </a:cubicBezTo>
                    <a:cubicBezTo>
                      <a:pt x="1371" y="243"/>
                      <a:pt x="1344" y="212"/>
                      <a:pt x="1260" y="212"/>
                    </a:cubicBezTo>
                    <a:cubicBezTo>
                      <a:pt x="1251" y="138"/>
                      <a:pt x="1215" y="118"/>
                      <a:pt x="1136" y="126"/>
                    </a:cubicBezTo>
                    <a:cubicBezTo>
                      <a:pt x="1109" y="62"/>
                      <a:pt x="1062" y="46"/>
                      <a:pt x="991" y="84"/>
                    </a:cubicBezTo>
                    <a:cubicBezTo>
                      <a:pt x="942" y="43"/>
                      <a:pt x="868" y="0"/>
                      <a:pt x="824" y="85"/>
                    </a:cubicBezTo>
                    <a:cubicBezTo>
                      <a:pt x="788" y="70"/>
                      <a:pt x="791" y="45"/>
                      <a:pt x="737" y="45"/>
                    </a:cubicBezTo>
                    <a:cubicBezTo>
                      <a:pt x="685" y="45"/>
                      <a:pt x="681" y="67"/>
                      <a:pt x="651" y="84"/>
                    </a:cubicBezTo>
                    <a:cubicBezTo>
                      <a:pt x="599" y="21"/>
                      <a:pt x="530" y="33"/>
                      <a:pt x="490" y="100"/>
                    </a:cubicBezTo>
                    <a:cubicBezTo>
                      <a:pt x="414" y="85"/>
                      <a:pt x="351" y="71"/>
                      <a:pt x="336" y="167"/>
                    </a:cubicBezTo>
                    <a:cubicBezTo>
                      <a:pt x="247" y="160"/>
                      <a:pt x="217" y="181"/>
                      <a:pt x="208" y="267"/>
                    </a:cubicBezTo>
                    <a:cubicBezTo>
                      <a:pt x="119" y="276"/>
                      <a:pt x="97" y="309"/>
                      <a:pt x="110" y="398"/>
                    </a:cubicBezTo>
                    <a:cubicBezTo>
                      <a:pt x="76" y="419"/>
                      <a:pt x="55" y="418"/>
                      <a:pt x="44" y="460"/>
                    </a:cubicBezTo>
                    <a:cubicBezTo>
                      <a:pt x="31" y="511"/>
                      <a:pt x="51" y="538"/>
                      <a:pt x="72" y="562"/>
                    </a:cubicBezTo>
                    <a:cubicBezTo>
                      <a:pt x="29" y="597"/>
                      <a:pt x="22" y="656"/>
                      <a:pt x="66" y="703"/>
                    </a:cubicBezTo>
                    <a:cubicBezTo>
                      <a:pt x="20" y="773"/>
                      <a:pt x="0" y="824"/>
                      <a:pt x="99" y="872"/>
                    </a:cubicBezTo>
                    <a:cubicBezTo>
                      <a:pt x="76" y="895"/>
                      <a:pt x="48" y="901"/>
                      <a:pt x="47" y="957"/>
                    </a:cubicBezTo>
                    <a:cubicBezTo>
                      <a:pt x="45" y="1003"/>
                      <a:pt x="73" y="1030"/>
                      <a:pt x="106" y="1044"/>
                    </a:cubicBezTo>
                    <a:close/>
                  </a:path>
                </a:pathLst>
              </a:custGeom>
              <a:solidFill>
                <a:srgbClr val="2705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3" name="Freeform 392">
                <a:extLst>
                  <a:ext uri="{FF2B5EF4-FFF2-40B4-BE49-F238E27FC236}">
                    <a16:creationId xmlns:a16="http://schemas.microsoft.com/office/drawing/2014/main" id="{45A2B0D4-87D5-46B2-86F3-8F30BBA06564}"/>
                  </a:ext>
                </a:extLst>
              </p:cNvPr>
              <p:cNvSpPr>
                <a:spLocks/>
              </p:cNvSpPr>
              <p:nvPr/>
            </p:nvSpPr>
            <p:spPr bwMode="auto">
              <a:xfrm>
                <a:off x="1924845" y="3063876"/>
                <a:ext cx="261938" cy="611188"/>
              </a:xfrm>
              <a:custGeom>
                <a:avLst/>
                <a:gdLst>
                  <a:gd name="T0" fmla="*/ 7 w 800"/>
                  <a:gd name="T1" fmla="*/ 884 h 1867"/>
                  <a:gd name="T2" fmla="*/ 12 w 800"/>
                  <a:gd name="T3" fmla="*/ 1003 h 1867"/>
                  <a:gd name="T4" fmla="*/ 459 w 800"/>
                  <a:gd name="T5" fmla="*/ 1007 h 1867"/>
                  <a:gd name="T6" fmla="*/ 469 w 800"/>
                  <a:gd name="T7" fmla="*/ 1706 h 1867"/>
                  <a:gd name="T8" fmla="*/ 498 w 800"/>
                  <a:gd name="T9" fmla="*/ 1752 h 1867"/>
                  <a:gd name="T10" fmla="*/ 502 w 800"/>
                  <a:gd name="T11" fmla="*/ 1757 h 1867"/>
                  <a:gd name="T12" fmla="*/ 596 w 800"/>
                  <a:gd name="T13" fmla="*/ 1817 h 1867"/>
                  <a:gd name="T14" fmla="*/ 614 w 800"/>
                  <a:gd name="T15" fmla="*/ 1867 h 1867"/>
                  <a:gd name="T16" fmla="*/ 622 w 800"/>
                  <a:gd name="T17" fmla="*/ 1818 h 1867"/>
                  <a:gd name="T18" fmla="*/ 737 w 800"/>
                  <a:gd name="T19" fmla="*/ 1697 h 1867"/>
                  <a:gd name="T20" fmla="*/ 737 w 800"/>
                  <a:gd name="T21" fmla="*/ 982 h 1867"/>
                  <a:gd name="T22" fmla="*/ 789 w 800"/>
                  <a:gd name="T23" fmla="*/ 824 h 1867"/>
                  <a:gd name="T24" fmla="*/ 789 w 800"/>
                  <a:gd name="T25" fmla="*/ 174 h 1867"/>
                  <a:gd name="T26" fmla="*/ 616 w 800"/>
                  <a:gd name="T27" fmla="*/ 35 h 1867"/>
                  <a:gd name="T28" fmla="*/ 498 w 800"/>
                  <a:gd name="T29" fmla="*/ 37 h 1867"/>
                  <a:gd name="T30" fmla="*/ 422 w 800"/>
                  <a:gd name="T31" fmla="*/ 189 h 1867"/>
                  <a:gd name="T32" fmla="*/ 418 w 800"/>
                  <a:gd name="T33" fmla="*/ 867 h 1867"/>
                  <a:gd name="T34" fmla="*/ 29 w 800"/>
                  <a:gd name="T35" fmla="*/ 870 h 1867"/>
                  <a:gd name="T36" fmla="*/ 7 w 800"/>
                  <a:gd name="T37" fmla="*/ 884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1867">
                    <a:moveTo>
                      <a:pt x="7" y="884"/>
                    </a:moveTo>
                    <a:lnTo>
                      <a:pt x="12" y="1003"/>
                    </a:lnTo>
                    <a:lnTo>
                      <a:pt x="459" y="1007"/>
                    </a:lnTo>
                    <a:cubicBezTo>
                      <a:pt x="453" y="1077"/>
                      <a:pt x="446" y="1639"/>
                      <a:pt x="469" y="1706"/>
                    </a:cubicBezTo>
                    <a:lnTo>
                      <a:pt x="498" y="1752"/>
                    </a:lnTo>
                    <a:cubicBezTo>
                      <a:pt x="499" y="1754"/>
                      <a:pt x="500" y="1756"/>
                      <a:pt x="502" y="1757"/>
                    </a:cubicBezTo>
                    <a:cubicBezTo>
                      <a:pt x="527" y="1787"/>
                      <a:pt x="561" y="1798"/>
                      <a:pt x="596" y="1817"/>
                    </a:cubicBezTo>
                    <a:cubicBezTo>
                      <a:pt x="625" y="1826"/>
                      <a:pt x="615" y="1825"/>
                      <a:pt x="614" y="1867"/>
                    </a:cubicBezTo>
                    <a:lnTo>
                      <a:pt x="622" y="1818"/>
                    </a:lnTo>
                    <a:cubicBezTo>
                      <a:pt x="706" y="1798"/>
                      <a:pt x="736" y="1790"/>
                      <a:pt x="737" y="1697"/>
                    </a:cubicBezTo>
                    <a:lnTo>
                      <a:pt x="737" y="982"/>
                    </a:lnTo>
                    <a:cubicBezTo>
                      <a:pt x="800" y="959"/>
                      <a:pt x="789" y="905"/>
                      <a:pt x="789" y="824"/>
                    </a:cubicBezTo>
                    <a:cubicBezTo>
                      <a:pt x="789" y="622"/>
                      <a:pt x="796" y="363"/>
                      <a:pt x="789" y="174"/>
                    </a:cubicBezTo>
                    <a:cubicBezTo>
                      <a:pt x="779" y="0"/>
                      <a:pt x="741" y="65"/>
                      <a:pt x="616" y="35"/>
                    </a:cubicBezTo>
                    <a:lnTo>
                      <a:pt x="498" y="37"/>
                    </a:lnTo>
                    <a:cubicBezTo>
                      <a:pt x="418" y="64"/>
                      <a:pt x="421" y="107"/>
                      <a:pt x="422" y="189"/>
                    </a:cubicBezTo>
                    <a:cubicBezTo>
                      <a:pt x="422" y="304"/>
                      <a:pt x="429" y="827"/>
                      <a:pt x="418" y="867"/>
                    </a:cubicBezTo>
                    <a:cubicBezTo>
                      <a:pt x="385" y="867"/>
                      <a:pt x="55" y="861"/>
                      <a:pt x="29" y="870"/>
                    </a:cubicBezTo>
                    <a:cubicBezTo>
                      <a:pt x="0" y="880"/>
                      <a:pt x="23" y="859"/>
                      <a:pt x="7" y="884"/>
                    </a:cubicBezTo>
                    <a:close/>
                  </a:path>
                </a:pathLst>
              </a:custGeom>
              <a:solidFill>
                <a:srgbClr val="753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4" name="Freeform 395">
                <a:extLst>
                  <a:ext uri="{FF2B5EF4-FFF2-40B4-BE49-F238E27FC236}">
                    <a16:creationId xmlns:a16="http://schemas.microsoft.com/office/drawing/2014/main" id="{96F18A8F-1F6A-4B53-81D7-AFF36F6F0C88}"/>
                  </a:ext>
                </a:extLst>
              </p:cNvPr>
              <p:cNvSpPr>
                <a:spLocks/>
              </p:cNvSpPr>
              <p:nvPr/>
            </p:nvSpPr>
            <p:spPr bwMode="auto">
              <a:xfrm>
                <a:off x="2350295" y="1820864"/>
                <a:ext cx="107950" cy="868363"/>
              </a:xfrm>
              <a:custGeom>
                <a:avLst/>
                <a:gdLst>
                  <a:gd name="T0" fmla="*/ 19 w 330"/>
                  <a:gd name="T1" fmla="*/ 256 h 2652"/>
                  <a:gd name="T2" fmla="*/ 23 w 330"/>
                  <a:gd name="T3" fmla="*/ 260 h 2652"/>
                  <a:gd name="T4" fmla="*/ 27 w 330"/>
                  <a:gd name="T5" fmla="*/ 264 h 2652"/>
                  <a:gd name="T6" fmla="*/ 85 w 330"/>
                  <a:gd name="T7" fmla="*/ 520 h 2652"/>
                  <a:gd name="T8" fmla="*/ 11 w 330"/>
                  <a:gd name="T9" fmla="*/ 2315 h 2652"/>
                  <a:gd name="T10" fmla="*/ 38 w 330"/>
                  <a:gd name="T11" fmla="*/ 2446 h 2652"/>
                  <a:gd name="T12" fmla="*/ 169 w 330"/>
                  <a:gd name="T13" fmla="*/ 2652 h 2652"/>
                  <a:gd name="T14" fmla="*/ 292 w 330"/>
                  <a:gd name="T15" fmla="*/ 2446 h 2652"/>
                  <a:gd name="T16" fmla="*/ 319 w 330"/>
                  <a:gd name="T17" fmla="*/ 2306 h 2652"/>
                  <a:gd name="T18" fmla="*/ 243 w 330"/>
                  <a:gd name="T19" fmla="*/ 359 h 2652"/>
                  <a:gd name="T20" fmla="*/ 307 w 330"/>
                  <a:gd name="T21" fmla="*/ 250 h 2652"/>
                  <a:gd name="T22" fmla="*/ 172 w 330"/>
                  <a:gd name="T23" fmla="*/ 0 h 2652"/>
                  <a:gd name="T24" fmla="*/ 160 w 330"/>
                  <a:gd name="T25" fmla="*/ 0 h 2652"/>
                  <a:gd name="T26" fmla="*/ 19 w 330"/>
                  <a:gd name="T27" fmla="*/ 256 h 2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 h="2652">
                    <a:moveTo>
                      <a:pt x="19" y="256"/>
                    </a:moveTo>
                    <a:cubicBezTo>
                      <a:pt x="21" y="257"/>
                      <a:pt x="23" y="258"/>
                      <a:pt x="23" y="260"/>
                    </a:cubicBezTo>
                    <a:cubicBezTo>
                      <a:pt x="24" y="263"/>
                      <a:pt x="27" y="263"/>
                      <a:pt x="27" y="264"/>
                    </a:cubicBezTo>
                    <a:cubicBezTo>
                      <a:pt x="112" y="359"/>
                      <a:pt x="90" y="416"/>
                      <a:pt x="85" y="520"/>
                    </a:cubicBezTo>
                    <a:lnTo>
                      <a:pt x="11" y="2315"/>
                    </a:lnTo>
                    <a:cubicBezTo>
                      <a:pt x="8" y="2396"/>
                      <a:pt x="0" y="2385"/>
                      <a:pt x="38" y="2446"/>
                    </a:cubicBezTo>
                    <a:cubicBezTo>
                      <a:pt x="64" y="2487"/>
                      <a:pt x="147" y="2634"/>
                      <a:pt x="169" y="2652"/>
                    </a:cubicBezTo>
                    <a:cubicBezTo>
                      <a:pt x="204" y="2611"/>
                      <a:pt x="260" y="2500"/>
                      <a:pt x="292" y="2446"/>
                    </a:cubicBezTo>
                    <a:cubicBezTo>
                      <a:pt x="330" y="2381"/>
                      <a:pt x="324" y="2394"/>
                      <a:pt x="319" y="2306"/>
                    </a:cubicBezTo>
                    <a:lnTo>
                      <a:pt x="243" y="359"/>
                    </a:lnTo>
                    <a:cubicBezTo>
                      <a:pt x="250" y="326"/>
                      <a:pt x="292" y="289"/>
                      <a:pt x="307" y="250"/>
                    </a:cubicBezTo>
                    <a:lnTo>
                      <a:pt x="172" y="0"/>
                    </a:lnTo>
                    <a:lnTo>
                      <a:pt x="160" y="0"/>
                    </a:lnTo>
                    <a:cubicBezTo>
                      <a:pt x="139" y="69"/>
                      <a:pt x="29" y="195"/>
                      <a:pt x="19" y="256"/>
                    </a:cubicBez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5" name="Freeform 403">
                <a:extLst>
                  <a:ext uri="{FF2B5EF4-FFF2-40B4-BE49-F238E27FC236}">
                    <a16:creationId xmlns:a16="http://schemas.microsoft.com/office/drawing/2014/main" id="{3FB74E6B-094A-413F-AE27-3596DA4E8BA1}"/>
                  </a:ext>
                </a:extLst>
              </p:cNvPr>
              <p:cNvSpPr>
                <a:spLocks/>
              </p:cNvSpPr>
              <p:nvPr/>
            </p:nvSpPr>
            <p:spPr bwMode="auto">
              <a:xfrm>
                <a:off x="2439195" y="4367214"/>
                <a:ext cx="227013" cy="179388"/>
              </a:xfrm>
              <a:custGeom>
                <a:avLst/>
                <a:gdLst>
                  <a:gd name="T0" fmla="*/ 64 w 694"/>
                  <a:gd name="T1" fmla="*/ 22 h 546"/>
                  <a:gd name="T2" fmla="*/ 23 w 694"/>
                  <a:gd name="T3" fmla="*/ 178 h 546"/>
                  <a:gd name="T4" fmla="*/ 4 w 694"/>
                  <a:gd name="T5" fmla="*/ 350 h 546"/>
                  <a:gd name="T6" fmla="*/ 10 w 694"/>
                  <a:gd name="T7" fmla="*/ 470 h 546"/>
                  <a:gd name="T8" fmla="*/ 100 w 694"/>
                  <a:gd name="T9" fmla="*/ 516 h 546"/>
                  <a:gd name="T10" fmla="*/ 340 w 694"/>
                  <a:gd name="T11" fmla="*/ 545 h 546"/>
                  <a:gd name="T12" fmla="*/ 584 w 694"/>
                  <a:gd name="T13" fmla="*/ 520 h 546"/>
                  <a:gd name="T14" fmla="*/ 677 w 694"/>
                  <a:gd name="T15" fmla="*/ 476 h 546"/>
                  <a:gd name="T16" fmla="*/ 688 w 694"/>
                  <a:gd name="T17" fmla="*/ 348 h 546"/>
                  <a:gd name="T18" fmla="*/ 624 w 694"/>
                  <a:gd name="T19" fmla="*/ 32 h 546"/>
                  <a:gd name="T20" fmla="*/ 617 w 694"/>
                  <a:gd name="T21" fmla="*/ 50 h 546"/>
                  <a:gd name="T22" fmla="*/ 563 w 694"/>
                  <a:gd name="T23" fmla="*/ 20 h 546"/>
                  <a:gd name="T24" fmla="*/ 495 w 694"/>
                  <a:gd name="T25" fmla="*/ 12 h 546"/>
                  <a:gd name="T26" fmla="*/ 349 w 694"/>
                  <a:gd name="T27" fmla="*/ 6 h 546"/>
                  <a:gd name="T28" fmla="*/ 72 w 694"/>
                  <a:gd name="T29" fmla="*/ 41 h 546"/>
                  <a:gd name="T30" fmla="*/ 64 w 694"/>
                  <a:gd name="T31" fmla="*/ 22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4" h="546">
                    <a:moveTo>
                      <a:pt x="64" y="22"/>
                    </a:moveTo>
                    <a:cubicBezTo>
                      <a:pt x="41" y="48"/>
                      <a:pt x="29" y="142"/>
                      <a:pt x="23" y="178"/>
                    </a:cubicBezTo>
                    <a:cubicBezTo>
                      <a:pt x="12" y="247"/>
                      <a:pt x="7" y="279"/>
                      <a:pt x="4" y="350"/>
                    </a:cubicBezTo>
                    <a:cubicBezTo>
                      <a:pt x="5" y="380"/>
                      <a:pt x="0" y="445"/>
                      <a:pt x="10" y="470"/>
                    </a:cubicBezTo>
                    <a:cubicBezTo>
                      <a:pt x="23" y="500"/>
                      <a:pt x="64" y="505"/>
                      <a:pt x="100" y="516"/>
                    </a:cubicBezTo>
                    <a:cubicBezTo>
                      <a:pt x="172" y="537"/>
                      <a:pt x="261" y="545"/>
                      <a:pt x="340" y="545"/>
                    </a:cubicBezTo>
                    <a:cubicBezTo>
                      <a:pt x="414" y="546"/>
                      <a:pt x="524" y="537"/>
                      <a:pt x="584" y="520"/>
                    </a:cubicBezTo>
                    <a:cubicBezTo>
                      <a:pt x="626" y="508"/>
                      <a:pt x="662" y="500"/>
                      <a:pt x="677" y="476"/>
                    </a:cubicBezTo>
                    <a:cubicBezTo>
                      <a:pt x="694" y="447"/>
                      <a:pt x="687" y="388"/>
                      <a:pt x="688" y="348"/>
                    </a:cubicBezTo>
                    <a:cubicBezTo>
                      <a:pt x="683" y="281"/>
                      <a:pt x="663" y="72"/>
                      <a:pt x="624" y="32"/>
                    </a:cubicBezTo>
                    <a:lnTo>
                      <a:pt x="617" y="50"/>
                    </a:lnTo>
                    <a:cubicBezTo>
                      <a:pt x="608" y="24"/>
                      <a:pt x="599" y="27"/>
                      <a:pt x="563" y="20"/>
                    </a:cubicBezTo>
                    <a:cubicBezTo>
                      <a:pt x="539" y="16"/>
                      <a:pt x="519" y="15"/>
                      <a:pt x="495" y="12"/>
                    </a:cubicBezTo>
                    <a:cubicBezTo>
                      <a:pt x="450" y="7"/>
                      <a:pt x="402" y="6"/>
                      <a:pt x="349" y="6"/>
                    </a:cubicBezTo>
                    <a:cubicBezTo>
                      <a:pt x="301" y="6"/>
                      <a:pt x="112" y="0"/>
                      <a:pt x="72" y="41"/>
                    </a:cubicBezTo>
                    <a:lnTo>
                      <a:pt x="64" y="22"/>
                    </a:ln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6" name="Freeform 404">
                <a:extLst>
                  <a:ext uri="{FF2B5EF4-FFF2-40B4-BE49-F238E27FC236}">
                    <a16:creationId xmlns:a16="http://schemas.microsoft.com/office/drawing/2014/main" id="{309EA58A-6ABE-4F6D-90C1-8107414ACE82}"/>
                  </a:ext>
                </a:extLst>
              </p:cNvPr>
              <p:cNvSpPr>
                <a:spLocks/>
              </p:cNvSpPr>
              <p:nvPr/>
            </p:nvSpPr>
            <p:spPr bwMode="auto">
              <a:xfrm>
                <a:off x="2123283" y="4354514"/>
                <a:ext cx="247650" cy="182563"/>
              </a:xfrm>
              <a:custGeom>
                <a:avLst/>
                <a:gdLst>
                  <a:gd name="T0" fmla="*/ 74 w 754"/>
                  <a:gd name="T1" fmla="*/ 380 h 558"/>
                  <a:gd name="T2" fmla="*/ 245 w 754"/>
                  <a:gd name="T3" fmla="*/ 535 h 558"/>
                  <a:gd name="T4" fmla="*/ 655 w 754"/>
                  <a:gd name="T5" fmla="*/ 520 h 558"/>
                  <a:gd name="T6" fmla="*/ 747 w 754"/>
                  <a:gd name="T7" fmla="*/ 383 h 558"/>
                  <a:gd name="T8" fmla="*/ 716 w 754"/>
                  <a:gd name="T9" fmla="*/ 95 h 558"/>
                  <a:gd name="T10" fmla="*/ 707 w 754"/>
                  <a:gd name="T11" fmla="*/ 53 h 558"/>
                  <a:gd name="T12" fmla="*/ 690 w 754"/>
                  <a:gd name="T13" fmla="*/ 16 h 558"/>
                  <a:gd name="T14" fmla="*/ 680 w 754"/>
                  <a:gd name="T15" fmla="*/ 37 h 558"/>
                  <a:gd name="T16" fmla="*/ 625 w 754"/>
                  <a:gd name="T17" fmla="*/ 19 h 558"/>
                  <a:gd name="T18" fmla="*/ 149 w 754"/>
                  <a:gd name="T19" fmla="*/ 37 h 558"/>
                  <a:gd name="T20" fmla="*/ 139 w 754"/>
                  <a:gd name="T21" fmla="*/ 10 h 558"/>
                  <a:gd name="T22" fmla="*/ 89 w 754"/>
                  <a:gd name="T23" fmla="*/ 188 h 558"/>
                  <a:gd name="T24" fmla="*/ 74 w 754"/>
                  <a:gd name="T25" fmla="*/ 380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4" h="558">
                    <a:moveTo>
                      <a:pt x="74" y="380"/>
                    </a:moveTo>
                    <a:cubicBezTo>
                      <a:pt x="114" y="438"/>
                      <a:pt x="0" y="490"/>
                      <a:pt x="245" y="535"/>
                    </a:cubicBezTo>
                    <a:cubicBezTo>
                      <a:pt x="371" y="558"/>
                      <a:pt x="531" y="553"/>
                      <a:pt x="655" y="520"/>
                    </a:cubicBezTo>
                    <a:cubicBezTo>
                      <a:pt x="746" y="495"/>
                      <a:pt x="754" y="484"/>
                      <a:pt x="747" y="383"/>
                    </a:cubicBezTo>
                    <a:cubicBezTo>
                      <a:pt x="731" y="256"/>
                      <a:pt x="754" y="266"/>
                      <a:pt x="716" y="95"/>
                    </a:cubicBezTo>
                    <a:cubicBezTo>
                      <a:pt x="713" y="82"/>
                      <a:pt x="711" y="66"/>
                      <a:pt x="707" y="53"/>
                    </a:cubicBezTo>
                    <a:cubicBezTo>
                      <a:pt x="699" y="21"/>
                      <a:pt x="706" y="34"/>
                      <a:pt x="690" y="16"/>
                    </a:cubicBezTo>
                    <a:lnTo>
                      <a:pt x="680" y="37"/>
                    </a:lnTo>
                    <a:cubicBezTo>
                      <a:pt x="667" y="23"/>
                      <a:pt x="666" y="26"/>
                      <a:pt x="625" y="19"/>
                    </a:cubicBezTo>
                    <a:cubicBezTo>
                      <a:pt x="534" y="3"/>
                      <a:pt x="185" y="0"/>
                      <a:pt x="149" y="37"/>
                    </a:cubicBezTo>
                    <a:cubicBezTo>
                      <a:pt x="138" y="19"/>
                      <a:pt x="133" y="54"/>
                      <a:pt x="139" y="10"/>
                    </a:cubicBezTo>
                    <a:cubicBezTo>
                      <a:pt x="111" y="36"/>
                      <a:pt x="96" y="144"/>
                      <a:pt x="89" y="188"/>
                    </a:cubicBezTo>
                    <a:cubicBezTo>
                      <a:pt x="77" y="255"/>
                      <a:pt x="85" y="342"/>
                      <a:pt x="74" y="380"/>
                    </a:cubicBez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7" name="Freeform 413">
                <a:extLst>
                  <a:ext uri="{FF2B5EF4-FFF2-40B4-BE49-F238E27FC236}">
                    <a16:creationId xmlns:a16="http://schemas.microsoft.com/office/drawing/2014/main" id="{9A0C11B0-980C-46C8-87AA-C5DAC66412DF}"/>
                  </a:ext>
                </a:extLst>
              </p:cNvPr>
              <p:cNvSpPr>
                <a:spLocks/>
              </p:cNvSpPr>
              <p:nvPr/>
            </p:nvSpPr>
            <p:spPr bwMode="auto">
              <a:xfrm>
                <a:off x="1858816" y="2854506"/>
                <a:ext cx="142019" cy="189646"/>
              </a:xfrm>
              <a:custGeom>
                <a:avLst/>
                <a:gdLst>
                  <a:gd name="T0" fmla="*/ 38 w 508"/>
                  <a:gd name="T1" fmla="*/ 404 h 684"/>
                  <a:gd name="T2" fmla="*/ 62 w 508"/>
                  <a:gd name="T3" fmla="*/ 476 h 684"/>
                  <a:gd name="T4" fmla="*/ 87 w 508"/>
                  <a:gd name="T5" fmla="*/ 684 h 684"/>
                  <a:gd name="T6" fmla="*/ 437 w 508"/>
                  <a:gd name="T7" fmla="*/ 684 h 684"/>
                  <a:gd name="T8" fmla="*/ 425 w 508"/>
                  <a:gd name="T9" fmla="*/ 524 h 684"/>
                  <a:gd name="T10" fmla="*/ 289 w 508"/>
                  <a:gd name="T11" fmla="*/ 518 h 684"/>
                  <a:gd name="T12" fmla="*/ 274 w 508"/>
                  <a:gd name="T13" fmla="*/ 380 h 684"/>
                  <a:gd name="T14" fmla="*/ 459 w 508"/>
                  <a:gd name="T15" fmla="*/ 380 h 684"/>
                  <a:gd name="T16" fmla="*/ 435 w 508"/>
                  <a:gd name="T17" fmla="*/ 211 h 684"/>
                  <a:gd name="T18" fmla="*/ 290 w 508"/>
                  <a:gd name="T19" fmla="*/ 1 h 684"/>
                  <a:gd name="T20" fmla="*/ 105 w 508"/>
                  <a:gd name="T21" fmla="*/ 1 h 684"/>
                  <a:gd name="T22" fmla="*/ 38 w 508"/>
                  <a:gd name="T23" fmla="*/ 404 h 684"/>
                  <a:gd name="connsiteX0" fmla="*/ 233 w 8520"/>
                  <a:gd name="connsiteY0" fmla="*/ 5898 h 9992"/>
                  <a:gd name="connsiteX1" fmla="*/ 705 w 8520"/>
                  <a:gd name="connsiteY1" fmla="*/ 6951 h 9992"/>
                  <a:gd name="connsiteX2" fmla="*/ 8087 w 8520"/>
                  <a:gd name="connsiteY2" fmla="*/ 9992 h 9992"/>
                  <a:gd name="connsiteX3" fmla="*/ 7851 w 8520"/>
                  <a:gd name="connsiteY3" fmla="*/ 7653 h 9992"/>
                  <a:gd name="connsiteX4" fmla="*/ 5174 w 8520"/>
                  <a:gd name="connsiteY4" fmla="*/ 7565 h 9992"/>
                  <a:gd name="connsiteX5" fmla="*/ 4879 w 8520"/>
                  <a:gd name="connsiteY5" fmla="*/ 5548 h 9992"/>
                  <a:gd name="connsiteX6" fmla="*/ 8520 w 8520"/>
                  <a:gd name="connsiteY6" fmla="*/ 5548 h 9992"/>
                  <a:gd name="connsiteX7" fmla="*/ 8048 w 8520"/>
                  <a:gd name="connsiteY7" fmla="*/ 3077 h 9992"/>
                  <a:gd name="connsiteX8" fmla="*/ 5194 w 8520"/>
                  <a:gd name="connsiteY8" fmla="*/ 7 h 9992"/>
                  <a:gd name="connsiteX9" fmla="*/ 1552 w 8520"/>
                  <a:gd name="connsiteY9" fmla="*/ 7 h 9992"/>
                  <a:gd name="connsiteX10" fmla="*/ 233 w 8520"/>
                  <a:gd name="connsiteY10" fmla="*/ 5898 h 9992"/>
                  <a:gd name="connsiteX0" fmla="*/ 273 w 10000"/>
                  <a:gd name="connsiteY0" fmla="*/ 5903 h 7659"/>
                  <a:gd name="connsiteX1" fmla="*/ 827 w 10000"/>
                  <a:gd name="connsiteY1" fmla="*/ 6957 h 7659"/>
                  <a:gd name="connsiteX2" fmla="*/ 9215 w 10000"/>
                  <a:gd name="connsiteY2" fmla="*/ 7659 h 7659"/>
                  <a:gd name="connsiteX3" fmla="*/ 6073 w 10000"/>
                  <a:gd name="connsiteY3" fmla="*/ 7571 h 7659"/>
                  <a:gd name="connsiteX4" fmla="*/ 5727 w 10000"/>
                  <a:gd name="connsiteY4" fmla="*/ 5552 h 7659"/>
                  <a:gd name="connsiteX5" fmla="*/ 10000 w 10000"/>
                  <a:gd name="connsiteY5" fmla="*/ 5552 h 7659"/>
                  <a:gd name="connsiteX6" fmla="*/ 9446 w 10000"/>
                  <a:gd name="connsiteY6" fmla="*/ 3079 h 7659"/>
                  <a:gd name="connsiteX7" fmla="*/ 6096 w 10000"/>
                  <a:gd name="connsiteY7" fmla="*/ 7 h 7659"/>
                  <a:gd name="connsiteX8" fmla="*/ 1822 w 10000"/>
                  <a:gd name="connsiteY8" fmla="*/ 7 h 7659"/>
                  <a:gd name="connsiteX9" fmla="*/ 273 w 10000"/>
                  <a:gd name="connsiteY9" fmla="*/ 5903 h 7659"/>
                  <a:gd name="connsiteX0" fmla="*/ 273 w 10000"/>
                  <a:gd name="connsiteY0" fmla="*/ 7707 h 10734"/>
                  <a:gd name="connsiteX1" fmla="*/ 827 w 10000"/>
                  <a:gd name="connsiteY1" fmla="*/ 9083 h 10734"/>
                  <a:gd name="connsiteX2" fmla="*/ 9215 w 10000"/>
                  <a:gd name="connsiteY2" fmla="*/ 10000 h 10734"/>
                  <a:gd name="connsiteX3" fmla="*/ 6073 w 10000"/>
                  <a:gd name="connsiteY3" fmla="*/ 9885 h 10734"/>
                  <a:gd name="connsiteX4" fmla="*/ 5727 w 10000"/>
                  <a:gd name="connsiteY4" fmla="*/ 7249 h 10734"/>
                  <a:gd name="connsiteX5" fmla="*/ 10000 w 10000"/>
                  <a:gd name="connsiteY5" fmla="*/ 7249 h 10734"/>
                  <a:gd name="connsiteX6" fmla="*/ 9446 w 10000"/>
                  <a:gd name="connsiteY6" fmla="*/ 4020 h 10734"/>
                  <a:gd name="connsiteX7" fmla="*/ 6096 w 10000"/>
                  <a:gd name="connsiteY7" fmla="*/ 9 h 10734"/>
                  <a:gd name="connsiteX8" fmla="*/ 1822 w 10000"/>
                  <a:gd name="connsiteY8" fmla="*/ 9 h 10734"/>
                  <a:gd name="connsiteX9" fmla="*/ 273 w 10000"/>
                  <a:gd name="connsiteY9" fmla="*/ 7707 h 10734"/>
                  <a:gd name="connsiteX0" fmla="*/ 273 w 10000"/>
                  <a:gd name="connsiteY0" fmla="*/ 7707 h 11071"/>
                  <a:gd name="connsiteX1" fmla="*/ 827 w 10000"/>
                  <a:gd name="connsiteY1" fmla="*/ 9083 h 11071"/>
                  <a:gd name="connsiteX2" fmla="*/ 9215 w 10000"/>
                  <a:gd name="connsiteY2" fmla="*/ 10000 h 11071"/>
                  <a:gd name="connsiteX3" fmla="*/ 6073 w 10000"/>
                  <a:gd name="connsiteY3" fmla="*/ 9885 h 11071"/>
                  <a:gd name="connsiteX4" fmla="*/ 5727 w 10000"/>
                  <a:gd name="connsiteY4" fmla="*/ 7249 h 11071"/>
                  <a:gd name="connsiteX5" fmla="*/ 10000 w 10000"/>
                  <a:gd name="connsiteY5" fmla="*/ 7249 h 11071"/>
                  <a:gd name="connsiteX6" fmla="*/ 9446 w 10000"/>
                  <a:gd name="connsiteY6" fmla="*/ 4020 h 11071"/>
                  <a:gd name="connsiteX7" fmla="*/ 6096 w 10000"/>
                  <a:gd name="connsiteY7" fmla="*/ 9 h 11071"/>
                  <a:gd name="connsiteX8" fmla="*/ 1822 w 10000"/>
                  <a:gd name="connsiteY8" fmla="*/ 9 h 11071"/>
                  <a:gd name="connsiteX9" fmla="*/ 273 w 10000"/>
                  <a:gd name="connsiteY9" fmla="*/ 7707 h 1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1071">
                    <a:moveTo>
                      <a:pt x="273" y="7707"/>
                    </a:moveTo>
                    <a:cubicBezTo>
                      <a:pt x="481" y="8261"/>
                      <a:pt x="620" y="8624"/>
                      <a:pt x="827" y="9083"/>
                    </a:cubicBezTo>
                    <a:cubicBezTo>
                      <a:pt x="2049" y="13024"/>
                      <a:pt x="8341" y="9867"/>
                      <a:pt x="9215" y="10000"/>
                    </a:cubicBezTo>
                    <a:lnTo>
                      <a:pt x="6073" y="9885"/>
                    </a:lnTo>
                    <a:cubicBezTo>
                      <a:pt x="5865" y="9064"/>
                      <a:pt x="5472" y="8223"/>
                      <a:pt x="5727" y="7249"/>
                    </a:cubicBezTo>
                    <a:cubicBezTo>
                      <a:pt x="6627" y="7057"/>
                      <a:pt x="9076" y="7000"/>
                      <a:pt x="10000" y="7249"/>
                    </a:cubicBezTo>
                    <a:cubicBezTo>
                      <a:pt x="9816" y="6160"/>
                      <a:pt x="9539" y="5166"/>
                      <a:pt x="9446" y="4020"/>
                    </a:cubicBezTo>
                    <a:cubicBezTo>
                      <a:pt x="9215" y="791"/>
                      <a:pt x="11133" y="142"/>
                      <a:pt x="6096" y="9"/>
                    </a:cubicBezTo>
                    <a:cubicBezTo>
                      <a:pt x="4663" y="-10"/>
                      <a:pt x="3254" y="9"/>
                      <a:pt x="1822" y="9"/>
                    </a:cubicBezTo>
                    <a:cubicBezTo>
                      <a:pt x="827" y="1842"/>
                      <a:pt x="-604" y="5472"/>
                      <a:pt x="273" y="7707"/>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8" name="Freeform 418">
                <a:extLst>
                  <a:ext uri="{FF2B5EF4-FFF2-40B4-BE49-F238E27FC236}">
                    <a16:creationId xmlns:a16="http://schemas.microsoft.com/office/drawing/2014/main" id="{8A823CF0-F0E8-4562-97FB-545AE18553ED}"/>
                  </a:ext>
                </a:extLst>
              </p:cNvPr>
              <p:cNvSpPr>
                <a:spLocks/>
              </p:cNvSpPr>
              <p:nvPr/>
            </p:nvSpPr>
            <p:spPr bwMode="auto">
              <a:xfrm>
                <a:off x="2315370" y="1654176"/>
                <a:ext cx="174625" cy="166688"/>
              </a:xfrm>
              <a:custGeom>
                <a:avLst/>
                <a:gdLst>
                  <a:gd name="T0" fmla="*/ 266 w 532"/>
                  <a:gd name="T1" fmla="*/ 512 h 512"/>
                  <a:gd name="T2" fmla="*/ 278 w 532"/>
                  <a:gd name="T3" fmla="*/ 512 h 512"/>
                  <a:gd name="T4" fmla="*/ 494 w 532"/>
                  <a:gd name="T5" fmla="*/ 352 h 512"/>
                  <a:gd name="T6" fmla="*/ 530 w 532"/>
                  <a:gd name="T7" fmla="*/ 7 h 512"/>
                  <a:gd name="T8" fmla="*/ 409 w 532"/>
                  <a:gd name="T9" fmla="*/ 57 h 512"/>
                  <a:gd name="T10" fmla="*/ 258 w 532"/>
                  <a:gd name="T11" fmla="*/ 78 h 512"/>
                  <a:gd name="T12" fmla="*/ 2 w 532"/>
                  <a:gd name="T13" fmla="*/ 0 h 512"/>
                  <a:gd name="T14" fmla="*/ 39 w 532"/>
                  <a:gd name="T15" fmla="*/ 353 h 512"/>
                  <a:gd name="T16" fmla="*/ 266 w 53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2" h="512">
                    <a:moveTo>
                      <a:pt x="266" y="512"/>
                    </a:moveTo>
                    <a:lnTo>
                      <a:pt x="278" y="512"/>
                    </a:lnTo>
                    <a:cubicBezTo>
                      <a:pt x="404" y="489"/>
                      <a:pt x="452" y="453"/>
                      <a:pt x="494" y="352"/>
                    </a:cubicBezTo>
                    <a:cubicBezTo>
                      <a:pt x="532" y="261"/>
                      <a:pt x="527" y="112"/>
                      <a:pt x="530" y="7"/>
                    </a:cubicBezTo>
                    <a:cubicBezTo>
                      <a:pt x="498" y="15"/>
                      <a:pt x="451" y="43"/>
                      <a:pt x="409" y="57"/>
                    </a:cubicBezTo>
                    <a:cubicBezTo>
                      <a:pt x="361" y="72"/>
                      <a:pt x="310" y="79"/>
                      <a:pt x="258" y="78"/>
                    </a:cubicBezTo>
                    <a:cubicBezTo>
                      <a:pt x="155" y="76"/>
                      <a:pt x="74" y="42"/>
                      <a:pt x="2" y="0"/>
                    </a:cubicBezTo>
                    <a:cubicBezTo>
                      <a:pt x="0" y="100"/>
                      <a:pt x="4" y="269"/>
                      <a:pt x="39" y="353"/>
                    </a:cubicBezTo>
                    <a:cubicBezTo>
                      <a:pt x="79" y="449"/>
                      <a:pt x="139" y="497"/>
                      <a:pt x="266" y="512"/>
                    </a:cubicBezTo>
                    <a:close/>
                  </a:path>
                </a:pathLst>
              </a:custGeom>
              <a:solidFill>
                <a:srgbClr val="8C41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9" name="Freeform 429">
                <a:extLst>
                  <a:ext uri="{FF2B5EF4-FFF2-40B4-BE49-F238E27FC236}">
                    <a16:creationId xmlns:a16="http://schemas.microsoft.com/office/drawing/2014/main" id="{1181587B-028F-4F1F-9D60-A037B8B12571}"/>
                  </a:ext>
                </a:extLst>
              </p:cNvPr>
              <p:cNvSpPr>
                <a:spLocks/>
              </p:cNvSpPr>
              <p:nvPr/>
            </p:nvSpPr>
            <p:spPr bwMode="auto">
              <a:xfrm>
                <a:off x="2458245" y="2740026"/>
                <a:ext cx="241300" cy="76200"/>
              </a:xfrm>
              <a:custGeom>
                <a:avLst/>
                <a:gdLst>
                  <a:gd name="T0" fmla="*/ 2 w 736"/>
                  <a:gd name="T1" fmla="*/ 232 h 232"/>
                  <a:gd name="T2" fmla="*/ 678 w 736"/>
                  <a:gd name="T3" fmla="*/ 230 h 232"/>
                  <a:gd name="T4" fmla="*/ 725 w 736"/>
                  <a:gd name="T5" fmla="*/ 120 h 232"/>
                  <a:gd name="T6" fmla="*/ 681 w 736"/>
                  <a:gd name="T7" fmla="*/ 1 h 232"/>
                  <a:gd name="T8" fmla="*/ 0 w 736"/>
                  <a:gd name="T9" fmla="*/ 0 h 232"/>
                  <a:gd name="T10" fmla="*/ 2 w 736"/>
                  <a:gd name="T11" fmla="*/ 232 h 232"/>
                </a:gdLst>
                <a:ahLst/>
                <a:cxnLst>
                  <a:cxn ang="0">
                    <a:pos x="T0" y="T1"/>
                  </a:cxn>
                  <a:cxn ang="0">
                    <a:pos x="T2" y="T3"/>
                  </a:cxn>
                  <a:cxn ang="0">
                    <a:pos x="T4" y="T5"/>
                  </a:cxn>
                  <a:cxn ang="0">
                    <a:pos x="T6" y="T7"/>
                  </a:cxn>
                  <a:cxn ang="0">
                    <a:pos x="T8" y="T9"/>
                  </a:cxn>
                  <a:cxn ang="0">
                    <a:pos x="T10" y="T11"/>
                  </a:cxn>
                </a:cxnLst>
                <a:rect l="0" t="0" r="r" b="b"/>
                <a:pathLst>
                  <a:path w="736" h="232">
                    <a:moveTo>
                      <a:pt x="2" y="232"/>
                    </a:moveTo>
                    <a:lnTo>
                      <a:pt x="678" y="230"/>
                    </a:lnTo>
                    <a:cubicBezTo>
                      <a:pt x="733" y="209"/>
                      <a:pt x="725" y="182"/>
                      <a:pt x="725" y="120"/>
                    </a:cubicBezTo>
                    <a:cubicBezTo>
                      <a:pt x="725" y="49"/>
                      <a:pt x="736" y="30"/>
                      <a:pt x="681" y="1"/>
                    </a:cubicBezTo>
                    <a:lnTo>
                      <a:pt x="0" y="0"/>
                    </a:lnTo>
                    <a:lnTo>
                      <a:pt x="2" y="232"/>
                    </a:ln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0" name="Freeform 431">
                <a:extLst>
                  <a:ext uri="{FF2B5EF4-FFF2-40B4-BE49-F238E27FC236}">
                    <a16:creationId xmlns:a16="http://schemas.microsoft.com/office/drawing/2014/main" id="{63BCDF65-3F08-4772-BA96-871FA28CFBEB}"/>
                  </a:ext>
                </a:extLst>
              </p:cNvPr>
              <p:cNvSpPr>
                <a:spLocks/>
              </p:cNvSpPr>
              <p:nvPr/>
            </p:nvSpPr>
            <p:spPr bwMode="auto">
              <a:xfrm>
                <a:off x="2112170" y="2736851"/>
                <a:ext cx="223838" cy="82550"/>
              </a:xfrm>
              <a:custGeom>
                <a:avLst/>
                <a:gdLst>
                  <a:gd name="T0" fmla="*/ 33 w 683"/>
                  <a:gd name="T1" fmla="*/ 15 h 248"/>
                  <a:gd name="T2" fmla="*/ 9 w 683"/>
                  <a:gd name="T3" fmla="*/ 136 h 248"/>
                  <a:gd name="T4" fmla="*/ 48 w 683"/>
                  <a:gd name="T5" fmla="*/ 236 h 248"/>
                  <a:gd name="T6" fmla="*/ 659 w 683"/>
                  <a:gd name="T7" fmla="*/ 237 h 248"/>
                  <a:gd name="T8" fmla="*/ 683 w 683"/>
                  <a:gd name="T9" fmla="*/ 248 h 248"/>
                  <a:gd name="T10" fmla="*/ 683 w 683"/>
                  <a:gd name="T11" fmla="*/ 9 h 248"/>
                  <a:gd name="T12" fmla="*/ 33 w 683"/>
                  <a:gd name="T13" fmla="*/ 15 h 248"/>
                </a:gdLst>
                <a:ahLst/>
                <a:cxnLst>
                  <a:cxn ang="0">
                    <a:pos x="T0" y="T1"/>
                  </a:cxn>
                  <a:cxn ang="0">
                    <a:pos x="T2" y="T3"/>
                  </a:cxn>
                  <a:cxn ang="0">
                    <a:pos x="T4" y="T5"/>
                  </a:cxn>
                  <a:cxn ang="0">
                    <a:pos x="T6" y="T7"/>
                  </a:cxn>
                  <a:cxn ang="0">
                    <a:pos x="T8" y="T9"/>
                  </a:cxn>
                  <a:cxn ang="0">
                    <a:pos x="T10" y="T11"/>
                  </a:cxn>
                  <a:cxn ang="0">
                    <a:pos x="T12" y="T13"/>
                  </a:cxn>
                </a:cxnLst>
                <a:rect l="0" t="0" r="r" b="b"/>
                <a:pathLst>
                  <a:path w="683" h="248">
                    <a:moveTo>
                      <a:pt x="33" y="15"/>
                    </a:moveTo>
                    <a:cubicBezTo>
                      <a:pt x="0" y="48"/>
                      <a:pt x="9" y="81"/>
                      <a:pt x="9" y="136"/>
                    </a:cubicBezTo>
                    <a:cubicBezTo>
                      <a:pt x="9" y="198"/>
                      <a:pt x="3" y="215"/>
                      <a:pt x="48" y="236"/>
                    </a:cubicBezTo>
                    <a:lnTo>
                      <a:pt x="659" y="237"/>
                    </a:lnTo>
                    <a:cubicBezTo>
                      <a:pt x="679" y="240"/>
                      <a:pt x="672" y="232"/>
                      <a:pt x="683" y="248"/>
                    </a:cubicBezTo>
                    <a:lnTo>
                      <a:pt x="683" y="9"/>
                    </a:lnTo>
                    <a:cubicBezTo>
                      <a:pt x="609" y="0"/>
                      <a:pt x="84" y="0"/>
                      <a:pt x="33" y="15"/>
                    </a:cubicBez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1" name="Freeform 435">
                <a:extLst>
                  <a:ext uri="{FF2B5EF4-FFF2-40B4-BE49-F238E27FC236}">
                    <a16:creationId xmlns:a16="http://schemas.microsoft.com/office/drawing/2014/main" id="{17296588-0D2F-4505-BC80-2457B16E9A9D}"/>
                  </a:ext>
                </a:extLst>
              </p:cNvPr>
              <p:cNvSpPr>
                <a:spLocks/>
              </p:cNvSpPr>
              <p:nvPr/>
            </p:nvSpPr>
            <p:spPr bwMode="auto">
              <a:xfrm>
                <a:off x="2712889" y="2874963"/>
                <a:ext cx="159856" cy="250957"/>
              </a:xfrm>
              <a:custGeom>
                <a:avLst/>
                <a:gdLst>
                  <a:gd name="T0" fmla="*/ 337 w 353"/>
                  <a:gd name="T1" fmla="*/ 584 h 820"/>
                  <a:gd name="T2" fmla="*/ 340 w 353"/>
                  <a:gd name="T3" fmla="*/ 477 h 820"/>
                  <a:gd name="T4" fmla="*/ 340 w 353"/>
                  <a:gd name="T5" fmla="*/ 345 h 820"/>
                  <a:gd name="T6" fmla="*/ 296 w 353"/>
                  <a:gd name="T7" fmla="*/ 345 h 820"/>
                  <a:gd name="T8" fmla="*/ 296 w 353"/>
                  <a:gd name="T9" fmla="*/ 178 h 820"/>
                  <a:gd name="T10" fmla="*/ 265 w 353"/>
                  <a:gd name="T11" fmla="*/ 0 h 820"/>
                  <a:gd name="T12" fmla="*/ 97 w 353"/>
                  <a:gd name="T13" fmla="*/ 0 h 820"/>
                  <a:gd name="T14" fmla="*/ 74 w 353"/>
                  <a:gd name="T15" fmla="*/ 285 h 820"/>
                  <a:gd name="T16" fmla="*/ 41 w 353"/>
                  <a:gd name="T17" fmla="*/ 540 h 820"/>
                  <a:gd name="T18" fmla="*/ 199 w 353"/>
                  <a:gd name="T19" fmla="*/ 308 h 820"/>
                  <a:gd name="T20" fmla="*/ 110 w 353"/>
                  <a:gd name="T21" fmla="*/ 668 h 820"/>
                  <a:gd name="T22" fmla="*/ 207 w 353"/>
                  <a:gd name="T23" fmla="*/ 731 h 820"/>
                  <a:gd name="T24" fmla="*/ 337 w 353"/>
                  <a:gd name="T25" fmla="*/ 584 h 820"/>
                  <a:gd name="connsiteX0" fmla="*/ 8778 w 9028"/>
                  <a:gd name="connsiteY0" fmla="*/ 7122 h 9354"/>
                  <a:gd name="connsiteX1" fmla="*/ 8863 w 9028"/>
                  <a:gd name="connsiteY1" fmla="*/ 5817 h 9354"/>
                  <a:gd name="connsiteX2" fmla="*/ 8863 w 9028"/>
                  <a:gd name="connsiteY2" fmla="*/ 4207 h 9354"/>
                  <a:gd name="connsiteX3" fmla="*/ 7616 w 9028"/>
                  <a:gd name="connsiteY3" fmla="*/ 4207 h 9354"/>
                  <a:gd name="connsiteX4" fmla="*/ 7616 w 9028"/>
                  <a:gd name="connsiteY4" fmla="*/ 2171 h 9354"/>
                  <a:gd name="connsiteX5" fmla="*/ 8711 w 9028"/>
                  <a:gd name="connsiteY5" fmla="*/ 0 h 9354"/>
                  <a:gd name="connsiteX6" fmla="*/ 1979 w 9028"/>
                  <a:gd name="connsiteY6" fmla="*/ 0 h 9354"/>
                  <a:gd name="connsiteX7" fmla="*/ 1327 w 9028"/>
                  <a:gd name="connsiteY7" fmla="*/ 3476 h 9354"/>
                  <a:gd name="connsiteX8" fmla="*/ 392 w 9028"/>
                  <a:gd name="connsiteY8" fmla="*/ 6585 h 9354"/>
                  <a:gd name="connsiteX9" fmla="*/ 4868 w 9028"/>
                  <a:gd name="connsiteY9" fmla="*/ 3756 h 9354"/>
                  <a:gd name="connsiteX10" fmla="*/ 2347 w 9028"/>
                  <a:gd name="connsiteY10" fmla="*/ 8146 h 9354"/>
                  <a:gd name="connsiteX11" fmla="*/ 5095 w 9028"/>
                  <a:gd name="connsiteY11" fmla="*/ 8915 h 9354"/>
                  <a:gd name="connsiteX12" fmla="*/ 8778 w 9028"/>
                  <a:gd name="connsiteY12" fmla="*/ 7122 h 9354"/>
                  <a:gd name="connsiteX0" fmla="*/ 9723 w 10000"/>
                  <a:gd name="connsiteY0" fmla="*/ 7614 h 10000"/>
                  <a:gd name="connsiteX1" fmla="*/ 9817 w 10000"/>
                  <a:gd name="connsiteY1" fmla="*/ 6219 h 10000"/>
                  <a:gd name="connsiteX2" fmla="*/ 9817 w 10000"/>
                  <a:gd name="connsiteY2" fmla="*/ 4498 h 10000"/>
                  <a:gd name="connsiteX3" fmla="*/ 8436 w 10000"/>
                  <a:gd name="connsiteY3" fmla="*/ 4498 h 10000"/>
                  <a:gd name="connsiteX4" fmla="*/ 9649 w 10000"/>
                  <a:gd name="connsiteY4" fmla="*/ 0 h 10000"/>
                  <a:gd name="connsiteX5" fmla="*/ 2192 w 10000"/>
                  <a:gd name="connsiteY5" fmla="*/ 0 h 10000"/>
                  <a:gd name="connsiteX6" fmla="*/ 1470 w 10000"/>
                  <a:gd name="connsiteY6" fmla="*/ 3716 h 10000"/>
                  <a:gd name="connsiteX7" fmla="*/ 434 w 10000"/>
                  <a:gd name="connsiteY7" fmla="*/ 7040 h 10000"/>
                  <a:gd name="connsiteX8" fmla="*/ 5392 w 10000"/>
                  <a:gd name="connsiteY8" fmla="*/ 4015 h 10000"/>
                  <a:gd name="connsiteX9" fmla="*/ 2600 w 10000"/>
                  <a:gd name="connsiteY9" fmla="*/ 8709 h 10000"/>
                  <a:gd name="connsiteX10" fmla="*/ 5644 w 10000"/>
                  <a:gd name="connsiteY10" fmla="*/ 9531 h 10000"/>
                  <a:gd name="connsiteX11" fmla="*/ 9723 w 10000"/>
                  <a:gd name="connsiteY11" fmla="*/ 7614 h 10000"/>
                  <a:gd name="connsiteX0" fmla="*/ 9723 w 10000"/>
                  <a:gd name="connsiteY0" fmla="*/ 7614 h 10000"/>
                  <a:gd name="connsiteX1" fmla="*/ 9817 w 10000"/>
                  <a:gd name="connsiteY1" fmla="*/ 6219 h 10000"/>
                  <a:gd name="connsiteX2" fmla="*/ 9817 w 10000"/>
                  <a:gd name="connsiteY2" fmla="*/ 4498 h 10000"/>
                  <a:gd name="connsiteX3" fmla="*/ 9649 w 10000"/>
                  <a:gd name="connsiteY3" fmla="*/ 0 h 10000"/>
                  <a:gd name="connsiteX4" fmla="*/ 2192 w 10000"/>
                  <a:gd name="connsiteY4" fmla="*/ 0 h 10000"/>
                  <a:gd name="connsiteX5" fmla="*/ 1470 w 10000"/>
                  <a:gd name="connsiteY5" fmla="*/ 3716 h 10000"/>
                  <a:gd name="connsiteX6" fmla="*/ 434 w 10000"/>
                  <a:gd name="connsiteY6" fmla="*/ 7040 h 10000"/>
                  <a:gd name="connsiteX7" fmla="*/ 5392 w 10000"/>
                  <a:gd name="connsiteY7" fmla="*/ 4015 h 10000"/>
                  <a:gd name="connsiteX8" fmla="*/ 2600 w 10000"/>
                  <a:gd name="connsiteY8" fmla="*/ 8709 h 10000"/>
                  <a:gd name="connsiteX9" fmla="*/ 5644 w 10000"/>
                  <a:gd name="connsiteY9" fmla="*/ 9531 h 10000"/>
                  <a:gd name="connsiteX10" fmla="*/ 9723 w 10000"/>
                  <a:gd name="connsiteY10" fmla="*/ 7614 h 10000"/>
                  <a:gd name="connsiteX0" fmla="*/ 9723 w 10257"/>
                  <a:gd name="connsiteY0" fmla="*/ 7614 h 10000"/>
                  <a:gd name="connsiteX1" fmla="*/ 9817 w 10257"/>
                  <a:gd name="connsiteY1" fmla="*/ 6219 h 10000"/>
                  <a:gd name="connsiteX2" fmla="*/ 9649 w 10257"/>
                  <a:gd name="connsiteY2" fmla="*/ 0 h 10000"/>
                  <a:gd name="connsiteX3" fmla="*/ 2192 w 10257"/>
                  <a:gd name="connsiteY3" fmla="*/ 0 h 10000"/>
                  <a:gd name="connsiteX4" fmla="*/ 1470 w 10257"/>
                  <a:gd name="connsiteY4" fmla="*/ 3716 h 10000"/>
                  <a:gd name="connsiteX5" fmla="*/ 434 w 10257"/>
                  <a:gd name="connsiteY5" fmla="*/ 7040 h 10000"/>
                  <a:gd name="connsiteX6" fmla="*/ 5392 w 10257"/>
                  <a:gd name="connsiteY6" fmla="*/ 4015 h 10000"/>
                  <a:gd name="connsiteX7" fmla="*/ 2600 w 10257"/>
                  <a:gd name="connsiteY7" fmla="*/ 8709 h 10000"/>
                  <a:gd name="connsiteX8" fmla="*/ 5644 w 10257"/>
                  <a:gd name="connsiteY8" fmla="*/ 9531 h 10000"/>
                  <a:gd name="connsiteX9" fmla="*/ 9723 w 10257"/>
                  <a:gd name="connsiteY9" fmla="*/ 7614 h 10000"/>
                  <a:gd name="connsiteX0" fmla="*/ 9723 w 10415"/>
                  <a:gd name="connsiteY0" fmla="*/ 7614 h 10000"/>
                  <a:gd name="connsiteX1" fmla="*/ 9649 w 10415"/>
                  <a:gd name="connsiteY1" fmla="*/ 0 h 10000"/>
                  <a:gd name="connsiteX2" fmla="*/ 2192 w 10415"/>
                  <a:gd name="connsiteY2" fmla="*/ 0 h 10000"/>
                  <a:gd name="connsiteX3" fmla="*/ 1470 w 10415"/>
                  <a:gd name="connsiteY3" fmla="*/ 3716 h 10000"/>
                  <a:gd name="connsiteX4" fmla="*/ 434 w 10415"/>
                  <a:gd name="connsiteY4" fmla="*/ 7040 h 10000"/>
                  <a:gd name="connsiteX5" fmla="*/ 5392 w 10415"/>
                  <a:gd name="connsiteY5" fmla="*/ 4015 h 10000"/>
                  <a:gd name="connsiteX6" fmla="*/ 2600 w 10415"/>
                  <a:gd name="connsiteY6" fmla="*/ 8709 h 10000"/>
                  <a:gd name="connsiteX7" fmla="*/ 5644 w 10415"/>
                  <a:gd name="connsiteY7" fmla="*/ 9531 h 10000"/>
                  <a:gd name="connsiteX8" fmla="*/ 9723 w 10415"/>
                  <a:gd name="connsiteY8" fmla="*/ 7614 h 10000"/>
                  <a:gd name="connsiteX0" fmla="*/ 9723 w 10980"/>
                  <a:gd name="connsiteY0" fmla="*/ 7614 h 10000"/>
                  <a:gd name="connsiteX1" fmla="*/ 9649 w 10980"/>
                  <a:gd name="connsiteY1" fmla="*/ 0 h 10000"/>
                  <a:gd name="connsiteX2" fmla="*/ 2192 w 10980"/>
                  <a:gd name="connsiteY2" fmla="*/ 0 h 10000"/>
                  <a:gd name="connsiteX3" fmla="*/ 1470 w 10980"/>
                  <a:gd name="connsiteY3" fmla="*/ 3716 h 10000"/>
                  <a:gd name="connsiteX4" fmla="*/ 434 w 10980"/>
                  <a:gd name="connsiteY4" fmla="*/ 7040 h 10000"/>
                  <a:gd name="connsiteX5" fmla="*/ 5392 w 10980"/>
                  <a:gd name="connsiteY5" fmla="*/ 4015 h 10000"/>
                  <a:gd name="connsiteX6" fmla="*/ 2600 w 10980"/>
                  <a:gd name="connsiteY6" fmla="*/ 8709 h 10000"/>
                  <a:gd name="connsiteX7" fmla="*/ 5644 w 10980"/>
                  <a:gd name="connsiteY7" fmla="*/ 9531 h 10000"/>
                  <a:gd name="connsiteX8" fmla="*/ 9723 w 10980"/>
                  <a:gd name="connsiteY8" fmla="*/ 7614 h 10000"/>
                  <a:gd name="connsiteX0" fmla="*/ 9723 w 11574"/>
                  <a:gd name="connsiteY0" fmla="*/ 7614 h 10000"/>
                  <a:gd name="connsiteX1" fmla="*/ 9649 w 11574"/>
                  <a:gd name="connsiteY1" fmla="*/ 0 h 10000"/>
                  <a:gd name="connsiteX2" fmla="*/ 2192 w 11574"/>
                  <a:gd name="connsiteY2" fmla="*/ 0 h 10000"/>
                  <a:gd name="connsiteX3" fmla="*/ 1470 w 11574"/>
                  <a:gd name="connsiteY3" fmla="*/ 3716 h 10000"/>
                  <a:gd name="connsiteX4" fmla="*/ 434 w 11574"/>
                  <a:gd name="connsiteY4" fmla="*/ 7040 h 10000"/>
                  <a:gd name="connsiteX5" fmla="*/ 5392 w 11574"/>
                  <a:gd name="connsiteY5" fmla="*/ 4015 h 10000"/>
                  <a:gd name="connsiteX6" fmla="*/ 2600 w 11574"/>
                  <a:gd name="connsiteY6" fmla="*/ 8709 h 10000"/>
                  <a:gd name="connsiteX7" fmla="*/ 5644 w 11574"/>
                  <a:gd name="connsiteY7" fmla="*/ 9531 h 10000"/>
                  <a:gd name="connsiteX8" fmla="*/ 9723 w 11574"/>
                  <a:gd name="connsiteY8" fmla="*/ 761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74" h="10000">
                    <a:moveTo>
                      <a:pt x="9723" y="7614"/>
                    </a:moveTo>
                    <a:cubicBezTo>
                      <a:pt x="11847" y="5571"/>
                      <a:pt x="12543" y="1724"/>
                      <a:pt x="9649" y="0"/>
                    </a:cubicBezTo>
                    <a:lnTo>
                      <a:pt x="2192" y="0"/>
                    </a:lnTo>
                    <a:cubicBezTo>
                      <a:pt x="2317" y="1564"/>
                      <a:pt x="2286" y="2216"/>
                      <a:pt x="1470" y="3716"/>
                    </a:cubicBezTo>
                    <a:cubicBezTo>
                      <a:pt x="1093" y="4381"/>
                      <a:pt x="-852" y="6597"/>
                      <a:pt x="434" y="7040"/>
                    </a:cubicBezTo>
                    <a:cubicBezTo>
                      <a:pt x="2757" y="8136"/>
                      <a:pt x="4200" y="4446"/>
                      <a:pt x="5392" y="4015"/>
                    </a:cubicBezTo>
                    <a:cubicBezTo>
                      <a:pt x="7965" y="3611"/>
                      <a:pt x="7965" y="6154"/>
                      <a:pt x="2600" y="8709"/>
                    </a:cubicBezTo>
                    <a:cubicBezTo>
                      <a:pt x="1062" y="9426"/>
                      <a:pt x="2788" y="10691"/>
                      <a:pt x="5644" y="9531"/>
                    </a:cubicBezTo>
                    <a:lnTo>
                      <a:pt x="9723" y="7614"/>
                    </a:lnTo>
                    <a:close/>
                  </a:path>
                </a:pathLst>
              </a:custGeom>
              <a:solidFill>
                <a:srgbClr val="B76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2" name="Freeform 439">
                <a:extLst>
                  <a:ext uri="{FF2B5EF4-FFF2-40B4-BE49-F238E27FC236}">
                    <a16:creationId xmlns:a16="http://schemas.microsoft.com/office/drawing/2014/main" id="{502F2124-0ABA-4BCD-8DC1-DE180CCEDBFE}"/>
                  </a:ext>
                </a:extLst>
              </p:cNvPr>
              <p:cNvSpPr>
                <a:spLocks/>
              </p:cNvSpPr>
              <p:nvPr/>
            </p:nvSpPr>
            <p:spPr bwMode="auto">
              <a:xfrm>
                <a:off x="2336008" y="2724151"/>
                <a:ext cx="122238" cy="115888"/>
              </a:xfrm>
              <a:custGeom>
                <a:avLst/>
                <a:gdLst>
                  <a:gd name="T0" fmla="*/ 0 w 373"/>
                  <a:gd name="T1" fmla="*/ 52 h 354"/>
                  <a:gd name="T2" fmla="*/ 0 w 373"/>
                  <a:gd name="T3" fmla="*/ 291 h 354"/>
                  <a:gd name="T4" fmla="*/ 76 w 373"/>
                  <a:gd name="T5" fmla="*/ 331 h 354"/>
                  <a:gd name="T6" fmla="*/ 187 w 373"/>
                  <a:gd name="T7" fmla="*/ 330 h 354"/>
                  <a:gd name="T8" fmla="*/ 373 w 373"/>
                  <a:gd name="T9" fmla="*/ 282 h 354"/>
                  <a:gd name="T10" fmla="*/ 371 w 373"/>
                  <a:gd name="T11" fmla="*/ 50 h 354"/>
                  <a:gd name="T12" fmla="*/ 297 w 373"/>
                  <a:gd name="T13" fmla="*/ 16 h 354"/>
                  <a:gd name="T14" fmla="*/ 187 w 373"/>
                  <a:gd name="T15" fmla="*/ 17 h 354"/>
                  <a:gd name="T16" fmla="*/ 0 w 373"/>
                  <a:gd name="T17" fmla="*/ 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3" h="354">
                    <a:moveTo>
                      <a:pt x="0" y="52"/>
                    </a:moveTo>
                    <a:lnTo>
                      <a:pt x="0" y="291"/>
                    </a:lnTo>
                    <a:cubicBezTo>
                      <a:pt x="12" y="328"/>
                      <a:pt x="28" y="330"/>
                      <a:pt x="76" y="331"/>
                    </a:cubicBezTo>
                    <a:cubicBezTo>
                      <a:pt x="113" y="331"/>
                      <a:pt x="150" y="330"/>
                      <a:pt x="187" y="330"/>
                    </a:cubicBezTo>
                    <a:cubicBezTo>
                      <a:pt x="274" y="330"/>
                      <a:pt x="347" y="354"/>
                      <a:pt x="373" y="282"/>
                    </a:cubicBezTo>
                    <a:lnTo>
                      <a:pt x="371" y="50"/>
                    </a:lnTo>
                    <a:cubicBezTo>
                      <a:pt x="348" y="23"/>
                      <a:pt x="349" y="18"/>
                      <a:pt x="297" y="16"/>
                    </a:cubicBezTo>
                    <a:cubicBezTo>
                      <a:pt x="262" y="15"/>
                      <a:pt x="223" y="17"/>
                      <a:pt x="187" y="17"/>
                    </a:cubicBezTo>
                    <a:cubicBezTo>
                      <a:pt x="111" y="17"/>
                      <a:pt x="30" y="0"/>
                      <a:pt x="0" y="52"/>
                    </a:cubicBez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3" name="Freeform 447">
                <a:extLst>
                  <a:ext uri="{FF2B5EF4-FFF2-40B4-BE49-F238E27FC236}">
                    <a16:creationId xmlns:a16="http://schemas.microsoft.com/office/drawing/2014/main" id="{D2CCA06E-5BBC-446E-9740-A2567281465C}"/>
                  </a:ext>
                </a:extLst>
              </p:cNvPr>
              <p:cNvSpPr>
                <a:spLocks/>
              </p:cNvSpPr>
              <p:nvPr/>
            </p:nvSpPr>
            <p:spPr bwMode="auto">
              <a:xfrm>
                <a:off x="1937545" y="2974976"/>
                <a:ext cx="103188" cy="106363"/>
              </a:xfrm>
              <a:custGeom>
                <a:avLst/>
                <a:gdLst>
                  <a:gd name="T0" fmla="*/ 174 w 317"/>
                  <a:gd name="T1" fmla="*/ 317 h 328"/>
                  <a:gd name="T2" fmla="*/ 188 w 317"/>
                  <a:gd name="T3" fmla="*/ 325 h 328"/>
                  <a:gd name="T4" fmla="*/ 317 w 317"/>
                  <a:gd name="T5" fmla="*/ 325 h 328"/>
                  <a:gd name="T6" fmla="*/ 312 w 317"/>
                  <a:gd name="T7" fmla="*/ 170 h 328"/>
                  <a:gd name="T8" fmla="*/ 196 w 317"/>
                  <a:gd name="T9" fmla="*/ 13 h 328"/>
                  <a:gd name="T10" fmla="*/ 11 w 317"/>
                  <a:gd name="T11" fmla="*/ 13 h 328"/>
                  <a:gd name="T12" fmla="*/ 26 w 317"/>
                  <a:gd name="T13" fmla="*/ 151 h 328"/>
                  <a:gd name="T14" fmla="*/ 162 w 317"/>
                  <a:gd name="T15" fmla="*/ 157 h 328"/>
                  <a:gd name="T16" fmla="*/ 174 w 317"/>
                  <a:gd name="T17" fmla="*/ 31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7" h="328">
                    <a:moveTo>
                      <a:pt x="174" y="317"/>
                    </a:moveTo>
                    <a:cubicBezTo>
                      <a:pt x="176" y="328"/>
                      <a:pt x="167" y="320"/>
                      <a:pt x="188" y="325"/>
                    </a:cubicBezTo>
                    <a:lnTo>
                      <a:pt x="317" y="325"/>
                    </a:lnTo>
                    <a:lnTo>
                      <a:pt x="312" y="170"/>
                    </a:lnTo>
                    <a:cubicBezTo>
                      <a:pt x="310" y="90"/>
                      <a:pt x="258" y="36"/>
                      <a:pt x="196" y="13"/>
                    </a:cubicBezTo>
                    <a:cubicBezTo>
                      <a:pt x="156" y="0"/>
                      <a:pt x="50" y="3"/>
                      <a:pt x="11" y="13"/>
                    </a:cubicBezTo>
                    <a:cubicBezTo>
                      <a:pt x="0" y="64"/>
                      <a:pt x="17" y="108"/>
                      <a:pt x="26" y="151"/>
                    </a:cubicBezTo>
                    <a:lnTo>
                      <a:pt x="162" y="157"/>
                    </a:lnTo>
                    <a:cubicBezTo>
                      <a:pt x="183" y="201"/>
                      <a:pt x="180" y="261"/>
                      <a:pt x="174" y="317"/>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4" name="Freeform 448">
                <a:extLst>
                  <a:ext uri="{FF2B5EF4-FFF2-40B4-BE49-F238E27FC236}">
                    <a16:creationId xmlns:a16="http://schemas.microsoft.com/office/drawing/2014/main" id="{8B9CABE8-BFF0-4BC8-8308-108E38478886}"/>
                  </a:ext>
                </a:extLst>
              </p:cNvPr>
              <p:cNvSpPr>
                <a:spLocks/>
              </p:cNvSpPr>
              <p:nvPr/>
            </p:nvSpPr>
            <p:spPr bwMode="auto">
              <a:xfrm>
                <a:off x="1826420" y="3340101"/>
                <a:ext cx="103188" cy="76200"/>
              </a:xfrm>
              <a:custGeom>
                <a:avLst/>
                <a:gdLst>
                  <a:gd name="T0" fmla="*/ 12 w 312"/>
                  <a:gd name="T1" fmla="*/ 37 h 232"/>
                  <a:gd name="T2" fmla="*/ 15 w 312"/>
                  <a:gd name="T3" fmla="*/ 201 h 232"/>
                  <a:gd name="T4" fmla="*/ 176 w 312"/>
                  <a:gd name="T5" fmla="*/ 213 h 232"/>
                  <a:gd name="T6" fmla="*/ 312 w 312"/>
                  <a:gd name="T7" fmla="*/ 158 h 232"/>
                  <a:gd name="T8" fmla="*/ 307 w 312"/>
                  <a:gd name="T9" fmla="*/ 39 h 232"/>
                  <a:gd name="T10" fmla="*/ 288 w 312"/>
                  <a:gd name="T11" fmla="*/ 15 h 232"/>
                  <a:gd name="T12" fmla="*/ 134 w 312"/>
                  <a:gd name="T13" fmla="*/ 13 h 232"/>
                  <a:gd name="T14" fmla="*/ 12 w 312"/>
                  <a:gd name="T15" fmla="*/ 37 h 2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2" h="232">
                    <a:moveTo>
                      <a:pt x="12" y="37"/>
                    </a:moveTo>
                    <a:cubicBezTo>
                      <a:pt x="0" y="84"/>
                      <a:pt x="2" y="160"/>
                      <a:pt x="15" y="201"/>
                    </a:cubicBezTo>
                    <a:cubicBezTo>
                      <a:pt x="59" y="218"/>
                      <a:pt x="122" y="213"/>
                      <a:pt x="176" y="213"/>
                    </a:cubicBezTo>
                    <a:cubicBezTo>
                      <a:pt x="248" y="213"/>
                      <a:pt x="304" y="232"/>
                      <a:pt x="312" y="158"/>
                    </a:cubicBezTo>
                    <a:lnTo>
                      <a:pt x="307" y="39"/>
                    </a:lnTo>
                    <a:lnTo>
                      <a:pt x="288" y="15"/>
                    </a:lnTo>
                    <a:cubicBezTo>
                      <a:pt x="237" y="12"/>
                      <a:pt x="185" y="14"/>
                      <a:pt x="134" y="13"/>
                    </a:cubicBezTo>
                    <a:cubicBezTo>
                      <a:pt x="93" y="13"/>
                      <a:pt x="33" y="0"/>
                      <a:pt x="12" y="37"/>
                    </a:cubicBezTo>
                    <a:close/>
                  </a:path>
                </a:pathLst>
              </a:custGeom>
              <a:solidFill>
                <a:srgbClr val="A59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5" name="Freeform 449">
                <a:extLst>
                  <a:ext uri="{FF2B5EF4-FFF2-40B4-BE49-F238E27FC236}">
                    <a16:creationId xmlns:a16="http://schemas.microsoft.com/office/drawing/2014/main" id="{41046D72-00BE-4CFD-918A-5A1D9D8547D2}"/>
                  </a:ext>
                </a:extLst>
              </p:cNvPr>
              <p:cNvSpPr>
                <a:spLocks/>
              </p:cNvSpPr>
              <p:nvPr/>
            </p:nvSpPr>
            <p:spPr bwMode="auto">
              <a:xfrm>
                <a:off x="2358233" y="2751139"/>
                <a:ext cx="79375" cy="58738"/>
              </a:xfrm>
              <a:custGeom>
                <a:avLst/>
                <a:gdLst>
                  <a:gd name="T0" fmla="*/ 0 w 244"/>
                  <a:gd name="T1" fmla="*/ 174 h 177"/>
                  <a:gd name="T2" fmla="*/ 241 w 244"/>
                  <a:gd name="T3" fmla="*/ 177 h 177"/>
                  <a:gd name="T4" fmla="*/ 244 w 244"/>
                  <a:gd name="T5" fmla="*/ 0 h 177"/>
                  <a:gd name="T6" fmla="*/ 0 w 244"/>
                  <a:gd name="T7" fmla="*/ 0 h 177"/>
                  <a:gd name="T8" fmla="*/ 0 w 244"/>
                  <a:gd name="T9" fmla="*/ 174 h 177"/>
                </a:gdLst>
                <a:ahLst/>
                <a:cxnLst>
                  <a:cxn ang="0">
                    <a:pos x="T0" y="T1"/>
                  </a:cxn>
                  <a:cxn ang="0">
                    <a:pos x="T2" y="T3"/>
                  </a:cxn>
                  <a:cxn ang="0">
                    <a:pos x="T4" y="T5"/>
                  </a:cxn>
                  <a:cxn ang="0">
                    <a:pos x="T6" y="T7"/>
                  </a:cxn>
                  <a:cxn ang="0">
                    <a:pos x="T8" y="T9"/>
                  </a:cxn>
                </a:cxnLst>
                <a:rect l="0" t="0" r="r" b="b"/>
                <a:pathLst>
                  <a:path w="244" h="177">
                    <a:moveTo>
                      <a:pt x="0" y="174"/>
                    </a:moveTo>
                    <a:lnTo>
                      <a:pt x="241" y="177"/>
                    </a:lnTo>
                    <a:lnTo>
                      <a:pt x="244" y="0"/>
                    </a:lnTo>
                    <a:lnTo>
                      <a:pt x="0" y="0"/>
                    </a:lnTo>
                    <a:lnTo>
                      <a:pt x="0" y="174"/>
                    </a:ln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346" name="Group 345">
                <a:extLst>
                  <a:ext uri="{FF2B5EF4-FFF2-40B4-BE49-F238E27FC236}">
                    <a16:creationId xmlns:a16="http://schemas.microsoft.com/office/drawing/2014/main" id="{83491A54-2991-45A4-BFD7-EA7D486C726F}"/>
                  </a:ext>
                </a:extLst>
              </p:cNvPr>
              <p:cNvGrpSpPr/>
              <p:nvPr/>
            </p:nvGrpSpPr>
            <p:grpSpPr>
              <a:xfrm>
                <a:off x="2271874" y="1344931"/>
                <a:ext cx="261938" cy="276225"/>
                <a:chOff x="9598026" y="2087564"/>
                <a:chExt cx="261938" cy="276225"/>
              </a:xfrm>
            </p:grpSpPr>
            <p:sp>
              <p:nvSpPr>
                <p:cNvPr id="349" name="Freeform 288">
                  <a:extLst>
                    <a:ext uri="{FF2B5EF4-FFF2-40B4-BE49-F238E27FC236}">
                      <a16:creationId xmlns:a16="http://schemas.microsoft.com/office/drawing/2014/main" id="{EE9C5975-90A4-4304-B31B-0950809F9B13}"/>
                    </a:ext>
                  </a:extLst>
                </p:cNvPr>
                <p:cNvSpPr>
                  <a:spLocks/>
                </p:cNvSpPr>
                <p:nvPr/>
              </p:nvSpPr>
              <p:spPr bwMode="auto">
                <a:xfrm>
                  <a:off x="9672639" y="2147889"/>
                  <a:ext cx="101600" cy="155575"/>
                </a:xfrm>
                <a:custGeom>
                  <a:avLst/>
                  <a:gdLst>
                    <a:gd name="T0" fmla="*/ 314 w 314"/>
                    <a:gd name="T1" fmla="*/ 409 h 472"/>
                    <a:gd name="T2" fmla="*/ 190 w 314"/>
                    <a:gd name="T3" fmla="*/ 386 h 472"/>
                    <a:gd name="T4" fmla="*/ 88 w 314"/>
                    <a:gd name="T5" fmla="*/ 307 h 472"/>
                    <a:gd name="T6" fmla="*/ 88 w 314"/>
                    <a:gd name="T7" fmla="*/ 37 h 472"/>
                    <a:gd name="T8" fmla="*/ 42 w 314"/>
                    <a:gd name="T9" fmla="*/ 370 h 472"/>
                    <a:gd name="T10" fmla="*/ 314 w 314"/>
                    <a:gd name="T11" fmla="*/ 409 h 472"/>
                  </a:gdLst>
                  <a:ahLst/>
                  <a:cxnLst>
                    <a:cxn ang="0">
                      <a:pos x="T0" y="T1"/>
                    </a:cxn>
                    <a:cxn ang="0">
                      <a:pos x="T2" y="T3"/>
                    </a:cxn>
                    <a:cxn ang="0">
                      <a:pos x="T4" y="T5"/>
                    </a:cxn>
                    <a:cxn ang="0">
                      <a:pos x="T6" y="T7"/>
                    </a:cxn>
                    <a:cxn ang="0">
                      <a:pos x="T8" y="T9"/>
                    </a:cxn>
                    <a:cxn ang="0">
                      <a:pos x="T10" y="T11"/>
                    </a:cxn>
                  </a:cxnLst>
                  <a:rect l="0" t="0" r="r" b="b"/>
                  <a:pathLst>
                    <a:path w="314" h="472">
                      <a:moveTo>
                        <a:pt x="314" y="409"/>
                      </a:moveTo>
                      <a:cubicBezTo>
                        <a:pt x="310" y="328"/>
                        <a:pt x="258" y="388"/>
                        <a:pt x="190" y="386"/>
                      </a:cubicBezTo>
                      <a:cubicBezTo>
                        <a:pt x="135" y="385"/>
                        <a:pt x="93" y="360"/>
                        <a:pt x="88" y="307"/>
                      </a:cubicBezTo>
                      <a:cubicBezTo>
                        <a:pt x="83" y="250"/>
                        <a:pt x="179" y="0"/>
                        <a:pt x="88" y="37"/>
                      </a:cubicBezTo>
                      <a:cubicBezTo>
                        <a:pt x="69" y="45"/>
                        <a:pt x="0" y="291"/>
                        <a:pt x="42" y="370"/>
                      </a:cubicBezTo>
                      <a:cubicBezTo>
                        <a:pt x="97" y="472"/>
                        <a:pt x="256" y="465"/>
                        <a:pt x="314" y="409"/>
                      </a:cubicBezTo>
                      <a:close/>
                    </a:path>
                  </a:pathLst>
                </a:custGeom>
                <a:solidFill>
                  <a:srgbClr val="8C41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0" name="Freeform 289">
                  <a:extLst>
                    <a:ext uri="{FF2B5EF4-FFF2-40B4-BE49-F238E27FC236}">
                      <a16:creationId xmlns:a16="http://schemas.microsoft.com/office/drawing/2014/main" id="{851635AC-5CA1-4584-8B03-CC3A5EB10D59}"/>
                    </a:ext>
                  </a:extLst>
                </p:cNvPr>
                <p:cNvSpPr>
                  <a:spLocks/>
                </p:cNvSpPr>
                <p:nvPr/>
              </p:nvSpPr>
              <p:spPr bwMode="auto">
                <a:xfrm>
                  <a:off x="9659939" y="2290764"/>
                  <a:ext cx="149225" cy="73025"/>
                </a:xfrm>
                <a:custGeom>
                  <a:avLst/>
                  <a:gdLst>
                    <a:gd name="T0" fmla="*/ 387 w 456"/>
                    <a:gd name="T1" fmla="*/ 135 h 222"/>
                    <a:gd name="T2" fmla="*/ 370 w 456"/>
                    <a:gd name="T3" fmla="*/ 40 h 222"/>
                    <a:gd name="T4" fmla="*/ 217 w 456"/>
                    <a:gd name="T5" fmla="*/ 95 h 222"/>
                    <a:gd name="T6" fmla="*/ 30 w 456"/>
                    <a:gd name="T7" fmla="*/ 48 h 222"/>
                    <a:gd name="T8" fmla="*/ 387 w 456"/>
                    <a:gd name="T9" fmla="*/ 135 h 222"/>
                  </a:gdLst>
                  <a:ahLst/>
                  <a:cxnLst>
                    <a:cxn ang="0">
                      <a:pos x="T0" y="T1"/>
                    </a:cxn>
                    <a:cxn ang="0">
                      <a:pos x="T2" y="T3"/>
                    </a:cxn>
                    <a:cxn ang="0">
                      <a:pos x="T4" y="T5"/>
                    </a:cxn>
                    <a:cxn ang="0">
                      <a:pos x="T6" y="T7"/>
                    </a:cxn>
                    <a:cxn ang="0">
                      <a:pos x="T8" y="T9"/>
                    </a:cxn>
                  </a:cxnLst>
                  <a:rect l="0" t="0" r="r" b="b"/>
                  <a:pathLst>
                    <a:path w="456" h="222">
                      <a:moveTo>
                        <a:pt x="387" y="135"/>
                      </a:moveTo>
                      <a:cubicBezTo>
                        <a:pt x="428" y="104"/>
                        <a:pt x="456" y="40"/>
                        <a:pt x="370" y="40"/>
                      </a:cubicBezTo>
                      <a:cubicBezTo>
                        <a:pt x="360" y="44"/>
                        <a:pt x="327" y="97"/>
                        <a:pt x="217" y="95"/>
                      </a:cubicBezTo>
                      <a:cubicBezTo>
                        <a:pt x="66" y="93"/>
                        <a:pt x="123" y="0"/>
                        <a:pt x="30" y="48"/>
                      </a:cubicBezTo>
                      <a:cubicBezTo>
                        <a:pt x="0" y="185"/>
                        <a:pt x="269" y="222"/>
                        <a:pt x="387" y="135"/>
                      </a:cubicBezTo>
                      <a:close/>
                    </a:path>
                  </a:pathLst>
                </a:custGeom>
                <a:solidFill>
                  <a:srgbClr val="753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1" name="Freeform 310">
                  <a:extLst>
                    <a:ext uri="{FF2B5EF4-FFF2-40B4-BE49-F238E27FC236}">
                      <a16:creationId xmlns:a16="http://schemas.microsoft.com/office/drawing/2014/main" id="{CAB79857-8DF2-4E5F-BD50-2ABF271177C6}"/>
                    </a:ext>
                  </a:extLst>
                </p:cNvPr>
                <p:cNvSpPr>
                  <a:spLocks/>
                </p:cNvSpPr>
                <p:nvPr/>
              </p:nvSpPr>
              <p:spPr bwMode="auto">
                <a:xfrm>
                  <a:off x="9763126" y="2093914"/>
                  <a:ext cx="96838" cy="34925"/>
                </a:xfrm>
                <a:custGeom>
                  <a:avLst/>
                  <a:gdLst>
                    <a:gd name="T0" fmla="*/ 21 w 295"/>
                    <a:gd name="T1" fmla="*/ 75 h 104"/>
                    <a:gd name="T2" fmla="*/ 152 w 295"/>
                    <a:gd name="T3" fmla="*/ 71 h 104"/>
                    <a:gd name="T4" fmla="*/ 277 w 295"/>
                    <a:gd name="T5" fmla="*/ 92 h 104"/>
                    <a:gd name="T6" fmla="*/ 157 w 295"/>
                    <a:gd name="T7" fmla="*/ 8 h 104"/>
                    <a:gd name="T8" fmla="*/ 21 w 295"/>
                    <a:gd name="T9" fmla="*/ 75 h 104"/>
                  </a:gdLst>
                  <a:ahLst/>
                  <a:cxnLst>
                    <a:cxn ang="0">
                      <a:pos x="T0" y="T1"/>
                    </a:cxn>
                    <a:cxn ang="0">
                      <a:pos x="T2" y="T3"/>
                    </a:cxn>
                    <a:cxn ang="0">
                      <a:pos x="T4" y="T5"/>
                    </a:cxn>
                    <a:cxn ang="0">
                      <a:pos x="T6" y="T7"/>
                    </a:cxn>
                    <a:cxn ang="0">
                      <a:pos x="T8" y="T9"/>
                    </a:cxn>
                  </a:cxnLst>
                  <a:rect l="0" t="0" r="r" b="b"/>
                  <a:pathLst>
                    <a:path w="295" h="104">
                      <a:moveTo>
                        <a:pt x="21" y="75"/>
                      </a:moveTo>
                      <a:cubicBezTo>
                        <a:pt x="65" y="88"/>
                        <a:pt x="92" y="62"/>
                        <a:pt x="152" y="71"/>
                      </a:cubicBezTo>
                      <a:cubicBezTo>
                        <a:pt x="204" y="80"/>
                        <a:pt x="230" y="104"/>
                        <a:pt x="277" y="92"/>
                      </a:cubicBezTo>
                      <a:cubicBezTo>
                        <a:pt x="295" y="27"/>
                        <a:pt x="221" y="16"/>
                        <a:pt x="157" y="8"/>
                      </a:cubicBezTo>
                      <a:cubicBezTo>
                        <a:pt x="93" y="0"/>
                        <a:pt x="0" y="2"/>
                        <a:pt x="21" y="75"/>
                      </a:cubicBezTo>
                      <a:close/>
                    </a:path>
                  </a:pathLst>
                </a:custGeom>
                <a:solidFill>
                  <a:srgbClr val="211E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2" name="Freeform 312">
                  <a:extLst>
                    <a:ext uri="{FF2B5EF4-FFF2-40B4-BE49-F238E27FC236}">
                      <a16:creationId xmlns:a16="http://schemas.microsoft.com/office/drawing/2014/main" id="{5D5F64B8-4B66-437A-A6A9-5648EE772486}"/>
                    </a:ext>
                  </a:extLst>
                </p:cNvPr>
                <p:cNvSpPr>
                  <a:spLocks/>
                </p:cNvSpPr>
                <p:nvPr/>
              </p:nvSpPr>
              <p:spPr bwMode="auto">
                <a:xfrm>
                  <a:off x="9598026" y="2087564"/>
                  <a:ext cx="85725" cy="47625"/>
                </a:xfrm>
                <a:custGeom>
                  <a:avLst/>
                  <a:gdLst>
                    <a:gd name="T0" fmla="*/ 261 w 261"/>
                    <a:gd name="T1" fmla="*/ 61 h 148"/>
                    <a:gd name="T2" fmla="*/ 10 w 261"/>
                    <a:gd name="T3" fmla="*/ 94 h 148"/>
                    <a:gd name="T4" fmla="*/ 135 w 261"/>
                    <a:gd name="T5" fmla="*/ 90 h 148"/>
                    <a:gd name="T6" fmla="*/ 261 w 261"/>
                    <a:gd name="T7" fmla="*/ 61 h 148"/>
                  </a:gdLst>
                  <a:ahLst/>
                  <a:cxnLst>
                    <a:cxn ang="0">
                      <a:pos x="T0" y="T1"/>
                    </a:cxn>
                    <a:cxn ang="0">
                      <a:pos x="T2" y="T3"/>
                    </a:cxn>
                    <a:cxn ang="0">
                      <a:pos x="T4" y="T5"/>
                    </a:cxn>
                    <a:cxn ang="0">
                      <a:pos x="T6" y="T7"/>
                    </a:cxn>
                  </a:cxnLst>
                  <a:rect l="0" t="0" r="r" b="b"/>
                  <a:pathLst>
                    <a:path w="261" h="148">
                      <a:moveTo>
                        <a:pt x="261" y="61"/>
                      </a:moveTo>
                      <a:cubicBezTo>
                        <a:pt x="209" y="0"/>
                        <a:pt x="0" y="26"/>
                        <a:pt x="10" y="94"/>
                      </a:cubicBezTo>
                      <a:cubicBezTo>
                        <a:pt x="19" y="148"/>
                        <a:pt x="95" y="94"/>
                        <a:pt x="135" y="90"/>
                      </a:cubicBezTo>
                      <a:cubicBezTo>
                        <a:pt x="202" y="85"/>
                        <a:pt x="259" y="136"/>
                        <a:pt x="261" y="61"/>
                      </a:cubicBezTo>
                      <a:close/>
                    </a:path>
                  </a:pathLst>
                </a:custGeom>
                <a:solidFill>
                  <a:srgbClr val="211E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3" name="Freeform 331">
                  <a:extLst>
                    <a:ext uri="{FF2B5EF4-FFF2-40B4-BE49-F238E27FC236}">
                      <a16:creationId xmlns:a16="http://schemas.microsoft.com/office/drawing/2014/main" id="{3388BD85-797F-4D00-9903-091437417EA3}"/>
                    </a:ext>
                  </a:extLst>
                </p:cNvPr>
                <p:cNvSpPr>
                  <a:spLocks/>
                </p:cNvSpPr>
                <p:nvPr/>
              </p:nvSpPr>
              <p:spPr bwMode="auto">
                <a:xfrm>
                  <a:off x="9636126" y="2139951"/>
                  <a:ext cx="34925" cy="33338"/>
                </a:xfrm>
                <a:custGeom>
                  <a:avLst/>
                  <a:gdLst>
                    <a:gd name="T0" fmla="*/ 81 w 107"/>
                    <a:gd name="T1" fmla="*/ 96 h 101"/>
                    <a:gd name="T2" fmla="*/ 107 w 107"/>
                    <a:gd name="T3" fmla="*/ 64 h 101"/>
                    <a:gd name="T4" fmla="*/ 104 w 107"/>
                    <a:gd name="T5" fmla="*/ 26 h 101"/>
                    <a:gd name="T6" fmla="*/ 80 w 107"/>
                    <a:gd name="T7" fmla="*/ 6 h 101"/>
                    <a:gd name="T8" fmla="*/ 3 w 107"/>
                    <a:gd name="T9" fmla="*/ 47 h 101"/>
                    <a:gd name="T10" fmla="*/ 81 w 107"/>
                    <a:gd name="T11" fmla="*/ 96 h 101"/>
                  </a:gdLst>
                  <a:ahLst/>
                  <a:cxnLst>
                    <a:cxn ang="0">
                      <a:pos x="T0" y="T1"/>
                    </a:cxn>
                    <a:cxn ang="0">
                      <a:pos x="T2" y="T3"/>
                    </a:cxn>
                    <a:cxn ang="0">
                      <a:pos x="T4" y="T5"/>
                    </a:cxn>
                    <a:cxn ang="0">
                      <a:pos x="T6" y="T7"/>
                    </a:cxn>
                    <a:cxn ang="0">
                      <a:pos x="T8" y="T9"/>
                    </a:cxn>
                    <a:cxn ang="0">
                      <a:pos x="T10" y="T11"/>
                    </a:cxn>
                  </a:cxnLst>
                  <a:rect l="0" t="0" r="r" b="b"/>
                  <a:pathLst>
                    <a:path w="107" h="101">
                      <a:moveTo>
                        <a:pt x="81" y="96"/>
                      </a:moveTo>
                      <a:lnTo>
                        <a:pt x="107" y="64"/>
                      </a:lnTo>
                      <a:lnTo>
                        <a:pt x="104" y="26"/>
                      </a:lnTo>
                      <a:lnTo>
                        <a:pt x="80" y="6"/>
                      </a:lnTo>
                      <a:cubicBezTo>
                        <a:pt x="37" y="0"/>
                        <a:pt x="6" y="4"/>
                        <a:pt x="3" y="47"/>
                      </a:cubicBezTo>
                      <a:cubicBezTo>
                        <a:pt x="0" y="96"/>
                        <a:pt x="35" y="101"/>
                        <a:pt x="81" y="96"/>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4" name="Freeform 332">
                  <a:extLst>
                    <a:ext uri="{FF2B5EF4-FFF2-40B4-BE49-F238E27FC236}">
                      <a16:creationId xmlns:a16="http://schemas.microsoft.com/office/drawing/2014/main" id="{EC1F6F03-1FD6-4B49-8CAB-389F3B24182A}"/>
                    </a:ext>
                  </a:extLst>
                </p:cNvPr>
                <p:cNvSpPr>
                  <a:spLocks/>
                </p:cNvSpPr>
                <p:nvPr/>
              </p:nvSpPr>
              <p:spPr bwMode="auto">
                <a:xfrm>
                  <a:off x="9786939" y="2139951"/>
                  <a:ext cx="36513" cy="33338"/>
                </a:xfrm>
                <a:custGeom>
                  <a:avLst/>
                  <a:gdLst>
                    <a:gd name="T0" fmla="*/ 2 w 110"/>
                    <a:gd name="T1" fmla="*/ 26 h 104"/>
                    <a:gd name="T2" fmla="*/ 0 w 110"/>
                    <a:gd name="T3" fmla="*/ 73 h 104"/>
                    <a:gd name="T4" fmla="*/ 25 w 110"/>
                    <a:gd name="T5" fmla="*/ 94 h 104"/>
                    <a:gd name="T6" fmla="*/ 96 w 110"/>
                    <a:gd name="T7" fmla="*/ 17 h 104"/>
                    <a:gd name="T8" fmla="*/ 25 w 110"/>
                    <a:gd name="T9" fmla="*/ 4 h 104"/>
                    <a:gd name="T10" fmla="*/ 2 w 110"/>
                    <a:gd name="T11" fmla="*/ 26 h 104"/>
                  </a:gdLst>
                  <a:ahLst/>
                  <a:cxnLst>
                    <a:cxn ang="0">
                      <a:pos x="T0" y="T1"/>
                    </a:cxn>
                    <a:cxn ang="0">
                      <a:pos x="T2" y="T3"/>
                    </a:cxn>
                    <a:cxn ang="0">
                      <a:pos x="T4" y="T5"/>
                    </a:cxn>
                    <a:cxn ang="0">
                      <a:pos x="T6" y="T7"/>
                    </a:cxn>
                    <a:cxn ang="0">
                      <a:pos x="T8" y="T9"/>
                    </a:cxn>
                    <a:cxn ang="0">
                      <a:pos x="T10" y="T11"/>
                    </a:cxn>
                  </a:cxnLst>
                  <a:rect l="0" t="0" r="r" b="b"/>
                  <a:pathLst>
                    <a:path w="110" h="104">
                      <a:moveTo>
                        <a:pt x="2" y="26"/>
                      </a:moveTo>
                      <a:lnTo>
                        <a:pt x="0" y="73"/>
                      </a:lnTo>
                      <a:lnTo>
                        <a:pt x="25" y="94"/>
                      </a:lnTo>
                      <a:cubicBezTo>
                        <a:pt x="96" y="104"/>
                        <a:pt x="110" y="80"/>
                        <a:pt x="96" y="17"/>
                      </a:cubicBezTo>
                      <a:cubicBezTo>
                        <a:pt x="76" y="7"/>
                        <a:pt x="58" y="0"/>
                        <a:pt x="25" y="4"/>
                      </a:cubicBezTo>
                      <a:lnTo>
                        <a:pt x="2" y="26"/>
                      </a:ln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347" name="Rectangle 346">
                <a:extLst>
                  <a:ext uri="{FF2B5EF4-FFF2-40B4-BE49-F238E27FC236}">
                    <a16:creationId xmlns:a16="http://schemas.microsoft.com/office/drawing/2014/main" id="{36538570-AC26-4CD8-97A7-FE75236A8CAE}"/>
                  </a:ext>
                </a:extLst>
              </p:cNvPr>
              <p:cNvSpPr/>
              <p:nvPr/>
            </p:nvSpPr>
            <p:spPr>
              <a:xfrm>
                <a:off x="1843565" y="2808291"/>
                <a:ext cx="184149" cy="627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8" name="Rectangle 347">
                <a:extLst>
                  <a:ext uri="{FF2B5EF4-FFF2-40B4-BE49-F238E27FC236}">
                    <a16:creationId xmlns:a16="http://schemas.microsoft.com/office/drawing/2014/main" id="{D7435B91-0A92-4EAF-A5BE-1ACBE64AC57C}"/>
                  </a:ext>
                </a:extLst>
              </p:cNvPr>
              <p:cNvSpPr/>
              <p:nvPr/>
            </p:nvSpPr>
            <p:spPr>
              <a:xfrm>
                <a:off x="2708118" y="2819401"/>
                <a:ext cx="184149" cy="627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223" name="Group 222">
            <a:extLst>
              <a:ext uri="{FF2B5EF4-FFF2-40B4-BE49-F238E27FC236}">
                <a16:creationId xmlns:a16="http://schemas.microsoft.com/office/drawing/2014/main" id="{DE6413E2-DF2B-497A-8758-05132E764C29}"/>
              </a:ext>
            </a:extLst>
          </p:cNvPr>
          <p:cNvGrpSpPr/>
          <p:nvPr/>
        </p:nvGrpSpPr>
        <p:grpSpPr>
          <a:xfrm>
            <a:off x="883920" y="1102725"/>
            <a:ext cx="10001631" cy="4647823"/>
            <a:chOff x="1582154" y="1011173"/>
            <a:chExt cx="9187446" cy="4269467"/>
          </a:xfrm>
        </p:grpSpPr>
        <p:grpSp>
          <p:nvGrpSpPr>
            <p:cNvPr id="277" name="Group 276">
              <a:extLst>
                <a:ext uri="{FF2B5EF4-FFF2-40B4-BE49-F238E27FC236}">
                  <a16:creationId xmlns:a16="http://schemas.microsoft.com/office/drawing/2014/main" id="{F979DF6F-5AE3-4478-9079-E788B3475B39}"/>
                </a:ext>
              </a:extLst>
            </p:cNvPr>
            <p:cNvGrpSpPr/>
            <p:nvPr/>
          </p:nvGrpSpPr>
          <p:grpSpPr>
            <a:xfrm>
              <a:off x="2135306" y="1011173"/>
              <a:ext cx="8634294" cy="4204163"/>
              <a:chOff x="2135306" y="1011173"/>
              <a:chExt cx="8634294" cy="4204163"/>
            </a:xfrm>
          </p:grpSpPr>
          <p:grpSp>
            <p:nvGrpSpPr>
              <p:cNvPr id="318" name="Group 317">
                <a:extLst>
                  <a:ext uri="{FF2B5EF4-FFF2-40B4-BE49-F238E27FC236}">
                    <a16:creationId xmlns:a16="http://schemas.microsoft.com/office/drawing/2014/main" id="{7881F95E-84D7-4E8B-8814-2C84B31624E0}"/>
                  </a:ext>
                </a:extLst>
              </p:cNvPr>
              <p:cNvGrpSpPr/>
              <p:nvPr/>
            </p:nvGrpSpPr>
            <p:grpSpPr>
              <a:xfrm>
                <a:off x="2135306" y="1381760"/>
                <a:ext cx="8634294" cy="3501912"/>
                <a:chOff x="2135306" y="1381760"/>
                <a:chExt cx="8634294" cy="3501912"/>
              </a:xfrm>
            </p:grpSpPr>
            <p:sp>
              <p:nvSpPr>
                <p:cNvPr id="320" name="Freeform: Shape 319">
                  <a:extLst>
                    <a:ext uri="{FF2B5EF4-FFF2-40B4-BE49-F238E27FC236}">
                      <a16:creationId xmlns:a16="http://schemas.microsoft.com/office/drawing/2014/main" id="{B46DF127-D7D0-4DCE-BD9B-C34FA1A61FA3}"/>
                    </a:ext>
                  </a:extLst>
                </p:cNvPr>
                <p:cNvSpPr/>
                <p:nvPr/>
              </p:nvSpPr>
              <p:spPr>
                <a:xfrm>
                  <a:off x="2135306" y="1666240"/>
                  <a:ext cx="1893785" cy="751840"/>
                </a:xfrm>
                <a:custGeom>
                  <a:avLst/>
                  <a:gdLst>
                    <a:gd name="connsiteX0" fmla="*/ 0 w 2072640"/>
                    <a:gd name="connsiteY0" fmla="*/ 721360 h 751840"/>
                    <a:gd name="connsiteX1" fmla="*/ 0 w 2072640"/>
                    <a:gd name="connsiteY1" fmla="*/ 0 h 751840"/>
                    <a:gd name="connsiteX2" fmla="*/ 2072640 w 2072640"/>
                    <a:gd name="connsiteY2" fmla="*/ 0 h 751840"/>
                    <a:gd name="connsiteX3" fmla="*/ 2072640 w 2072640"/>
                    <a:gd name="connsiteY3" fmla="*/ 751840 h 751840"/>
                  </a:gdLst>
                  <a:ahLst/>
                  <a:cxnLst>
                    <a:cxn ang="0">
                      <a:pos x="connsiteX0" y="connsiteY0"/>
                    </a:cxn>
                    <a:cxn ang="0">
                      <a:pos x="connsiteX1" y="connsiteY1"/>
                    </a:cxn>
                    <a:cxn ang="0">
                      <a:pos x="connsiteX2" y="connsiteY2"/>
                    </a:cxn>
                    <a:cxn ang="0">
                      <a:pos x="connsiteX3" y="connsiteY3"/>
                    </a:cxn>
                  </a:cxnLst>
                  <a:rect l="l" t="t" r="r" b="b"/>
                  <a:pathLst>
                    <a:path w="2072640" h="751840">
                      <a:moveTo>
                        <a:pt x="0" y="721360"/>
                      </a:moveTo>
                      <a:lnTo>
                        <a:pt x="0" y="0"/>
                      </a:lnTo>
                      <a:lnTo>
                        <a:pt x="2072640" y="0"/>
                      </a:lnTo>
                      <a:lnTo>
                        <a:pt x="2072640" y="751840"/>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1" name="Freeform: Shape 320">
                  <a:extLst>
                    <a:ext uri="{FF2B5EF4-FFF2-40B4-BE49-F238E27FC236}">
                      <a16:creationId xmlns:a16="http://schemas.microsoft.com/office/drawing/2014/main" id="{DCF3F26A-327C-4BB5-893C-D5EEF27BFAB4}"/>
                    </a:ext>
                  </a:extLst>
                </p:cNvPr>
                <p:cNvSpPr/>
                <p:nvPr/>
              </p:nvSpPr>
              <p:spPr>
                <a:xfrm>
                  <a:off x="5059680" y="1381760"/>
                  <a:ext cx="2702560" cy="1198880"/>
                </a:xfrm>
                <a:custGeom>
                  <a:avLst/>
                  <a:gdLst>
                    <a:gd name="connsiteX0" fmla="*/ 0 w 2072640"/>
                    <a:gd name="connsiteY0" fmla="*/ 721360 h 751840"/>
                    <a:gd name="connsiteX1" fmla="*/ 0 w 2072640"/>
                    <a:gd name="connsiteY1" fmla="*/ 0 h 751840"/>
                    <a:gd name="connsiteX2" fmla="*/ 2072640 w 2072640"/>
                    <a:gd name="connsiteY2" fmla="*/ 0 h 751840"/>
                    <a:gd name="connsiteX3" fmla="*/ 2072640 w 2072640"/>
                    <a:gd name="connsiteY3" fmla="*/ 751840 h 751840"/>
                    <a:gd name="connsiteX0" fmla="*/ 0 w 2072640"/>
                    <a:gd name="connsiteY0" fmla="*/ 721360 h 869776"/>
                    <a:gd name="connsiteX1" fmla="*/ 0 w 2072640"/>
                    <a:gd name="connsiteY1" fmla="*/ 0 h 869776"/>
                    <a:gd name="connsiteX2" fmla="*/ 2072640 w 2072640"/>
                    <a:gd name="connsiteY2" fmla="*/ 0 h 869776"/>
                    <a:gd name="connsiteX3" fmla="*/ 2072640 w 2072640"/>
                    <a:gd name="connsiteY3" fmla="*/ 869776 h 869776"/>
                  </a:gdLst>
                  <a:ahLst/>
                  <a:cxnLst>
                    <a:cxn ang="0">
                      <a:pos x="connsiteX0" y="connsiteY0"/>
                    </a:cxn>
                    <a:cxn ang="0">
                      <a:pos x="connsiteX1" y="connsiteY1"/>
                    </a:cxn>
                    <a:cxn ang="0">
                      <a:pos x="connsiteX2" y="connsiteY2"/>
                    </a:cxn>
                    <a:cxn ang="0">
                      <a:pos x="connsiteX3" y="connsiteY3"/>
                    </a:cxn>
                  </a:cxnLst>
                  <a:rect l="l" t="t" r="r" b="b"/>
                  <a:pathLst>
                    <a:path w="2072640" h="869776">
                      <a:moveTo>
                        <a:pt x="0" y="721360"/>
                      </a:moveTo>
                      <a:lnTo>
                        <a:pt x="0" y="0"/>
                      </a:lnTo>
                      <a:lnTo>
                        <a:pt x="2072640" y="0"/>
                      </a:lnTo>
                      <a:lnTo>
                        <a:pt x="2072640" y="869776"/>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2" name="Freeform: Shape 321">
                  <a:extLst>
                    <a:ext uri="{FF2B5EF4-FFF2-40B4-BE49-F238E27FC236}">
                      <a16:creationId xmlns:a16="http://schemas.microsoft.com/office/drawing/2014/main" id="{01873A9D-9059-422B-B8A4-F0C35249F49F}"/>
                    </a:ext>
                  </a:extLst>
                </p:cNvPr>
                <p:cNvSpPr/>
                <p:nvPr/>
              </p:nvSpPr>
              <p:spPr>
                <a:xfrm>
                  <a:off x="8910320" y="1381760"/>
                  <a:ext cx="1452880" cy="1156867"/>
                </a:xfrm>
                <a:custGeom>
                  <a:avLst/>
                  <a:gdLst>
                    <a:gd name="connsiteX0" fmla="*/ 0 w 2072640"/>
                    <a:gd name="connsiteY0" fmla="*/ 721360 h 751840"/>
                    <a:gd name="connsiteX1" fmla="*/ 0 w 2072640"/>
                    <a:gd name="connsiteY1" fmla="*/ 0 h 751840"/>
                    <a:gd name="connsiteX2" fmla="*/ 2072640 w 2072640"/>
                    <a:gd name="connsiteY2" fmla="*/ 0 h 751840"/>
                    <a:gd name="connsiteX3" fmla="*/ 2072640 w 2072640"/>
                    <a:gd name="connsiteY3" fmla="*/ 751840 h 751840"/>
                    <a:gd name="connsiteX0" fmla="*/ 0 w 2087236"/>
                    <a:gd name="connsiteY0" fmla="*/ 839296 h 839296"/>
                    <a:gd name="connsiteX1" fmla="*/ 14596 w 2087236"/>
                    <a:gd name="connsiteY1" fmla="*/ 0 h 839296"/>
                    <a:gd name="connsiteX2" fmla="*/ 2087236 w 2087236"/>
                    <a:gd name="connsiteY2" fmla="*/ 0 h 839296"/>
                    <a:gd name="connsiteX3" fmla="*/ 2087236 w 2087236"/>
                    <a:gd name="connsiteY3" fmla="*/ 751840 h 839296"/>
                  </a:gdLst>
                  <a:ahLst/>
                  <a:cxnLst>
                    <a:cxn ang="0">
                      <a:pos x="connsiteX0" y="connsiteY0"/>
                    </a:cxn>
                    <a:cxn ang="0">
                      <a:pos x="connsiteX1" y="connsiteY1"/>
                    </a:cxn>
                    <a:cxn ang="0">
                      <a:pos x="connsiteX2" y="connsiteY2"/>
                    </a:cxn>
                    <a:cxn ang="0">
                      <a:pos x="connsiteX3" y="connsiteY3"/>
                    </a:cxn>
                  </a:cxnLst>
                  <a:rect l="l" t="t" r="r" b="b"/>
                  <a:pathLst>
                    <a:path w="2087236" h="839296">
                      <a:moveTo>
                        <a:pt x="0" y="839296"/>
                      </a:moveTo>
                      <a:lnTo>
                        <a:pt x="14596" y="0"/>
                      </a:lnTo>
                      <a:lnTo>
                        <a:pt x="2087236" y="0"/>
                      </a:lnTo>
                      <a:lnTo>
                        <a:pt x="2087236" y="751840"/>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3" name="Freeform: Shape 322">
                  <a:extLst>
                    <a:ext uri="{FF2B5EF4-FFF2-40B4-BE49-F238E27FC236}">
                      <a16:creationId xmlns:a16="http://schemas.microsoft.com/office/drawing/2014/main" id="{D19DBCEC-FCBC-4A8F-AE94-308A4609035D}"/>
                    </a:ext>
                  </a:extLst>
                </p:cNvPr>
                <p:cNvSpPr/>
                <p:nvPr/>
              </p:nvSpPr>
              <p:spPr>
                <a:xfrm>
                  <a:off x="4060045" y="4192844"/>
                  <a:ext cx="2198514" cy="690828"/>
                </a:xfrm>
                <a:custGeom>
                  <a:avLst/>
                  <a:gdLst>
                    <a:gd name="connsiteX0" fmla="*/ 477520 w 2387600"/>
                    <a:gd name="connsiteY0" fmla="*/ 0 h 640080"/>
                    <a:gd name="connsiteX1" fmla="*/ 0 w 2387600"/>
                    <a:gd name="connsiteY1" fmla="*/ 0 h 640080"/>
                    <a:gd name="connsiteX2" fmla="*/ 0 w 2387600"/>
                    <a:gd name="connsiteY2" fmla="*/ 640080 h 640080"/>
                    <a:gd name="connsiteX3" fmla="*/ 2387600 w 2387600"/>
                    <a:gd name="connsiteY3" fmla="*/ 640080 h 640080"/>
                    <a:gd name="connsiteX4" fmla="*/ 2387600 w 2387600"/>
                    <a:gd name="connsiteY4" fmla="*/ 182880 h 640080"/>
                    <a:gd name="connsiteX0" fmla="*/ 477520 w 2387600"/>
                    <a:gd name="connsiteY0" fmla="*/ 50748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 name="connsiteX0" fmla="*/ 472270 w 2387600"/>
                    <a:gd name="connsiteY0" fmla="*/ 13999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 name="connsiteX0" fmla="*/ 472270 w 2387600"/>
                    <a:gd name="connsiteY0" fmla="*/ 3500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 name="connsiteX0" fmla="*/ 472270 w 2387600"/>
                    <a:gd name="connsiteY0" fmla="*/ 1750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7600" h="690828">
                      <a:moveTo>
                        <a:pt x="472270" y="1750"/>
                      </a:moveTo>
                      <a:lnTo>
                        <a:pt x="0" y="0"/>
                      </a:lnTo>
                      <a:lnTo>
                        <a:pt x="0" y="690828"/>
                      </a:lnTo>
                      <a:lnTo>
                        <a:pt x="2387600" y="690828"/>
                      </a:lnTo>
                      <a:lnTo>
                        <a:pt x="2387600" y="233628"/>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4" name="Freeform: Shape 323">
                  <a:extLst>
                    <a:ext uri="{FF2B5EF4-FFF2-40B4-BE49-F238E27FC236}">
                      <a16:creationId xmlns:a16="http://schemas.microsoft.com/office/drawing/2014/main" id="{53833997-A5EA-46F5-AFEE-D01AE6FEB904}"/>
                    </a:ext>
                  </a:extLst>
                </p:cNvPr>
                <p:cNvSpPr/>
                <p:nvPr/>
              </p:nvSpPr>
              <p:spPr>
                <a:xfrm>
                  <a:off x="8585200" y="2881835"/>
                  <a:ext cx="2184400" cy="1066800"/>
                </a:xfrm>
                <a:custGeom>
                  <a:avLst/>
                  <a:gdLst>
                    <a:gd name="connsiteX0" fmla="*/ 0 w 2184400"/>
                    <a:gd name="connsiteY0" fmla="*/ 426720 h 1066800"/>
                    <a:gd name="connsiteX1" fmla="*/ 0 w 2184400"/>
                    <a:gd name="connsiteY1" fmla="*/ 1066800 h 1066800"/>
                    <a:gd name="connsiteX2" fmla="*/ 2184400 w 2184400"/>
                    <a:gd name="connsiteY2" fmla="*/ 1066800 h 1066800"/>
                    <a:gd name="connsiteX3" fmla="*/ 2184400 w 2184400"/>
                    <a:gd name="connsiteY3" fmla="*/ 0 h 1066800"/>
                  </a:gdLst>
                  <a:ahLst/>
                  <a:cxnLst>
                    <a:cxn ang="0">
                      <a:pos x="connsiteX0" y="connsiteY0"/>
                    </a:cxn>
                    <a:cxn ang="0">
                      <a:pos x="connsiteX1" y="connsiteY1"/>
                    </a:cxn>
                    <a:cxn ang="0">
                      <a:pos x="connsiteX2" y="connsiteY2"/>
                    </a:cxn>
                    <a:cxn ang="0">
                      <a:pos x="connsiteX3" y="connsiteY3"/>
                    </a:cxn>
                  </a:cxnLst>
                  <a:rect l="l" t="t" r="r" b="b"/>
                  <a:pathLst>
                    <a:path w="2184400" h="1066800">
                      <a:moveTo>
                        <a:pt x="0" y="426720"/>
                      </a:moveTo>
                      <a:lnTo>
                        <a:pt x="0" y="1066800"/>
                      </a:lnTo>
                      <a:lnTo>
                        <a:pt x="2184400" y="1066800"/>
                      </a:lnTo>
                      <a:lnTo>
                        <a:pt x="2184400" y="0"/>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10" name="Group 309">
                <a:extLst>
                  <a:ext uri="{FF2B5EF4-FFF2-40B4-BE49-F238E27FC236}">
                    <a16:creationId xmlns:a16="http://schemas.microsoft.com/office/drawing/2014/main" id="{20992E04-A14D-48A5-A0CB-304FF7598506}"/>
                  </a:ext>
                </a:extLst>
              </p:cNvPr>
              <p:cNvGrpSpPr/>
              <p:nvPr/>
            </p:nvGrpSpPr>
            <p:grpSpPr>
              <a:xfrm>
                <a:off x="2417496" y="1011173"/>
                <a:ext cx="7907531" cy="4204163"/>
                <a:chOff x="2417496" y="1011173"/>
                <a:chExt cx="7907531" cy="4204163"/>
              </a:xfrm>
            </p:grpSpPr>
            <p:sp>
              <p:nvSpPr>
                <p:cNvPr id="311" name="TextBox 310">
                  <a:extLst>
                    <a:ext uri="{FF2B5EF4-FFF2-40B4-BE49-F238E27FC236}">
                      <a16:creationId xmlns:a16="http://schemas.microsoft.com/office/drawing/2014/main" id="{2A3555C8-74A1-4AF9-848C-DFB30E5A4E51}"/>
                    </a:ext>
                  </a:extLst>
                </p:cNvPr>
                <p:cNvSpPr txBox="1"/>
                <p:nvPr/>
              </p:nvSpPr>
              <p:spPr>
                <a:xfrm>
                  <a:off x="2417496" y="1302029"/>
                  <a:ext cx="1351652" cy="369332"/>
                </a:xfrm>
                <a:prstGeom prst="rect">
                  <a:avLst/>
                </a:prstGeom>
                <a:noFill/>
              </p:spPr>
              <p:txBody>
                <a:bodyPr wrap="none" rtlCol="0">
                  <a:spAutoFit/>
                </a:bodyPr>
                <a:lstStyle/>
                <a:p>
                  <a:pPr algn="ctr"/>
                  <a:r>
                    <a:rPr lang="en-IN" dirty="0">
                      <a:solidFill>
                        <a:schemeClr val="bg1"/>
                      </a:solidFill>
                    </a:rPr>
                    <a:t>BUSINESS</a:t>
                  </a:r>
                </a:p>
              </p:txBody>
            </p:sp>
            <p:sp>
              <p:nvSpPr>
                <p:cNvPr id="312" name="TextBox 311">
                  <a:extLst>
                    <a:ext uri="{FF2B5EF4-FFF2-40B4-BE49-F238E27FC236}">
                      <a16:creationId xmlns:a16="http://schemas.microsoft.com/office/drawing/2014/main" id="{C1990422-044E-4094-9EF5-509474828361}"/>
                    </a:ext>
                  </a:extLst>
                </p:cNvPr>
                <p:cNvSpPr txBox="1"/>
                <p:nvPr/>
              </p:nvSpPr>
              <p:spPr>
                <a:xfrm>
                  <a:off x="5684632" y="1011173"/>
                  <a:ext cx="1390124" cy="369332"/>
                </a:xfrm>
                <a:prstGeom prst="rect">
                  <a:avLst/>
                </a:prstGeom>
                <a:noFill/>
              </p:spPr>
              <p:txBody>
                <a:bodyPr wrap="none" rtlCol="0">
                  <a:spAutoFit/>
                </a:bodyPr>
                <a:lstStyle/>
                <a:p>
                  <a:pPr algn="ctr"/>
                  <a:r>
                    <a:rPr lang="en-IN" dirty="0">
                      <a:solidFill>
                        <a:schemeClr val="bg1"/>
                      </a:solidFill>
                    </a:rPr>
                    <a:t>FINANCIAL</a:t>
                  </a:r>
                </a:p>
              </p:txBody>
            </p:sp>
            <p:sp>
              <p:nvSpPr>
                <p:cNvPr id="313" name="TextBox 312">
                  <a:extLst>
                    <a:ext uri="{FF2B5EF4-FFF2-40B4-BE49-F238E27FC236}">
                      <a16:creationId xmlns:a16="http://schemas.microsoft.com/office/drawing/2014/main" id="{49DC1CE6-BB5B-4AA3-9D54-7F27E1AE840E}"/>
                    </a:ext>
                  </a:extLst>
                </p:cNvPr>
                <p:cNvSpPr txBox="1"/>
                <p:nvPr/>
              </p:nvSpPr>
              <p:spPr>
                <a:xfrm>
                  <a:off x="7677090" y="2241238"/>
                  <a:ext cx="1313180" cy="369332"/>
                </a:xfrm>
                <a:prstGeom prst="rect">
                  <a:avLst/>
                </a:prstGeom>
                <a:noFill/>
              </p:spPr>
              <p:txBody>
                <a:bodyPr wrap="none" rtlCol="0">
                  <a:spAutoFit/>
                </a:bodyPr>
                <a:lstStyle/>
                <a:p>
                  <a:pPr algn="ctr"/>
                  <a:r>
                    <a:rPr lang="en-IN" dirty="0">
                      <a:solidFill>
                        <a:schemeClr val="bg1"/>
                      </a:solidFill>
                    </a:rPr>
                    <a:t>CONTROL</a:t>
                  </a:r>
                </a:p>
              </p:txBody>
            </p:sp>
            <p:sp>
              <p:nvSpPr>
                <p:cNvPr id="314" name="TextBox 313">
                  <a:extLst>
                    <a:ext uri="{FF2B5EF4-FFF2-40B4-BE49-F238E27FC236}">
                      <a16:creationId xmlns:a16="http://schemas.microsoft.com/office/drawing/2014/main" id="{6ABEC4AE-1782-40EF-9A7F-EE25046CB036}"/>
                    </a:ext>
                  </a:extLst>
                </p:cNvPr>
                <p:cNvSpPr txBox="1"/>
                <p:nvPr/>
              </p:nvSpPr>
              <p:spPr>
                <a:xfrm>
                  <a:off x="3999644" y="2119585"/>
                  <a:ext cx="1082349" cy="369332"/>
                </a:xfrm>
                <a:prstGeom prst="rect">
                  <a:avLst/>
                </a:prstGeom>
                <a:noFill/>
              </p:spPr>
              <p:txBody>
                <a:bodyPr wrap="none" rtlCol="0">
                  <a:spAutoFit/>
                </a:bodyPr>
                <a:lstStyle/>
                <a:p>
                  <a:pPr algn="ctr"/>
                  <a:r>
                    <a:rPr lang="en-IN" dirty="0">
                      <a:solidFill>
                        <a:schemeClr val="bg1"/>
                      </a:solidFill>
                    </a:rPr>
                    <a:t>SAFETY</a:t>
                  </a:r>
                </a:p>
              </p:txBody>
            </p:sp>
            <p:sp>
              <p:nvSpPr>
                <p:cNvPr id="315" name="TextBox 314">
                  <a:extLst>
                    <a:ext uri="{FF2B5EF4-FFF2-40B4-BE49-F238E27FC236}">
                      <a16:creationId xmlns:a16="http://schemas.microsoft.com/office/drawing/2014/main" id="{E2FE01BD-95C4-494A-9C94-A59087DC3117}"/>
                    </a:ext>
                  </a:extLst>
                </p:cNvPr>
                <p:cNvSpPr txBox="1"/>
                <p:nvPr/>
              </p:nvSpPr>
              <p:spPr>
                <a:xfrm>
                  <a:off x="8913550" y="3940579"/>
                  <a:ext cx="1411477" cy="369332"/>
                </a:xfrm>
                <a:prstGeom prst="rect">
                  <a:avLst/>
                </a:prstGeom>
                <a:noFill/>
              </p:spPr>
              <p:txBody>
                <a:bodyPr wrap="none" rtlCol="0">
                  <a:spAutoFit/>
                </a:bodyPr>
                <a:lstStyle/>
                <a:p>
                  <a:pPr algn="ctr"/>
                  <a:r>
                    <a:rPr lang="en-IN" dirty="0">
                      <a:solidFill>
                        <a:schemeClr val="bg1"/>
                      </a:solidFill>
                    </a:rPr>
                    <a:t>STRATEGY</a:t>
                  </a:r>
                </a:p>
              </p:txBody>
            </p:sp>
            <p:sp>
              <p:nvSpPr>
                <p:cNvPr id="316" name="TextBox 315">
                  <a:extLst>
                    <a:ext uri="{FF2B5EF4-FFF2-40B4-BE49-F238E27FC236}">
                      <a16:creationId xmlns:a16="http://schemas.microsoft.com/office/drawing/2014/main" id="{67E2CBD4-A83B-466B-9CE7-EA74D93F7237}"/>
                    </a:ext>
                  </a:extLst>
                </p:cNvPr>
                <p:cNvSpPr txBox="1"/>
                <p:nvPr/>
              </p:nvSpPr>
              <p:spPr>
                <a:xfrm>
                  <a:off x="8988608" y="1011173"/>
                  <a:ext cx="1296060" cy="369332"/>
                </a:xfrm>
                <a:prstGeom prst="rect">
                  <a:avLst/>
                </a:prstGeom>
                <a:noFill/>
              </p:spPr>
              <p:txBody>
                <a:bodyPr wrap="none" rtlCol="0">
                  <a:spAutoFit/>
                </a:bodyPr>
                <a:lstStyle/>
                <a:p>
                  <a:pPr algn="ctr"/>
                  <a:r>
                    <a:rPr lang="en-IN" dirty="0">
                      <a:solidFill>
                        <a:schemeClr val="bg1"/>
                      </a:solidFill>
                    </a:rPr>
                    <a:t>ANALYSIS</a:t>
                  </a:r>
                </a:p>
              </p:txBody>
            </p:sp>
            <p:sp>
              <p:nvSpPr>
                <p:cNvPr id="317" name="TextBox 316">
                  <a:extLst>
                    <a:ext uri="{FF2B5EF4-FFF2-40B4-BE49-F238E27FC236}">
                      <a16:creationId xmlns:a16="http://schemas.microsoft.com/office/drawing/2014/main" id="{3FB41211-F370-4DB8-B019-F68350FE7C92}"/>
                    </a:ext>
                  </a:extLst>
                </p:cNvPr>
                <p:cNvSpPr txBox="1"/>
                <p:nvPr/>
              </p:nvSpPr>
              <p:spPr>
                <a:xfrm>
                  <a:off x="4214667" y="4846004"/>
                  <a:ext cx="1697901" cy="369332"/>
                </a:xfrm>
                <a:prstGeom prst="rect">
                  <a:avLst/>
                </a:prstGeom>
                <a:noFill/>
              </p:spPr>
              <p:txBody>
                <a:bodyPr wrap="none" rtlCol="0">
                  <a:spAutoFit/>
                </a:bodyPr>
                <a:lstStyle/>
                <a:p>
                  <a:pPr algn="ctr"/>
                  <a:r>
                    <a:rPr lang="en-IN" dirty="0">
                      <a:solidFill>
                        <a:schemeClr val="bg1"/>
                      </a:solidFill>
                    </a:rPr>
                    <a:t>PROTECTION</a:t>
                  </a:r>
                </a:p>
              </p:txBody>
            </p:sp>
          </p:grpSp>
        </p:grpSp>
        <p:grpSp>
          <p:nvGrpSpPr>
            <p:cNvPr id="278" name="Group 277">
              <a:extLst>
                <a:ext uri="{FF2B5EF4-FFF2-40B4-BE49-F238E27FC236}">
                  <a16:creationId xmlns:a16="http://schemas.microsoft.com/office/drawing/2014/main" id="{B74E90C5-E43D-49BA-8398-1CDA31C42E01}"/>
                </a:ext>
              </a:extLst>
            </p:cNvPr>
            <p:cNvGrpSpPr/>
            <p:nvPr/>
          </p:nvGrpSpPr>
          <p:grpSpPr>
            <a:xfrm>
              <a:off x="1582154" y="1116778"/>
              <a:ext cx="8916802" cy="4163862"/>
              <a:chOff x="1582154" y="1116778"/>
              <a:chExt cx="8916802" cy="4163862"/>
            </a:xfrm>
          </p:grpSpPr>
          <p:grpSp>
            <p:nvGrpSpPr>
              <p:cNvPr id="279" name="Group 278">
                <a:extLst>
                  <a:ext uri="{FF2B5EF4-FFF2-40B4-BE49-F238E27FC236}">
                    <a16:creationId xmlns:a16="http://schemas.microsoft.com/office/drawing/2014/main" id="{9B88B082-0B00-4291-A64E-C2F27A58D336}"/>
                  </a:ext>
                </a:extLst>
              </p:cNvPr>
              <p:cNvGrpSpPr/>
              <p:nvPr/>
            </p:nvGrpSpPr>
            <p:grpSpPr>
              <a:xfrm>
                <a:off x="1582154" y="4518668"/>
                <a:ext cx="697234" cy="495822"/>
                <a:chOff x="5662357" y="2997955"/>
                <a:chExt cx="866775" cy="616387"/>
              </a:xfrm>
              <a:solidFill>
                <a:schemeClr val="bg1">
                  <a:alpha val="14000"/>
                </a:schemeClr>
              </a:solidFill>
            </p:grpSpPr>
            <p:sp>
              <p:nvSpPr>
                <p:cNvPr id="305" name="Freeform: Shape 304">
                  <a:extLst>
                    <a:ext uri="{FF2B5EF4-FFF2-40B4-BE49-F238E27FC236}">
                      <a16:creationId xmlns:a16="http://schemas.microsoft.com/office/drawing/2014/main" id="{DBA2C904-7695-46FA-B676-9B7E2C52C1A8}"/>
                    </a:ext>
                  </a:extLst>
                </p:cNvPr>
                <p:cNvSpPr/>
                <p:nvPr/>
              </p:nvSpPr>
              <p:spPr>
                <a:xfrm>
                  <a:off x="5763682" y="2997955"/>
                  <a:ext cx="133350" cy="133350"/>
                </a:xfrm>
                <a:custGeom>
                  <a:avLst/>
                  <a:gdLst>
                    <a:gd name="connsiteX0" fmla="*/ 60808 w 133350"/>
                    <a:gd name="connsiteY0" fmla="*/ 126378 h 133350"/>
                    <a:gd name="connsiteX1" fmla="*/ 66923 w 133350"/>
                    <a:gd name="connsiteY1" fmla="*/ 126682 h 133350"/>
                    <a:gd name="connsiteX2" fmla="*/ 73038 w 133350"/>
                    <a:gd name="connsiteY2" fmla="*/ 126378 h 133350"/>
                    <a:gd name="connsiteX3" fmla="*/ 126702 w 133350"/>
                    <a:gd name="connsiteY3" fmla="*/ 66913 h 133350"/>
                    <a:gd name="connsiteX4" fmla="*/ 73038 w 133350"/>
                    <a:gd name="connsiteY4" fmla="*/ 7449 h 133350"/>
                    <a:gd name="connsiteX5" fmla="*/ 66923 w 133350"/>
                    <a:gd name="connsiteY5" fmla="*/ 7144 h 133350"/>
                    <a:gd name="connsiteX6" fmla="*/ 60808 w 133350"/>
                    <a:gd name="connsiteY6" fmla="*/ 7449 h 133350"/>
                    <a:gd name="connsiteX7" fmla="*/ 7144 w 133350"/>
                    <a:gd name="connsiteY7" fmla="*/ 66913 h 133350"/>
                    <a:gd name="connsiteX8" fmla="*/ 60808 w 133350"/>
                    <a:gd name="connsiteY8" fmla="*/ 126378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133350">
                      <a:moveTo>
                        <a:pt x="60808" y="126378"/>
                      </a:moveTo>
                      <a:cubicBezTo>
                        <a:pt x="62817" y="126578"/>
                        <a:pt x="64856" y="126682"/>
                        <a:pt x="66923" y="126682"/>
                      </a:cubicBezTo>
                      <a:cubicBezTo>
                        <a:pt x="68990" y="126682"/>
                        <a:pt x="71028" y="126578"/>
                        <a:pt x="73038" y="126378"/>
                      </a:cubicBezTo>
                      <a:cubicBezTo>
                        <a:pt x="103175" y="123320"/>
                        <a:pt x="126702" y="97860"/>
                        <a:pt x="126702" y="66913"/>
                      </a:cubicBezTo>
                      <a:cubicBezTo>
                        <a:pt x="126702" y="35966"/>
                        <a:pt x="103175" y="10516"/>
                        <a:pt x="73038" y="7449"/>
                      </a:cubicBezTo>
                      <a:cubicBezTo>
                        <a:pt x="71028" y="7249"/>
                        <a:pt x="68990" y="7144"/>
                        <a:pt x="66923" y="7144"/>
                      </a:cubicBezTo>
                      <a:cubicBezTo>
                        <a:pt x="64856" y="7144"/>
                        <a:pt x="62817" y="7249"/>
                        <a:pt x="60808" y="7449"/>
                      </a:cubicBezTo>
                      <a:cubicBezTo>
                        <a:pt x="30670" y="10506"/>
                        <a:pt x="7144" y="35966"/>
                        <a:pt x="7144" y="66913"/>
                      </a:cubicBezTo>
                      <a:cubicBezTo>
                        <a:pt x="7144" y="97860"/>
                        <a:pt x="30670" y="123311"/>
                        <a:pt x="60808" y="1263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6" name="Freeform: Shape 305">
                  <a:extLst>
                    <a:ext uri="{FF2B5EF4-FFF2-40B4-BE49-F238E27FC236}">
                      <a16:creationId xmlns:a16="http://schemas.microsoft.com/office/drawing/2014/main" id="{F3199A53-321F-4F54-B83F-1AD8993A8D3C}"/>
                    </a:ext>
                  </a:extLst>
                </p:cNvPr>
                <p:cNvSpPr/>
                <p:nvPr/>
              </p:nvSpPr>
              <p:spPr>
                <a:xfrm>
                  <a:off x="6031382" y="2997955"/>
                  <a:ext cx="133350" cy="133350"/>
                </a:xfrm>
                <a:custGeom>
                  <a:avLst/>
                  <a:gdLst>
                    <a:gd name="connsiteX0" fmla="*/ 126682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2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2" y="66913"/>
                      </a:moveTo>
                      <a:cubicBezTo>
                        <a:pt x="126682" y="99923"/>
                        <a:pt x="99923" y="126682"/>
                        <a:pt x="66913" y="126682"/>
                      </a:cubicBezTo>
                      <a:cubicBezTo>
                        <a:pt x="33903" y="126682"/>
                        <a:pt x="7144" y="99923"/>
                        <a:pt x="7144" y="66913"/>
                      </a:cubicBezTo>
                      <a:cubicBezTo>
                        <a:pt x="7144" y="33903"/>
                        <a:pt x="33903" y="7144"/>
                        <a:pt x="66913" y="7144"/>
                      </a:cubicBezTo>
                      <a:cubicBezTo>
                        <a:pt x="99923" y="7144"/>
                        <a:pt x="126682" y="33903"/>
                        <a:pt x="126682"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7" name="Freeform: Shape 306">
                  <a:extLst>
                    <a:ext uri="{FF2B5EF4-FFF2-40B4-BE49-F238E27FC236}">
                      <a16:creationId xmlns:a16="http://schemas.microsoft.com/office/drawing/2014/main" id="{5C989AB8-123F-415F-8C2F-62183C92B1F7}"/>
                    </a:ext>
                  </a:extLst>
                </p:cNvPr>
                <p:cNvSpPr/>
                <p:nvPr/>
              </p:nvSpPr>
              <p:spPr>
                <a:xfrm>
                  <a:off x="5662357" y="3128567"/>
                  <a:ext cx="866775" cy="485775"/>
                </a:xfrm>
                <a:custGeom>
                  <a:avLst/>
                  <a:gdLst>
                    <a:gd name="connsiteX0" fmla="*/ 857848 w 866775"/>
                    <a:gd name="connsiteY0" fmla="*/ 147747 h 485775"/>
                    <a:gd name="connsiteX1" fmla="*/ 762598 w 866775"/>
                    <a:gd name="connsiteY1" fmla="*/ 36305 h 485775"/>
                    <a:gd name="connsiteX2" fmla="*/ 745720 w 866775"/>
                    <a:gd name="connsiteY2" fmla="*/ 22732 h 485775"/>
                    <a:gd name="connsiteX3" fmla="*/ 703981 w 866775"/>
                    <a:gd name="connsiteY3" fmla="*/ 14273 h 485775"/>
                    <a:gd name="connsiteX4" fmla="*/ 701153 w 866775"/>
                    <a:gd name="connsiteY4" fmla="*/ 14273 h 485775"/>
                    <a:gd name="connsiteX5" fmla="*/ 659414 w 866775"/>
                    <a:gd name="connsiteY5" fmla="*/ 22732 h 485775"/>
                    <a:gd name="connsiteX6" fmla="*/ 642526 w 866775"/>
                    <a:gd name="connsiteY6" fmla="*/ 36409 h 485775"/>
                    <a:gd name="connsiteX7" fmla="*/ 569441 w 866775"/>
                    <a:gd name="connsiteY7" fmla="*/ 123125 h 485775"/>
                    <a:gd name="connsiteX8" fmla="*/ 495251 w 866775"/>
                    <a:gd name="connsiteY8" fmla="*/ 36314 h 485775"/>
                    <a:gd name="connsiteX9" fmla="*/ 478382 w 866775"/>
                    <a:gd name="connsiteY9" fmla="*/ 22741 h 485775"/>
                    <a:gd name="connsiteX10" fmla="*/ 436634 w 866775"/>
                    <a:gd name="connsiteY10" fmla="*/ 14283 h 485775"/>
                    <a:gd name="connsiteX11" fmla="*/ 433805 w 866775"/>
                    <a:gd name="connsiteY11" fmla="*/ 14283 h 485775"/>
                    <a:gd name="connsiteX12" fmla="*/ 392066 w 866775"/>
                    <a:gd name="connsiteY12" fmla="*/ 22741 h 485775"/>
                    <a:gd name="connsiteX13" fmla="*/ 375178 w 866775"/>
                    <a:gd name="connsiteY13" fmla="*/ 36419 h 485775"/>
                    <a:gd name="connsiteX14" fmla="*/ 301941 w 866775"/>
                    <a:gd name="connsiteY14" fmla="*/ 123335 h 485775"/>
                    <a:gd name="connsiteX15" fmla="*/ 227560 w 866775"/>
                    <a:gd name="connsiteY15" fmla="*/ 36314 h 485775"/>
                    <a:gd name="connsiteX16" fmla="*/ 210691 w 866775"/>
                    <a:gd name="connsiteY16" fmla="*/ 22741 h 485775"/>
                    <a:gd name="connsiteX17" fmla="*/ 168943 w 866775"/>
                    <a:gd name="connsiteY17" fmla="*/ 14283 h 485775"/>
                    <a:gd name="connsiteX18" fmla="*/ 166114 w 866775"/>
                    <a:gd name="connsiteY18" fmla="*/ 14283 h 485775"/>
                    <a:gd name="connsiteX19" fmla="*/ 124376 w 866775"/>
                    <a:gd name="connsiteY19" fmla="*/ 22741 h 485775"/>
                    <a:gd name="connsiteX20" fmla="*/ 107488 w 866775"/>
                    <a:gd name="connsiteY20" fmla="*/ 36419 h 485775"/>
                    <a:gd name="connsiteX21" fmla="*/ 13686 w 866775"/>
                    <a:gd name="connsiteY21" fmla="*/ 147709 h 485775"/>
                    <a:gd name="connsiteX22" fmla="*/ 16686 w 866775"/>
                    <a:gd name="connsiteY22" fmla="*/ 186104 h 485775"/>
                    <a:gd name="connsiteX23" fmla="*/ 34374 w 866775"/>
                    <a:gd name="connsiteY23" fmla="*/ 192648 h 485775"/>
                    <a:gd name="connsiteX24" fmla="*/ 55091 w 866775"/>
                    <a:gd name="connsiteY24" fmla="*/ 183104 h 485775"/>
                    <a:gd name="connsiteX25" fmla="*/ 100706 w 866775"/>
                    <a:gd name="connsiteY25" fmla="*/ 128154 h 485775"/>
                    <a:gd name="connsiteX26" fmla="*/ 92610 w 866775"/>
                    <a:gd name="connsiteY26" fmla="*/ 238025 h 485775"/>
                    <a:gd name="connsiteX27" fmla="*/ 112107 w 866775"/>
                    <a:gd name="connsiteY27" fmla="*/ 238025 h 485775"/>
                    <a:gd name="connsiteX28" fmla="*/ 112107 w 866775"/>
                    <a:gd name="connsiteY28" fmla="*/ 239959 h 485775"/>
                    <a:gd name="connsiteX29" fmla="*/ 92219 w 866775"/>
                    <a:gd name="connsiteY29" fmla="*/ 452938 h 485775"/>
                    <a:gd name="connsiteX30" fmla="*/ 116813 w 866775"/>
                    <a:gd name="connsiteY30" fmla="*/ 482589 h 485775"/>
                    <a:gd name="connsiteX31" fmla="*/ 119375 w 866775"/>
                    <a:gd name="connsiteY31" fmla="*/ 482703 h 485775"/>
                    <a:gd name="connsiteX32" fmla="*/ 146464 w 866775"/>
                    <a:gd name="connsiteY32" fmla="*/ 457996 h 485775"/>
                    <a:gd name="connsiteX33" fmla="*/ 165714 w 866775"/>
                    <a:gd name="connsiteY33" fmla="*/ 251817 h 485775"/>
                    <a:gd name="connsiteX34" fmla="*/ 169324 w 866775"/>
                    <a:gd name="connsiteY34" fmla="*/ 251817 h 485775"/>
                    <a:gd name="connsiteX35" fmla="*/ 188574 w 866775"/>
                    <a:gd name="connsiteY35" fmla="*/ 457996 h 485775"/>
                    <a:gd name="connsiteX36" fmla="*/ 215663 w 866775"/>
                    <a:gd name="connsiteY36" fmla="*/ 482703 h 485775"/>
                    <a:gd name="connsiteX37" fmla="*/ 218235 w 866775"/>
                    <a:gd name="connsiteY37" fmla="*/ 482589 h 485775"/>
                    <a:gd name="connsiteX38" fmla="*/ 242829 w 866775"/>
                    <a:gd name="connsiteY38" fmla="*/ 452938 h 485775"/>
                    <a:gd name="connsiteX39" fmla="*/ 222912 w 866775"/>
                    <a:gd name="connsiteY39" fmla="*/ 239949 h 485775"/>
                    <a:gd name="connsiteX40" fmla="*/ 222912 w 866775"/>
                    <a:gd name="connsiteY40" fmla="*/ 238025 h 485775"/>
                    <a:gd name="connsiteX41" fmla="*/ 242400 w 866775"/>
                    <a:gd name="connsiteY41" fmla="*/ 238025 h 485775"/>
                    <a:gd name="connsiteX42" fmla="*/ 234294 w 866775"/>
                    <a:gd name="connsiteY42" fmla="*/ 128050 h 485775"/>
                    <a:gd name="connsiteX43" fmla="*/ 281376 w 866775"/>
                    <a:gd name="connsiteY43" fmla="*/ 183142 h 485775"/>
                    <a:gd name="connsiteX44" fmla="*/ 282843 w 866775"/>
                    <a:gd name="connsiteY44" fmla="*/ 184514 h 485775"/>
                    <a:gd name="connsiteX45" fmla="*/ 284367 w 866775"/>
                    <a:gd name="connsiteY45" fmla="*/ 186104 h 485775"/>
                    <a:gd name="connsiteX46" fmla="*/ 285110 w 866775"/>
                    <a:gd name="connsiteY46" fmla="*/ 186628 h 485775"/>
                    <a:gd name="connsiteX47" fmla="*/ 287129 w 866775"/>
                    <a:gd name="connsiteY47" fmla="*/ 188067 h 485775"/>
                    <a:gd name="connsiteX48" fmla="*/ 289701 w 866775"/>
                    <a:gd name="connsiteY48" fmla="*/ 189571 h 485775"/>
                    <a:gd name="connsiteX49" fmla="*/ 291911 w 866775"/>
                    <a:gd name="connsiteY49" fmla="*/ 190610 h 485775"/>
                    <a:gd name="connsiteX50" fmla="*/ 294768 w 866775"/>
                    <a:gd name="connsiteY50" fmla="*/ 191543 h 485775"/>
                    <a:gd name="connsiteX51" fmla="*/ 297007 w 866775"/>
                    <a:gd name="connsiteY51" fmla="*/ 192143 h 485775"/>
                    <a:gd name="connsiteX52" fmla="*/ 300388 w 866775"/>
                    <a:gd name="connsiteY52" fmla="*/ 192505 h 485775"/>
                    <a:gd name="connsiteX53" fmla="*/ 302103 w 866775"/>
                    <a:gd name="connsiteY53" fmla="*/ 192686 h 485775"/>
                    <a:gd name="connsiteX54" fmla="*/ 307618 w 866775"/>
                    <a:gd name="connsiteY54" fmla="*/ 192067 h 485775"/>
                    <a:gd name="connsiteX55" fmla="*/ 308199 w 866775"/>
                    <a:gd name="connsiteY55" fmla="*/ 191905 h 485775"/>
                    <a:gd name="connsiteX56" fmla="*/ 312780 w 866775"/>
                    <a:gd name="connsiteY56" fmla="*/ 190410 h 485775"/>
                    <a:gd name="connsiteX57" fmla="*/ 313847 w 866775"/>
                    <a:gd name="connsiteY57" fmla="*/ 189914 h 485775"/>
                    <a:gd name="connsiteX58" fmla="*/ 317676 w 866775"/>
                    <a:gd name="connsiteY58" fmla="*/ 187657 h 485775"/>
                    <a:gd name="connsiteX59" fmla="*/ 318695 w 866775"/>
                    <a:gd name="connsiteY59" fmla="*/ 186933 h 485775"/>
                    <a:gd name="connsiteX60" fmla="*/ 319791 w 866775"/>
                    <a:gd name="connsiteY60" fmla="*/ 186152 h 485775"/>
                    <a:gd name="connsiteX61" fmla="*/ 322077 w 866775"/>
                    <a:gd name="connsiteY61" fmla="*/ 183771 h 485775"/>
                    <a:gd name="connsiteX62" fmla="*/ 322781 w 866775"/>
                    <a:gd name="connsiteY62" fmla="*/ 183114 h 485775"/>
                    <a:gd name="connsiteX63" fmla="*/ 323267 w 866775"/>
                    <a:gd name="connsiteY63" fmla="*/ 182523 h 485775"/>
                    <a:gd name="connsiteX64" fmla="*/ 323743 w 866775"/>
                    <a:gd name="connsiteY64" fmla="*/ 181942 h 485775"/>
                    <a:gd name="connsiteX65" fmla="*/ 368397 w 866775"/>
                    <a:gd name="connsiteY65" fmla="*/ 128164 h 485775"/>
                    <a:gd name="connsiteX66" fmla="*/ 360300 w 866775"/>
                    <a:gd name="connsiteY66" fmla="*/ 238035 h 485775"/>
                    <a:gd name="connsiteX67" fmla="*/ 379798 w 866775"/>
                    <a:gd name="connsiteY67" fmla="*/ 238035 h 485775"/>
                    <a:gd name="connsiteX68" fmla="*/ 379798 w 866775"/>
                    <a:gd name="connsiteY68" fmla="*/ 239968 h 485775"/>
                    <a:gd name="connsiteX69" fmla="*/ 359910 w 866775"/>
                    <a:gd name="connsiteY69" fmla="*/ 452947 h 485775"/>
                    <a:gd name="connsiteX70" fmla="*/ 384503 w 866775"/>
                    <a:gd name="connsiteY70" fmla="*/ 482599 h 485775"/>
                    <a:gd name="connsiteX71" fmla="*/ 387066 w 866775"/>
                    <a:gd name="connsiteY71" fmla="*/ 482713 h 485775"/>
                    <a:gd name="connsiteX72" fmla="*/ 414155 w 866775"/>
                    <a:gd name="connsiteY72" fmla="*/ 458005 h 485775"/>
                    <a:gd name="connsiteX73" fmla="*/ 433405 w 866775"/>
                    <a:gd name="connsiteY73" fmla="*/ 251827 h 485775"/>
                    <a:gd name="connsiteX74" fmla="*/ 437015 w 866775"/>
                    <a:gd name="connsiteY74" fmla="*/ 251827 h 485775"/>
                    <a:gd name="connsiteX75" fmla="*/ 456255 w 866775"/>
                    <a:gd name="connsiteY75" fmla="*/ 458005 h 485775"/>
                    <a:gd name="connsiteX76" fmla="*/ 483344 w 866775"/>
                    <a:gd name="connsiteY76" fmla="*/ 482713 h 485775"/>
                    <a:gd name="connsiteX77" fmla="*/ 485926 w 866775"/>
                    <a:gd name="connsiteY77" fmla="*/ 482599 h 485775"/>
                    <a:gd name="connsiteX78" fmla="*/ 510510 w 866775"/>
                    <a:gd name="connsiteY78" fmla="*/ 452947 h 485775"/>
                    <a:gd name="connsiteX79" fmla="*/ 490612 w 866775"/>
                    <a:gd name="connsiteY79" fmla="*/ 239949 h 485775"/>
                    <a:gd name="connsiteX80" fmla="*/ 490612 w 866775"/>
                    <a:gd name="connsiteY80" fmla="*/ 238025 h 485775"/>
                    <a:gd name="connsiteX81" fmla="*/ 510100 w 866775"/>
                    <a:gd name="connsiteY81" fmla="*/ 238025 h 485775"/>
                    <a:gd name="connsiteX82" fmla="*/ 501994 w 866775"/>
                    <a:gd name="connsiteY82" fmla="*/ 128050 h 485775"/>
                    <a:gd name="connsiteX83" fmla="*/ 547057 w 866775"/>
                    <a:gd name="connsiteY83" fmla="*/ 180780 h 485775"/>
                    <a:gd name="connsiteX84" fmla="*/ 551715 w 866775"/>
                    <a:gd name="connsiteY84" fmla="*/ 186104 h 485775"/>
                    <a:gd name="connsiteX85" fmla="*/ 563916 w 866775"/>
                    <a:gd name="connsiteY85" fmla="*/ 192019 h 485775"/>
                    <a:gd name="connsiteX86" fmla="*/ 564126 w 866775"/>
                    <a:gd name="connsiteY86" fmla="*/ 192086 h 485775"/>
                    <a:gd name="connsiteX87" fmla="*/ 569403 w 866775"/>
                    <a:gd name="connsiteY87" fmla="*/ 192648 h 485775"/>
                    <a:gd name="connsiteX88" fmla="*/ 569422 w 866775"/>
                    <a:gd name="connsiteY88" fmla="*/ 192648 h 485775"/>
                    <a:gd name="connsiteX89" fmla="*/ 569784 w 866775"/>
                    <a:gd name="connsiteY89" fmla="*/ 192686 h 485775"/>
                    <a:gd name="connsiteX90" fmla="*/ 587472 w 866775"/>
                    <a:gd name="connsiteY90" fmla="*/ 186152 h 485775"/>
                    <a:gd name="connsiteX91" fmla="*/ 592510 w 866775"/>
                    <a:gd name="connsiteY91" fmla="*/ 180218 h 485775"/>
                    <a:gd name="connsiteX92" fmla="*/ 635735 w 866775"/>
                    <a:gd name="connsiteY92" fmla="*/ 128164 h 485775"/>
                    <a:gd name="connsiteX93" fmla="*/ 627629 w 866775"/>
                    <a:gd name="connsiteY93" fmla="*/ 238035 h 485775"/>
                    <a:gd name="connsiteX94" fmla="*/ 647127 w 866775"/>
                    <a:gd name="connsiteY94" fmla="*/ 238035 h 485775"/>
                    <a:gd name="connsiteX95" fmla="*/ 647127 w 866775"/>
                    <a:gd name="connsiteY95" fmla="*/ 239968 h 485775"/>
                    <a:gd name="connsiteX96" fmla="*/ 627239 w 866775"/>
                    <a:gd name="connsiteY96" fmla="*/ 452947 h 485775"/>
                    <a:gd name="connsiteX97" fmla="*/ 651832 w 866775"/>
                    <a:gd name="connsiteY97" fmla="*/ 482599 h 485775"/>
                    <a:gd name="connsiteX98" fmla="*/ 654394 w 866775"/>
                    <a:gd name="connsiteY98" fmla="*/ 482713 h 485775"/>
                    <a:gd name="connsiteX99" fmla="*/ 681483 w 866775"/>
                    <a:gd name="connsiteY99" fmla="*/ 458005 h 485775"/>
                    <a:gd name="connsiteX100" fmla="*/ 700733 w 866775"/>
                    <a:gd name="connsiteY100" fmla="*/ 251827 h 485775"/>
                    <a:gd name="connsiteX101" fmla="*/ 704343 w 866775"/>
                    <a:gd name="connsiteY101" fmla="*/ 251827 h 485775"/>
                    <a:gd name="connsiteX102" fmla="*/ 723593 w 866775"/>
                    <a:gd name="connsiteY102" fmla="*/ 458005 h 485775"/>
                    <a:gd name="connsiteX103" fmla="*/ 750683 w 866775"/>
                    <a:gd name="connsiteY103" fmla="*/ 482713 h 485775"/>
                    <a:gd name="connsiteX104" fmla="*/ 753254 w 866775"/>
                    <a:gd name="connsiteY104" fmla="*/ 482599 h 485775"/>
                    <a:gd name="connsiteX105" fmla="*/ 777838 w 866775"/>
                    <a:gd name="connsiteY105" fmla="*/ 452947 h 485775"/>
                    <a:gd name="connsiteX106" fmla="*/ 757969 w 866775"/>
                    <a:gd name="connsiteY106" fmla="*/ 239949 h 485775"/>
                    <a:gd name="connsiteX107" fmla="*/ 757969 w 866775"/>
                    <a:gd name="connsiteY107" fmla="*/ 238025 h 485775"/>
                    <a:gd name="connsiteX108" fmla="*/ 777457 w 866775"/>
                    <a:gd name="connsiteY108" fmla="*/ 238025 h 485775"/>
                    <a:gd name="connsiteX109" fmla="*/ 769352 w 866775"/>
                    <a:gd name="connsiteY109" fmla="*/ 128050 h 485775"/>
                    <a:gd name="connsiteX110" fmla="*/ 816434 w 866775"/>
                    <a:gd name="connsiteY110" fmla="*/ 183142 h 485775"/>
                    <a:gd name="connsiteX111" fmla="*/ 837160 w 866775"/>
                    <a:gd name="connsiteY111" fmla="*/ 192677 h 485775"/>
                    <a:gd name="connsiteX112" fmla="*/ 854838 w 866775"/>
                    <a:gd name="connsiteY112" fmla="*/ 186142 h 485775"/>
                    <a:gd name="connsiteX113" fmla="*/ 857848 w 866775"/>
                    <a:gd name="connsiteY113" fmla="*/ 147747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866775" h="485775">
                      <a:moveTo>
                        <a:pt x="857848" y="147747"/>
                      </a:moveTo>
                      <a:lnTo>
                        <a:pt x="762598" y="36305"/>
                      </a:lnTo>
                      <a:lnTo>
                        <a:pt x="745720" y="22732"/>
                      </a:lnTo>
                      <a:cubicBezTo>
                        <a:pt x="745720" y="-6434"/>
                        <a:pt x="735204" y="14273"/>
                        <a:pt x="703981" y="14273"/>
                      </a:cubicBezTo>
                      <a:lnTo>
                        <a:pt x="701153" y="14273"/>
                      </a:lnTo>
                      <a:cubicBezTo>
                        <a:pt x="669939" y="14273"/>
                        <a:pt x="659414" y="-6434"/>
                        <a:pt x="659414" y="22732"/>
                      </a:cubicBezTo>
                      <a:lnTo>
                        <a:pt x="642526" y="36409"/>
                      </a:lnTo>
                      <a:lnTo>
                        <a:pt x="569441" y="123125"/>
                      </a:lnTo>
                      <a:lnTo>
                        <a:pt x="495251" y="36314"/>
                      </a:lnTo>
                      <a:lnTo>
                        <a:pt x="478382" y="22741"/>
                      </a:lnTo>
                      <a:cubicBezTo>
                        <a:pt x="478382" y="-6424"/>
                        <a:pt x="467857" y="14283"/>
                        <a:pt x="436634" y="14283"/>
                      </a:cubicBezTo>
                      <a:lnTo>
                        <a:pt x="433805" y="14283"/>
                      </a:lnTo>
                      <a:cubicBezTo>
                        <a:pt x="402591" y="14283"/>
                        <a:pt x="392066" y="-6424"/>
                        <a:pt x="392066" y="22741"/>
                      </a:cubicBezTo>
                      <a:lnTo>
                        <a:pt x="375178" y="36419"/>
                      </a:lnTo>
                      <a:lnTo>
                        <a:pt x="301941" y="123335"/>
                      </a:lnTo>
                      <a:lnTo>
                        <a:pt x="227560" y="36314"/>
                      </a:lnTo>
                      <a:lnTo>
                        <a:pt x="210691" y="22741"/>
                      </a:lnTo>
                      <a:cubicBezTo>
                        <a:pt x="210691" y="-6424"/>
                        <a:pt x="200166" y="14283"/>
                        <a:pt x="168943" y="14283"/>
                      </a:cubicBezTo>
                      <a:lnTo>
                        <a:pt x="166114" y="14283"/>
                      </a:lnTo>
                      <a:cubicBezTo>
                        <a:pt x="134901" y="14283"/>
                        <a:pt x="124376" y="-6424"/>
                        <a:pt x="124376" y="22741"/>
                      </a:cubicBezTo>
                      <a:lnTo>
                        <a:pt x="107488" y="36419"/>
                      </a:lnTo>
                      <a:lnTo>
                        <a:pt x="13686" y="147709"/>
                      </a:lnTo>
                      <a:cubicBezTo>
                        <a:pt x="3894" y="159158"/>
                        <a:pt x="5256" y="176351"/>
                        <a:pt x="16686" y="186104"/>
                      </a:cubicBezTo>
                      <a:cubicBezTo>
                        <a:pt x="21830" y="190495"/>
                        <a:pt x="28106" y="192648"/>
                        <a:pt x="34374" y="192648"/>
                      </a:cubicBezTo>
                      <a:cubicBezTo>
                        <a:pt x="42061" y="192648"/>
                        <a:pt x="49700" y="189410"/>
                        <a:pt x="55091" y="183104"/>
                      </a:cubicBezTo>
                      <a:lnTo>
                        <a:pt x="100706" y="128154"/>
                      </a:lnTo>
                      <a:lnTo>
                        <a:pt x="92610" y="238025"/>
                      </a:lnTo>
                      <a:lnTo>
                        <a:pt x="112107" y="238025"/>
                      </a:lnTo>
                      <a:lnTo>
                        <a:pt x="112107" y="239959"/>
                      </a:lnTo>
                      <a:lnTo>
                        <a:pt x="92219" y="452938"/>
                      </a:lnTo>
                      <a:cubicBezTo>
                        <a:pt x="90819" y="467921"/>
                        <a:pt x="101830" y="481198"/>
                        <a:pt x="116813" y="482589"/>
                      </a:cubicBezTo>
                      <a:cubicBezTo>
                        <a:pt x="117670" y="482665"/>
                        <a:pt x="118527" y="482703"/>
                        <a:pt x="119375" y="482703"/>
                      </a:cubicBezTo>
                      <a:cubicBezTo>
                        <a:pt x="133272" y="482703"/>
                        <a:pt x="145140" y="472121"/>
                        <a:pt x="146464" y="457996"/>
                      </a:cubicBezTo>
                      <a:lnTo>
                        <a:pt x="165714" y="251817"/>
                      </a:lnTo>
                      <a:lnTo>
                        <a:pt x="169324" y="251817"/>
                      </a:lnTo>
                      <a:lnTo>
                        <a:pt x="188574" y="457996"/>
                      </a:lnTo>
                      <a:cubicBezTo>
                        <a:pt x="189908" y="472112"/>
                        <a:pt x="201776" y="482703"/>
                        <a:pt x="215663" y="482703"/>
                      </a:cubicBezTo>
                      <a:cubicBezTo>
                        <a:pt x="216511" y="482703"/>
                        <a:pt x="217368" y="482665"/>
                        <a:pt x="218235" y="482589"/>
                      </a:cubicBezTo>
                      <a:cubicBezTo>
                        <a:pt x="233208" y="481198"/>
                        <a:pt x="244210" y="467921"/>
                        <a:pt x="242829" y="452938"/>
                      </a:cubicBezTo>
                      <a:lnTo>
                        <a:pt x="222912" y="239949"/>
                      </a:lnTo>
                      <a:lnTo>
                        <a:pt x="222912" y="238025"/>
                      </a:lnTo>
                      <a:lnTo>
                        <a:pt x="242400" y="238025"/>
                      </a:lnTo>
                      <a:lnTo>
                        <a:pt x="234294" y="128050"/>
                      </a:lnTo>
                      <a:lnTo>
                        <a:pt x="281376" y="183142"/>
                      </a:lnTo>
                      <a:cubicBezTo>
                        <a:pt x="281824" y="183666"/>
                        <a:pt x="282367" y="184028"/>
                        <a:pt x="282843" y="184514"/>
                      </a:cubicBezTo>
                      <a:cubicBezTo>
                        <a:pt x="283367" y="185038"/>
                        <a:pt x="283796" y="185619"/>
                        <a:pt x="284367" y="186104"/>
                      </a:cubicBezTo>
                      <a:cubicBezTo>
                        <a:pt x="284596" y="186304"/>
                        <a:pt x="284862" y="186438"/>
                        <a:pt x="285110" y="186628"/>
                      </a:cubicBezTo>
                      <a:cubicBezTo>
                        <a:pt x="285767" y="187152"/>
                        <a:pt x="286444" y="187609"/>
                        <a:pt x="287129" y="188067"/>
                      </a:cubicBezTo>
                      <a:cubicBezTo>
                        <a:pt x="287968" y="188619"/>
                        <a:pt x="288815" y="189124"/>
                        <a:pt x="289701" y="189571"/>
                      </a:cubicBezTo>
                      <a:cubicBezTo>
                        <a:pt x="290435" y="189952"/>
                        <a:pt x="291158" y="190305"/>
                        <a:pt x="291911" y="190610"/>
                      </a:cubicBezTo>
                      <a:cubicBezTo>
                        <a:pt x="292854" y="190991"/>
                        <a:pt x="293806" y="191276"/>
                        <a:pt x="294768" y="191543"/>
                      </a:cubicBezTo>
                      <a:cubicBezTo>
                        <a:pt x="295521" y="191743"/>
                        <a:pt x="296245" y="191991"/>
                        <a:pt x="297007" y="192143"/>
                      </a:cubicBezTo>
                      <a:cubicBezTo>
                        <a:pt x="298131" y="192353"/>
                        <a:pt x="299255" y="192429"/>
                        <a:pt x="300388" y="192505"/>
                      </a:cubicBezTo>
                      <a:cubicBezTo>
                        <a:pt x="300960" y="192534"/>
                        <a:pt x="301531" y="192686"/>
                        <a:pt x="302103" y="192686"/>
                      </a:cubicBezTo>
                      <a:cubicBezTo>
                        <a:pt x="303950" y="192686"/>
                        <a:pt x="305789" y="192438"/>
                        <a:pt x="307618" y="192067"/>
                      </a:cubicBezTo>
                      <a:cubicBezTo>
                        <a:pt x="307818" y="192019"/>
                        <a:pt x="307999" y="191953"/>
                        <a:pt x="308199" y="191905"/>
                      </a:cubicBezTo>
                      <a:cubicBezTo>
                        <a:pt x="309761" y="191553"/>
                        <a:pt x="311285" y="191048"/>
                        <a:pt x="312780" y="190410"/>
                      </a:cubicBezTo>
                      <a:cubicBezTo>
                        <a:pt x="313142" y="190248"/>
                        <a:pt x="313485" y="190086"/>
                        <a:pt x="313847" y="189914"/>
                      </a:cubicBezTo>
                      <a:cubicBezTo>
                        <a:pt x="315171" y="189276"/>
                        <a:pt x="316438" y="188524"/>
                        <a:pt x="317676" y="187657"/>
                      </a:cubicBezTo>
                      <a:cubicBezTo>
                        <a:pt x="318019" y="187419"/>
                        <a:pt x="318362" y="187200"/>
                        <a:pt x="318695" y="186933"/>
                      </a:cubicBezTo>
                      <a:cubicBezTo>
                        <a:pt x="319057" y="186657"/>
                        <a:pt x="319448" y="186457"/>
                        <a:pt x="319791" y="186152"/>
                      </a:cubicBezTo>
                      <a:cubicBezTo>
                        <a:pt x="320648" y="185419"/>
                        <a:pt x="321334" y="184571"/>
                        <a:pt x="322077" y="183771"/>
                      </a:cubicBezTo>
                      <a:cubicBezTo>
                        <a:pt x="322296" y="183533"/>
                        <a:pt x="322562" y="183361"/>
                        <a:pt x="322781" y="183114"/>
                      </a:cubicBezTo>
                      <a:lnTo>
                        <a:pt x="323267" y="182523"/>
                      </a:lnTo>
                      <a:cubicBezTo>
                        <a:pt x="323429" y="182323"/>
                        <a:pt x="323591" y="182142"/>
                        <a:pt x="323743" y="181942"/>
                      </a:cubicBezTo>
                      <a:lnTo>
                        <a:pt x="368397" y="128164"/>
                      </a:lnTo>
                      <a:lnTo>
                        <a:pt x="360300" y="238035"/>
                      </a:lnTo>
                      <a:lnTo>
                        <a:pt x="379798" y="238035"/>
                      </a:lnTo>
                      <a:lnTo>
                        <a:pt x="379798" y="239968"/>
                      </a:lnTo>
                      <a:lnTo>
                        <a:pt x="359910" y="452947"/>
                      </a:lnTo>
                      <a:cubicBezTo>
                        <a:pt x="358510" y="467930"/>
                        <a:pt x="369521" y="481208"/>
                        <a:pt x="384503" y="482599"/>
                      </a:cubicBezTo>
                      <a:cubicBezTo>
                        <a:pt x="385361" y="482675"/>
                        <a:pt x="386218" y="482713"/>
                        <a:pt x="387066" y="482713"/>
                      </a:cubicBezTo>
                      <a:cubicBezTo>
                        <a:pt x="400953" y="482713"/>
                        <a:pt x="412831" y="472131"/>
                        <a:pt x="414155" y="458005"/>
                      </a:cubicBezTo>
                      <a:lnTo>
                        <a:pt x="433405" y="251827"/>
                      </a:lnTo>
                      <a:lnTo>
                        <a:pt x="437015" y="251827"/>
                      </a:lnTo>
                      <a:lnTo>
                        <a:pt x="456255" y="458005"/>
                      </a:lnTo>
                      <a:cubicBezTo>
                        <a:pt x="457589" y="472121"/>
                        <a:pt x="469466" y="482713"/>
                        <a:pt x="483344" y="482713"/>
                      </a:cubicBezTo>
                      <a:cubicBezTo>
                        <a:pt x="484202" y="482713"/>
                        <a:pt x="485059" y="482675"/>
                        <a:pt x="485926" y="482599"/>
                      </a:cubicBezTo>
                      <a:cubicBezTo>
                        <a:pt x="500889" y="481208"/>
                        <a:pt x="511891" y="467930"/>
                        <a:pt x="510510" y="452947"/>
                      </a:cubicBezTo>
                      <a:lnTo>
                        <a:pt x="490612" y="239949"/>
                      </a:lnTo>
                      <a:lnTo>
                        <a:pt x="490612" y="238025"/>
                      </a:lnTo>
                      <a:lnTo>
                        <a:pt x="510100" y="238025"/>
                      </a:lnTo>
                      <a:lnTo>
                        <a:pt x="501994" y="128050"/>
                      </a:lnTo>
                      <a:lnTo>
                        <a:pt x="547057" y="180780"/>
                      </a:lnTo>
                      <a:cubicBezTo>
                        <a:pt x="548381" y="182694"/>
                        <a:pt x="549867" y="184523"/>
                        <a:pt x="551715" y="186104"/>
                      </a:cubicBezTo>
                      <a:cubicBezTo>
                        <a:pt x="555344" y="189200"/>
                        <a:pt x="559554" y="191124"/>
                        <a:pt x="563916" y="192019"/>
                      </a:cubicBezTo>
                      <a:cubicBezTo>
                        <a:pt x="563993" y="192038"/>
                        <a:pt x="564059" y="192067"/>
                        <a:pt x="564126" y="192086"/>
                      </a:cubicBezTo>
                      <a:cubicBezTo>
                        <a:pt x="565878" y="192429"/>
                        <a:pt x="567631" y="192648"/>
                        <a:pt x="569403" y="192648"/>
                      </a:cubicBezTo>
                      <a:cubicBezTo>
                        <a:pt x="569412" y="192648"/>
                        <a:pt x="569412" y="192648"/>
                        <a:pt x="569422" y="192648"/>
                      </a:cubicBezTo>
                      <a:cubicBezTo>
                        <a:pt x="569546" y="192648"/>
                        <a:pt x="569660" y="192686"/>
                        <a:pt x="569784" y="192686"/>
                      </a:cubicBezTo>
                      <a:cubicBezTo>
                        <a:pt x="576051" y="192686"/>
                        <a:pt x="582328" y="190534"/>
                        <a:pt x="587472" y="186152"/>
                      </a:cubicBezTo>
                      <a:cubicBezTo>
                        <a:pt x="589520" y="184399"/>
                        <a:pt x="591120" y="182361"/>
                        <a:pt x="592510" y="180218"/>
                      </a:cubicBezTo>
                      <a:lnTo>
                        <a:pt x="635735" y="128164"/>
                      </a:lnTo>
                      <a:lnTo>
                        <a:pt x="627629" y="238035"/>
                      </a:lnTo>
                      <a:lnTo>
                        <a:pt x="647127" y="238035"/>
                      </a:lnTo>
                      <a:lnTo>
                        <a:pt x="647127" y="239968"/>
                      </a:lnTo>
                      <a:lnTo>
                        <a:pt x="627239" y="452947"/>
                      </a:lnTo>
                      <a:cubicBezTo>
                        <a:pt x="625838" y="467930"/>
                        <a:pt x="636849" y="481208"/>
                        <a:pt x="651832" y="482599"/>
                      </a:cubicBezTo>
                      <a:cubicBezTo>
                        <a:pt x="652689" y="482675"/>
                        <a:pt x="653547" y="482713"/>
                        <a:pt x="654394" y="482713"/>
                      </a:cubicBezTo>
                      <a:cubicBezTo>
                        <a:pt x="668291" y="482713"/>
                        <a:pt x="680159" y="472131"/>
                        <a:pt x="681483" y="458005"/>
                      </a:cubicBezTo>
                      <a:lnTo>
                        <a:pt x="700733" y="251827"/>
                      </a:lnTo>
                      <a:lnTo>
                        <a:pt x="704343" y="251827"/>
                      </a:lnTo>
                      <a:lnTo>
                        <a:pt x="723593" y="458005"/>
                      </a:lnTo>
                      <a:cubicBezTo>
                        <a:pt x="724927" y="472121"/>
                        <a:pt x="736795" y="482713"/>
                        <a:pt x="750683" y="482713"/>
                      </a:cubicBezTo>
                      <a:cubicBezTo>
                        <a:pt x="751530" y="482713"/>
                        <a:pt x="752387" y="482675"/>
                        <a:pt x="753254" y="482599"/>
                      </a:cubicBezTo>
                      <a:cubicBezTo>
                        <a:pt x="768228" y="481208"/>
                        <a:pt x="779238" y="467930"/>
                        <a:pt x="777838" y="452947"/>
                      </a:cubicBezTo>
                      <a:lnTo>
                        <a:pt x="757969" y="239949"/>
                      </a:lnTo>
                      <a:lnTo>
                        <a:pt x="757969" y="238025"/>
                      </a:lnTo>
                      <a:lnTo>
                        <a:pt x="777457" y="238025"/>
                      </a:lnTo>
                      <a:lnTo>
                        <a:pt x="769352" y="128050"/>
                      </a:lnTo>
                      <a:lnTo>
                        <a:pt x="816434" y="183142"/>
                      </a:lnTo>
                      <a:cubicBezTo>
                        <a:pt x="821825" y="189438"/>
                        <a:pt x="829473" y="192677"/>
                        <a:pt x="837160" y="192677"/>
                      </a:cubicBezTo>
                      <a:cubicBezTo>
                        <a:pt x="843418" y="192677"/>
                        <a:pt x="849695" y="190524"/>
                        <a:pt x="854838" y="186142"/>
                      </a:cubicBezTo>
                      <a:cubicBezTo>
                        <a:pt x="866278" y="176370"/>
                        <a:pt x="867640" y="159177"/>
                        <a:pt x="857848" y="1477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8" name="Freeform: Shape 307">
                  <a:extLst>
                    <a:ext uri="{FF2B5EF4-FFF2-40B4-BE49-F238E27FC236}">
                      <a16:creationId xmlns:a16="http://schemas.microsoft.com/office/drawing/2014/main" id="{DC82525F-14DE-4930-93B4-0B127FB38ADE}"/>
                    </a:ext>
                  </a:extLst>
                </p:cNvPr>
                <p:cNvSpPr/>
                <p:nvPr/>
              </p:nvSpPr>
              <p:spPr>
                <a:xfrm>
                  <a:off x="6298730" y="2997955"/>
                  <a:ext cx="133350" cy="133350"/>
                </a:xfrm>
                <a:custGeom>
                  <a:avLst/>
                  <a:gdLst>
                    <a:gd name="connsiteX0" fmla="*/ 126683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3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3" y="66913"/>
                      </a:moveTo>
                      <a:cubicBezTo>
                        <a:pt x="126683" y="99923"/>
                        <a:pt x="99923" y="126682"/>
                        <a:pt x="66913" y="126682"/>
                      </a:cubicBezTo>
                      <a:cubicBezTo>
                        <a:pt x="33903" y="126682"/>
                        <a:pt x="7144" y="99923"/>
                        <a:pt x="7144" y="66913"/>
                      </a:cubicBezTo>
                      <a:cubicBezTo>
                        <a:pt x="7144" y="33903"/>
                        <a:pt x="33903" y="7144"/>
                        <a:pt x="66913" y="7144"/>
                      </a:cubicBezTo>
                      <a:cubicBezTo>
                        <a:pt x="99923" y="7144"/>
                        <a:pt x="126683" y="33903"/>
                        <a:pt x="126683"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80" name="Graphic 1204" descr="Cloud">
                <a:extLst>
                  <a:ext uri="{FF2B5EF4-FFF2-40B4-BE49-F238E27FC236}">
                    <a16:creationId xmlns:a16="http://schemas.microsoft.com/office/drawing/2014/main" id="{47F25544-C194-4AE5-988E-4FFDB6F74BF0}"/>
                  </a:ext>
                </a:extLst>
              </p:cNvPr>
              <p:cNvSpPr/>
              <p:nvPr/>
            </p:nvSpPr>
            <p:spPr>
              <a:xfrm>
                <a:off x="10026350" y="4543483"/>
                <a:ext cx="472606" cy="27244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solidFill>
                <a:schemeClr val="bg1">
                  <a:alpha val="1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1" name="Freeform: Shape 280">
                <a:extLst>
                  <a:ext uri="{FF2B5EF4-FFF2-40B4-BE49-F238E27FC236}">
                    <a16:creationId xmlns:a16="http://schemas.microsoft.com/office/drawing/2014/main" id="{CDC10A61-AB1B-43FF-9634-BD19AE9ECE20}"/>
                  </a:ext>
                </a:extLst>
              </p:cNvPr>
              <p:cNvSpPr/>
              <p:nvPr/>
            </p:nvSpPr>
            <p:spPr>
              <a:xfrm>
                <a:off x="6333133" y="1682706"/>
                <a:ext cx="459906" cy="461054"/>
              </a:xfrm>
              <a:custGeom>
                <a:avLst/>
                <a:gdLst>
                  <a:gd name="connsiteX0" fmla="*/ 449139 w 470964"/>
                  <a:gd name="connsiteY0" fmla="*/ 255 h 472139"/>
                  <a:gd name="connsiteX1" fmla="*/ 465370 w 470964"/>
                  <a:gd name="connsiteY1" fmla="*/ 5407 h 472139"/>
                  <a:gd name="connsiteX2" fmla="*/ 470642 w 470964"/>
                  <a:gd name="connsiteY2" fmla="*/ 22866 h 472139"/>
                  <a:gd name="connsiteX3" fmla="*/ 469586 w 470964"/>
                  <a:gd name="connsiteY3" fmla="*/ 28950 h 472139"/>
                  <a:gd name="connsiteX4" fmla="*/ 449587 w 470964"/>
                  <a:gd name="connsiteY4" fmla="*/ 67497 h 472139"/>
                  <a:gd name="connsiteX5" fmla="*/ 413356 w 470964"/>
                  <a:gd name="connsiteY5" fmla="*/ 104144 h 472139"/>
                  <a:gd name="connsiteX6" fmla="*/ 369762 w 470964"/>
                  <a:gd name="connsiteY6" fmla="*/ 148136 h 472139"/>
                  <a:gd name="connsiteX7" fmla="*/ 362137 w 470964"/>
                  <a:gd name="connsiteY7" fmla="*/ 176156 h 472139"/>
                  <a:gd name="connsiteX8" fmla="*/ 436519 w 470964"/>
                  <a:gd name="connsiteY8" fmla="*/ 431311 h 472139"/>
                  <a:gd name="connsiteX9" fmla="*/ 430780 w 470964"/>
                  <a:gd name="connsiteY9" fmla="*/ 454457 h 472139"/>
                  <a:gd name="connsiteX10" fmla="*/ 413080 w 470964"/>
                  <a:gd name="connsiteY10" fmla="*/ 472139 h 472139"/>
                  <a:gd name="connsiteX11" fmla="*/ 277696 w 470964"/>
                  <a:gd name="connsiteY11" fmla="*/ 280838 h 472139"/>
                  <a:gd name="connsiteX12" fmla="*/ 265338 w 470964"/>
                  <a:gd name="connsiteY12" fmla="*/ 273682 h 472139"/>
                  <a:gd name="connsiteX13" fmla="*/ 263193 w 470964"/>
                  <a:gd name="connsiteY13" fmla="*/ 273544 h 472139"/>
                  <a:gd name="connsiteX14" fmla="*/ 251525 w 470964"/>
                  <a:gd name="connsiteY14" fmla="*/ 277813 h 472139"/>
                  <a:gd name="connsiteX15" fmla="*/ 247585 w 470964"/>
                  <a:gd name="connsiteY15" fmla="*/ 280907 h 472139"/>
                  <a:gd name="connsiteX16" fmla="*/ 167533 w 470964"/>
                  <a:gd name="connsiteY16" fmla="*/ 350360 h 472139"/>
                  <a:gd name="connsiteX17" fmla="*/ 159358 w 470964"/>
                  <a:gd name="connsiteY17" fmla="*/ 375203 h 472139"/>
                  <a:gd name="connsiteX18" fmla="*/ 160291 w 470964"/>
                  <a:gd name="connsiteY18" fmla="*/ 378832 h 472139"/>
                  <a:gd name="connsiteX19" fmla="*/ 184301 w 470964"/>
                  <a:gd name="connsiteY19" fmla="*/ 442218 h 472139"/>
                  <a:gd name="connsiteX20" fmla="*/ 181933 w 470964"/>
                  <a:gd name="connsiteY20" fmla="*/ 453299 h 472139"/>
                  <a:gd name="connsiteX21" fmla="*/ 163610 w 470964"/>
                  <a:gd name="connsiteY21" fmla="*/ 471620 h 472139"/>
                  <a:gd name="connsiteX22" fmla="*/ 97355 w 470964"/>
                  <a:gd name="connsiteY22" fmla="*/ 378917 h 472139"/>
                  <a:gd name="connsiteX23" fmla="*/ 93238 w 470964"/>
                  <a:gd name="connsiteY23" fmla="*/ 374803 h 472139"/>
                  <a:gd name="connsiteX24" fmla="*/ 483 w 470964"/>
                  <a:gd name="connsiteY24" fmla="*/ 308512 h 472139"/>
                  <a:gd name="connsiteX25" fmla="*/ 18771 w 470964"/>
                  <a:gd name="connsiteY25" fmla="*/ 290208 h 472139"/>
                  <a:gd name="connsiteX26" fmla="*/ 29817 w 470964"/>
                  <a:gd name="connsiteY26" fmla="*/ 287824 h 472139"/>
                  <a:gd name="connsiteX27" fmla="*/ 94154 w 470964"/>
                  <a:gd name="connsiteY27" fmla="*/ 311935 h 472139"/>
                  <a:gd name="connsiteX28" fmla="*/ 97769 w 470964"/>
                  <a:gd name="connsiteY28" fmla="*/ 312868 h 472139"/>
                  <a:gd name="connsiteX29" fmla="*/ 121190 w 470964"/>
                  <a:gd name="connsiteY29" fmla="*/ 305089 h 472139"/>
                  <a:gd name="connsiteX30" fmla="*/ 192823 w 470964"/>
                  <a:gd name="connsiteY30" fmla="*/ 221979 h 472139"/>
                  <a:gd name="connsiteX31" fmla="*/ 194016 w 470964"/>
                  <a:gd name="connsiteY31" fmla="*/ 220373 h 472139"/>
                  <a:gd name="connsiteX32" fmla="*/ 198285 w 470964"/>
                  <a:gd name="connsiteY32" fmla="*/ 206629 h 472139"/>
                  <a:gd name="connsiteX33" fmla="*/ 190939 w 470964"/>
                  <a:gd name="connsiteY33" fmla="*/ 194254 h 472139"/>
                  <a:gd name="connsiteX34" fmla="*/ 0 w 470964"/>
                  <a:gd name="connsiteY34" fmla="*/ 59079 h 472139"/>
                  <a:gd name="connsiteX35" fmla="*/ 17769 w 470964"/>
                  <a:gd name="connsiteY35" fmla="*/ 41291 h 472139"/>
                  <a:gd name="connsiteX36" fmla="*/ 40777 w 470964"/>
                  <a:gd name="connsiteY36" fmla="*/ 35467 h 472139"/>
                  <a:gd name="connsiteX37" fmla="*/ 297522 w 470964"/>
                  <a:gd name="connsiteY37" fmla="*/ 110332 h 472139"/>
                  <a:gd name="connsiteX38" fmla="*/ 323348 w 470964"/>
                  <a:gd name="connsiteY38" fmla="*/ 102967 h 472139"/>
                  <a:gd name="connsiteX39" fmla="*/ 363417 w 470964"/>
                  <a:gd name="connsiteY39" fmla="*/ 62329 h 472139"/>
                  <a:gd name="connsiteX40" fmla="*/ 403745 w 470964"/>
                  <a:gd name="connsiteY40" fmla="*/ 21483 h 472139"/>
                  <a:gd name="connsiteX41" fmla="*/ 442586 w 470964"/>
                  <a:gd name="connsiteY41" fmla="*/ 1396 h 472139"/>
                  <a:gd name="connsiteX42" fmla="*/ 449139 w 470964"/>
                  <a:gd name="connsiteY42" fmla="*/ 255 h 472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70964" h="472139">
                    <a:moveTo>
                      <a:pt x="449139" y="255"/>
                    </a:moveTo>
                    <a:cubicBezTo>
                      <a:pt x="455188" y="-713"/>
                      <a:pt x="461099" y="1103"/>
                      <a:pt x="465370" y="5407"/>
                    </a:cubicBezTo>
                    <a:cubicBezTo>
                      <a:pt x="469863" y="9919"/>
                      <a:pt x="471783" y="16278"/>
                      <a:pt x="470642" y="22866"/>
                    </a:cubicBezTo>
                    <a:lnTo>
                      <a:pt x="469586" y="28950"/>
                    </a:lnTo>
                    <a:cubicBezTo>
                      <a:pt x="467046" y="43608"/>
                      <a:pt x="460114" y="56953"/>
                      <a:pt x="449587" y="67497"/>
                    </a:cubicBezTo>
                    <a:cubicBezTo>
                      <a:pt x="435101" y="81981"/>
                      <a:pt x="424194" y="93098"/>
                      <a:pt x="413356" y="104144"/>
                    </a:cubicBezTo>
                    <a:cubicBezTo>
                      <a:pt x="400651" y="117091"/>
                      <a:pt x="388031" y="129969"/>
                      <a:pt x="369762" y="148136"/>
                    </a:cubicBezTo>
                    <a:cubicBezTo>
                      <a:pt x="362137" y="155724"/>
                      <a:pt x="359476" y="164817"/>
                      <a:pt x="362137" y="176156"/>
                    </a:cubicBezTo>
                    <a:lnTo>
                      <a:pt x="436519" y="431311"/>
                    </a:lnTo>
                    <a:cubicBezTo>
                      <a:pt x="439042" y="439523"/>
                      <a:pt x="436846" y="448389"/>
                      <a:pt x="430780" y="454457"/>
                    </a:cubicBezTo>
                    <a:lnTo>
                      <a:pt x="413080" y="472139"/>
                    </a:lnTo>
                    <a:lnTo>
                      <a:pt x="277696" y="280838"/>
                    </a:lnTo>
                    <a:cubicBezTo>
                      <a:pt x="274845" y="276811"/>
                      <a:pt x="270245" y="274323"/>
                      <a:pt x="265338" y="273682"/>
                    </a:cubicBezTo>
                    <a:cubicBezTo>
                      <a:pt x="264630" y="273594"/>
                      <a:pt x="263920" y="273544"/>
                      <a:pt x="263193" y="273544"/>
                    </a:cubicBezTo>
                    <a:cubicBezTo>
                      <a:pt x="258976" y="273544"/>
                      <a:pt x="254758" y="275118"/>
                      <a:pt x="251525" y="277813"/>
                    </a:cubicBezTo>
                    <a:cubicBezTo>
                      <a:pt x="250887" y="278350"/>
                      <a:pt x="249538" y="279387"/>
                      <a:pt x="247585" y="280907"/>
                    </a:cubicBezTo>
                    <a:cubicBezTo>
                      <a:pt x="234931" y="290708"/>
                      <a:pt x="201329" y="316741"/>
                      <a:pt x="167533" y="350360"/>
                    </a:cubicBezTo>
                    <a:cubicBezTo>
                      <a:pt x="161034" y="356861"/>
                      <a:pt x="157976" y="366143"/>
                      <a:pt x="159358" y="375203"/>
                    </a:cubicBezTo>
                    <a:cubicBezTo>
                      <a:pt x="159531" y="376446"/>
                      <a:pt x="159858" y="377656"/>
                      <a:pt x="160291" y="378832"/>
                    </a:cubicBezTo>
                    <a:lnTo>
                      <a:pt x="184301" y="442218"/>
                    </a:lnTo>
                    <a:cubicBezTo>
                      <a:pt x="185752" y="446074"/>
                      <a:pt x="184821" y="450411"/>
                      <a:pt x="181933" y="453299"/>
                    </a:cubicBezTo>
                    <a:lnTo>
                      <a:pt x="163610" y="471620"/>
                    </a:lnTo>
                    <a:lnTo>
                      <a:pt x="97355" y="378917"/>
                    </a:lnTo>
                    <a:cubicBezTo>
                      <a:pt x="96230" y="377328"/>
                      <a:pt x="94829" y="375946"/>
                      <a:pt x="93238" y="374803"/>
                    </a:cubicBezTo>
                    <a:lnTo>
                      <a:pt x="483" y="308512"/>
                    </a:lnTo>
                    <a:lnTo>
                      <a:pt x="18771" y="290208"/>
                    </a:lnTo>
                    <a:cubicBezTo>
                      <a:pt x="21659" y="287320"/>
                      <a:pt x="25998" y="286387"/>
                      <a:pt x="29817" y="287824"/>
                    </a:cubicBezTo>
                    <a:lnTo>
                      <a:pt x="94154" y="311935"/>
                    </a:lnTo>
                    <a:cubicBezTo>
                      <a:pt x="95312" y="312368"/>
                      <a:pt x="96541" y="312679"/>
                      <a:pt x="97769" y="312868"/>
                    </a:cubicBezTo>
                    <a:cubicBezTo>
                      <a:pt x="106306" y="314078"/>
                      <a:pt x="115105" y="311227"/>
                      <a:pt x="121190" y="305089"/>
                    </a:cubicBezTo>
                    <a:cubicBezTo>
                      <a:pt x="145303" y="280890"/>
                      <a:pt x="169401" y="252939"/>
                      <a:pt x="192823" y="221979"/>
                    </a:cubicBezTo>
                    <a:lnTo>
                      <a:pt x="194016" y="220373"/>
                    </a:lnTo>
                    <a:cubicBezTo>
                      <a:pt x="197317" y="216605"/>
                      <a:pt x="198872" y="211609"/>
                      <a:pt x="198285" y="206629"/>
                    </a:cubicBezTo>
                    <a:cubicBezTo>
                      <a:pt x="197698" y="201652"/>
                      <a:pt x="195018" y="197159"/>
                      <a:pt x="190939" y="194254"/>
                    </a:cubicBezTo>
                    <a:lnTo>
                      <a:pt x="0" y="59079"/>
                    </a:lnTo>
                    <a:lnTo>
                      <a:pt x="17769" y="41291"/>
                    </a:lnTo>
                    <a:cubicBezTo>
                      <a:pt x="23801" y="35242"/>
                      <a:pt x="32669" y="33010"/>
                      <a:pt x="40777" y="35467"/>
                    </a:cubicBezTo>
                    <a:cubicBezTo>
                      <a:pt x="121121" y="59700"/>
                      <a:pt x="265596" y="102743"/>
                      <a:pt x="297522" y="110332"/>
                    </a:cubicBezTo>
                    <a:cubicBezTo>
                      <a:pt x="306736" y="112527"/>
                      <a:pt x="316451" y="109830"/>
                      <a:pt x="323348" y="102967"/>
                    </a:cubicBezTo>
                    <a:cubicBezTo>
                      <a:pt x="339840" y="86408"/>
                      <a:pt x="351836" y="74169"/>
                      <a:pt x="363417" y="62329"/>
                    </a:cubicBezTo>
                    <a:cubicBezTo>
                      <a:pt x="375673" y="49815"/>
                      <a:pt x="387479" y="37766"/>
                      <a:pt x="403745" y="21483"/>
                    </a:cubicBezTo>
                    <a:cubicBezTo>
                      <a:pt x="414325" y="10868"/>
                      <a:pt x="427755" y="3920"/>
                      <a:pt x="442586" y="1396"/>
                    </a:cubicBezTo>
                    <a:lnTo>
                      <a:pt x="449139" y="255"/>
                    </a:lnTo>
                    <a:close/>
                  </a:path>
                </a:pathLst>
              </a:custGeom>
              <a:solidFill>
                <a:schemeClr val="bg1">
                  <a:alpha val="1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 name="Graphic 1204" descr="Cloud">
                <a:extLst>
                  <a:ext uri="{FF2B5EF4-FFF2-40B4-BE49-F238E27FC236}">
                    <a16:creationId xmlns:a16="http://schemas.microsoft.com/office/drawing/2014/main" id="{D765FAC2-D36A-4993-99AE-E263D7FE9150}"/>
                  </a:ext>
                </a:extLst>
              </p:cNvPr>
              <p:cNvSpPr/>
              <p:nvPr/>
            </p:nvSpPr>
            <p:spPr>
              <a:xfrm>
                <a:off x="4211573" y="1132927"/>
                <a:ext cx="472606" cy="27244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solidFill>
                <a:schemeClr val="bg1">
                  <a:alpha val="1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83" name="Group 282">
                <a:extLst>
                  <a:ext uri="{FF2B5EF4-FFF2-40B4-BE49-F238E27FC236}">
                    <a16:creationId xmlns:a16="http://schemas.microsoft.com/office/drawing/2014/main" id="{76896A69-4702-4E50-A5F1-1C8C5E047FCF}"/>
                  </a:ext>
                </a:extLst>
              </p:cNvPr>
              <p:cNvGrpSpPr/>
              <p:nvPr/>
            </p:nvGrpSpPr>
            <p:grpSpPr>
              <a:xfrm>
                <a:off x="8520303" y="1159966"/>
                <a:ext cx="472606" cy="408666"/>
                <a:chOff x="9660749" y="1759468"/>
                <a:chExt cx="959968" cy="830091"/>
              </a:xfrm>
              <a:solidFill>
                <a:schemeClr val="bg1">
                  <a:alpha val="14000"/>
                </a:schemeClr>
              </a:solidFill>
            </p:grpSpPr>
            <p:sp>
              <p:nvSpPr>
                <p:cNvPr id="303" name="Graphic 1204" descr="Cloud">
                  <a:extLst>
                    <a:ext uri="{FF2B5EF4-FFF2-40B4-BE49-F238E27FC236}">
                      <a16:creationId xmlns:a16="http://schemas.microsoft.com/office/drawing/2014/main" id="{29ACDD04-EBEB-4109-BC3D-98FA056C320D}"/>
                    </a:ext>
                  </a:extLst>
                </p:cNvPr>
                <p:cNvSpPr/>
                <p:nvPr/>
              </p:nvSpPr>
              <p:spPr>
                <a:xfrm>
                  <a:off x="9660749" y="1759468"/>
                  <a:ext cx="959968" cy="55339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4" name="Arrow: Up 303">
                  <a:extLst>
                    <a:ext uri="{FF2B5EF4-FFF2-40B4-BE49-F238E27FC236}">
                      <a16:creationId xmlns:a16="http://schemas.microsoft.com/office/drawing/2014/main" id="{AD6A8704-34AB-4B71-88AB-C4F4546C5DD0}"/>
                    </a:ext>
                  </a:extLst>
                </p:cNvPr>
                <p:cNvSpPr/>
                <p:nvPr/>
              </p:nvSpPr>
              <p:spPr>
                <a:xfrm>
                  <a:off x="9939565" y="2036165"/>
                  <a:ext cx="402336" cy="553394"/>
                </a:xfrm>
                <a:prstGeom prst="upArrow">
                  <a:avLst/>
                </a:prstGeom>
                <a:solidFill>
                  <a:srgbClr val="39A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84" name="Group 283">
                <a:extLst>
                  <a:ext uri="{FF2B5EF4-FFF2-40B4-BE49-F238E27FC236}">
                    <a16:creationId xmlns:a16="http://schemas.microsoft.com/office/drawing/2014/main" id="{732E628B-B671-4D44-BCB2-9ED266097818}"/>
                  </a:ext>
                </a:extLst>
              </p:cNvPr>
              <p:cNvGrpSpPr/>
              <p:nvPr/>
            </p:nvGrpSpPr>
            <p:grpSpPr>
              <a:xfrm>
                <a:off x="2405711" y="1116778"/>
                <a:ext cx="562798" cy="517692"/>
                <a:chOff x="7185952" y="5427811"/>
                <a:chExt cx="815293" cy="749952"/>
              </a:xfrm>
              <a:solidFill>
                <a:schemeClr val="bg1">
                  <a:alpha val="14000"/>
                </a:schemeClr>
              </a:solidFill>
            </p:grpSpPr>
            <p:sp>
              <p:nvSpPr>
                <p:cNvPr id="298" name="Freeform: Shape 297">
                  <a:extLst>
                    <a:ext uri="{FF2B5EF4-FFF2-40B4-BE49-F238E27FC236}">
                      <a16:creationId xmlns:a16="http://schemas.microsoft.com/office/drawing/2014/main" id="{7A4FF8A0-76DA-4AF5-AE40-473142154C54}"/>
                    </a:ext>
                  </a:extLst>
                </p:cNvPr>
                <p:cNvSpPr/>
                <p:nvPr/>
              </p:nvSpPr>
              <p:spPr>
                <a:xfrm>
                  <a:off x="7228862" y="5427811"/>
                  <a:ext cx="565634" cy="390092"/>
                </a:xfrm>
                <a:custGeom>
                  <a:avLst/>
                  <a:gdLst>
                    <a:gd name="connsiteX0" fmla="*/ 397669 w 552450"/>
                    <a:gd name="connsiteY0" fmla="*/ 32861 h 381000"/>
                    <a:gd name="connsiteX1" fmla="*/ 405289 w 552450"/>
                    <a:gd name="connsiteY1" fmla="*/ 70009 h 381000"/>
                    <a:gd name="connsiteX2" fmla="*/ 471011 w 552450"/>
                    <a:gd name="connsiteY2" fmla="*/ 56674 h 381000"/>
                    <a:gd name="connsiteX3" fmla="*/ 9049 w 552450"/>
                    <a:gd name="connsiteY3" fmla="*/ 341471 h 381000"/>
                    <a:gd name="connsiteX4" fmla="*/ 7144 w 552450"/>
                    <a:gd name="connsiteY4" fmla="*/ 379571 h 381000"/>
                    <a:gd name="connsiteX5" fmla="*/ 16669 w 552450"/>
                    <a:gd name="connsiteY5" fmla="*/ 379571 h 381000"/>
                    <a:gd name="connsiteX6" fmla="*/ 502444 w 552450"/>
                    <a:gd name="connsiteY6" fmla="*/ 83344 h 381000"/>
                    <a:gd name="connsiteX7" fmla="*/ 513874 w 552450"/>
                    <a:gd name="connsiteY7" fmla="*/ 141446 h 381000"/>
                    <a:gd name="connsiteX8" fmla="*/ 551021 w 552450"/>
                    <a:gd name="connsiteY8" fmla="*/ 133826 h 381000"/>
                    <a:gd name="connsiteX9" fmla="*/ 525304 w 552450"/>
                    <a:gd name="connsiteY9" fmla="*/ 7144 h 381000"/>
                    <a:gd name="connsiteX10" fmla="*/ 397669 w 552450"/>
                    <a:gd name="connsiteY10" fmla="*/ 3286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2450" h="381000">
                      <a:moveTo>
                        <a:pt x="397669" y="32861"/>
                      </a:moveTo>
                      <a:lnTo>
                        <a:pt x="405289" y="70009"/>
                      </a:lnTo>
                      <a:lnTo>
                        <a:pt x="471011" y="56674"/>
                      </a:lnTo>
                      <a:cubicBezTo>
                        <a:pt x="345281" y="354806"/>
                        <a:pt x="22384" y="341471"/>
                        <a:pt x="9049" y="341471"/>
                      </a:cubicBezTo>
                      <a:lnTo>
                        <a:pt x="7144" y="379571"/>
                      </a:lnTo>
                      <a:cubicBezTo>
                        <a:pt x="7144" y="379571"/>
                        <a:pt x="10954" y="379571"/>
                        <a:pt x="16669" y="379571"/>
                      </a:cubicBezTo>
                      <a:cubicBezTo>
                        <a:pt x="73819" y="379571"/>
                        <a:pt x="374809" y="366236"/>
                        <a:pt x="502444" y="83344"/>
                      </a:cubicBezTo>
                      <a:lnTo>
                        <a:pt x="513874" y="141446"/>
                      </a:lnTo>
                      <a:lnTo>
                        <a:pt x="551021" y="133826"/>
                      </a:lnTo>
                      <a:lnTo>
                        <a:pt x="525304" y="7144"/>
                      </a:lnTo>
                      <a:lnTo>
                        <a:pt x="397669" y="3286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9" name="Rectangle 298">
                  <a:extLst>
                    <a:ext uri="{FF2B5EF4-FFF2-40B4-BE49-F238E27FC236}">
                      <a16:creationId xmlns:a16="http://schemas.microsoft.com/office/drawing/2014/main" id="{8B140C6F-21C6-457F-A16A-2DB73B49DEC4}"/>
                    </a:ext>
                  </a:extLst>
                </p:cNvPr>
                <p:cNvSpPr/>
                <p:nvPr/>
              </p:nvSpPr>
              <p:spPr>
                <a:xfrm>
                  <a:off x="7402453" y="5970039"/>
                  <a:ext cx="165789" cy="204798"/>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0" name="Rectangle 299">
                  <a:extLst>
                    <a:ext uri="{FF2B5EF4-FFF2-40B4-BE49-F238E27FC236}">
                      <a16:creationId xmlns:a16="http://schemas.microsoft.com/office/drawing/2014/main" id="{4D4D5A25-BF29-4F3F-BD45-DA7FA37AA602}"/>
                    </a:ext>
                  </a:extLst>
                </p:cNvPr>
                <p:cNvSpPr/>
                <p:nvPr/>
              </p:nvSpPr>
              <p:spPr>
                <a:xfrm>
                  <a:off x="7618955" y="5797423"/>
                  <a:ext cx="165789" cy="380340"/>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1" name="Rectangle 300">
                  <a:extLst>
                    <a:ext uri="{FF2B5EF4-FFF2-40B4-BE49-F238E27FC236}">
                      <a16:creationId xmlns:a16="http://schemas.microsoft.com/office/drawing/2014/main" id="{2081D2B3-C452-40B3-95B1-50EC25EF8175}"/>
                    </a:ext>
                  </a:extLst>
                </p:cNvPr>
                <p:cNvSpPr/>
                <p:nvPr/>
              </p:nvSpPr>
              <p:spPr>
                <a:xfrm>
                  <a:off x="7185952" y="5912501"/>
                  <a:ext cx="165789" cy="263312"/>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2" name="Rectangle 301">
                  <a:extLst>
                    <a:ext uri="{FF2B5EF4-FFF2-40B4-BE49-F238E27FC236}">
                      <a16:creationId xmlns:a16="http://schemas.microsoft.com/office/drawing/2014/main" id="{07C833D0-36C6-4CFC-A88A-A3C49390D3E9}"/>
                    </a:ext>
                  </a:extLst>
                </p:cNvPr>
                <p:cNvSpPr/>
                <p:nvPr/>
              </p:nvSpPr>
              <p:spPr>
                <a:xfrm>
                  <a:off x="7835456" y="5638461"/>
                  <a:ext cx="165789" cy="536376"/>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5" name="Group 284">
                <a:extLst>
                  <a:ext uri="{FF2B5EF4-FFF2-40B4-BE49-F238E27FC236}">
                    <a16:creationId xmlns:a16="http://schemas.microsoft.com/office/drawing/2014/main" id="{77DA2240-6B01-4513-B68A-171ACA1BF46A}"/>
                  </a:ext>
                </a:extLst>
              </p:cNvPr>
              <p:cNvGrpSpPr/>
              <p:nvPr/>
            </p:nvGrpSpPr>
            <p:grpSpPr>
              <a:xfrm>
                <a:off x="9730695" y="1959786"/>
                <a:ext cx="598068" cy="425302"/>
                <a:chOff x="5662357" y="2997955"/>
                <a:chExt cx="866775" cy="616387"/>
              </a:xfrm>
              <a:solidFill>
                <a:schemeClr val="bg1">
                  <a:alpha val="14000"/>
                </a:schemeClr>
              </a:solidFill>
            </p:grpSpPr>
            <p:sp>
              <p:nvSpPr>
                <p:cNvPr id="294" name="Freeform: Shape 293">
                  <a:extLst>
                    <a:ext uri="{FF2B5EF4-FFF2-40B4-BE49-F238E27FC236}">
                      <a16:creationId xmlns:a16="http://schemas.microsoft.com/office/drawing/2014/main" id="{C702F6FC-D748-4545-99C2-63DC5A8698CB}"/>
                    </a:ext>
                  </a:extLst>
                </p:cNvPr>
                <p:cNvSpPr/>
                <p:nvPr/>
              </p:nvSpPr>
              <p:spPr>
                <a:xfrm>
                  <a:off x="5763682" y="2997955"/>
                  <a:ext cx="133350" cy="133350"/>
                </a:xfrm>
                <a:custGeom>
                  <a:avLst/>
                  <a:gdLst>
                    <a:gd name="connsiteX0" fmla="*/ 60808 w 133350"/>
                    <a:gd name="connsiteY0" fmla="*/ 126378 h 133350"/>
                    <a:gd name="connsiteX1" fmla="*/ 66923 w 133350"/>
                    <a:gd name="connsiteY1" fmla="*/ 126682 h 133350"/>
                    <a:gd name="connsiteX2" fmla="*/ 73038 w 133350"/>
                    <a:gd name="connsiteY2" fmla="*/ 126378 h 133350"/>
                    <a:gd name="connsiteX3" fmla="*/ 126702 w 133350"/>
                    <a:gd name="connsiteY3" fmla="*/ 66913 h 133350"/>
                    <a:gd name="connsiteX4" fmla="*/ 73038 w 133350"/>
                    <a:gd name="connsiteY4" fmla="*/ 7449 h 133350"/>
                    <a:gd name="connsiteX5" fmla="*/ 66923 w 133350"/>
                    <a:gd name="connsiteY5" fmla="*/ 7144 h 133350"/>
                    <a:gd name="connsiteX6" fmla="*/ 60808 w 133350"/>
                    <a:gd name="connsiteY6" fmla="*/ 7449 h 133350"/>
                    <a:gd name="connsiteX7" fmla="*/ 7144 w 133350"/>
                    <a:gd name="connsiteY7" fmla="*/ 66913 h 133350"/>
                    <a:gd name="connsiteX8" fmla="*/ 60808 w 133350"/>
                    <a:gd name="connsiteY8" fmla="*/ 126378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133350">
                      <a:moveTo>
                        <a:pt x="60808" y="126378"/>
                      </a:moveTo>
                      <a:cubicBezTo>
                        <a:pt x="62817" y="126578"/>
                        <a:pt x="64856" y="126682"/>
                        <a:pt x="66923" y="126682"/>
                      </a:cubicBezTo>
                      <a:cubicBezTo>
                        <a:pt x="68990" y="126682"/>
                        <a:pt x="71028" y="126578"/>
                        <a:pt x="73038" y="126378"/>
                      </a:cubicBezTo>
                      <a:cubicBezTo>
                        <a:pt x="103175" y="123320"/>
                        <a:pt x="126702" y="97860"/>
                        <a:pt x="126702" y="66913"/>
                      </a:cubicBezTo>
                      <a:cubicBezTo>
                        <a:pt x="126702" y="35966"/>
                        <a:pt x="103175" y="10516"/>
                        <a:pt x="73038" y="7449"/>
                      </a:cubicBezTo>
                      <a:cubicBezTo>
                        <a:pt x="71028" y="7249"/>
                        <a:pt x="68990" y="7144"/>
                        <a:pt x="66923" y="7144"/>
                      </a:cubicBezTo>
                      <a:cubicBezTo>
                        <a:pt x="64856" y="7144"/>
                        <a:pt x="62817" y="7249"/>
                        <a:pt x="60808" y="7449"/>
                      </a:cubicBezTo>
                      <a:cubicBezTo>
                        <a:pt x="30670" y="10506"/>
                        <a:pt x="7144" y="35966"/>
                        <a:pt x="7144" y="66913"/>
                      </a:cubicBezTo>
                      <a:cubicBezTo>
                        <a:pt x="7144" y="97860"/>
                        <a:pt x="30670" y="123311"/>
                        <a:pt x="60808" y="1263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5" name="Freeform: Shape 294">
                  <a:extLst>
                    <a:ext uri="{FF2B5EF4-FFF2-40B4-BE49-F238E27FC236}">
                      <a16:creationId xmlns:a16="http://schemas.microsoft.com/office/drawing/2014/main" id="{ACE6FECE-5186-4DA2-95BC-62C1428D2A2A}"/>
                    </a:ext>
                  </a:extLst>
                </p:cNvPr>
                <p:cNvSpPr/>
                <p:nvPr/>
              </p:nvSpPr>
              <p:spPr>
                <a:xfrm>
                  <a:off x="6031382" y="2997955"/>
                  <a:ext cx="133350" cy="133350"/>
                </a:xfrm>
                <a:custGeom>
                  <a:avLst/>
                  <a:gdLst>
                    <a:gd name="connsiteX0" fmla="*/ 126682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2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2" y="66913"/>
                      </a:moveTo>
                      <a:cubicBezTo>
                        <a:pt x="126682" y="99923"/>
                        <a:pt x="99923" y="126682"/>
                        <a:pt x="66913" y="126682"/>
                      </a:cubicBezTo>
                      <a:cubicBezTo>
                        <a:pt x="33903" y="126682"/>
                        <a:pt x="7144" y="99923"/>
                        <a:pt x="7144" y="66913"/>
                      </a:cubicBezTo>
                      <a:cubicBezTo>
                        <a:pt x="7144" y="33903"/>
                        <a:pt x="33903" y="7144"/>
                        <a:pt x="66913" y="7144"/>
                      </a:cubicBezTo>
                      <a:cubicBezTo>
                        <a:pt x="99923" y="7144"/>
                        <a:pt x="126682" y="33903"/>
                        <a:pt x="126682"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6" name="Freeform: Shape 295">
                  <a:extLst>
                    <a:ext uri="{FF2B5EF4-FFF2-40B4-BE49-F238E27FC236}">
                      <a16:creationId xmlns:a16="http://schemas.microsoft.com/office/drawing/2014/main" id="{D8402A38-53E0-42D6-A70E-A6B3C0800666}"/>
                    </a:ext>
                  </a:extLst>
                </p:cNvPr>
                <p:cNvSpPr/>
                <p:nvPr/>
              </p:nvSpPr>
              <p:spPr>
                <a:xfrm>
                  <a:off x="5662357" y="3128567"/>
                  <a:ext cx="866775" cy="485775"/>
                </a:xfrm>
                <a:custGeom>
                  <a:avLst/>
                  <a:gdLst>
                    <a:gd name="connsiteX0" fmla="*/ 857848 w 866775"/>
                    <a:gd name="connsiteY0" fmla="*/ 147747 h 485775"/>
                    <a:gd name="connsiteX1" fmla="*/ 762598 w 866775"/>
                    <a:gd name="connsiteY1" fmla="*/ 36305 h 485775"/>
                    <a:gd name="connsiteX2" fmla="*/ 745720 w 866775"/>
                    <a:gd name="connsiteY2" fmla="*/ 22732 h 485775"/>
                    <a:gd name="connsiteX3" fmla="*/ 703981 w 866775"/>
                    <a:gd name="connsiteY3" fmla="*/ 14273 h 485775"/>
                    <a:gd name="connsiteX4" fmla="*/ 701153 w 866775"/>
                    <a:gd name="connsiteY4" fmla="*/ 14273 h 485775"/>
                    <a:gd name="connsiteX5" fmla="*/ 659414 w 866775"/>
                    <a:gd name="connsiteY5" fmla="*/ 22732 h 485775"/>
                    <a:gd name="connsiteX6" fmla="*/ 642526 w 866775"/>
                    <a:gd name="connsiteY6" fmla="*/ 36409 h 485775"/>
                    <a:gd name="connsiteX7" fmla="*/ 569441 w 866775"/>
                    <a:gd name="connsiteY7" fmla="*/ 123125 h 485775"/>
                    <a:gd name="connsiteX8" fmla="*/ 495251 w 866775"/>
                    <a:gd name="connsiteY8" fmla="*/ 36314 h 485775"/>
                    <a:gd name="connsiteX9" fmla="*/ 478382 w 866775"/>
                    <a:gd name="connsiteY9" fmla="*/ 22741 h 485775"/>
                    <a:gd name="connsiteX10" fmla="*/ 436634 w 866775"/>
                    <a:gd name="connsiteY10" fmla="*/ 14283 h 485775"/>
                    <a:gd name="connsiteX11" fmla="*/ 433805 w 866775"/>
                    <a:gd name="connsiteY11" fmla="*/ 14283 h 485775"/>
                    <a:gd name="connsiteX12" fmla="*/ 392066 w 866775"/>
                    <a:gd name="connsiteY12" fmla="*/ 22741 h 485775"/>
                    <a:gd name="connsiteX13" fmla="*/ 375178 w 866775"/>
                    <a:gd name="connsiteY13" fmla="*/ 36419 h 485775"/>
                    <a:gd name="connsiteX14" fmla="*/ 301941 w 866775"/>
                    <a:gd name="connsiteY14" fmla="*/ 123335 h 485775"/>
                    <a:gd name="connsiteX15" fmla="*/ 227560 w 866775"/>
                    <a:gd name="connsiteY15" fmla="*/ 36314 h 485775"/>
                    <a:gd name="connsiteX16" fmla="*/ 210691 w 866775"/>
                    <a:gd name="connsiteY16" fmla="*/ 22741 h 485775"/>
                    <a:gd name="connsiteX17" fmla="*/ 168943 w 866775"/>
                    <a:gd name="connsiteY17" fmla="*/ 14283 h 485775"/>
                    <a:gd name="connsiteX18" fmla="*/ 166114 w 866775"/>
                    <a:gd name="connsiteY18" fmla="*/ 14283 h 485775"/>
                    <a:gd name="connsiteX19" fmla="*/ 124376 w 866775"/>
                    <a:gd name="connsiteY19" fmla="*/ 22741 h 485775"/>
                    <a:gd name="connsiteX20" fmla="*/ 107488 w 866775"/>
                    <a:gd name="connsiteY20" fmla="*/ 36419 h 485775"/>
                    <a:gd name="connsiteX21" fmla="*/ 13686 w 866775"/>
                    <a:gd name="connsiteY21" fmla="*/ 147709 h 485775"/>
                    <a:gd name="connsiteX22" fmla="*/ 16686 w 866775"/>
                    <a:gd name="connsiteY22" fmla="*/ 186104 h 485775"/>
                    <a:gd name="connsiteX23" fmla="*/ 34374 w 866775"/>
                    <a:gd name="connsiteY23" fmla="*/ 192648 h 485775"/>
                    <a:gd name="connsiteX24" fmla="*/ 55091 w 866775"/>
                    <a:gd name="connsiteY24" fmla="*/ 183104 h 485775"/>
                    <a:gd name="connsiteX25" fmla="*/ 100706 w 866775"/>
                    <a:gd name="connsiteY25" fmla="*/ 128154 h 485775"/>
                    <a:gd name="connsiteX26" fmla="*/ 92610 w 866775"/>
                    <a:gd name="connsiteY26" fmla="*/ 238025 h 485775"/>
                    <a:gd name="connsiteX27" fmla="*/ 112107 w 866775"/>
                    <a:gd name="connsiteY27" fmla="*/ 238025 h 485775"/>
                    <a:gd name="connsiteX28" fmla="*/ 112107 w 866775"/>
                    <a:gd name="connsiteY28" fmla="*/ 239959 h 485775"/>
                    <a:gd name="connsiteX29" fmla="*/ 92219 w 866775"/>
                    <a:gd name="connsiteY29" fmla="*/ 452938 h 485775"/>
                    <a:gd name="connsiteX30" fmla="*/ 116813 w 866775"/>
                    <a:gd name="connsiteY30" fmla="*/ 482589 h 485775"/>
                    <a:gd name="connsiteX31" fmla="*/ 119375 w 866775"/>
                    <a:gd name="connsiteY31" fmla="*/ 482703 h 485775"/>
                    <a:gd name="connsiteX32" fmla="*/ 146464 w 866775"/>
                    <a:gd name="connsiteY32" fmla="*/ 457996 h 485775"/>
                    <a:gd name="connsiteX33" fmla="*/ 165714 w 866775"/>
                    <a:gd name="connsiteY33" fmla="*/ 251817 h 485775"/>
                    <a:gd name="connsiteX34" fmla="*/ 169324 w 866775"/>
                    <a:gd name="connsiteY34" fmla="*/ 251817 h 485775"/>
                    <a:gd name="connsiteX35" fmla="*/ 188574 w 866775"/>
                    <a:gd name="connsiteY35" fmla="*/ 457996 h 485775"/>
                    <a:gd name="connsiteX36" fmla="*/ 215663 w 866775"/>
                    <a:gd name="connsiteY36" fmla="*/ 482703 h 485775"/>
                    <a:gd name="connsiteX37" fmla="*/ 218235 w 866775"/>
                    <a:gd name="connsiteY37" fmla="*/ 482589 h 485775"/>
                    <a:gd name="connsiteX38" fmla="*/ 242829 w 866775"/>
                    <a:gd name="connsiteY38" fmla="*/ 452938 h 485775"/>
                    <a:gd name="connsiteX39" fmla="*/ 222912 w 866775"/>
                    <a:gd name="connsiteY39" fmla="*/ 239949 h 485775"/>
                    <a:gd name="connsiteX40" fmla="*/ 222912 w 866775"/>
                    <a:gd name="connsiteY40" fmla="*/ 238025 h 485775"/>
                    <a:gd name="connsiteX41" fmla="*/ 242400 w 866775"/>
                    <a:gd name="connsiteY41" fmla="*/ 238025 h 485775"/>
                    <a:gd name="connsiteX42" fmla="*/ 234294 w 866775"/>
                    <a:gd name="connsiteY42" fmla="*/ 128050 h 485775"/>
                    <a:gd name="connsiteX43" fmla="*/ 281376 w 866775"/>
                    <a:gd name="connsiteY43" fmla="*/ 183142 h 485775"/>
                    <a:gd name="connsiteX44" fmla="*/ 282843 w 866775"/>
                    <a:gd name="connsiteY44" fmla="*/ 184514 h 485775"/>
                    <a:gd name="connsiteX45" fmla="*/ 284367 w 866775"/>
                    <a:gd name="connsiteY45" fmla="*/ 186104 h 485775"/>
                    <a:gd name="connsiteX46" fmla="*/ 285110 w 866775"/>
                    <a:gd name="connsiteY46" fmla="*/ 186628 h 485775"/>
                    <a:gd name="connsiteX47" fmla="*/ 287129 w 866775"/>
                    <a:gd name="connsiteY47" fmla="*/ 188067 h 485775"/>
                    <a:gd name="connsiteX48" fmla="*/ 289701 w 866775"/>
                    <a:gd name="connsiteY48" fmla="*/ 189571 h 485775"/>
                    <a:gd name="connsiteX49" fmla="*/ 291911 w 866775"/>
                    <a:gd name="connsiteY49" fmla="*/ 190610 h 485775"/>
                    <a:gd name="connsiteX50" fmla="*/ 294768 w 866775"/>
                    <a:gd name="connsiteY50" fmla="*/ 191543 h 485775"/>
                    <a:gd name="connsiteX51" fmla="*/ 297007 w 866775"/>
                    <a:gd name="connsiteY51" fmla="*/ 192143 h 485775"/>
                    <a:gd name="connsiteX52" fmla="*/ 300388 w 866775"/>
                    <a:gd name="connsiteY52" fmla="*/ 192505 h 485775"/>
                    <a:gd name="connsiteX53" fmla="*/ 302103 w 866775"/>
                    <a:gd name="connsiteY53" fmla="*/ 192686 h 485775"/>
                    <a:gd name="connsiteX54" fmla="*/ 307618 w 866775"/>
                    <a:gd name="connsiteY54" fmla="*/ 192067 h 485775"/>
                    <a:gd name="connsiteX55" fmla="*/ 308199 w 866775"/>
                    <a:gd name="connsiteY55" fmla="*/ 191905 h 485775"/>
                    <a:gd name="connsiteX56" fmla="*/ 312780 w 866775"/>
                    <a:gd name="connsiteY56" fmla="*/ 190410 h 485775"/>
                    <a:gd name="connsiteX57" fmla="*/ 313847 w 866775"/>
                    <a:gd name="connsiteY57" fmla="*/ 189914 h 485775"/>
                    <a:gd name="connsiteX58" fmla="*/ 317676 w 866775"/>
                    <a:gd name="connsiteY58" fmla="*/ 187657 h 485775"/>
                    <a:gd name="connsiteX59" fmla="*/ 318695 w 866775"/>
                    <a:gd name="connsiteY59" fmla="*/ 186933 h 485775"/>
                    <a:gd name="connsiteX60" fmla="*/ 319791 w 866775"/>
                    <a:gd name="connsiteY60" fmla="*/ 186152 h 485775"/>
                    <a:gd name="connsiteX61" fmla="*/ 322077 w 866775"/>
                    <a:gd name="connsiteY61" fmla="*/ 183771 h 485775"/>
                    <a:gd name="connsiteX62" fmla="*/ 322781 w 866775"/>
                    <a:gd name="connsiteY62" fmla="*/ 183114 h 485775"/>
                    <a:gd name="connsiteX63" fmla="*/ 323267 w 866775"/>
                    <a:gd name="connsiteY63" fmla="*/ 182523 h 485775"/>
                    <a:gd name="connsiteX64" fmla="*/ 323743 w 866775"/>
                    <a:gd name="connsiteY64" fmla="*/ 181942 h 485775"/>
                    <a:gd name="connsiteX65" fmla="*/ 368397 w 866775"/>
                    <a:gd name="connsiteY65" fmla="*/ 128164 h 485775"/>
                    <a:gd name="connsiteX66" fmla="*/ 360300 w 866775"/>
                    <a:gd name="connsiteY66" fmla="*/ 238035 h 485775"/>
                    <a:gd name="connsiteX67" fmla="*/ 379798 w 866775"/>
                    <a:gd name="connsiteY67" fmla="*/ 238035 h 485775"/>
                    <a:gd name="connsiteX68" fmla="*/ 379798 w 866775"/>
                    <a:gd name="connsiteY68" fmla="*/ 239968 h 485775"/>
                    <a:gd name="connsiteX69" fmla="*/ 359910 w 866775"/>
                    <a:gd name="connsiteY69" fmla="*/ 452947 h 485775"/>
                    <a:gd name="connsiteX70" fmla="*/ 384503 w 866775"/>
                    <a:gd name="connsiteY70" fmla="*/ 482599 h 485775"/>
                    <a:gd name="connsiteX71" fmla="*/ 387066 w 866775"/>
                    <a:gd name="connsiteY71" fmla="*/ 482713 h 485775"/>
                    <a:gd name="connsiteX72" fmla="*/ 414155 w 866775"/>
                    <a:gd name="connsiteY72" fmla="*/ 458005 h 485775"/>
                    <a:gd name="connsiteX73" fmla="*/ 433405 w 866775"/>
                    <a:gd name="connsiteY73" fmla="*/ 251827 h 485775"/>
                    <a:gd name="connsiteX74" fmla="*/ 437015 w 866775"/>
                    <a:gd name="connsiteY74" fmla="*/ 251827 h 485775"/>
                    <a:gd name="connsiteX75" fmla="*/ 456255 w 866775"/>
                    <a:gd name="connsiteY75" fmla="*/ 458005 h 485775"/>
                    <a:gd name="connsiteX76" fmla="*/ 483344 w 866775"/>
                    <a:gd name="connsiteY76" fmla="*/ 482713 h 485775"/>
                    <a:gd name="connsiteX77" fmla="*/ 485926 w 866775"/>
                    <a:gd name="connsiteY77" fmla="*/ 482599 h 485775"/>
                    <a:gd name="connsiteX78" fmla="*/ 510510 w 866775"/>
                    <a:gd name="connsiteY78" fmla="*/ 452947 h 485775"/>
                    <a:gd name="connsiteX79" fmla="*/ 490612 w 866775"/>
                    <a:gd name="connsiteY79" fmla="*/ 239949 h 485775"/>
                    <a:gd name="connsiteX80" fmla="*/ 490612 w 866775"/>
                    <a:gd name="connsiteY80" fmla="*/ 238025 h 485775"/>
                    <a:gd name="connsiteX81" fmla="*/ 510100 w 866775"/>
                    <a:gd name="connsiteY81" fmla="*/ 238025 h 485775"/>
                    <a:gd name="connsiteX82" fmla="*/ 501994 w 866775"/>
                    <a:gd name="connsiteY82" fmla="*/ 128050 h 485775"/>
                    <a:gd name="connsiteX83" fmla="*/ 547057 w 866775"/>
                    <a:gd name="connsiteY83" fmla="*/ 180780 h 485775"/>
                    <a:gd name="connsiteX84" fmla="*/ 551715 w 866775"/>
                    <a:gd name="connsiteY84" fmla="*/ 186104 h 485775"/>
                    <a:gd name="connsiteX85" fmla="*/ 563916 w 866775"/>
                    <a:gd name="connsiteY85" fmla="*/ 192019 h 485775"/>
                    <a:gd name="connsiteX86" fmla="*/ 564126 w 866775"/>
                    <a:gd name="connsiteY86" fmla="*/ 192086 h 485775"/>
                    <a:gd name="connsiteX87" fmla="*/ 569403 w 866775"/>
                    <a:gd name="connsiteY87" fmla="*/ 192648 h 485775"/>
                    <a:gd name="connsiteX88" fmla="*/ 569422 w 866775"/>
                    <a:gd name="connsiteY88" fmla="*/ 192648 h 485775"/>
                    <a:gd name="connsiteX89" fmla="*/ 569784 w 866775"/>
                    <a:gd name="connsiteY89" fmla="*/ 192686 h 485775"/>
                    <a:gd name="connsiteX90" fmla="*/ 587472 w 866775"/>
                    <a:gd name="connsiteY90" fmla="*/ 186152 h 485775"/>
                    <a:gd name="connsiteX91" fmla="*/ 592510 w 866775"/>
                    <a:gd name="connsiteY91" fmla="*/ 180218 h 485775"/>
                    <a:gd name="connsiteX92" fmla="*/ 635735 w 866775"/>
                    <a:gd name="connsiteY92" fmla="*/ 128164 h 485775"/>
                    <a:gd name="connsiteX93" fmla="*/ 627629 w 866775"/>
                    <a:gd name="connsiteY93" fmla="*/ 238035 h 485775"/>
                    <a:gd name="connsiteX94" fmla="*/ 647127 w 866775"/>
                    <a:gd name="connsiteY94" fmla="*/ 238035 h 485775"/>
                    <a:gd name="connsiteX95" fmla="*/ 647127 w 866775"/>
                    <a:gd name="connsiteY95" fmla="*/ 239968 h 485775"/>
                    <a:gd name="connsiteX96" fmla="*/ 627239 w 866775"/>
                    <a:gd name="connsiteY96" fmla="*/ 452947 h 485775"/>
                    <a:gd name="connsiteX97" fmla="*/ 651832 w 866775"/>
                    <a:gd name="connsiteY97" fmla="*/ 482599 h 485775"/>
                    <a:gd name="connsiteX98" fmla="*/ 654394 w 866775"/>
                    <a:gd name="connsiteY98" fmla="*/ 482713 h 485775"/>
                    <a:gd name="connsiteX99" fmla="*/ 681483 w 866775"/>
                    <a:gd name="connsiteY99" fmla="*/ 458005 h 485775"/>
                    <a:gd name="connsiteX100" fmla="*/ 700733 w 866775"/>
                    <a:gd name="connsiteY100" fmla="*/ 251827 h 485775"/>
                    <a:gd name="connsiteX101" fmla="*/ 704343 w 866775"/>
                    <a:gd name="connsiteY101" fmla="*/ 251827 h 485775"/>
                    <a:gd name="connsiteX102" fmla="*/ 723593 w 866775"/>
                    <a:gd name="connsiteY102" fmla="*/ 458005 h 485775"/>
                    <a:gd name="connsiteX103" fmla="*/ 750683 w 866775"/>
                    <a:gd name="connsiteY103" fmla="*/ 482713 h 485775"/>
                    <a:gd name="connsiteX104" fmla="*/ 753254 w 866775"/>
                    <a:gd name="connsiteY104" fmla="*/ 482599 h 485775"/>
                    <a:gd name="connsiteX105" fmla="*/ 777838 w 866775"/>
                    <a:gd name="connsiteY105" fmla="*/ 452947 h 485775"/>
                    <a:gd name="connsiteX106" fmla="*/ 757969 w 866775"/>
                    <a:gd name="connsiteY106" fmla="*/ 239949 h 485775"/>
                    <a:gd name="connsiteX107" fmla="*/ 757969 w 866775"/>
                    <a:gd name="connsiteY107" fmla="*/ 238025 h 485775"/>
                    <a:gd name="connsiteX108" fmla="*/ 777457 w 866775"/>
                    <a:gd name="connsiteY108" fmla="*/ 238025 h 485775"/>
                    <a:gd name="connsiteX109" fmla="*/ 769352 w 866775"/>
                    <a:gd name="connsiteY109" fmla="*/ 128050 h 485775"/>
                    <a:gd name="connsiteX110" fmla="*/ 816434 w 866775"/>
                    <a:gd name="connsiteY110" fmla="*/ 183142 h 485775"/>
                    <a:gd name="connsiteX111" fmla="*/ 837160 w 866775"/>
                    <a:gd name="connsiteY111" fmla="*/ 192677 h 485775"/>
                    <a:gd name="connsiteX112" fmla="*/ 854838 w 866775"/>
                    <a:gd name="connsiteY112" fmla="*/ 186142 h 485775"/>
                    <a:gd name="connsiteX113" fmla="*/ 857848 w 866775"/>
                    <a:gd name="connsiteY113" fmla="*/ 147747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866775" h="485775">
                      <a:moveTo>
                        <a:pt x="857848" y="147747"/>
                      </a:moveTo>
                      <a:lnTo>
                        <a:pt x="762598" y="36305"/>
                      </a:lnTo>
                      <a:lnTo>
                        <a:pt x="745720" y="22732"/>
                      </a:lnTo>
                      <a:cubicBezTo>
                        <a:pt x="745720" y="-6434"/>
                        <a:pt x="735204" y="14273"/>
                        <a:pt x="703981" y="14273"/>
                      </a:cubicBezTo>
                      <a:lnTo>
                        <a:pt x="701153" y="14273"/>
                      </a:lnTo>
                      <a:cubicBezTo>
                        <a:pt x="669939" y="14273"/>
                        <a:pt x="659414" y="-6434"/>
                        <a:pt x="659414" y="22732"/>
                      </a:cubicBezTo>
                      <a:lnTo>
                        <a:pt x="642526" y="36409"/>
                      </a:lnTo>
                      <a:lnTo>
                        <a:pt x="569441" y="123125"/>
                      </a:lnTo>
                      <a:lnTo>
                        <a:pt x="495251" y="36314"/>
                      </a:lnTo>
                      <a:lnTo>
                        <a:pt x="478382" y="22741"/>
                      </a:lnTo>
                      <a:cubicBezTo>
                        <a:pt x="478382" y="-6424"/>
                        <a:pt x="467857" y="14283"/>
                        <a:pt x="436634" y="14283"/>
                      </a:cubicBezTo>
                      <a:lnTo>
                        <a:pt x="433805" y="14283"/>
                      </a:lnTo>
                      <a:cubicBezTo>
                        <a:pt x="402591" y="14283"/>
                        <a:pt x="392066" y="-6424"/>
                        <a:pt x="392066" y="22741"/>
                      </a:cubicBezTo>
                      <a:lnTo>
                        <a:pt x="375178" y="36419"/>
                      </a:lnTo>
                      <a:lnTo>
                        <a:pt x="301941" y="123335"/>
                      </a:lnTo>
                      <a:lnTo>
                        <a:pt x="227560" y="36314"/>
                      </a:lnTo>
                      <a:lnTo>
                        <a:pt x="210691" y="22741"/>
                      </a:lnTo>
                      <a:cubicBezTo>
                        <a:pt x="210691" y="-6424"/>
                        <a:pt x="200166" y="14283"/>
                        <a:pt x="168943" y="14283"/>
                      </a:cubicBezTo>
                      <a:lnTo>
                        <a:pt x="166114" y="14283"/>
                      </a:lnTo>
                      <a:cubicBezTo>
                        <a:pt x="134901" y="14283"/>
                        <a:pt x="124376" y="-6424"/>
                        <a:pt x="124376" y="22741"/>
                      </a:cubicBezTo>
                      <a:lnTo>
                        <a:pt x="107488" y="36419"/>
                      </a:lnTo>
                      <a:lnTo>
                        <a:pt x="13686" y="147709"/>
                      </a:lnTo>
                      <a:cubicBezTo>
                        <a:pt x="3894" y="159158"/>
                        <a:pt x="5256" y="176351"/>
                        <a:pt x="16686" y="186104"/>
                      </a:cubicBezTo>
                      <a:cubicBezTo>
                        <a:pt x="21830" y="190495"/>
                        <a:pt x="28106" y="192648"/>
                        <a:pt x="34374" y="192648"/>
                      </a:cubicBezTo>
                      <a:cubicBezTo>
                        <a:pt x="42061" y="192648"/>
                        <a:pt x="49700" y="189410"/>
                        <a:pt x="55091" y="183104"/>
                      </a:cubicBezTo>
                      <a:lnTo>
                        <a:pt x="100706" y="128154"/>
                      </a:lnTo>
                      <a:lnTo>
                        <a:pt x="92610" y="238025"/>
                      </a:lnTo>
                      <a:lnTo>
                        <a:pt x="112107" y="238025"/>
                      </a:lnTo>
                      <a:lnTo>
                        <a:pt x="112107" y="239959"/>
                      </a:lnTo>
                      <a:lnTo>
                        <a:pt x="92219" y="452938"/>
                      </a:lnTo>
                      <a:cubicBezTo>
                        <a:pt x="90819" y="467921"/>
                        <a:pt x="101830" y="481198"/>
                        <a:pt x="116813" y="482589"/>
                      </a:cubicBezTo>
                      <a:cubicBezTo>
                        <a:pt x="117670" y="482665"/>
                        <a:pt x="118527" y="482703"/>
                        <a:pt x="119375" y="482703"/>
                      </a:cubicBezTo>
                      <a:cubicBezTo>
                        <a:pt x="133272" y="482703"/>
                        <a:pt x="145140" y="472121"/>
                        <a:pt x="146464" y="457996"/>
                      </a:cubicBezTo>
                      <a:lnTo>
                        <a:pt x="165714" y="251817"/>
                      </a:lnTo>
                      <a:lnTo>
                        <a:pt x="169324" y="251817"/>
                      </a:lnTo>
                      <a:lnTo>
                        <a:pt x="188574" y="457996"/>
                      </a:lnTo>
                      <a:cubicBezTo>
                        <a:pt x="189908" y="472112"/>
                        <a:pt x="201776" y="482703"/>
                        <a:pt x="215663" y="482703"/>
                      </a:cubicBezTo>
                      <a:cubicBezTo>
                        <a:pt x="216511" y="482703"/>
                        <a:pt x="217368" y="482665"/>
                        <a:pt x="218235" y="482589"/>
                      </a:cubicBezTo>
                      <a:cubicBezTo>
                        <a:pt x="233208" y="481198"/>
                        <a:pt x="244210" y="467921"/>
                        <a:pt x="242829" y="452938"/>
                      </a:cubicBezTo>
                      <a:lnTo>
                        <a:pt x="222912" y="239949"/>
                      </a:lnTo>
                      <a:lnTo>
                        <a:pt x="222912" y="238025"/>
                      </a:lnTo>
                      <a:lnTo>
                        <a:pt x="242400" y="238025"/>
                      </a:lnTo>
                      <a:lnTo>
                        <a:pt x="234294" y="128050"/>
                      </a:lnTo>
                      <a:lnTo>
                        <a:pt x="281376" y="183142"/>
                      </a:lnTo>
                      <a:cubicBezTo>
                        <a:pt x="281824" y="183666"/>
                        <a:pt x="282367" y="184028"/>
                        <a:pt x="282843" y="184514"/>
                      </a:cubicBezTo>
                      <a:cubicBezTo>
                        <a:pt x="283367" y="185038"/>
                        <a:pt x="283796" y="185619"/>
                        <a:pt x="284367" y="186104"/>
                      </a:cubicBezTo>
                      <a:cubicBezTo>
                        <a:pt x="284596" y="186304"/>
                        <a:pt x="284862" y="186438"/>
                        <a:pt x="285110" y="186628"/>
                      </a:cubicBezTo>
                      <a:cubicBezTo>
                        <a:pt x="285767" y="187152"/>
                        <a:pt x="286444" y="187609"/>
                        <a:pt x="287129" y="188067"/>
                      </a:cubicBezTo>
                      <a:cubicBezTo>
                        <a:pt x="287968" y="188619"/>
                        <a:pt x="288815" y="189124"/>
                        <a:pt x="289701" y="189571"/>
                      </a:cubicBezTo>
                      <a:cubicBezTo>
                        <a:pt x="290435" y="189952"/>
                        <a:pt x="291158" y="190305"/>
                        <a:pt x="291911" y="190610"/>
                      </a:cubicBezTo>
                      <a:cubicBezTo>
                        <a:pt x="292854" y="190991"/>
                        <a:pt x="293806" y="191276"/>
                        <a:pt x="294768" y="191543"/>
                      </a:cubicBezTo>
                      <a:cubicBezTo>
                        <a:pt x="295521" y="191743"/>
                        <a:pt x="296245" y="191991"/>
                        <a:pt x="297007" y="192143"/>
                      </a:cubicBezTo>
                      <a:cubicBezTo>
                        <a:pt x="298131" y="192353"/>
                        <a:pt x="299255" y="192429"/>
                        <a:pt x="300388" y="192505"/>
                      </a:cubicBezTo>
                      <a:cubicBezTo>
                        <a:pt x="300960" y="192534"/>
                        <a:pt x="301531" y="192686"/>
                        <a:pt x="302103" y="192686"/>
                      </a:cubicBezTo>
                      <a:cubicBezTo>
                        <a:pt x="303950" y="192686"/>
                        <a:pt x="305789" y="192438"/>
                        <a:pt x="307618" y="192067"/>
                      </a:cubicBezTo>
                      <a:cubicBezTo>
                        <a:pt x="307818" y="192019"/>
                        <a:pt x="307999" y="191953"/>
                        <a:pt x="308199" y="191905"/>
                      </a:cubicBezTo>
                      <a:cubicBezTo>
                        <a:pt x="309761" y="191553"/>
                        <a:pt x="311285" y="191048"/>
                        <a:pt x="312780" y="190410"/>
                      </a:cubicBezTo>
                      <a:cubicBezTo>
                        <a:pt x="313142" y="190248"/>
                        <a:pt x="313485" y="190086"/>
                        <a:pt x="313847" y="189914"/>
                      </a:cubicBezTo>
                      <a:cubicBezTo>
                        <a:pt x="315171" y="189276"/>
                        <a:pt x="316438" y="188524"/>
                        <a:pt x="317676" y="187657"/>
                      </a:cubicBezTo>
                      <a:cubicBezTo>
                        <a:pt x="318019" y="187419"/>
                        <a:pt x="318362" y="187200"/>
                        <a:pt x="318695" y="186933"/>
                      </a:cubicBezTo>
                      <a:cubicBezTo>
                        <a:pt x="319057" y="186657"/>
                        <a:pt x="319448" y="186457"/>
                        <a:pt x="319791" y="186152"/>
                      </a:cubicBezTo>
                      <a:cubicBezTo>
                        <a:pt x="320648" y="185419"/>
                        <a:pt x="321334" y="184571"/>
                        <a:pt x="322077" y="183771"/>
                      </a:cubicBezTo>
                      <a:cubicBezTo>
                        <a:pt x="322296" y="183533"/>
                        <a:pt x="322562" y="183361"/>
                        <a:pt x="322781" y="183114"/>
                      </a:cubicBezTo>
                      <a:lnTo>
                        <a:pt x="323267" y="182523"/>
                      </a:lnTo>
                      <a:cubicBezTo>
                        <a:pt x="323429" y="182323"/>
                        <a:pt x="323591" y="182142"/>
                        <a:pt x="323743" y="181942"/>
                      </a:cubicBezTo>
                      <a:lnTo>
                        <a:pt x="368397" y="128164"/>
                      </a:lnTo>
                      <a:lnTo>
                        <a:pt x="360300" y="238035"/>
                      </a:lnTo>
                      <a:lnTo>
                        <a:pt x="379798" y="238035"/>
                      </a:lnTo>
                      <a:lnTo>
                        <a:pt x="379798" y="239968"/>
                      </a:lnTo>
                      <a:lnTo>
                        <a:pt x="359910" y="452947"/>
                      </a:lnTo>
                      <a:cubicBezTo>
                        <a:pt x="358510" y="467930"/>
                        <a:pt x="369521" y="481208"/>
                        <a:pt x="384503" y="482599"/>
                      </a:cubicBezTo>
                      <a:cubicBezTo>
                        <a:pt x="385361" y="482675"/>
                        <a:pt x="386218" y="482713"/>
                        <a:pt x="387066" y="482713"/>
                      </a:cubicBezTo>
                      <a:cubicBezTo>
                        <a:pt x="400953" y="482713"/>
                        <a:pt x="412831" y="472131"/>
                        <a:pt x="414155" y="458005"/>
                      </a:cubicBezTo>
                      <a:lnTo>
                        <a:pt x="433405" y="251827"/>
                      </a:lnTo>
                      <a:lnTo>
                        <a:pt x="437015" y="251827"/>
                      </a:lnTo>
                      <a:lnTo>
                        <a:pt x="456255" y="458005"/>
                      </a:lnTo>
                      <a:cubicBezTo>
                        <a:pt x="457589" y="472121"/>
                        <a:pt x="469466" y="482713"/>
                        <a:pt x="483344" y="482713"/>
                      </a:cubicBezTo>
                      <a:cubicBezTo>
                        <a:pt x="484202" y="482713"/>
                        <a:pt x="485059" y="482675"/>
                        <a:pt x="485926" y="482599"/>
                      </a:cubicBezTo>
                      <a:cubicBezTo>
                        <a:pt x="500889" y="481208"/>
                        <a:pt x="511891" y="467930"/>
                        <a:pt x="510510" y="452947"/>
                      </a:cubicBezTo>
                      <a:lnTo>
                        <a:pt x="490612" y="239949"/>
                      </a:lnTo>
                      <a:lnTo>
                        <a:pt x="490612" y="238025"/>
                      </a:lnTo>
                      <a:lnTo>
                        <a:pt x="510100" y="238025"/>
                      </a:lnTo>
                      <a:lnTo>
                        <a:pt x="501994" y="128050"/>
                      </a:lnTo>
                      <a:lnTo>
                        <a:pt x="547057" y="180780"/>
                      </a:lnTo>
                      <a:cubicBezTo>
                        <a:pt x="548381" y="182694"/>
                        <a:pt x="549867" y="184523"/>
                        <a:pt x="551715" y="186104"/>
                      </a:cubicBezTo>
                      <a:cubicBezTo>
                        <a:pt x="555344" y="189200"/>
                        <a:pt x="559554" y="191124"/>
                        <a:pt x="563916" y="192019"/>
                      </a:cubicBezTo>
                      <a:cubicBezTo>
                        <a:pt x="563993" y="192038"/>
                        <a:pt x="564059" y="192067"/>
                        <a:pt x="564126" y="192086"/>
                      </a:cubicBezTo>
                      <a:cubicBezTo>
                        <a:pt x="565878" y="192429"/>
                        <a:pt x="567631" y="192648"/>
                        <a:pt x="569403" y="192648"/>
                      </a:cubicBezTo>
                      <a:cubicBezTo>
                        <a:pt x="569412" y="192648"/>
                        <a:pt x="569412" y="192648"/>
                        <a:pt x="569422" y="192648"/>
                      </a:cubicBezTo>
                      <a:cubicBezTo>
                        <a:pt x="569546" y="192648"/>
                        <a:pt x="569660" y="192686"/>
                        <a:pt x="569784" y="192686"/>
                      </a:cubicBezTo>
                      <a:cubicBezTo>
                        <a:pt x="576051" y="192686"/>
                        <a:pt x="582328" y="190534"/>
                        <a:pt x="587472" y="186152"/>
                      </a:cubicBezTo>
                      <a:cubicBezTo>
                        <a:pt x="589520" y="184399"/>
                        <a:pt x="591120" y="182361"/>
                        <a:pt x="592510" y="180218"/>
                      </a:cubicBezTo>
                      <a:lnTo>
                        <a:pt x="635735" y="128164"/>
                      </a:lnTo>
                      <a:lnTo>
                        <a:pt x="627629" y="238035"/>
                      </a:lnTo>
                      <a:lnTo>
                        <a:pt x="647127" y="238035"/>
                      </a:lnTo>
                      <a:lnTo>
                        <a:pt x="647127" y="239968"/>
                      </a:lnTo>
                      <a:lnTo>
                        <a:pt x="627239" y="452947"/>
                      </a:lnTo>
                      <a:cubicBezTo>
                        <a:pt x="625838" y="467930"/>
                        <a:pt x="636849" y="481208"/>
                        <a:pt x="651832" y="482599"/>
                      </a:cubicBezTo>
                      <a:cubicBezTo>
                        <a:pt x="652689" y="482675"/>
                        <a:pt x="653547" y="482713"/>
                        <a:pt x="654394" y="482713"/>
                      </a:cubicBezTo>
                      <a:cubicBezTo>
                        <a:pt x="668291" y="482713"/>
                        <a:pt x="680159" y="472131"/>
                        <a:pt x="681483" y="458005"/>
                      </a:cubicBezTo>
                      <a:lnTo>
                        <a:pt x="700733" y="251827"/>
                      </a:lnTo>
                      <a:lnTo>
                        <a:pt x="704343" y="251827"/>
                      </a:lnTo>
                      <a:lnTo>
                        <a:pt x="723593" y="458005"/>
                      </a:lnTo>
                      <a:cubicBezTo>
                        <a:pt x="724927" y="472121"/>
                        <a:pt x="736795" y="482713"/>
                        <a:pt x="750683" y="482713"/>
                      </a:cubicBezTo>
                      <a:cubicBezTo>
                        <a:pt x="751530" y="482713"/>
                        <a:pt x="752387" y="482675"/>
                        <a:pt x="753254" y="482599"/>
                      </a:cubicBezTo>
                      <a:cubicBezTo>
                        <a:pt x="768228" y="481208"/>
                        <a:pt x="779238" y="467930"/>
                        <a:pt x="777838" y="452947"/>
                      </a:cubicBezTo>
                      <a:lnTo>
                        <a:pt x="757969" y="239949"/>
                      </a:lnTo>
                      <a:lnTo>
                        <a:pt x="757969" y="238025"/>
                      </a:lnTo>
                      <a:lnTo>
                        <a:pt x="777457" y="238025"/>
                      </a:lnTo>
                      <a:lnTo>
                        <a:pt x="769352" y="128050"/>
                      </a:lnTo>
                      <a:lnTo>
                        <a:pt x="816434" y="183142"/>
                      </a:lnTo>
                      <a:cubicBezTo>
                        <a:pt x="821825" y="189438"/>
                        <a:pt x="829473" y="192677"/>
                        <a:pt x="837160" y="192677"/>
                      </a:cubicBezTo>
                      <a:cubicBezTo>
                        <a:pt x="843418" y="192677"/>
                        <a:pt x="849695" y="190524"/>
                        <a:pt x="854838" y="186142"/>
                      </a:cubicBezTo>
                      <a:cubicBezTo>
                        <a:pt x="866278" y="176370"/>
                        <a:pt x="867640" y="159177"/>
                        <a:pt x="857848" y="1477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7" name="Freeform: Shape 296">
                  <a:extLst>
                    <a:ext uri="{FF2B5EF4-FFF2-40B4-BE49-F238E27FC236}">
                      <a16:creationId xmlns:a16="http://schemas.microsoft.com/office/drawing/2014/main" id="{37149721-8B7E-4311-A8F3-D743DBD0DF11}"/>
                    </a:ext>
                  </a:extLst>
                </p:cNvPr>
                <p:cNvSpPr/>
                <p:nvPr/>
              </p:nvSpPr>
              <p:spPr>
                <a:xfrm>
                  <a:off x="6298730" y="2997955"/>
                  <a:ext cx="133350" cy="133350"/>
                </a:xfrm>
                <a:custGeom>
                  <a:avLst/>
                  <a:gdLst>
                    <a:gd name="connsiteX0" fmla="*/ 126683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3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3" y="66913"/>
                      </a:moveTo>
                      <a:cubicBezTo>
                        <a:pt x="126683" y="99923"/>
                        <a:pt x="99923" y="126682"/>
                        <a:pt x="66913" y="126682"/>
                      </a:cubicBezTo>
                      <a:cubicBezTo>
                        <a:pt x="33903" y="126682"/>
                        <a:pt x="7144" y="99923"/>
                        <a:pt x="7144" y="66913"/>
                      </a:cubicBezTo>
                      <a:cubicBezTo>
                        <a:pt x="7144" y="33903"/>
                        <a:pt x="33903" y="7144"/>
                        <a:pt x="66913" y="7144"/>
                      </a:cubicBezTo>
                      <a:cubicBezTo>
                        <a:pt x="99923" y="7144"/>
                        <a:pt x="126683" y="33903"/>
                        <a:pt x="126683"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6" name="Group 285">
                <a:extLst>
                  <a:ext uri="{FF2B5EF4-FFF2-40B4-BE49-F238E27FC236}">
                    <a16:creationId xmlns:a16="http://schemas.microsoft.com/office/drawing/2014/main" id="{57ADF174-D597-40C3-91DE-FB947ACFD318}"/>
                  </a:ext>
                </a:extLst>
              </p:cNvPr>
              <p:cNvGrpSpPr/>
              <p:nvPr/>
            </p:nvGrpSpPr>
            <p:grpSpPr>
              <a:xfrm>
                <a:off x="6251070" y="4855168"/>
                <a:ext cx="1221640" cy="425472"/>
                <a:chOff x="4224528" y="5719876"/>
                <a:chExt cx="2481419" cy="864227"/>
              </a:xfrm>
            </p:grpSpPr>
            <p:sp>
              <p:nvSpPr>
                <p:cNvPr id="290" name="Arrow: Up 289">
                  <a:extLst>
                    <a:ext uri="{FF2B5EF4-FFF2-40B4-BE49-F238E27FC236}">
                      <a16:creationId xmlns:a16="http://schemas.microsoft.com/office/drawing/2014/main" id="{218C4FC7-41CE-4D05-A163-351769F8444A}"/>
                    </a:ext>
                  </a:extLst>
                </p:cNvPr>
                <p:cNvSpPr/>
                <p:nvPr/>
              </p:nvSpPr>
              <p:spPr>
                <a:xfrm rot="5400000">
                  <a:off x="4716178" y="5381664"/>
                  <a:ext cx="460818" cy="1444118"/>
                </a:xfrm>
                <a:prstGeom prst="upArrow">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91" name="Group 290">
                  <a:extLst>
                    <a:ext uri="{FF2B5EF4-FFF2-40B4-BE49-F238E27FC236}">
                      <a16:creationId xmlns:a16="http://schemas.microsoft.com/office/drawing/2014/main" id="{0ED2BCD7-3F37-4582-B53B-A9635B2B0B64}"/>
                    </a:ext>
                  </a:extLst>
                </p:cNvPr>
                <p:cNvGrpSpPr/>
                <p:nvPr/>
              </p:nvGrpSpPr>
              <p:grpSpPr>
                <a:xfrm>
                  <a:off x="5841718" y="5719876"/>
                  <a:ext cx="864229" cy="864227"/>
                  <a:chOff x="3038498" y="4899165"/>
                  <a:chExt cx="864229" cy="864227"/>
                </a:xfrm>
                <a:solidFill>
                  <a:schemeClr val="bg1">
                    <a:alpha val="14000"/>
                  </a:schemeClr>
                </a:solidFill>
              </p:grpSpPr>
              <p:sp>
                <p:nvSpPr>
                  <p:cNvPr id="292" name="Oval 291">
                    <a:extLst>
                      <a:ext uri="{FF2B5EF4-FFF2-40B4-BE49-F238E27FC236}">
                        <a16:creationId xmlns:a16="http://schemas.microsoft.com/office/drawing/2014/main" id="{1AD62E10-1759-44A7-A41E-97E4D2C20DDB}"/>
                      </a:ext>
                    </a:extLst>
                  </p:cNvPr>
                  <p:cNvSpPr/>
                  <p:nvPr/>
                </p:nvSpPr>
                <p:spPr>
                  <a:xfrm>
                    <a:off x="3038498" y="4899165"/>
                    <a:ext cx="864229" cy="864227"/>
                  </a:xfrm>
                  <a:prstGeom prst="ellipse">
                    <a:avLst/>
                  </a:prstGeom>
                  <a:grp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93" name="TextBox 292">
                    <a:extLst>
                      <a:ext uri="{FF2B5EF4-FFF2-40B4-BE49-F238E27FC236}">
                        <a16:creationId xmlns:a16="http://schemas.microsoft.com/office/drawing/2014/main" id="{C8FC69D0-F5B3-4CC8-A9D1-5D9693701045}"/>
                      </a:ext>
                    </a:extLst>
                  </p:cNvPr>
                  <p:cNvSpPr txBox="1"/>
                  <p:nvPr/>
                </p:nvSpPr>
                <p:spPr>
                  <a:xfrm>
                    <a:off x="3249632" y="4995427"/>
                    <a:ext cx="441961" cy="671703"/>
                  </a:xfrm>
                  <a:custGeom>
                    <a:avLst/>
                    <a:gdLst>
                      <a:gd name="connsiteX0" fmla="*/ 96440 w 380069"/>
                      <a:gd name="connsiteY0" fmla="*/ 366005 h 577640"/>
                      <a:gd name="connsiteX1" fmla="*/ 116364 w 380069"/>
                      <a:gd name="connsiteY1" fmla="*/ 416569 h 577640"/>
                      <a:gd name="connsiteX2" fmla="*/ 162408 w 380069"/>
                      <a:gd name="connsiteY2" fmla="*/ 452735 h 577640"/>
                      <a:gd name="connsiteX3" fmla="*/ 162408 w 380069"/>
                      <a:gd name="connsiteY3" fmla="*/ 454409 h 577640"/>
                      <a:gd name="connsiteX4" fmla="*/ 112011 w 380069"/>
                      <a:gd name="connsiteY4" fmla="*/ 423936 h 577640"/>
                      <a:gd name="connsiteX5" fmla="*/ 87064 w 380069"/>
                      <a:gd name="connsiteY5" fmla="*/ 368349 h 577640"/>
                      <a:gd name="connsiteX6" fmla="*/ 197570 w 380069"/>
                      <a:gd name="connsiteY6" fmla="*/ 296354 h 577640"/>
                      <a:gd name="connsiteX7" fmla="*/ 197570 w 380069"/>
                      <a:gd name="connsiteY7" fmla="*/ 464456 h 577640"/>
                      <a:gd name="connsiteX8" fmla="*/ 201253 w 380069"/>
                      <a:gd name="connsiteY8" fmla="*/ 464456 h 577640"/>
                      <a:gd name="connsiteX9" fmla="*/ 214313 w 380069"/>
                      <a:gd name="connsiteY9" fmla="*/ 463116 h 577640"/>
                      <a:gd name="connsiteX10" fmla="*/ 217996 w 380069"/>
                      <a:gd name="connsiteY10" fmla="*/ 463116 h 577640"/>
                      <a:gd name="connsiteX11" fmla="*/ 217996 w 380069"/>
                      <a:gd name="connsiteY11" fmla="*/ 320799 h 577640"/>
                      <a:gd name="connsiteX12" fmla="*/ 283630 w 380069"/>
                      <a:gd name="connsiteY12" fmla="*/ 366006 h 577640"/>
                      <a:gd name="connsiteX13" fmla="*/ 281286 w 380069"/>
                      <a:gd name="connsiteY13" fmla="*/ 366006 h 577640"/>
                      <a:gd name="connsiteX14" fmla="*/ 226368 w 380069"/>
                      <a:gd name="connsiteY14" fmla="*/ 332854 h 577640"/>
                      <a:gd name="connsiteX15" fmla="*/ 226368 w 380069"/>
                      <a:gd name="connsiteY15" fmla="*/ 463116 h 577640"/>
                      <a:gd name="connsiteX16" fmla="*/ 277770 w 380069"/>
                      <a:gd name="connsiteY16" fmla="*/ 436662 h 577640"/>
                      <a:gd name="connsiteX17" fmla="*/ 296020 w 380069"/>
                      <a:gd name="connsiteY17" fmla="*/ 388777 h 577640"/>
                      <a:gd name="connsiteX18" fmla="*/ 275258 w 380069"/>
                      <a:gd name="connsiteY18" fmla="*/ 336203 h 577640"/>
                      <a:gd name="connsiteX19" fmla="*/ 248134 w 380069"/>
                      <a:gd name="connsiteY19" fmla="*/ 313767 h 577640"/>
                      <a:gd name="connsiteX20" fmla="*/ 201923 w 380069"/>
                      <a:gd name="connsiteY20" fmla="*/ 297694 h 577640"/>
                      <a:gd name="connsiteX21" fmla="*/ 334193 w 380069"/>
                      <a:gd name="connsiteY21" fmla="*/ 270235 h 577640"/>
                      <a:gd name="connsiteX22" fmla="*/ 380069 w 380069"/>
                      <a:gd name="connsiteY22" fmla="*/ 364666 h 577640"/>
                      <a:gd name="connsiteX23" fmla="*/ 340388 w 380069"/>
                      <a:gd name="connsiteY23" fmla="*/ 463116 h 577640"/>
                      <a:gd name="connsiteX24" fmla="*/ 244115 w 380069"/>
                      <a:gd name="connsiteY24" fmla="*/ 514685 h 577640"/>
                      <a:gd name="connsiteX25" fmla="*/ 229381 w 380069"/>
                      <a:gd name="connsiteY25" fmla="*/ 516694 h 577640"/>
                      <a:gd name="connsiteX26" fmla="*/ 226367 w 380069"/>
                      <a:gd name="connsiteY26" fmla="*/ 517364 h 577640"/>
                      <a:gd name="connsiteX27" fmla="*/ 226367 w 380069"/>
                      <a:gd name="connsiteY27" fmla="*/ 577640 h 577640"/>
                      <a:gd name="connsiteX28" fmla="*/ 189532 w 380069"/>
                      <a:gd name="connsiteY28" fmla="*/ 577640 h 577640"/>
                      <a:gd name="connsiteX29" fmla="*/ 182165 w 380069"/>
                      <a:gd name="connsiteY29" fmla="*/ 568598 h 577640"/>
                      <a:gd name="connsiteX30" fmla="*/ 217995 w 380069"/>
                      <a:gd name="connsiteY30" fmla="*/ 568598 h 577640"/>
                      <a:gd name="connsiteX31" fmla="*/ 217995 w 380069"/>
                      <a:gd name="connsiteY31" fmla="*/ 507988 h 577640"/>
                      <a:gd name="connsiteX32" fmla="*/ 278271 w 380069"/>
                      <a:gd name="connsiteY32" fmla="*/ 494259 h 577640"/>
                      <a:gd name="connsiteX33" fmla="*/ 345244 w 380069"/>
                      <a:gd name="connsiteY33" fmla="*/ 441183 h 577640"/>
                      <a:gd name="connsiteX34" fmla="*/ 370358 w 380069"/>
                      <a:gd name="connsiteY34" fmla="*/ 363327 h 577640"/>
                      <a:gd name="connsiteX35" fmla="*/ 334193 w 380069"/>
                      <a:gd name="connsiteY35" fmla="*/ 272244 h 577640"/>
                      <a:gd name="connsiteX36" fmla="*/ 170781 w 380069"/>
                      <a:gd name="connsiteY36" fmla="*/ 72331 h 577640"/>
                      <a:gd name="connsiteX37" fmla="*/ 113184 w 380069"/>
                      <a:gd name="connsiteY37" fmla="*/ 92925 h 577640"/>
                      <a:gd name="connsiteX38" fmla="*/ 89074 w 380069"/>
                      <a:gd name="connsiteY38" fmla="*/ 142317 h 577640"/>
                      <a:gd name="connsiteX39" fmla="*/ 166428 w 380069"/>
                      <a:gd name="connsiteY39" fmla="*/ 216657 h 577640"/>
                      <a:gd name="connsiteX40" fmla="*/ 170781 w 380069"/>
                      <a:gd name="connsiteY40" fmla="*/ 217661 h 577640"/>
                      <a:gd name="connsiteX41" fmla="*/ 170781 w 380069"/>
                      <a:gd name="connsiteY41" fmla="*/ 99455 h 577640"/>
                      <a:gd name="connsiteX42" fmla="*/ 133444 w 380069"/>
                      <a:gd name="connsiteY42" fmla="*/ 115361 h 577640"/>
                      <a:gd name="connsiteX43" fmla="*/ 119547 w 380069"/>
                      <a:gd name="connsiteY43" fmla="*/ 150689 h 577640"/>
                      <a:gd name="connsiteX44" fmla="*/ 155377 w 380069"/>
                      <a:gd name="connsiteY44" fmla="*/ 202927 h 577640"/>
                      <a:gd name="connsiteX45" fmla="*/ 155377 w 380069"/>
                      <a:gd name="connsiteY45" fmla="*/ 205271 h 577640"/>
                      <a:gd name="connsiteX46" fmla="*/ 109836 w 380069"/>
                      <a:gd name="connsiteY46" fmla="*/ 149349 h 577640"/>
                      <a:gd name="connsiteX47" fmla="*/ 127751 w 380069"/>
                      <a:gd name="connsiteY47" fmla="*/ 107826 h 577640"/>
                      <a:gd name="connsiteX48" fmla="*/ 170781 w 380069"/>
                      <a:gd name="connsiteY48" fmla="*/ 90413 h 577640"/>
                      <a:gd name="connsiteX49" fmla="*/ 347253 w 380069"/>
                      <a:gd name="connsiteY49" fmla="*/ 66638 h 577640"/>
                      <a:gd name="connsiteX50" fmla="*/ 355624 w 380069"/>
                      <a:gd name="connsiteY50" fmla="*/ 70322 h 577640"/>
                      <a:gd name="connsiteX51" fmla="*/ 352611 w 380069"/>
                      <a:gd name="connsiteY51" fmla="*/ 75679 h 577640"/>
                      <a:gd name="connsiteX52" fmla="*/ 316110 w 380069"/>
                      <a:gd name="connsiteY52" fmla="*/ 144661 h 577640"/>
                      <a:gd name="connsiteX53" fmla="*/ 303051 w 380069"/>
                      <a:gd name="connsiteY53" fmla="*/ 173125 h 577640"/>
                      <a:gd name="connsiteX54" fmla="*/ 301376 w 380069"/>
                      <a:gd name="connsiteY54" fmla="*/ 177143 h 577640"/>
                      <a:gd name="connsiteX55" fmla="*/ 293340 w 380069"/>
                      <a:gd name="connsiteY55" fmla="*/ 174129 h 577640"/>
                      <a:gd name="connsiteX56" fmla="*/ 296353 w 380069"/>
                      <a:gd name="connsiteY56" fmla="*/ 167767 h 577640"/>
                      <a:gd name="connsiteX57" fmla="*/ 310753 w 380069"/>
                      <a:gd name="connsiteY57" fmla="*/ 136290 h 577640"/>
                      <a:gd name="connsiteX58" fmla="*/ 347253 w 380069"/>
                      <a:gd name="connsiteY58" fmla="*/ 66638 h 577640"/>
                      <a:gd name="connsiteX59" fmla="*/ 171116 w 380069"/>
                      <a:gd name="connsiteY59" fmla="*/ 0 h 577640"/>
                      <a:gd name="connsiteX60" fmla="*/ 198240 w 380069"/>
                      <a:gd name="connsiteY60" fmla="*/ 0 h 577640"/>
                      <a:gd name="connsiteX61" fmla="*/ 198240 w 380069"/>
                      <a:gd name="connsiteY61" fmla="*/ 47216 h 577640"/>
                      <a:gd name="connsiteX62" fmla="*/ 218331 w 380069"/>
                      <a:gd name="connsiteY62" fmla="*/ 51569 h 577640"/>
                      <a:gd name="connsiteX63" fmla="*/ 218331 w 380069"/>
                      <a:gd name="connsiteY63" fmla="*/ 11721 h 577640"/>
                      <a:gd name="connsiteX64" fmla="*/ 227038 w 380069"/>
                      <a:gd name="connsiteY64" fmla="*/ 18083 h 577640"/>
                      <a:gd name="connsiteX65" fmla="*/ 227038 w 380069"/>
                      <a:gd name="connsiteY65" fmla="*/ 51569 h 577640"/>
                      <a:gd name="connsiteX66" fmla="*/ 268896 w 380069"/>
                      <a:gd name="connsiteY66" fmla="*/ 61950 h 577640"/>
                      <a:gd name="connsiteX67" fmla="*/ 298364 w 380069"/>
                      <a:gd name="connsiteY67" fmla="*/ 66303 h 577640"/>
                      <a:gd name="connsiteX68" fmla="*/ 331515 w 380069"/>
                      <a:gd name="connsiteY68" fmla="*/ 54248 h 577640"/>
                      <a:gd name="connsiteX69" fmla="*/ 334194 w 380069"/>
                      <a:gd name="connsiteY69" fmla="*/ 56592 h 577640"/>
                      <a:gd name="connsiteX70" fmla="*/ 279946 w 380069"/>
                      <a:gd name="connsiteY70" fmla="*/ 166427 h 577640"/>
                      <a:gd name="connsiteX71" fmla="*/ 279276 w 380069"/>
                      <a:gd name="connsiteY71" fmla="*/ 169441 h 577640"/>
                      <a:gd name="connsiteX72" fmla="*/ 277267 w 380069"/>
                      <a:gd name="connsiteY72" fmla="*/ 169106 h 577640"/>
                      <a:gd name="connsiteX73" fmla="*/ 198240 w 380069"/>
                      <a:gd name="connsiteY73" fmla="*/ 76684 h 577640"/>
                      <a:gd name="connsiteX74" fmla="*/ 198240 w 380069"/>
                      <a:gd name="connsiteY74" fmla="*/ 224024 h 577640"/>
                      <a:gd name="connsiteX75" fmla="*/ 218331 w 380069"/>
                      <a:gd name="connsiteY75" fmla="*/ 229382 h 577640"/>
                      <a:gd name="connsiteX76" fmla="*/ 218331 w 380069"/>
                      <a:gd name="connsiteY76" fmla="*/ 98450 h 577640"/>
                      <a:gd name="connsiteX77" fmla="*/ 243446 w 380069"/>
                      <a:gd name="connsiteY77" fmla="*/ 113519 h 577640"/>
                      <a:gd name="connsiteX78" fmla="*/ 260859 w 380069"/>
                      <a:gd name="connsiteY78" fmla="*/ 137294 h 577640"/>
                      <a:gd name="connsiteX79" fmla="*/ 257845 w 380069"/>
                      <a:gd name="connsiteY79" fmla="*/ 137294 h 577640"/>
                      <a:gd name="connsiteX80" fmla="*/ 255501 w 380069"/>
                      <a:gd name="connsiteY80" fmla="*/ 134950 h 577640"/>
                      <a:gd name="connsiteX81" fmla="*/ 227038 w 380069"/>
                      <a:gd name="connsiteY81" fmla="*/ 112849 h 577640"/>
                      <a:gd name="connsiteX82" fmla="*/ 227038 w 380069"/>
                      <a:gd name="connsiteY82" fmla="*/ 232061 h 577640"/>
                      <a:gd name="connsiteX83" fmla="*/ 232396 w 380069"/>
                      <a:gd name="connsiteY83" fmla="*/ 233735 h 577640"/>
                      <a:gd name="connsiteX84" fmla="*/ 310419 w 380069"/>
                      <a:gd name="connsiteY84" fmla="*/ 268226 h 577640"/>
                      <a:gd name="connsiteX85" fmla="*/ 351607 w 380069"/>
                      <a:gd name="connsiteY85" fmla="*/ 359309 h 577640"/>
                      <a:gd name="connsiteX86" fmla="*/ 310251 w 380069"/>
                      <a:gd name="connsiteY86" fmla="*/ 452401 h 577640"/>
                      <a:gd name="connsiteX87" fmla="*/ 208955 w 380069"/>
                      <a:gd name="connsiteY87" fmla="*/ 490575 h 577640"/>
                      <a:gd name="connsiteX88" fmla="*/ 198240 w 380069"/>
                      <a:gd name="connsiteY88" fmla="*/ 489905 h 577640"/>
                      <a:gd name="connsiteX89" fmla="*/ 198240 w 380069"/>
                      <a:gd name="connsiteY89" fmla="*/ 551855 h 577640"/>
                      <a:gd name="connsiteX90" fmla="*/ 171116 w 380069"/>
                      <a:gd name="connsiteY90" fmla="*/ 551855 h 577640"/>
                      <a:gd name="connsiteX91" fmla="*/ 171116 w 380069"/>
                      <a:gd name="connsiteY91" fmla="*/ 515690 h 577640"/>
                      <a:gd name="connsiteX92" fmla="*/ 165758 w 380069"/>
                      <a:gd name="connsiteY92" fmla="*/ 514685 h 577640"/>
                      <a:gd name="connsiteX93" fmla="*/ 125239 w 380069"/>
                      <a:gd name="connsiteY93" fmla="*/ 505644 h 577640"/>
                      <a:gd name="connsiteX94" fmla="*/ 94097 w 380069"/>
                      <a:gd name="connsiteY94" fmla="*/ 497942 h 577640"/>
                      <a:gd name="connsiteX95" fmla="*/ 51235 w 380069"/>
                      <a:gd name="connsiteY95" fmla="*/ 492919 h 577640"/>
                      <a:gd name="connsiteX96" fmla="*/ 15739 w 380069"/>
                      <a:gd name="connsiteY96" fmla="*/ 500286 h 577640"/>
                      <a:gd name="connsiteX97" fmla="*/ 11386 w 380069"/>
                      <a:gd name="connsiteY97" fmla="*/ 489905 h 577640"/>
                      <a:gd name="connsiteX98" fmla="*/ 47551 w 380069"/>
                      <a:gd name="connsiteY98" fmla="*/ 482873 h 577640"/>
                      <a:gd name="connsiteX99" fmla="*/ 127583 w 380069"/>
                      <a:gd name="connsiteY99" fmla="*/ 496937 h 577640"/>
                      <a:gd name="connsiteX100" fmla="*/ 166762 w 380069"/>
                      <a:gd name="connsiteY100" fmla="*/ 505309 h 577640"/>
                      <a:gd name="connsiteX101" fmla="*/ 171116 w 380069"/>
                      <a:gd name="connsiteY101" fmla="*/ 506314 h 577640"/>
                      <a:gd name="connsiteX102" fmla="*/ 171116 w 380069"/>
                      <a:gd name="connsiteY102" fmla="*/ 487226 h 577640"/>
                      <a:gd name="connsiteX103" fmla="*/ 89074 w 380069"/>
                      <a:gd name="connsiteY103" fmla="*/ 469479 h 577640"/>
                      <a:gd name="connsiteX104" fmla="*/ 46881 w 380069"/>
                      <a:gd name="connsiteY104" fmla="*/ 462781 h 577640"/>
                      <a:gd name="connsiteX105" fmla="*/ 2679 w 380069"/>
                      <a:gd name="connsiteY105" fmla="*/ 475841 h 577640"/>
                      <a:gd name="connsiteX106" fmla="*/ 0 w 380069"/>
                      <a:gd name="connsiteY106" fmla="*/ 470483 h 577640"/>
                      <a:gd name="connsiteX107" fmla="*/ 3014 w 380069"/>
                      <a:gd name="connsiteY107" fmla="*/ 465795 h 577640"/>
                      <a:gd name="connsiteX108" fmla="*/ 58267 w 380069"/>
                      <a:gd name="connsiteY108" fmla="*/ 352611 h 577640"/>
                      <a:gd name="connsiteX109" fmla="*/ 63625 w 380069"/>
                      <a:gd name="connsiteY109" fmla="*/ 352611 h 577640"/>
                      <a:gd name="connsiteX110" fmla="*/ 98115 w 380069"/>
                      <a:gd name="connsiteY110" fmla="*/ 427956 h 577640"/>
                      <a:gd name="connsiteX111" fmla="*/ 171116 w 380069"/>
                      <a:gd name="connsiteY111" fmla="*/ 461442 h 577640"/>
                      <a:gd name="connsiteX112" fmla="*/ 171116 w 380069"/>
                      <a:gd name="connsiteY112" fmla="*/ 318790 h 577640"/>
                      <a:gd name="connsiteX113" fmla="*/ 164084 w 380069"/>
                      <a:gd name="connsiteY113" fmla="*/ 316781 h 577640"/>
                      <a:gd name="connsiteX114" fmla="*/ 79865 w 380069"/>
                      <a:gd name="connsiteY114" fmla="*/ 290159 h 577640"/>
                      <a:gd name="connsiteX115" fmla="*/ 53913 w 380069"/>
                      <a:gd name="connsiteY115" fmla="*/ 258515 h 577640"/>
                      <a:gd name="connsiteX116" fmla="*/ 66303 w 380069"/>
                      <a:gd name="connsiteY116" fmla="*/ 265212 h 577640"/>
                      <a:gd name="connsiteX117" fmla="*/ 125909 w 380069"/>
                      <a:gd name="connsiteY117" fmla="*/ 296354 h 577640"/>
                      <a:gd name="connsiteX118" fmla="*/ 166093 w 380069"/>
                      <a:gd name="connsiteY118" fmla="*/ 306400 h 577640"/>
                      <a:gd name="connsiteX119" fmla="*/ 171116 w 380069"/>
                      <a:gd name="connsiteY119" fmla="*/ 307740 h 577640"/>
                      <a:gd name="connsiteX120" fmla="*/ 171116 w 380069"/>
                      <a:gd name="connsiteY120" fmla="*/ 289657 h 577640"/>
                      <a:gd name="connsiteX121" fmla="*/ 164418 w 380069"/>
                      <a:gd name="connsiteY121" fmla="*/ 288318 h 577640"/>
                      <a:gd name="connsiteX122" fmla="*/ 70992 w 380069"/>
                      <a:gd name="connsiteY122" fmla="*/ 255501 h 577640"/>
                      <a:gd name="connsiteX123" fmla="*/ 41858 w 380069"/>
                      <a:gd name="connsiteY123" fmla="*/ 217494 h 577640"/>
                      <a:gd name="connsiteX124" fmla="*/ 30808 w 380069"/>
                      <a:gd name="connsiteY124" fmla="*/ 167767 h 577640"/>
                      <a:gd name="connsiteX125" fmla="*/ 68647 w 380069"/>
                      <a:gd name="connsiteY125" fmla="*/ 78358 h 577640"/>
                      <a:gd name="connsiteX126" fmla="*/ 171116 w 380069"/>
                      <a:gd name="connsiteY126" fmla="*/ 45207 h 57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380069" h="577640">
                        <a:moveTo>
                          <a:pt x="96440" y="366005"/>
                        </a:moveTo>
                        <a:cubicBezTo>
                          <a:pt x="100458" y="387659"/>
                          <a:pt x="107100" y="404514"/>
                          <a:pt x="116364" y="416569"/>
                        </a:cubicBezTo>
                        <a:cubicBezTo>
                          <a:pt x="125629" y="428624"/>
                          <a:pt x="140977" y="440679"/>
                          <a:pt x="162408" y="452735"/>
                        </a:cubicBezTo>
                        <a:lnTo>
                          <a:pt x="162408" y="454409"/>
                        </a:lnTo>
                        <a:cubicBezTo>
                          <a:pt x="142540" y="449721"/>
                          <a:pt x="125741" y="439563"/>
                          <a:pt x="112011" y="423936"/>
                        </a:cubicBezTo>
                        <a:cubicBezTo>
                          <a:pt x="98282" y="408309"/>
                          <a:pt x="89966" y="389780"/>
                          <a:pt x="87064" y="368349"/>
                        </a:cubicBezTo>
                        <a:close/>
                        <a:moveTo>
                          <a:pt x="197570" y="296354"/>
                        </a:moveTo>
                        <a:lnTo>
                          <a:pt x="197570" y="464456"/>
                        </a:lnTo>
                        <a:cubicBezTo>
                          <a:pt x="199133" y="464456"/>
                          <a:pt x="200360" y="464456"/>
                          <a:pt x="201253" y="464456"/>
                        </a:cubicBezTo>
                        <a:cubicBezTo>
                          <a:pt x="201923" y="464456"/>
                          <a:pt x="206276" y="464009"/>
                          <a:pt x="214313" y="463116"/>
                        </a:cubicBezTo>
                        <a:cubicBezTo>
                          <a:pt x="215206" y="463116"/>
                          <a:pt x="216434" y="463116"/>
                          <a:pt x="217996" y="463116"/>
                        </a:cubicBezTo>
                        <a:lnTo>
                          <a:pt x="217996" y="320799"/>
                        </a:lnTo>
                        <a:cubicBezTo>
                          <a:pt x="253492" y="328613"/>
                          <a:pt x="275370" y="343682"/>
                          <a:pt x="283630" y="366006"/>
                        </a:cubicBezTo>
                        <a:lnTo>
                          <a:pt x="281286" y="366006"/>
                        </a:lnTo>
                        <a:cubicBezTo>
                          <a:pt x="267668" y="349486"/>
                          <a:pt x="249362" y="338435"/>
                          <a:pt x="226368" y="332854"/>
                        </a:cubicBezTo>
                        <a:lnTo>
                          <a:pt x="226368" y="463116"/>
                        </a:lnTo>
                        <a:cubicBezTo>
                          <a:pt x="248469" y="458428"/>
                          <a:pt x="265603" y="449610"/>
                          <a:pt x="277770" y="436662"/>
                        </a:cubicBezTo>
                        <a:cubicBezTo>
                          <a:pt x="289936" y="423714"/>
                          <a:pt x="296020" y="407752"/>
                          <a:pt x="296020" y="388777"/>
                        </a:cubicBezTo>
                        <a:cubicBezTo>
                          <a:pt x="296020" y="369578"/>
                          <a:pt x="289099" y="352053"/>
                          <a:pt x="275258" y="336203"/>
                        </a:cubicBezTo>
                        <a:cubicBezTo>
                          <a:pt x="266552" y="326157"/>
                          <a:pt x="257510" y="318679"/>
                          <a:pt x="248134" y="313767"/>
                        </a:cubicBezTo>
                        <a:cubicBezTo>
                          <a:pt x="238758" y="308856"/>
                          <a:pt x="223354" y="303498"/>
                          <a:pt x="201923" y="297694"/>
                        </a:cubicBezTo>
                        <a:close/>
                        <a:moveTo>
                          <a:pt x="334193" y="270235"/>
                        </a:moveTo>
                        <a:cubicBezTo>
                          <a:pt x="364777" y="292559"/>
                          <a:pt x="380069" y="324036"/>
                          <a:pt x="380069" y="364666"/>
                        </a:cubicBezTo>
                        <a:cubicBezTo>
                          <a:pt x="380069" y="401055"/>
                          <a:pt x="366842" y="433872"/>
                          <a:pt x="340388" y="463116"/>
                        </a:cubicBezTo>
                        <a:cubicBezTo>
                          <a:pt x="313934" y="492361"/>
                          <a:pt x="281843" y="509551"/>
                          <a:pt x="244115" y="514685"/>
                        </a:cubicBezTo>
                        <a:lnTo>
                          <a:pt x="229381" y="516694"/>
                        </a:lnTo>
                        <a:lnTo>
                          <a:pt x="226367" y="517364"/>
                        </a:lnTo>
                        <a:lnTo>
                          <a:pt x="226367" y="577640"/>
                        </a:lnTo>
                        <a:lnTo>
                          <a:pt x="189532" y="577640"/>
                        </a:lnTo>
                        <a:lnTo>
                          <a:pt x="182165" y="568598"/>
                        </a:lnTo>
                        <a:lnTo>
                          <a:pt x="217995" y="568598"/>
                        </a:lnTo>
                        <a:lnTo>
                          <a:pt x="217995" y="507988"/>
                        </a:lnTo>
                        <a:cubicBezTo>
                          <a:pt x="236301" y="507988"/>
                          <a:pt x="256393" y="503411"/>
                          <a:pt x="278271" y="494259"/>
                        </a:cubicBezTo>
                        <a:cubicBezTo>
                          <a:pt x="306176" y="482650"/>
                          <a:pt x="328500" y="464958"/>
                          <a:pt x="345244" y="441183"/>
                        </a:cubicBezTo>
                        <a:cubicBezTo>
                          <a:pt x="361987" y="417407"/>
                          <a:pt x="370358" y="391455"/>
                          <a:pt x="370358" y="363327"/>
                        </a:cubicBezTo>
                        <a:cubicBezTo>
                          <a:pt x="370358" y="327608"/>
                          <a:pt x="358303" y="297247"/>
                          <a:pt x="334193" y="272244"/>
                        </a:cubicBezTo>
                        <a:close/>
                        <a:moveTo>
                          <a:pt x="170781" y="72331"/>
                        </a:moveTo>
                        <a:cubicBezTo>
                          <a:pt x="148457" y="72331"/>
                          <a:pt x="129258" y="79195"/>
                          <a:pt x="113184" y="92925"/>
                        </a:cubicBezTo>
                        <a:cubicBezTo>
                          <a:pt x="97111" y="106654"/>
                          <a:pt x="89074" y="123118"/>
                          <a:pt x="89074" y="142317"/>
                        </a:cubicBezTo>
                        <a:cubicBezTo>
                          <a:pt x="89074" y="178259"/>
                          <a:pt x="114859" y="203039"/>
                          <a:pt x="166428" y="216657"/>
                        </a:cubicBezTo>
                        <a:lnTo>
                          <a:pt x="170781" y="217661"/>
                        </a:lnTo>
                        <a:lnTo>
                          <a:pt x="170781" y="99455"/>
                        </a:lnTo>
                        <a:cubicBezTo>
                          <a:pt x="155154" y="100794"/>
                          <a:pt x="142708" y="106096"/>
                          <a:pt x="133444" y="115361"/>
                        </a:cubicBezTo>
                        <a:cubicBezTo>
                          <a:pt x="124179" y="124625"/>
                          <a:pt x="119547" y="136401"/>
                          <a:pt x="119547" y="150689"/>
                        </a:cubicBezTo>
                        <a:cubicBezTo>
                          <a:pt x="119547" y="170557"/>
                          <a:pt x="131490" y="187970"/>
                          <a:pt x="155377" y="202927"/>
                        </a:cubicBezTo>
                        <a:lnTo>
                          <a:pt x="155377" y="205271"/>
                        </a:lnTo>
                        <a:cubicBezTo>
                          <a:pt x="125016" y="192323"/>
                          <a:pt x="109836" y="173683"/>
                          <a:pt x="109836" y="149349"/>
                        </a:cubicBezTo>
                        <a:cubicBezTo>
                          <a:pt x="109836" y="133276"/>
                          <a:pt x="115807" y="119435"/>
                          <a:pt x="127751" y="107826"/>
                        </a:cubicBezTo>
                        <a:cubicBezTo>
                          <a:pt x="139694" y="96218"/>
                          <a:pt x="154038" y="90413"/>
                          <a:pt x="170781" y="90413"/>
                        </a:cubicBezTo>
                        <a:close/>
                        <a:moveTo>
                          <a:pt x="347253" y="66638"/>
                        </a:moveTo>
                        <a:lnTo>
                          <a:pt x="355624" y="70322"/>
                        </a:lnTo>
                        <a:lnTo>
                          <a:pt x="352611" y="75679"/>
                        </a:lnTo>
                        <a:cubicBezTo>
                          <a:pt x="337877" y="101129"/>
                          <a:pt x="325710" y="124123"/>
                          <a:pt x="316110" y="144661"/>
                        </a:cubicBezTo>
                        <a:lnTo>
                          <a:pt x="303051" y="173125"/>
                        </a:lnTo>
                        <a:lnTo>
                          <a:pt x="301376" y="177143"/>
                        </a:lnTo>
                        <a:lnTo>
                          <a:pt x="293340" y="174129"/>
                        </a:lnTo>
                        <a:cubicBezTo>
                          <a:pt x="295126" y="170334"/>
                          <a:pt x="296130" y="168213"/>
                          <a:pt x="296353" y="167767"/>
                        </a:cubicBezTo>
                        <a:lnTo>
                          <a:pt x="310753" y="136290"/>
                        </a:lnTo>
                        <a:cubicBezTo>
                          <a:pt x="323254" y="108608"/>
                          <a:pt x="335421" y="85390"/>
                          <a:pt x="347253" y="66638"/>
                        </a:cubicBezTo>
                        <a:close/>
                        <a:moveTo>
                          <a:pt x="171116" y="0"/>
                        </a:moveTo>
                        <a:lnTo>
                          <a:pt x="198240" y="0"/>
                        </a:lnTo>
                        <a:lnTo>
                          <a:pt x="198240" y="47216"/>
                        </a:lnTo>
                        <a:cubicBezTo>
                          <a:pt x="205830" y="48555"/>
                          <a:pt x="212527" y="50007"/>
                          <a:pt x="218331" y="51569"/>
                        </a:cubicBezTo>
                        <a:lnTo>
                          <a:pt x="218331" y="11721"/>
                        </a:lnTo>
                        <a:lnTo>
                          <a:pt x="227038" y="18083"/>
                        </a:lnTo>
                        <a:lnTo>
                          <a:pt x="227038" y="51569"/>
                        </a:lnTo>
                        <a:cubicBezTo>
                          <a:pt x="232172" y="52685"/>
                          <a:pt x="246125" y="56146"/>
                          <a:pt x="268896" y="61950"/>
                        </a:cubicBezTo>
                        <a:cubicBezTo>
                          <a:pt x="280281" y="64852"/>
                          <a:pt x="290104" y="66303"/>
                          <a:pt x="298364" y="66303"/>
                        </a:cubicBezTo>
                        <a:cubicBezTo>
                          <a:pt x="310196" y="66303"/>
                          <a:pt x="321246" y="62285"/>
                          <a:pt x="331515" y="54248"/>
                        </a:cubicBezTo>
                        <a:lnTo>
                          <a:pt x="334194" y="56592"/>
                        </a:lnTo>
                        <a:cubicBezTo>
                          <a:pt x="308968" y="96553"/>
                          <a:pt x="290885" y="133164"/>
                          <a:pt x="279946" y="166427"/>
                        </a:cubicBezTo>
                        <a:lnTo>
                          <a:pt x="279276" y="169441"/>
                        </a:lnTo>
                        <a:lnTo>
                          <a:pt x="277267" y="169106"/>
                        </a:lnTo>
                        <a:cubicBezTo>
                          <a:pt x="268561" y="120216"/>
                          <a:pt x="242218" y="89409"/>
                          <a:pt x="198240" y="76684"/>
                        </a:cubicBezTo>
                        <a:lnTo>
                          <a:pt x="198240" y="224024"/>
                        </a:lnTo>
                        <a:lnTo>
                          <a:pt x="218331" y="229382"/>
                        </a:lnTo>
                        <a:lnTo>
                          <a:pt x="218331" y="98450"/>
                        </a:lnTo>
                        <a:cubicBezTo>
                          <a:pt x="230163" y="104031"/>
                          <a:pt x="238535" y="109054"/>
                          <a:pt x="243446" y="113519"/>
                        </a:cubicBezTo>
                        <a:cubicBezTo>
                          <a:pt x="248357" y="117984"/>
                          <a:pt x="254162" y="125909"/>
                          <a:pt x="260859" y="137294"/>
                        </a:cubicBezTo>
                        <a:lnTo>
                          <a:pt x="257845" y="137294"/>
                        </a:lnTo>
                        <a:lnTo>
                          <a:pt x="255501" y="134950"/>
                        </a:lnTo>
                        <a:cubicBezTo>
                          <a:pt x="243446" y="123788"/>
                          <a:pt x="233958" y="116421"/>
                          <a:pt x="227038" y="112849"/>
                        </a:cubicBezTo>
                        <a:lnTo>
                          <a:pt x="227038" y="232061"/>
                        </a:lnTo>
                        <a:lnTo>
                          <a:pt x="232396" y="233735"/>
                        </a:lnTo>
                        <a:cubicBezTo>
                          <a:pt x="269677" y="244450"/>
                          <a:pt x="295685" y="255948"/>
                          <a:pt x="310419" y="268226"/>
                        </a:cubicBezTo>
                        <a:cubicBezTo>
                          <a:pt x="337878" y="291443"/>
                          <a:pt x="351607" y="321804"/>
                          <a:pt x="351607" y="359309"/>
                        </a:cubicBezTo>
                        <a:cubicBezTo>
                          <a:pt x="351607" y="395920"/>
                          <a:pt x="337822" y="426951"/>
                          <a:pt x="310251" y="452401"/>
                        </a:cubicBezTo>
                        <a:cubicBezTo>
                          <a:pt x="282681" y="477850"/>
                          <a:pt x="248916" y="490575"/>
                          <a:pt x="208955" y="490575"/>
                        </a:cubicBezTo>
                        <a:cubicBezTo>
                          <a:pt x="206946" y="490575"/>
                          <a:pt x="203374" y="490352"/>
                          <a:pt x="198240" y="489905"/>
                        </a:cubicBezTo>
                        <a:lnTo>
                          <a:pt x="198240" y="551855"/>
                        </a:lnTo>
                        <a:lnTo>
                          <a:pt x="171116" y="551855"/>
                        </a:lnTo>
                        <a:lnTo>
                          <a:pt x="171116" y="515690"/>
                        </a:lnTo>
                        <a:lnTo>
                          <a:pt x="165758" y="514685"/>
                        </a:lnTo>
                        <a:cubicBezTo>
                          <a:pt x="148122" y="511113"/>
                          <a:pt x="134616" y="508100"/>
                          <a:pt x="125239" y="505644"/>
                        </a:cubicBezTo>
                        <a:lnTo>
                          <a:pt x="94097" y="497942"/>
                        </a:lnTo>
                        <a:cubicBezTo>
                          <a:pt x="80033" y="494593"/>
                          <a:pt x="65745" y="492919"/>
                          <a:pt x="51235" y="492919"/>
                        </a:cubicBezTo>
                        <a:cubicBezTo>
                          <a:pt x="39180" y="492919"/>
                          <a:pt x="27348" y="495375"/>
                          <a:pt x="15739" y="500286"/>
                        </a:cubicBezTo>
                        <a:lnTo>
                          <a:pt x="11386" y="489905"/>
                        </a:lnTo>
                        <a:cubicBezTo>
                          <a:pt x="23664" y="485217"/>
                          <a:pt x="35719" y="482873"/>
                          <a:pt x="47551" y="482873"/>
                        </a:cubicBezTo>
                        <a:cubicBezTo>
                          <a:pt x="62955" y="482873"/>
                          <a:pt x="89632" y="487561"/>
                          <a:pt x="127583" y="496937"/>
                        </a:cubicBezTo>
                        <a:cubicBezTo>
                          <a:pt x="141201" y="500063"/>
                          <a:pt x="154261" y="502853"/>
                          <a:pt x="166762" y="505309"/>
                        </a:cubicBezTo>
                        <a:lnTo>
                          <a:pt x="171116" y="506314"/>
                        </a:lnTo>
                        <a:lnTo>
                          <a:pt x="171116" y="487226"/>
                        </a:lnTo>
                        <a:cubicBezTo>
                          <a:pt x="154372" y="485217"/>
                          <a:pt x="127025" y="479301"/>
                          <a:pt x="89074" y="469479"/>
                        </a:cubicBezTo>
                        <a:cubicBezTo>
                          <a:pt x="72331" y="465014"/>
                          <a:pt x="58267" y="462781"/>
                          <a:pt x="46881" y="462781"/>
                        </a:cubicBezTo>
                        <a:cubicBezTo>
                          <a:pt x="33040" y="462781"/>
                          <a:pt x="18306" y="467135"/>
                          <a:pt x="2679" y="475841"/>
                        </a:cubicBezTo>
                        <a:lnTo>
                          <a:pt x="0" y="470483"/>
                        </a:lnTo>
                        <a:lnTo>
                          <a:pt x="3014" y="465795"/>
                        </a:lnTo>
                        <a:cubicBezTo>
                          <a:pt x="28687" y="423379"/>
                          <a:pt x="47105" y="385651"/>
                          <a:pt x="58267" y="352611"/>
                        </a:cubicBezTo>
                        <a:lnTo>
                          <a:pt x="63625" y="352611"/>
                        </a:lnTo>
                        <a:cubicBezTo>
                          <a:pt x="67866" y="383865"/>
                          <a:pt x="79363" y="408980"/>
                          <a:pt x="98115" y="427956"/>
                        </a:cubicBezTo>
                        <a:cubicBezTo>
                          <a:pt x="116868" y="446931"/>
                          <a:pt x="141201" y="458093"/>
                          <a:pt x="171116" y="461442"/>
                        </a:cubicBezTo>
                        <a:lnTo>
                          <a:pt x="171116" y="318790"/>
                        </a:lnTo>
                        <a:lnTo>
                          <a:pt x="164084" y="316781"/>
                        </a:lnTo>
                        <a:cubicBezTo>
                          <a:pt x="119882" y="305396"/>
                          <a:pt x="91809" y="296522"/>
                          <a:pt x="79865" y="290159"/>
                        </a:cubicBezTo>
                        <a:cubicBezTo>
                          <a:pt x="67922" y="283797"/>
                          <a:pt x="59271" y="273249"/>
                          <a:pt x="53913" y="258515"/>
                        </a:cubicBezTo>
                        <a:lnTo>
                          <a:pt x="66303" y="265212"/>
                        </a:lnTo>
                        <a:cubicBezTo>
                          <a:pt x="73001" y="277714"/>
                          <a:pt x="92869" y="288094"/>
                          <a:pt x="125909" y="296354"/>
                        </a:cubicBezTo>
                        <a:lnTo>
                          <a:pt x="166093" y="306400"/>
                        </a:lnTo>
                        <a:lnTo>
                          <a:pt x="171116" y="307740"/>
                        </a:lnTo>
                        <a:lnTo>
                          <a:pt x="171116" y="289657"/>
                        </a:lnTo>
                        <a:lnTo>
                          <a:pt x="164418" y="288318"/>
                        </a:lnTo>
                        <a:cubicBezTo>
                          <a:pt x="118430" y="278718"/>
                          <a:pt x="87288" y="267779"/>
                          <a:pt x="70992" y="255501"/>
                        </a:cubicBezTo>
                        <a:cubicBezTo>
                          <a:pt x="58936" y="246125"/>
                          <a:pt x="49225" y="233456"/>
                          <a:pt x="41858" y="217494"/>
                        </a:cubicBezTo>
                        <a:cubicBezTo>
                          <a:pt x="34491" y="201532"/>
                          <a:pt x="30808" y="184956"/>
                          <a:pt x="30808" y="167767"/>
                        </a:cubicBezTo>
                        <a:cubicBezTo>
                          <a:pt x="30808" y="130262"/>
                          <a:pt x="43421" y="100459"/>
                          <a:pt x="68647" y="78358"/>
                        </a:cubicBezTo>
                        <a:cubicBezTo>
                          <a:pt x="93874" y="56257"/>
                          <a:pt x="128030" y="45207"/>
                          <a:pt x="171116" y="45207"/>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5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grpSp>
            <p:nvGrpSpPr>
              <p:cNvPr id="287" name="Group 286">
                <a:extLst>
                  <a:ext uri="{FF2B5EF4-FFF2-40B4-BE49-F238E27FC236}">
                    <a16:creationId xmlns:a16="http://schemas.microsoft.com/office/drawing/2014/main" id="{C8E122C4-268B-4C7E-BBE8-3FDAAF14274F}"/>
                  </a:ext>
                </a:extLst>
              </p:cNvPr>
              <p:cNvGrpSpPr/>
              <p:nvPr/>
            </p:nvGrpSpPr>
            <p:grpSpPr>
              <a:xfrm>
                <a:off x="2594384" y="3383989"/>
                <a:ext cx="472606" cy="408666"/>
                <a:chOff x="9660749" y="1759468"/>
                <a:chExt cx="959968" cy="830091"/>
              </a:xfrm>
              <a:solidFill>
                <a:schemeClr val="bg1">
                  <a:alpha val="14000"/>
                </a:schemeClr>
              </a:solidFill>
            </p:grpSpPr>
            <p:sp>
              <p:nvSpPr>
                <p:cNvPr id="288" name="Graphic 1204" descr="Cloud">
                  <a:extLst>
                    <a:ext uri="{FF2B5EF4-FFF2-40B4-BE49-F238E27FC236}">
                      <a16:creationId xmlns:a16="http://schemas.microsoft.com/office/drawing/2014/main" id="{F2CF64A7-B9AA-4112-AA7F-9389E293BD5F}"/>
                    </a:ext>
                  </a:extLst>
                </p:cNvPr>
                <p:cNvSpPr/>
                <p:nvPr/>
              </p:nvSpPr>
              <p:spPr>
                <a:xfrm>
                  <a:off x="9660749" y="1759468"/>
                  <a:ext cx="959968" cy="55339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9" name="Arrow: Up 288">
                  <a:extLst>
                    <a:ext uri="{FF2B5EF4-FFF2-40B4-BE49-F238E27FC236}">
                      <a16:creationId xmlns:a16="http://schemas.microsoft.com/office/drawing/2014/main" id="{780A5183-5E04-4D0B-B7E1-2D3BDB10FAEC}"/>
                    </a:ext>
                  </a:extLst>
                </p:cNvPr>
                <p:cNvSpPr/>
                <p:nvPr/>
              </p:nvSpPr>
              <p:spPr>
                <a:xfrm>
                  <a:off x="9939565" y="2036165"/>
                  <a:ext cx="402336" cy="553394"/>
                </a:xfrm>
                <a:prstGeom prst="upArrow">
                  <a:avLst/>
                </a:prstGeom>
                <a:solidFill>
                  <a:srgbClr val="39A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24" name="Group 223">
            <a:extLst>
              <a:ext uri="{FF2B5EF4-FFF2-40B4-BE49-F238E27FC236}">
                <a16:creationId xmlns:a16="http://schemas.microsoft.com/office/drawing/2014/main" id="{52519E86-B88F-4EBF-BC58-884781D84AC7}"/>
              </a:ext>
            </a:extLst>
          </p:cNvPr>
          <p:cNvGrpSpPr/>
          <p:nvPr/>
        </p:nvGrpSpPr>
        <p:grpSpPr>
          <a:xfrm>
            <a:off x="2612151" y="3729377"/>
            <a:ext cx="625871" cy="1962020"/>
            <a:chOff x="-181849" y="3383968"/>
            <a:chExt cx="574922" cy="1802302"/>
          </a:xfrm>
        </p:grpSpPr>
        <p:sp>
          <p:nvSpPr>
            <p:cNvPr id="248" name="Freeform 368">
              <a:extLst>
                <a:ext uri="{FF2B5EF4-FFF2-40B4-BE49-F238E27FC236}">
                  <a16:creationId xmlns:a16="http://schemas.microsoft.com/office/drawing/2014/main" id="{36D9C191-69FB-487B-A2B5-D8EE289C99B3}"/>
                </a:ext>
              </a:extLst>
            </p:cNvPr>
            <p:cNvSpPr>
              <a:spLocks/>
            </p:cNvSpPr>
            <p:nvPr/>
          </p:nvSpPr>
          <p:spPr bwMode="auto">
            <a:xfrm>
              <a:off x="144690" y="4392316"/>
              <a:ext cx="248383" cy="313747"/>
            </a:xfrm>
            <a:custGeom>
              <a:avLst/>
              <a:gdLst>
                <a:gd name="T0" fmla="*/ 102 w 1380"/>
                <a:gd name="T1" fmla="*/ 1158 h 1746"/>
                <a:gd name="T2" fmla="*/ 103 w 1380"/>
                <a:gd name="T3" fmla="*/ 1471 h 1746"/>
                <a:gd name="T4" fmla="*/ 103 w 1380"/>
                <a:gd name="T5" fmla="*/ 1633 h 1746"/>
                <a:gd name="T6" fmla="*/ 154 w 1380"/>
                <a:gd name="T7" fmla="*/ 1734 h 1746"/>
                <a:gd name="T8" fmla="*/ 1219 w 1380"/>
                <a:gd name="T9" fmla="*/ 1731 h 1746"/>
                <a:gd name="T10" fmla="*/ 1288 w 1380"/>
                <a:gd name="T11" fmla="*/ 1438 h 1746"/>
                <a:gd name="T12" fmla="*/ 1288 w 1380"/>
                <a:gd name="T13" fmla="*/ 1082 h 1746"/>
                <a:gd name="T14" fmla="*/ 1327 w 1380"/>
                <a:gd name="T15" fmla="*/ 938 h 1746"/>
                <a:gd name="T16" fmla="*/ 1058 w 1380"/>
                <a:gd name="T17" fmla="*/ 297 h 1746"/>
                <a:gd name="T18" fmla="*/ 1043 w 1380"/>
                <a:gd name="T19" fmla="*/ 110 h 1746"/>
                <a:gd name="T20" fmla="*/ 935 w 1380"/>
                <a:gd name="T21" fmla="*/ 17 h 1746"/>
                <a:gd name="T22" fmla="*/ 929 w 1380"/>
                <a:gd name="T23" fmla="*/ 299 h 1746"/>
                <a:gd name="T24" fmla="*/ 448 w 1380"/>
                <a:gd name="T25" fmla="*/ 298 h 1746"/>
                <a:gd name="T26" fmla="*/ 462 w 1380"/>
                <a:gd name="T27" fmla="*/ 138 h 1746"/>
                <a:gd name="T28" fmla="*/ 637 w 1380"/>
                <a:gd name="T29" fmla="*/ 88 h 1746"/>
                <a:gd name="T30" fmla="*/ 500 w 1380"/>
                <a:gd name="T31" fmla="*/ 7 h 1746"/>
                <a:gd name="T32" fmla="*/ 471 w 1380"/>
                <a:gd name="T33" fmla="*/ 9 h 1746"/>
                <a:gd name="T34" fmla="*/ 321 w 1380"/>
                <a:gd name="T35" fmla="*/ 300 h 1746"/>
                <a:gd name="T36" fmla="*/ 59 w 1380"/>
                <a:gd name="T37" fmla="*/ 845 h 1746"/>
                <a:gd name="T38" fmla="*/ 104 w 1380"/>
                <a:gd name="T39" fmla="*/ 1064 h 1746"/>
                <a:gd name="T40" fmla="*/ 102 w 1380"/>
                <a:gd name="T41" fmla="*/ 1158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0" h="1746">
                  <a:moveTo>
                    <a:pt x="102" y="1158"/>
                  </a:moveTo>
                  <a:cubicBezTo>
                    <a:pt x="102" y="1263"/>
                    <a:pt x="103" y="1367"/>
                    <a:pt x="103" y="1471"/>
                  </a:cubicBezTo>
                  <a:cubicBezTo>
                    <a:pt x="103" y="1525"/>
                    <a:pt x="103" y="1579"/>
                    <a:pt x="103" y="1633"/>
                  </a:cubicBezTo>
                  <a:cubicBezTo>
                    <a:pt x="103" y="1708"/>
                    <a:pt x="106" y="1703"/>
                    <a:pt x="154" y="1734"/>
                  </a:cubicBezTo>
                  <a:cubicBezTo>
                    <a:pt x="250" y="1734"/>
                    <a:pt x="1168" y="1746"/>
                    <a:pt x="1219" y="1731"/>
                  </a:cubicBezTo>
                  <a:cubicBezTo>
                    <a:pt x="1316" y="1704"/>
                    <a:pt x="1288" y="1544"/>
                    <a:pt x="1288" y="1438"/>
                  </a:cubicBezTo>
                  <a:cubicBezTo>
                    <a:pt x="1288" y="1339"/>
                    <a:pt x="1278" y="1172"/>
                    <a:pt x="1288" y="1082"/>
                  </a:cubicBezTo>
                  <a:cubicBezTo>
                    <a:pt x="1294" y="1027"/>
                    <a:pt x="1326" y="1026"/>
                    <a:pt x="1327" y="938"/>
                  </a:cubicBezTo>
                  <a:cubicBezTo>
                    <a:pt x="1334" y="260"/>
                    <a:pt x="1380" y="302"/>
                    <a:pt x="1058" y="297"/>
                  </a:cubicBezTo>
                  <a:cubicBezTo>
                    <a:pt x="1043" y="238"/>
                    <a:pt x="1065" y="168"/>
                    <a:pt x="1043" y="110"/>
                  </a:cubicBezTo>
                  <a:cubicBezTo>
                    <a:pt x="1026" y="67"/>
                    <a:pt x="983" y="26"/>
                    <a:pt x="935" y="17"/>
                  </a:cubicBezTo>
                  <a:cubicBezTo>
                    <a:pt x="928" y="114"/>
                    <a:pt x="937" y="262"/>
                    <a:pt x="929" y="299"/>
                  </a:cubicBezTo>
                  <a:lnTo>
                    <a:pt x="448" y="298"/>
                  </a:lnTo>
                  <a:cubicBezTo>
                    <a:pt x="436" y="255"/>
                    <a:pt x="444" y="176"/>
                    <a:pt x="462" y="138"/>
                  </a:cubicBezTo>
                  <a:cubicBezTo>
                    <a:pt x="523" y="120"/>
                    <a:pt x="617" y="159"/>
                    <a:pt x="637" y="88"/>
                  </a:cubicBezTo>
                  <a:cubicBezTo>
                    <a:pt x="661" y="0"/>
                    <a:pt x="564" y="7"/>
                    <a:pt x="500" y="7"/>
                  </a:cubicBezTo>
                  <a:lnTo>
                    <a:pt x="471" y="9"/>
                  </a:lnTo>
                  <a:cubicBezTo>
                    <a:pt x="302" y="18"/>
                    <a:pt x="318" y="183"/>
                    <a:pt x="321" y="300"/>
                  </a:cubicBezTo>
                  <a:cubicBezTo>
                    <a:pt x="0" y="289"/>
                    <a:pt x="59" y="260"/>
                    <a:pt x="59" y="845"/>
                  </a:cubicBezTo>
                  <a:cubicBezTo>
                    <a:pt x="59" y="963"/>
                    <a:pt x="40" y="1021"/>
                    <a:pt x="104" y="1064"/>
                  </a:cubicBezTo>
                  <a:lnTo>
                    <a:pt x="102" y="1158"/>
                  </a:ln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9" name="Freeform 362">
              <a:extLst>
                <a:ext uri="{FF2B5EF4-FFF2-40B4-BE49-F238E27FC236}">
                  <a16:creationId xmlns:a16="http://schemas.microsoft.com/office/drawing/2014/main" id="{AD4AD02A-7DDF-40E3-899A-EFC37D79C5C4}"/>
                </a:ext>
              </a:extLst>
            </p:cNvPr>
            <p:cNvSpPr>
              <a:spLocks/>
            </p:cNvSpPr>
            <p:nvPr/>
          </p:nvSpPr>
          <p:spPr bwMode="auto">
            <a:xfrm>
              <a:off x="-81034" y="4158749"/>
              <a:ext cx="316362" cy="441860"/>
            </a:xfrm>
            <a:custGeom>
              <a:avLst/>
              <a:gdLst>
                <a:gd name="T0" fmla="*/ 262 w 1759"/>
                <a:gd name="T1" fmla="*/ 2455 h 2456"/>
                <a:gd name="T2" fmla="*/ 754 w 1759"/>
                <a:gd name="T3" fmla="*/ 2454 h 2456"/>
                <a:gd name="T4" fmla="*/ 935 w 1759"/>
                <a:gd name="T5" fmla="*/ 2454 h 2456"/>
                <a:gd name="T6" fmla="*/ 1358 w 1759"/>
                <a:gd name="T7" fmla="*/ 2456 h 2456"/>
                <a:gd name="T8" fmla="*/ 1360 w 1759"/>
                <a:gd name="T9" fmla="*/ 2362 h 2456"/>
                <a:gd name="T10" fmla="*/ 1315 w 1759"/>
                <a:gd name="T11" fmla="*/ 2143 h 2456"/>
                <a:gd name="T12" fmla="*/ 1577 w 1759"/>
                <a:gd name="T13" fmla="*/ 1598 h 2456"/>
                <a:gd name="T14" fmla="*/ 1727 w 1759"/>
                <a:gd name="T15" fmla="*/ 1307 h 2456"/>
                <a:gd name="T16" fmla="*/ 1574 w 1759"/>
                <a:gd name="T17" fmla="*/ 0 h 2456"/>
                <a:gd name="T18" fmla="*/ 141 w 1759"/>
                <a:gd name="T19" fmla="*/ 0 h 2456"/>
                <a:gd name="T20" fmla="*/ 27 w 1759"/>
                <a:gd name="T21" fmla="*/ 584 h 2456"/>
                <a:gd name="T22" fmla="*/ 13 w 1759"/>
                <a:gd name="T23" fmla="*/ 1248 h 2456"/>
                <a:gd name="T24" fmla="*/ 137 w 1759"/>
                <a:gd name="T25" fmla="*/ 2165 h 2456"/>
                <a:gd name="T26" fmla="*/ 202 w 1759"/>
                <a:gd name="T27" fmla="*/ 2454 h 2456"/>
                <a:gd name="T28" fmla="*/ 262 w 1759"/>
                <a:gd name="T29" fmla="*/ 2455 h 2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59" h="2456">
                  <a:moveTo>
                    <a:pt x="262" y="2455"/>
                  </a:moveTo>
                  <a:lnTo>
                    <a:pt x="754" y="2454"/>
                  </a:lnTo>
                  <a:lnTo>
                    <a:pt x="935" y="2454"/>
                  </a:lnTo>
                  <a:lnTo>
                    <a:pt x="1358" y="2456"/>
                  </a:lnTo>
                  <a:lnTo>
                    <a:pt x="1360" y="2362"/>
                  </a:lnTo>
                  <a:cubicBezTo>
                    <a:pt x="1296" y="2319"/>
                    <a:pt x="1315" y="2261"/>
                    <a:pt x="1315" y="2143"/>
                  </a:cubicBezTo>
                  <a:cubicBezTo>
                    <a:pt x="1315" y="1558"/>
                    <a:pt x="1256" y="1587"/>
                    <a:pt x="1577" y="1598"/>
                  </a:cubicBezTo>
                  <a:cubicBezTo>
                    <a:pt x="1574" y="1481"/>
                    <a:pt x="1558" y="1316"/>
                    <a:pt x="1727" y="1307"/>
                  </a:cubicBezTo>
                  <a:cubicBezTo>
                    <a:pt x="1744" y="759"/>
                    <a:pt x="1759" y="534"/>
                    <a:pt x="1574" y="0"/>
                  </a:cubicBezTo>
                  <a:lnTo>
                    <a:pt x="141" y="0"/>
                  </a:lnTo>
                  <a:cubicBezTo>
                    <a:pt x="100" y="227"/>
                    <a:pt x="61" y="273"/>
                    <a:pt x="27" y="584"/>
                  </a:cubicBezTo>
                  <a:cubicBezTo>
                    <a:pt x="5" y="797"/>
                    <a:pt x="0" y="1030"/>
                    <a:pt x="13" y="1248"/>
                  </a:cubicBezTo>
                  <a:cubicBezTo>
                    <a:pt x="34" y="1579"/>
                    <a:pt x="74" y="1845"/>
                    <a:pt x="137" y="2165"/>
                  </a:cubicBezTo>
                  <a:cubicBezTo>
                    <a:pt x="154" y="2245"/>
                    <a:pt x="175" y="2382"/>
                    <a:pt x="202" y="2454"/>
                  </a:cubicBezTo>
                  <a:lnTo>
                    <a:pt x="262" y="2455"/>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0" name="Freeform 376">
              <a:extLst>
                <a:ext uri="{FF2B5EF4-FFF2-40B4-BE49-F238E27FC236}">
                  <a16:creationId xmlns:a16="http://schemas.microsoft.com/office/drawing/2014/main" id="{8D2FA8D1-B271-407B-807B-96CA717463A9}"/>
                </a:ext>
              </a:extLst>
            </p:cNvPr>
            <p:cNvSpPr>
              <a:spLocks/>
            </p:cNvSpPr>
            <p:nvPr/>
          </p:nvSpPr>
          <p:spPr bwMode="auto">
            <a:xfrm>
              <a:off x="-54888" y="4600609"/>
              <a:ext cx="110683" cy="522040"/>
            </a:xfrm>
            <a:custGeom>
              <a:avLst/>
              <a:gdLst>
                <a:gd name="T0" fmla="*/ 355 w 619"/>
                <a:gd name="T1" fmla="*/ 2553 h 2906"/>
                <a:gd name="T2" fmla="*/ 463 w 619"/>
                <a:gd name="T3" fmla="*/ 2901 h 2906"/>
                <a:gd name="T4" fmla="*/ 590 w 619"/>
                <a:gd name="T5" fmla="*/ 2788 h 2906"/>
                <a:gd name="T6" fmla="*/ 606 w 619"/>
                <a:gd name="T7" fmla="*/ 2686 h 2906"/>
                <a:gd name="T8" fmla="*/ 609 w 619"/>
                <a:gd name="T9" fmla="*/ 2572 h 2906"/>
                <a:gd name="T10" fmla="*/ 588 w 619"/>
                <a:gd name="T11" fmla="*/ 2517 h 2906"/>
                <a:gd name="T12" fmla="*/ 613 w 619"/>
                <a:gd name="T13" fmla="*/ 1289 h 2906"/>
                <a:gd name="T14" fmla="*/ 612 w 619"/>
                <a:gd name="T15" fmla="*/ 629 h 2906"/>
                <a:gd name="T16" fmla="*/ 591 w 619"/>
                <a:gd name="T17" fmla="*/ 324 h 2906"/>
                <a:gd name="T18" fmla="*/ 610 w 619"/>
                <a:gd name="T19" fmla="*/ 0 h 2906"/>
                <a:gd name="T20" fmla="*/ 118 w 619"/>
                <a:gd name="T21" fmla="*/ 1 h 2906"/>
                <a:gd name="T22" fmla="*/ 134 w 619"/>
                <a:gd name="T23" fmla="*/ 639 h 2906"/>
                <a:gd name="T24" fmla="*/ 355 w 619"/>
                <a:gd name="T25" fmla="*/ 2553 h 2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9" h="2906">
                  <a:moveTo>
                    <a:pt x="355" y="2553"/>
                  </a:moveTo>
                  <a:cubicBezTo>
                    <a:pt x="364" y="2577"/>
                    <a:pt x="306" y="2890"/>
                    <a:pt x="463" y="2901"/>
                  </a:cubicBezTo>
                  <a:cubicBezTo>
                    <a:pt x="534" y="2906"/>
                    <a:pt x="571" y="2845"/>
                    <a:pt x="590" y="2788"/>
                  </a:cubicBezTo>
                  <a:cubicBezTo>
                    <a:pt x="600" y="2757"/>
                    <a:pt x="605" y="2721"/>
                    <a:pt x="606" y="2686"/>
                  </a:cubicBezTo>
                  <a:cubicBezTo>
                    <a:pt x="607" y="2631"/>
                    <a:pt x="592" y="2600"/>
                    <a:pt x="609" y="2572"/>
                  </a:cubicBezTo>
                  <a:cubicBezTo>
                    <a:pt x="597" y="2539"/>
                    <a:pt x="592" y="2562"/>
                    <a:pt x="588" y="2517"/>
                  </a:cubicBezTo>
                  <a:lnTo>
                    <a:pt x="613" y="1289"/>
                  </a:lnTo>
                  <a:cubicBezTo>
                    <a:pt x="618" y="1072"/>
                    <a:pt x="619" y="846"/>
                    <a:pt x="612" y="629"/>
                  </a:cubicBezTo>
                  <a:cubicBezTo>
                    <a:pt x="608" y="527"/>
                    <a:pt x="596" y="425"/>
                    <a:pt x="591" y="324"/>
                  </a:cubicBezTo>
                  <a:cubicBezTo>
                    <a:pt x="587" y="215"/>
                    <a:pt x="605" y="109"/>
                    <a:pt x="610" y="0"/>
                  </a:cubicBezTo>
                  <a:lnTo>
                    <a:pt x="118" y="1"/>
                  </a:lnTo>
                  <a:cubicBezTo>
                    <a:pt x="203" y="272"/>
                    <a:pt x="187" y="367"/>
                    <a:pt x="134" y="639"/>
                  </a:cubicBezTo>
                  <a:cubicBezTo>
                    <a:pt x="0" y="1327"/>
                    <a:pt x="295" y="1922"/>
                    <a:pt x="355" y="2553"/>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1" name="Freeform 377">
              <a:extLst>
                <a:ext uri="{FF2B5EF4-FFF2-40B4-BE49-F238E27FC236}">
                  <a16:creationId xmlns:a16="http://schemas.microsoft.com/office/drawing/2014/main" id="{96ADA6BA-1E0C-40D0-A990-052374650481}"/>
                </a:ext>
              </a:extLst>
            </p:cNvPr>
            <p:cNvSpPr>
              <a:spLocks/>
            </p:cNvSpPr>
            <p:nvPr/>
          </p:nvSpPr>
          <p:spPr bwMode="auto">
            <a:xfrm>
              <a:off x="81941" y="4600609"/>
              <a:ext cx="97610" cy="518554"/>
            </a:xfrm>
            <a:custGeom>
              <a:avLst/>
              <a:gdLst>
                <a:gd name="T0" fmla="*/ 26 w 540"/>
                <a:gd name="T1" fmla="*/ 2554 h 2885"/>
                <a:gd name="T2" fmla="*/ 35 w 540"/>
                <a:gd name="T3" fmla="*/ 2574 h 2885"/>
                <a:gd name="T4" fmla="*/ 165 w 540"/>
                <a:gd name="T5" fmla="*/ 2885 h 2885"/>
                <a:gd name="T6" fmla="*/ 281 w 540"/>
                <a:gd name="T7" fmla="*/ 2537 h 2885"/>
                <a:gd name="T8" fmla="*/ 537 w 540"/>
                <a:gd name="T9" fmla="*/ 1095 h 2885"/>
                <a:gd name="T10" fmla="*/ 530 w 540"/>
                <a:gd name="T11" fmla="*/ 822 h 2885"/>
                <a:gd name="T12" fmla="*/ 514 w 540"/>
                <a:gd name="T13" fmla="*/ 693 h 2885"/>
                <a:gd name="T14" fmla="*/ 502 w 540"/>
                <a:gd name="T15" fmla="*/ 578 h 2885"/>
                <a:gd name="T16" fmla="*/ 451 w 540"/>
                <a:gd name="T17" fmla="*/ 477 h 2885"/>
                <a:gd name="T18" fmla="*/ 451 w 540"/>
                <a:gd name="T19" fmla="*/ 315 h 2885"/>
                <a:gd name="T20" fmla="*/ 450 w 540"/>
                <a:gd name="T21" fmla="*/ 2 h 2885"/>
                <a:gd name="T22" fmla="*/ 27 w 540"/>
                <a:gd name="T23" fmla="*/ 0 h 2885"/>
                <a:gd name="T24" fmla="*/ 24 w 540"/>
                <a:gd name="T25" fmla="*/ 620 h 2885"/>
                <a:gd name="T26" fmla="*/ 23 w 540"/>
                <a:gd name="T27" fmla="*/ 1281 h 2885"/>
                <a:gd name="T28" fmla="*/ 37 w 540"/>
                <a:gd name="T29" fmla="*/ 1924 h 2885"/>
                <a:gd name="T30" fmla="*/ 47 w 540"/>
                <a:gd name="T31" fmla="*/ 2492 h 2885"/>
                <a:gd name="T32" fmla="*/ 26 w 540"/>
                <a:gd name="T33" fmla="*/ 2554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0" h="2885">
                  <a:moveTo>
                    <a:pt x="26" y="2554"/>
                  </a:moveTo>
                  <a:cubicBezTo>
                    <a:pt x="33" y="2565"/>
                    <a:pt x="31" y="2555"/>
                    <a:pt x="35" y="2574"/>
                  </a:cubicBezTo>
                  <a:cubicBezTo>
                    <a:pt x="35" y="2574"/>
                    <a:pt x="0" y="2885"/>
                    <a:pt x="165" y="2885"/>
                  </a:cubicBezTo>
                  <a:cubicBezTo>
                    <a:pt x="330" y="2885"/>
                    <a:pt x="272" y="2561"/>
                    <a:pt x="281" y="2537"/>
                  </a:cubicBezTo>
                  <a:cubicBezTo>
                    <a:pt x="314" y="2168"/>
                    <a:pt x="523" y="1477"/>
                    <a:pt x="537" y="1095"/>
                  </a:cubicBezTo>
                  <a:cubicBezTo>
                    <a:pt x="540" y="1006"/>
                    <a:pt x="538" y="908"/>
                    <a:pt x="530" y="822"/>
                  </a:cubicBezTo>
                  <a:cubicBezTo>
                    <a:pt x="527" y="778"/>
                    <a:pt x="522" y="737"/>
                    <a:pt x="514" y="693"/>
                  </a:cubicBezTo>
                  <a:lnTo>
                    <a:pt x="502" y="578"/>
                  </a:lnTo>
                  <a:cubicBezTo>
                    <a:pt x="454" y="547"/>
                    <a:pt x="451" y="552"/>
                    <a:pt x="451" y="477"/>
                  </a:cubicBezTo>
                  <a:cubicBezTo>
                    <a:pt x="451" y="423"/>
                    <a:pt x="451" y="369"/>
                    <a:pt x="451" y="315"/>
                  </a:cubicBezTo>
                  <a:cubicBezTo>
                    <a:pt x="451" y="211"/>
                    <a:pt x="450" y="107"/>
                    <a:pt x="450" y="2"/>
                  </a:cubicBezTo>
                  <a:lnTo>
                    <a:pt x="27" y="0"/>
                  </a:lnTo>
                  <a:cubicBezTo>
                    <a:pt x="53" y="237"/>
                    <a:pt x="31" y="392"/>
                    <a:pt x="24" y="620"/>
                  </a:cubicBezTo>
                  <a:cubicBezTo>
                    <a:pt x="17" y="841"/>
                    <a:pt x="20" y="1059"/>
                    <a:pt x="23" y="1281"/>
                  </a:cubicBezTo>
                  <a:cubicBezTo>
                    <a:pt x="27" y="1495"/>
                    <a:pt x="31" y="1710"/>
                    <a:pt x="37" y="1924"/>
                  </a:cubicBezTo>
                  <a:lnTo>
                    <a:pt x="47" y="2492"/>
                  </a:lnTo>
                  <a:cubicBezTo>
                    <a:pt x="45" y="2550"/>
                    <a:pt x="43" y="2514"/>
                    <a:pt x="26" y="2554"/>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2" name="Freeform 391">
              <a:extLst>
                <a:ext uri="{FF2B5EF4-FFF2-40B4-BE49-F238E27FC236}">
                  <a16:creationId xmlns:a16="http://schemas.microsoft.com/office/drawing/2014/main" id="{55BDB3AB-8194-41F0-9965-B11C2887E7A7}"/>
                </a:ext>
              </a:extLst>
            </p:cNvPr>
            <p:cNvSpPr>
              <a:spLocks/>
            </p:cNvSpPr>
            <p:nvPr/>
          </p:nvSpPr>
          <p:spPr bwMode="auto">
            <a:xfrm>
              <a:off x="-47916" y="3578317"/>
              <a:ext cx="252740" cy="210908"/>
            </a:xfrm>
            <a:custGeom>
              <a:avLst/>
              <a:gdLst>
                <a:gd name="T0" fmla="*/ 81 w 1404"/>
                <a:gd name="T1" fmla="*/ 278 h 1171"/>
                <a:gd name="T2" fmla="*/ 64 w 1404"/>
                <a:gd name="T3" fmla="*/ 661 h 1171"/>
                <a:gd name="T4" fmla="*/ 42 w 1404"/>
                <a:gd name="T5" fmla="*/ 835 h 1171"/>
                <a:gd name="T6" fmla="*/ 0 w 1404"/>
                <a:gd name="T7" fmla="*/ 1003 h 1171"/>
                <a:gd name="T8" fmla="*/ 361 w 1404"/>
                <a:gd name="T9" fmla="*/ 866 h 1171"/>
                <a:gd name="T10" fmla="*/ 397 w 1404"/>
                <a:gd name="T11" fmla="*/ 850 h 1171"/>
                <a:gd name="T12" fmla="*/ 416 w 1404"/>
                <a:gd name="T13" fmla="*/ 847 h 1171"/>
                <a:gd name="T14" fmla="*/ 436 w 1404"/>
                <a:gd name="T15" fmla="*/ 852 h 1171"/>
                <a:gd name="T16" fmla="*/ 944 w 1404"/>
                <a:gd name="T17" fmla="*/ 868 h 1171"/>
                <a:gd name="T18" fmla="*/ 977 w 1404"/>
                <a:gd name="T19" fmla="*/ 863 h 1171"/>
                <a:gd name="T20" fmla="*/ 1003 w 1404"/>
                <a:gd name="T21" fmla="*/ 876 h 1171"/>
                <a:gd name="T22" fmla="*/ 1404 w 1404"/>
                <a:gd name="T23" fmla="*/ 1040 h 1171"/>
                <a:gd name="T24" fmla="*/ 1358 w 1404"/>
                <a:gd name="T25" fmla="*/ 889 h 1171"/>
                <a:gd name="T26" fmla="*/ 1333 w 1404"/>
                <a:gd name="T27" fmla="*/ 715 h 1171"/>
                <a:gd name="T28" fmla="*/ 1311 w 1404"/>
                <a:gd name="T29" fmla="*/ 327 h 1171"/>
                <a:gd name="T30" fmla="*/ 1300 w 1404"/>
                <a:gd name="T31" fmla="*/ 38 h 1171"/>
                <a:gd name="T32" fmla="*/ 1159 w 1404"/>
                <a:gd name="T33" fmla="*/ 217 h 1171"/>
                <a:gd name="T34" fmla="*/ 1075 w 1404"/>
                <a:gd name="T35" fmla="*/ 445 h 1171"/>
                <a:gd name="T36" fmla="*/ 263 w 1404"/>
                <a:gd name="T37" fmla="*/ 298 h 1171"/>
                <a:gd name="T38" fmla="*/ 228 w 1404"/>
                <a:gd name="T39" fmla="*/ 182 h 1171"/>
                <a:gd name="T40" fmla="*/ 116 w 1404"/>
                <a:gd name="T41" fmla="*/ 57 h 1171"/>
                <a:gd name="T42" fmla="*/ 93 w 1404"/>
                <a:gd name="T43" fmla="*/ 7 h 1171"/>
                <a:gd name="T44" fmla="*/ 89 w 1404"/>
                <a:gd name="T45" fmla="*/ 0 h 1171"/>
                <a:gd name="T46" fmla="*/ 81 w 1404"/>
                <a:gd name="T47" fmla="*/ 278 h 1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04" h="1171">
                  <a:moveTo>
                    <a:pt x="81" y="278"/>
                  </a:moveTo>
                  <a:cubicBezTo>
                    <a:pt x="91" y="377"/>
                    <a:pt x="73" y="558"/>
                    <a:pt x="64" y="661"/>
                  </a:cubicBezTo>
                  <a:cubicBezTo>
                    <a:pt x="58" y="720"/>
                    <a:pt x="51" y="777"/>
                    <a:pt x="42" y="835"/>
                  </a:cubicBezTo>
                  <a:cubicBezTo>
                    <a:pt x="31" y="899"/>
                    <a:pt x="13" y="947"/>
                    <a:pt x="0" y="1003"/>
                  </a:cubicBezTo>
                  <a:cubicBezTo>
                    <a:pt x="49" y="972"/>
                    <a:pt x="307" y="837"/>
                    <a:pt x="361" y="866"/>
                  </a:cubicBezTo>
                  <a:cubicBezTo>
                    <a:pt x="369" y="862"/>
                    <a:pt x="390" y="852"/>
                    <a:pt x="397" y="850"/>
                  </a:cubicBezTo>
                  <a:cubicBezTo>
                    <a:pt x="404" y="848"/>
                    <a:pt x="409" y="847"/>
                    <a:pt x="416" y="847"/>
                  </a:cubicBezTo>
                  <a:cubicBezTo>
                    <a:pt x="435" y="848"/>
                    <a:pt x="419" y="844"/>
                    <a:pt x="436" y="852"/>
                  </a:cubicBezTo>
                  <a:cubicBezTo>
                    <a:pt x="387" y="1171"/>
                    <a:pt x="974" y="1168"/>
                    <a:pt x="944" y="868"/>
                  </a:cubicBezTo>
                  <a:cubicBezTo>
                    <a:pt x="959" y="851"/>
                    <a:pt x="935" y="855"/>
                    <a:pt x="977" y="863"/>
                  </a:cubicBezTo>
                  <a:cubicBezTo>
                    <a:pt x="980" y="864"/>
                    <a:pt x="1000" y="874"/>
                    <a:pt x="1003" y="876"/>
                  </a:cubicBezTo>
                  <a:cubicBezTo>
                    <a:pt x="1063" y="846"/>
                    <a:pt x="1359" y="1016"/>
                    <a:pt x="1404" y="1040"/>
                  </a:cubicBezTo>
                  <a:cubicBezTo>
                    <a:pt x="1391" y="990"/>
                    <a:pt x="1370" y="951"/>
                    <a:pt x="1358" y="889"/>
                  </a:cubicBezTo>
                  <a:cubicBezTo>
                    <a:pt x="1347" y="832"/>
                    <a:pt x="1339" y="773"/>
                    <a:pt x="1333" y="715"/>
                  </a:cubicBezTo>
                  <a:cubicBezTo>
                    <a:pt x="1319" y="589"/>
                    <a:pt x="1311" y="455"/>
                    <a:pt x="1311" y="327"/>
                  </a:cubicBezTo>
                  <a:cubicBezTo>
                    <a:pt x="1297" y="295"/>
                    <a:pt x="1300" y="92"/>
                    <a:pt x="1300" y="38"/>
                  </a:cubicBezTo>
                  <a:cubicBezTo>
                    <a:pt x="1195" y="233"/>
                    <a:pt x="1180" y="141"/>
                    <a:pt x="1159" y="217"/>
                  </a:cubicBezTo>
                  <a:cubicBezTo>
                    <a:pt x="1130" y="324"/>
                    <a:pt x="1126" y="357"/>
                    <a:pt x="1075" y="445"/>
                  </a:cubicBezTo>
                  <a:cubicBezTo>
                    <a:pt x="865" y="811"/>
                    <a:pt x="390" y="748"/>
                    <a:pt x="263" y="298"/>
                  </a:cubicBezTo>
                  <a:cubicBezTo>
                    <a:pt x="251" y="259"/>
                    <a:pt x="253" y="204"/>
                    <a:pt x="228" y="182"/>
                  </a:cubicBezTo>
                  <a:cubicBezTo>
                    <a:pt x="191" y="150"/>
                    <a:pt x="154" y="137"/>
                    <a:pt x="116" y="57"/>
                  </a:cubicBezTo>
                  <a:lnTo>
                    <a:pt x="93" y="7"/>
                  </a:lnTo>
                  <a:cubicBezTo>
                    <a:pt x="92" y="3"/>
                    <a:pt x="90" y="2"/>
                    <a:pt x="89" y="0"/>
                  </a:cubicBezTo>
                  <a:cubicBezTo>
                    <a:pt x="92" y="46"/>
                    <a:pt x="97" y="253"/>
                    <a:pt x="81" y="278"/>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3" name="Freeform 410">
              <a:extLst>
                <a:ext uri="{FF2B5EF4-FFF2-40B4-BE49-F238E27FC236}">
                  <a16:creationId xmlns:a16="http://schemas.microsoft.com/office/drawing/2014/main" id="{60E795BC-FB95-4FC2-9889-2A3C419BEF11}"/>
                </a:ext>
              </a:extLst>
            </p:cNvPr>
            <p:cNvSpPr>
              <a:spLocks/>
            </p:cNvSpPr>
            <p:nvPr/>
          </p:nvSpPr>
          <p:spPr bwMode="auto">
            <a:xfrm>
              <a:off x="223127" y="4330438"/>
              <a:ext cx="89767" cy="115912"/>
            </a:xfrm>
            <a:custGeom>
              <a:avLst/>
              <a:gdLst>
                <a:gd name="T0" fmla="*/ 64 w 501"/>
                <a:gd name="T1" fmla="*/ 354 h 646"/>
                <a:gd name="T2" fmla="*/ 201 w 501"/>
                <a:gd name="T3" fmla="*/ 435 h 646"/>
                <a:gd name="T4" fmla="*/ 26 w 501"/>
                <a:gd name="T5" fmla="*/ 485 h 646"/>
                <a:gd name="T6" fmla="*/ 12 w 501"/>
                <a:gd name="T7" fmla="*/ 645 h 646"/>
                <a:gd name="T8" fmla="*/ 493 w 501"/>
                <a:gd name="T9" fmla="*/ 646 h 646"/>
                <a:gd name="T10" fmla="*/ 499 w 501"/>
                <a:gd name="T11" fmla="*/ 364 h 646"/>
                <a:gd name="T12" fmla="*/ 443 w 501"/>
                <a:gd name="T13" fmla="*/ 36 h 646"/>
                <a:gd name="T14" fmla="*/ 428 w 501"/>
                <a:gd name="T15" fmla="*/ 14 h 646"/>
                <a:gd name="T16" fmla="*/ 160 w 501"/>
                <a:gd name="T17" fmla="*/ 0 h 646"/>
                <a:gd name="T18" fmla="*/ 64 w 501"/>
                <a:gd name="T19" fmla="*/ 354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1" h="646">
                  <a:moveTo>
                    <a:pt x="64" y="354"/>
                  </a:moveTo>
                  <a:cubicBezTo>
                    <a:pt x="128" y="354"/>
                    <a:pt x="225" y="347"/>
                    <a:pt x="201" y="435"/>
                  </a:cubicBezTo>
                  <a:cubicBezTo>
                    <a:pt x="181" y="506"/>
                    <a:pt x="87" y="467"/>
                    <a:pt x="26" y="485"/>
                  </a:cubicBezTo>
                  <a:cubicBezTo>
                    <a:pt x="8" y="523"/>
                    <a:pt x="0" y="602"/>
                    <a:pt x="12" y="645"/>
                  </a:cubicBezTo>
                  <a:lnTo>
                    <a:pt x="493" y="646"/>
                  </a:lnTo>
                  <a:cubicBezTo>
                    <a:pt x="501" y="609"/>
                    <a:pt x="492" y="461"/>
                    <a:pt x="499" y="364"/>
                  </a:cubicBezTo>
                  <a:cubicBezTo>
                    <a:pt x="496" y="283"/>
                    <a:pt x="481" y="116"/>
                    <a:pt x="443" y="36"/>
                  </a:cubicBezTo>
                  <a:cubicBezTo>
                    <a:pt x="431" y="10"/>
                    <a:pt x="440" y="27"/>
                    <a:pt x="428" y="14"/>
                  </a:cubicBezTo>
                  <a:lnTo>
                    <a:pt x="160" y="0"/>
                  </a:lnTo>
                  <a:cubicBezTo>
                    <a:pt x="86" y="90"/>
                    <a:pt x="78" y="225"/>
                    <a:pt x="64" y="354"/>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4" name="Freeform 425">
              <a:extLst>
                <a:ext uri="{FF2B5EF4-FFF2-40B4-BE49-F238E27FC236}">
                  <a16:creationId xmlns:a16="http://schemas.microsoft.com/office/drawing/2014/main" id="{A84EBFFA-5A6E-421A-B10A-DD6E7AB70829}"/>
                </a:ext>
              </a:extLst>
            </p:cNvPr>
            <p:cNvSpPr>
              <a:spLocks/>
            </p:cNvSpPr>
            <p:nvPr/>
          </p:nvSpPr>
          <p:spPr bwMode="auto">
            <a:xfrm>
              <a:off x="72354" y="5056413"/>
              <a:ext cx="89767" cy="127242"/>
            </a:xfrm>
            <a:custGeom>
              <a:avLst/>
              <a:gdLst>
                <a:gd name="T0" fmla="*/ 82 w 498"/>
                <a:gd name="T1" fmla="*/ 17 h 705"/>
                <a:gd name="T2" fmla="*/ 19 w 498"/>
                <a:gd name="T3" fmla="*/ 226 h 705"/>
                <a:gd name="T4" fmla="*/ 10 w 498"/>
                <a:gd name="T5" fmla="*/ 475 h 705"/>
                <a:gd name="T6" fmla="*/ 76 w 498"/>
                <a:gd name="T7" fmla="*/ 624 h 705"/>
                <a:gd name="T8" fmla="*/ 213 w 498"/>
                <a:gd name="T9" fmla="*/ 698 h 705"/>
                <a:gd name="T10" fmla="*/ 448 w 498"/>
                <a:gd name="T11" fmla="*/ 503 h 705"/>
                <a:gd name="T12" fmla="*/ 337 w 498"/>
                <a:gd name="T13" fmla="*/ 0 h 705"/>
                <a:gd name="T14" fmla="*/ 221 w 498"/>
                <a:gd name="T15" fmla="*/ 348 h 705"/>
                <a:gd name="T16" fmla="*/ 91 w 498"/>
                <a:gd name="T17" fmla="*/ 37 h 705"/>
                <a:gd name="T18" fmla="*/ 82 w 498"/>
                <a:gd name="T19" fmla="*/ 17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8" h="705">
                  <a:moveTo>
                    <a:pt x="82" y="17"/>
                  </a:moveTo>
                  <a:cubicBezTo>
                    <a:pt x="74" y="70"/>
                    <a:pt x="33" y="152"/>
                    <a:pt x="19" y="226"/>
                  </a:cubicBezTo>
                  <a:cubicBezTo>
                    <a:pt x="0" y="325"/>
                    <a:pt x="7" y="378"/>
                    <a:pt x="10" y="475"/>
                  </a:cubicBezTo>
                  <a:cubicBezTo>
                    <a:pt x="38" y="533"/>
                    <a:pt x="29" y="571"/>
                    <a:pt x="76" y="624"/>
                  </a:cubicBezTo>
                  <a:cubicBezTo>
                    <a:pt x="105" y="656"/>
                    <a:pt x="148" y="694"/>
                    <a:pt x="213" y="698"/>
                  </a:cubicBezTo>
                  <a:cubicBezTo>
                    <a:pt x="328" y="705"/>
                    <a:pt x="420" y="595"/>
                    <a:pt x="448" y="503"/>
                  </a:cubicBezTo>
                  <a:cubicBezTo>
                    <a:pt x="498" y="318"/>
                    <a:pt x="399" y="138"/>
                    <a:pt x="337" y="0"/>
                  </a:cubicBezTo>
                  <a:cubicBezTo>
                    <a:pt x="328" y="24"/>
                    <a:pt x="386" y="348"/>
                    <a:pt x="221" y="348"/>
                  </a:cubicBezTo>
                  <a:cubicBezTo>
                    <a:pt x="56" y="348"/>
                    <a:pt x="91" y="37"/>
                    <a:pt x="91" y="37"/>
                  </a:cubicBezTo>
                  <a:cubicBezTo>
                    <a:pt x="87" y="18"/>
                    <a:pt x="89" y="28"/>
                    <a:pt x="82" y="17"/>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5" name="Freeform 426">
              <a:extLst>
                <a:ext uri="{FF2B5EF4-FFF2-40B4-BE49-F238E27FC236}">
                  <a16:creationId xmlns:a16="http://schemas.microsoft.com/office/drawing/2014/main" id="{397BFDDA-204E-44A3-8943-06B2E6C78DD8}"/>
                </a:ext>
              </a:extLst>
            </p:cNvPr>
            <p:cNvSpPr>
              <a:spLocks/>
            </p:cNvSpPr>
            <p:nvPr/>
          </p:nvSpPr>
          <p:spPr bwMode="auto">
            <a:xfrm>
              <a:off x="-13055" y="5059899"/>
              <a:ext cx="82795" cy="126371"/>
            </a:xfrm>
            <a:custGeom>
              <a:avLst/>
              <a:gdLst>
                <a:gd name="T0" fmla="*/ 0 w 458"/>
                <a:gd name="T1" fmla="*/ 471 h 705"/>
                <a:gd name="T2" fmla="*/ 222 w 458"/>
                <a:gd name="T3" fmla="*/ 698 h 705"/>
                <a:gd name="T4" fmla="*/ 377 w 458"/>
                <a:gd name="T5" fmla="*/ 628 h 705"/>
                <a:gd name="T6" fmla="*/ 450 w 458"/>
                <a:gd name="T7" fmla="*/ 471 h 705"/>
                <a:gd name="T8" fmla="*/ 439 w 458"/>
                <a:gd name="T9" fmla="*/ 221 h 705"/>
                <a:gd name="T10" fmla="*/ 375 w 458"/>
                <a:gd name="T11" fmla="*/ 19 h 705"/>
                <a:gd name="T12" fmla="*/ 372 w 458"/>
                <a:gd name="T13" fmla="*/ 133 h 705"/>
                <a:gd name="T14" fmla="*/ 356 w 458"/>
                <a:gd name="T15" fmla="*/ 235 h 705"/>
                <a:gd name="T16" fmla="*/ 229 w 458"/>
                <a:gd name="T17" fmla="*/ 348 h 705"/>
                <a:gd name="T18" fmla="*/ 121 w 458"/>
                <a:gd name="T19" fmla="*/ 0 h 705"/>
                <a:gd name="T20" fmla="*/ 0 w 458"/>
                <a:gd name="T21" fmla="*/ 471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8" h="705">
                  <a:moveTo>
                    <a:pt x="0" y="471"/>
                  </a:moveTo>
                  <a:cubicBezTo>
                    <a:pt x="25" y="523"/>
                    <a:pt x="57" y="683"/>
                    <a:pt x="222" y="698"/>
                  </a:cubicBezTo>
                  <a:cubicBezTo>
                    <a:pt x="293" y="705"/>
                    <a:pt x="346" y="662"/>
                    <a:pt x="377" y="628"/>
                  </a:cubicBezTo>
                  <a:cubicBezTo>
                    <a:pt x="437" y="563"/>
                    <a:pt x="419" y="536"/>
                    <a:pt x="450" y="471"/>
                  </a:cubicBezTo>
                  <a:cubicBezTo>
                    <a:pt x="448" y="376"/>
                    <a:pt x="458" y="321"/>
                    <a:pt x="439" y="221"/>
                  </a:cubicBezTo>
                  <a:cubicBezTo>
                    <a:pt x="423" y="142"/>
                    <a:pt x="390" y="81"/>
                    <a:pt x="375" y="19"/>
                  </a:cubicBezTo>
                  <a:cubicBezTo>
                    <a:pt x="358" y="47"/>
                    <a:pt x="373" y="78"/>
                    <a:pt x="372" y="133"/>
                  </a:cubicBezTo>
                  <a:cubicBezTo>
                    <a:pt x="371" y="168"/>
                    <a:pt x="366" y="204"/>
                    <a:pt x="356" y="235"/>
                  </a:cubicBezTo>
                  <a:cubicBezTo>
                    <a:pt x="337" y="292"/>
                    <a:pt x="300" y="353"/>
                    <a:pt x="229" y="348"/>
                  </a:cubicBezTo>
                  <a:cubicBezTo>
                    <a:pt x="72" y="337"/>
                    <a:pt x="130" y="24"/>
                    <a:pt x="121" y="0"/>
                  </a:cubicBezTo>
                  <a:cubicBezTo>
                    <a:pt x="33" y="180"/>
                    <a:pt x="5" y="244"/>
                    <a:pt x="0" y="471"/>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6" name="Freeform 432">
              <a:extLst>
                <a:ext uri="{FF2B5EF4-FFF2-40B4-BE49-F238E27FC236}">
                  <a16:creationId xmlns:a16="http://schemas.microsoft.com/office/drawing/2014/main" id="{CF213090-3A48-4992-B013-4131EE66C65E}"/>
                </a:ext>
              </a:extLst>
            </p:cNvPr>
            <p:cNvSpPr>
              <a:spLocks/>
            </p:cNvSpPr>
            <p:nvPr/>
          </p:nvSpPr>
          <p:spPr bwMode="auto">
            <a:xfrm>
              <a:off x="-167314" y="4326952"/>
              <a:ext cx="70593" cy="115912"/>
            </a:xfrm>
            <a:custGeom>
              <a:avLst/>
              <a:gdLst>
                <a:gd name="T0" fmla="*/ 0 w 394"/>
                <a:gd name="T1" fmla="*/ 239 h 643"/>
                <a:gd name="T2" fmla="*/ 30 w 394"/>
                <a:gd name="T3" fmla="*/ 302 h 643"/>
                <a:gd name="T4" fmla="*/ 111 w 394"/>
                <a:gd name="T5" fmla="*/ 491 h 643"/>
                <a:gd name="T6" fmla="*/ 196 w 394"/>
                <a:gd name="T7" fmla="*/ 584 h 643"/>
                <a:gd name="T8" fmla="*/ 276 w 394"/>
                <a:gd name="T9" fmla="*/ 504 h 643"/>
                <a:gd name="T10" fmla="*/ 229 w 394"/>
                <a:gd name="T11" fmla="*/ 425 h 643"/>
                <a:gd name="T12" fmla="*/ 194 w 394"/>
                <a:gd name="T13" fmla="*/ 276 h 643"/>
                <a:gd name="T14" fmla="*/ 217 w 394"/>
                <a:gd name="T15" fmla="*/ 229 h 643"/>
                <a:gd name="T16" fmla="*/ 253 w 394"/>
                <a:gd name="T17" fmla="*/ 290 h 643"/>
                <a:gd name="T18" fmla="*/ 360 w 394"/>
                <a:gd name="T19" fmla="*/ 461 h 643"/>
                <a:gd name="T20" fmla="*/ 310 w 394"/>
                <a:gd name="T21" fmla="*/ 3 h 643"/>
                <a:gd name="T22" fmla="*/ 3 w 394"/>
                <a:gd name="T23" fmla="*/ 0 h 643"/>
                <a:gd name="T24" fmla="*/ 3 w 394"/>
                <a:gd name="T25" fmla="*/ 132 h 643"/>
                <a:gd name="T26" fmla="*/ 0 w 394"/>
                <a:gd name="T27" fmla="*/ 239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4" h="643">
                  <a:moveTo>
                    <a:pt x="0" y="239"/>
                  </a:moveTo>
                  <a:cubicBezTo>
                    <a:pt x="23" y="250"/>
                    <a:pt x="18" y="249"/>
                    <a:pt x="30" y="302"/>
                  </a:cubicBezTo>
                  <a:cubicBezTo>
                    <a:pt x="44" y="367"/>
                    <a:pt x="74" y="440"/>
                    <a:pt x="111" y="491"/>
                  </a:cubicBezTo>
                  <a:cubicBezTo>
                    <a:pt x="131" y="519"/>
                    <a:pt x="167" y="560"/>
                    <a:pt x="196" y="584"/>
                  </a:cubicBezTo>
                  <a:cubicBezTo>
                    <a:pt x="265" y="643"/>
                    <a:pt x="361" y="623"/>
                    <a:pt x="276" y="504"/>
                  </a:cubicBezTo>
                  <a:cubicBezTo>
                    <a:pt x="255" y="475"/>
                    <a:pt x="245" y="457"/>
                    <a:pt x="229" y="425"/>
                  </a:cubicBezTo>
                  <a:cubicBezTo>
                    <a:pt x="206" y="378"/>
                    <a:pt x="189" y="330"/>
                    <a:pt x="194" y="276"/>
                  </a:cubicBezTo>
                  <a:cubicBezTo>
                    <a:pt x="197" y="244"/>
                    <a:pt x="197" y="244"/>
                    <a:pt x="217" y="229"/>
                  </a:cubicBezTo>
                  <a:cubicBezTo>
                    <a:pt x="236" y="236"/>
                    <a:pt x="237" y="220"/>
                    <a:pt x="253" y="290"/>
                  </a:cubicBezTo>
                  <a:cubicBezTo>
                    <a:pt x="268" y="361"/>
                    <a:pt x="291" y="470"/>
                    <a:pt x="360" y="461"/>
                  </a:cubicBezTo>
                  <a:cubicBezTo>
                    <a:pt x="394" y="375"/>
                    <a:pt x="310" y="208"/>
                    <a:pt x="310" y="3"/>
                  </a:cubicBezTo>
                  <a:lnTo>
                    <a:pt x="3" y="0"/>
                  </a:lnTo>
                  <a:cubicBezTo>
                    <a:pt x="2" y="47"/>
                    <a:pt x="0" y="84"/>
                    <a:pt x="3" y="132"/>
                  </a:cubicBezTo>
                  <a:cubicBezTo>
                    <a:pt x="6" y="176"/>
                    <a:pt x="16" y="211"/>
                    <a:pt x="0" y="239"/>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7" name="Freeform 450">
              <a:extLst>
                <a:ext uri="{FF2B5EF4-FFF2-40B4-BE49-F238E27FC236}">
                  <a16:creationId xmlns:a16="http://schemas.microsoft.com/office/drawing/2014/main" id="{E45F75EA-EE1F-4650-99B1-54472BC102A2}"/>
                </a:ext>
              </a:extLst>
            </p:cNvPr>
            <p:cNvSpPr>
              <a:spLocks/>
            </p:cNvSpPr>
            <p:nvPr/>
          </p:nvSpPr>
          <p:spPr bwMode="auto">
            <a:xfrm>
              <a:off x="264088" y="4564877"/>
              <a:ext cx="55777" cy="33990"/>
            </a:xfrm>
            <a:custGeom>
              <a:avLst/>
              <a:gdLst>
                <a:gd name="T0" fmla="*/ 84 w 308"/>
                <a:gd name="T1" fmla="*/ 160 h 189"/>
                <a:gd name="T2" fmla="*/ 275 w 308"/>
                <a:gd name="T3" fmla="*/ 0 h 189"/>
                <a:gd name="T4" fmla="*/ 29 w 308"/>
                <a:gd name="T5" fmla="*/ 1 h 189"/>
                <a:gd name="T6" fmla="*/ 84 w 308"/>
                <a:gd name="T7" fmla="*/ 160 h 189"/>
              </a:gdLst>
              <a:ahLst/>
              <a:cxnLst>
                <a:cxn ang="0">
                  <a:pos x="T0" y="T1"/>
                </a:cxn>
                <a:cxn ang="0">
                  <a:pos x="T2" y="T3"/>
                </a:cxn>
                <a:cxn ang="0">
                  <a:pos x="T4" y="T5"/>
                </a:cxn>
                <a:cxn ang="0">
                  <a:pos x="T6" y="T7"/>
                </a:cxn>
              </a:cxnLst>
              <a:rect l="0" t="0" r="r" b="b"/>
              <a:pathLst>
                <a:path w="308" h="189">
                  <a:moveTo>
                    <a:pt x="84" y="160"/>
                  </a:moveTo>
                  <a:cubicBezTo>
                    <a:pt x="308" y="160"/>
                    <a:pt x="275" y="189"/>
                    <a:pt x="275" y="0"/>
                  </a:cubicBezTo>
                  <a:lnTo>
                    <a:pt x="29" y="1"/>
                  </a:lnTo>
                  <a:cubicBezTo>
                    <a:pt x="28" y="82"/>
                    <a:pt x="0" y="160"/>
                    <a:pt x="84" y="160"/>
                  </a:cubicBezTo>
                  <a:close/>
                </a:path>
              </a:pathLst>
            </a:custGeom>
            <a:solidFill>
              <a:srgbClr val="A59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8" name="Rectangle 12">
              <a:extLst>
                <a:ext uri="{FF2B5EF4-FFF2-40B4-BE49-F238E27FC236}">
                  <a16:creationId xmlns:a16="http://schemas.microsoft.com/office/drawing/2014/main" id="{F44018E6-8C5D-4EF3-8ADD-28C21DB271FE}"/>
                </a:ext>
              </a:extLst>
            </p:cNvPr>
            <p:cNvSpPr/>
            <p:nvPr/>
          </p:nvSpPr>
          <p:spPr>
            <a:xfrm>
              <a:off x="-54423" y="4115194"/>
              <a:ext cx="256350" cy="46004"/>
            </a:xfrm>
            <a:custGeom>
              <a:avLst/>
              <a:gdLst>
                <a:gd name="connsiteX0" fmla="*/ 0 w 358502"/>
                <a:gd name="connsiteY0" fmla="*/ 0 h 104775"/>
                <a:gd name="connsiteX1" fmla="*/ 358502 w 358502"/>
                <a:gd name="connsiteY1" fmla="*/ 0 h 104775"/>
                <a:gd name="connsiteX2" fmla="*/ 358502 w 358502"/>
                <a:gd name="connsiteY2" fmla="*/ 104775 h 104775"/>
                <a:gd name="connsiteX3" fmla="*/ 0 w 358502"/>
                <a:gd name="connsiteY3" fmla="*/ 104775 h 104775"/>
                <a:gd name="connsiteX4" fmla="*/ 0 w 358502"/>
                <a:gd name="connsiteY4" fmla="*/ 0 h 104775"/>
                <a:gd name="connsiteX0" fmla="*/ 0 w 430892"/>
                <a:gd name="connsiteY0" fmla="*/ 11430 h 104775"/>
                <a:gd name="connsiteX1" fmla="*/ 430892 w 430892"/>
                <a:gd name="connsiteY1" fmla="*/ 0 h 104775"/>
                <a:gd name="connsiteX2" fmla="*/ 430892 w 430892"/>
                <a:gd name="connsiteY2" fmla="*/ 104775 h 104775"/>
                <a:gd name="connsiteX3" fmla="*/ 72390 w 430892"/>
                <a:gd name="connsiteY3" fmla="*/ 104775 h 104775"/>
                <a:gd name="connsiteX4" fmla="*/ 0 w 430892"/>
                <a:gd name="connsiteY4" fmla="*/ 11430 h 104775"/>
                <a:gd name="connsiteX0" fmla="*/ 22860 w 453752"/>
                <a:gd name="connsiteY0" fmla="*/ 11430 h 104775"/>
                <a:gd name="connsiteX1" fmla="*/ 453752 w 453752"/>
                <a:gd name="connsiteY1" fmla="*/ 0 h 104775"/>
                <a:gd name="connsiteX2" fmla="*/ 453752 w 453752"/>
                <a:gd name="connsiteY2" fmla="*/ 104775 h 104775"/>
                <a:gd name="connsiteX3" fmla="*/ 0 w 453752"/>
                <a:gd name="connsiteY3" fmla="*/ 104775 h 104775"/>
                <a:gd name="connsiteX4" fmla="*/ 22860 w 453752"/>
                <a:gd name="connsiteY4" fmla="*/ 11430 h 104775"/>
                <a:gd name="connsiteX0" fmla="*/ 22860 w 541382"/>
                <a:gd name="connsiteY0" fmla="*/ 11430 h 104775"/>
                <a:gd name="connsiteX1" fmla="*/ 453752 w 541382"/>
                <a:gd name="connsiteY1" fmla="*/ 0 h 104775"/>
                <a:gd name="connsiteX2" fmla="*/ 541382 w 541382"/>
                <a:gd name="connsiteY2" fmla="*/ 100965 h 104775"/>
                <a:gd name="connsiteX3" fmla="*/ 0 w 541382"/>
                <a:gd name="connsiteY3" fmla="*/ 104775 h 104775"/>
                <a:gd name="connsiteX4" fmla="*/ 22860 w 541382"/>
                <a:gd name="connsiteY4" fmla="*/ 11430 h 104775"/>
                <a:gd name="connsiteX0" fmla="*/ 22860 w 541382"/>
                <a:gd name="connsiteY0" fmla="*/ 3810 h 97155"/>
                <a:gd name="connsiteX1" fmla="*/ 512807 w 541382"/>
                <a:gd name="connsiteY1" fmla="*/ 0 h 97155"/>
                <a:gd name="connsiteX2" fmla="*/ 541382 w 541382"/>
                <a:gd name="connsiteY2" fmla="*/ 93345 h 97155"/>
                <a:gd name="connsiteX3" fmla="*/ 0 w 541382"/>
                <a:gd name="connsiteY3" fmla="*/ 97155 h 97155"/>
                <a:gd name="connsiteX4" fmla="*/ 22860 w 541382"/>
                <a:gd name="connsiteY4" fmla="*/ 3810 h 97155"/>
                <a:gd name="connsiteX0" fmla="*/ 22860 w 541382"/>
                <a:gd name="connsiteY0" fmla="*/ 3810 h 97155"/>
                <a:gd name="connsiteX1" fmla="*/ 518522 w 541382"/>
                <a:gd name="connsiteY1" fmla="*/ 0 h 97155"/>
                <a:gd name="connsiteX2" fmla="*/ 541382 w 541382"/>
                <a:gd name="connsiteY2" fmla="*/ 93345 h 97155"/>
                <a:gd name="connsiteX3" fmla="*/ 0 w 541382"/>
                <a:gd name="connsiteY3" fmla="*/ 97155 h 97155"/>
                <a:gd name="connsiteX4" fmla="*/ 22860 w 541382"/>
                <a:gd name="connsiteY4" fmla="*/ 3810 h 97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382" h="97155">
                  <a:moveTo>
                    <a:pt x="22860" y="3810"/>
                  </a:moveTo>
                  <a:lnTo>
                    <a:pt x="518522" y="0"/>
                  </a:lnTo>
                  <a:lnTo>
                    <a:pt x="541382" y="93345"/>
                  </a:lnTo>
                  <a:lnTo>
                    <a:pt x="0" y="97155"/>
                  </a:lnTo>
                  <a:lnTo>
                    <a:pt x="22860" y="381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9" name="Rectangle 258">
              <a:extLst>
                <a:ext uri="{FF2B5EF4-FFF2-40B4-BE49-F238E27FC236}">
                  <a16:creationId xmlns:a16="http://schemas.microsoft.com/office/drawing/2014/main" id="{F2D87494-7AD6-4FAA-B033-D7F98461DB00}"/>
                </a:ext>
              </a:extLst>
            </p:cNvPr>
            <p:cNvSpPr/>
            <p:nvPr/>
          </p:nvSpPr>
          <p:spPr>
            <a:xfrm>
              <a:off x="-181849" y="4296504"/>
              <a:ext cx="80028" cy="33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0" name="Rectangle: Rounded Corners 259">
              <a:extLst>
                <a:ext uri="{FF2B5EF4-FFF2-40B4-BE49-F238E27FC236}">
                  <a16:creationId xmlns:a16="http://schemas.microsoft.com/office/drawing/2014/main" id="{57EA0651-AFD4-4F3C-8CE5-4FB888340600}"/>
                </a:ext>
              </a:extLst>
            </p:cNvPr>
            <p:cNvSpPr/>
            <p:nvPr/>
          </p:nvSpPr>
          <p:spPr>
            <a:xfrm>
              <a:off x="32498" y="3647299"/>
              <a:ext cx="90638" cy="217792"/>
            </a:xfrm>
            <a:prstGeom prst="roundRect">
              <a:avLst>
                <a:gd name="adj" fmla="val 50000"/>
              </a:avLst>
            </a:prstGeom>
            <a:solidFill>
              <a:srgbClr val="FEB2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1" name="Freeform 379">
              <a:extLst>
                <a:ext uri="{FF2B5EF4-FFF2-40B4-BE49-F238E27FC236}">
                  <a16:creationId xmlns:a16="http://schemas.microsoft.com/office/drawing/2014/main" id="{05262AC1-7F40-4243-B4A4-05A11D0325D8}"/>
                </a:ext>
              </a:extLst>
            </p:cNvPr>
            <p:cNvSpPr>
              <a:spLocks/>
            </p:cNvSpPr>
            <p:nvPr/>
          </p:nvSpPr>
          <p:spPr bwMode="auto">
            <a:xfrm>
              <a:off x="-32229" y="3484193"/>
              <a:ext cx="221366" cy="239668"/>
            </a:xfrm>
            <a:custGeom>
              <a:avLst/>
              <a:gdLst>
                <a:gd name="T0" fmla="*/ 2 w 1232"/>
                <a:gd name="T1" fmla="*/ 525 h 1336"/>
                <a:gd name="T2" fmla="*/ 6 w 1232"/>
                <a:gd name="T3" fmla="*/ 532 h 1336"/>
                <a:gd name="T4" fmla="*/ 29 w 1232"/>
                <a:gd name="T5" fmla="*/ 582 h 1336"/>
                <a:gd name="T6" fmla="*/ 141 w 1232"/>
                <a:gd name="T7" fmla="*/ 707 h 1336"/>
                <a:gd name="T8" fmla="*/ 176 w 1232"/>
                <a:gd name="T9" fmla="*/ 823 h 1336"/>
                <a:gd name="T10" fmla="*/ 988 w 1232"/>
                <a:gd name="T11" fmla="*/ 970 h 1336"/>
                <a:gd name="T12" fmla="*/ 1072 w 1232"/>
                <a:gd name="T13" fmla="*/ 742 h 1336"/>
                <a:gd name="T14" fmla="*/ 1213 w 1232"/>
                <a:gd name="T15" fmla="*/ 563 h 1336"/>
                <a:gd name="T16" fmla="*/ 1224 w 1232"/>
                <a:gd name="T17" fmla="*/ 852 h 1336"/>
                <a:gd name="T18" fmla="*/ 1224 w 1232"/>
                <a:gd name="T19" fmla="*/ 511 h 1336"/>
                <a:gd name="T20" fmla="*/ 1128 w 1232"/>
                <a:gd name="T21" fmla="*/ 342 h 1336"/>
                <a:gd name="T22" fmla="*/ 1084 w 1232"/>
                <a:gd name="T23" fmla="*/ 433 h 1336"/>
                <a:gd name="T24" fmla="*/ 1048 w 1232"/>
                <a:gd name="T25" fmla="*/ 145 h 1336"/>
                <a:gd name="T26" fmla="*/ 604 w 1232"/>
                <a:gd name="T27" fmla="*/ 0 h 1336"/>
                <a:gd name="T28" fmla="*/ 439 w 1232"/>
                <a:gd name="T29" fmla="*/ 117 h 1336"/>
                <a:gd name="T30" fmla="*/ 191 w 1232"/>
                <a:gd name="T31" fmla="*/ 154 h 1336"/>
                <a:gd name="T32" fmla="*/ 153 w 1232"/>
                <a:gd name="T33" fmla="*/ 434 h 1336"/>
                <a:gd name="T34" fmla="*/ 106 w 1232"/>
                <a:gd name="T35" fmla="*/ 345 h 1336"/>
                <a:gd name="T36" fmla="*/ 2 w 1232"/>
                <a:gd name="T37" fmla="*/ 525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2" h="1336">
                  <a:moveTo>
                    <a:pt x="2" y="525"/>
                  </a:moveTo>
                  <a:cubicBezTo>
                    <a:pt x="3" y="527"/>
                    <a:pt x="5" y="528"/>
                    <a:pt x="6" y="532"/>
                  </a:cubicBezTo>
                  <a:lnTo>
                    <a:pt x="29" y="582"/>
                  </a:lnTo>
                  <a:cubicBezTo>
                    <a:pt x="67" y="662"/>
                    <a:pt x="104" y="675"/>
                    <a:pt x="141" y="707"/>
                  </a:cubicBezTo>
                  <a:cubicBezTo>
                    <a:pt x="166" y="729"/>
                    <a:pt x="164" y="784"/>
                    <a:pt x="176" y="823"/>
                  </a:cubicBezTo>
                  <a:cubicBezTo>
                    <a:pt x="303" y="1273"/>
                    <a:pt x="778" y="1336"/>
                    <a:pt x="988" y="970"/>
                  </a:cubicBezTo>
                  <a:cubicBezTo>
                    <a:pt x="1039" y="882"/>
                    <a:pt x="1043" y="849"/>
                    <a:pt x="1072" y="742"/>
                  </a:cubicBezTo>
                  <a:cubicBezTo>
                    <a:pt x="1093" y="666"/>
                    <a:pt x="1108" y="758"/>
                    <a:pt x="1213" y="563"/>
                  </a:cubicBezTo>
                  <a:cubicBezTo>
                    <a:pt x="1213" y="617"/>
                    <a:pt x="1210" y="820"/>
                    <a:pt x="1224" y="852"/>
                  </a:cubicBezTo>
                  <a:lnTo>
                    <a:pt x="1224" y="511"/>
                  </a:lnTo>
                  <a:cubicBezTo>
                    <a:pt x="1232" y="416"/>
                    <a:pt x="1213" y="356"/>
                    <a:pt x="1128" y="342"/>
                  </a:cubicBezTo>
                  <a:cubicBezTo>
                    <a:pt x="1120" y="375"/>
                    <a:pt x="1108" y="411"/>
                    <a:pt x="1084" y="433"/>
                  </a:cubicBezTo>
                  <a:cubicBezTo>
                    <a:pt x="1099" y="199"/>
                    <a:pt x="1077" y="276"/>
                    <a:pt x="1048" y="145"/>
                  </a:cubicBezTo>
                  <a:cubicBezTo>
                    <a:pt x="776" y="193"/>
                    <a:pt x="744" y="89"/>
                    <a:pt x="604" y="0"/>
                  </a:cubicBezTo>
                  <a:cubicBezTo>
                    <a:pt x="573" y="33"/>
                    <a:pt x="495" y="87"/>
                    <a:pt x="439" y="117"/>
                  </a:cubicBezTo>
                  <a:cubicBezTo>
                    <a:pt x="355" y="161"/>
                    <a:pt x="293" y="167"/>
                    <a:pt x="191" y="154"/>
                  </a:cubicBezTo>
                  <a:cubicBezTo>
                    <a:pt x="138" y="226"/>
                    <a:pt x="148" y="338"/>
                    <a:pt x="153" y="434"/>
                  </a:cubicBezTo>
                  <a:cubicBezTo>
                    <a:pt x="120" y="403"/>
                    <a:pt x="125" y="384"/>
                    <a:pt x="106" y="345"/>
                  </a:cubicBezTo>
                  <a:cubicBezTo>
                    <a:pt x="1" y="366"/>
                    <a:pt x="0" y="457"/>
                    <a:pt x="2" y="525"/>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2" name="Freeform 388">
              <a:extLst>
                <a:ext uri="{FF2B5EF4-FFF2-40B4-BE49-F238E27FC236}">
                  <a16:creationId xmlns:a16="http://schemas.microsoft.com/office/drawing/2014/main" id="{DB5A6C1D-B1E4-4C11-BFE4-F63B272D2A5A}"/>
                </a:ext>
              </a:extLst>
            </p:cNvPr>
            <p:cNvSpPr>
              <a:spLocks/>
            </p:cNvSpPr>
            <p:nvPr/>
          </p:nvSpPr>
          <p:spPr bwMode="auto">
            <a:xfrm>
              <a:off x="-41815" y="3383968"/>
              <a:ext cx="236182" cy="244025"/>
            </a:xfrm>
            <a:custGeom>
              <a:avLst/>
              <a:gdLst>
                <a:gd name="T0" fmla="*/ 48 w 1315"/>
                <a:gd name="T1" fmla="*/ 1357 h 1357"/>
                <a:gd name="T2" fmla="*/ 56 w 1315"/>
                <a:gd name="T3" fmla="*/ 1079 h 1357"/>
                <a:gd name="T4" fmla="*/ 160 w 1315"/>
                <a:gd name="T5" fmla="*/ 899 h 1357"/>
                <a:gd name="T6" fmla="*/ 207 w 1315"/>
                <a:gd name="T7" fmla="*/ 988 h 1357"/>
                <a:gd name="T8" fmla="*/ 245 w 1315"/>
                <a:gd name="T9" fmla="*/ 708 h 1357"/>
                <a:gd name="T10" fmla="*/ 493 w 1315"/>
                <a:gd name="T11" fmla="*/ 671 h 1357"/>
                <a:gd name="T12" fmla="*/ 658 w 1315"/>
                <a:gd name="T13" fmla="*/ 554 h 1357"/>
                <a:gd name="T14" fmla="*/ 1102 w 1315"/>
                <a:gd name="T15" fmla="*/ 699 h 1357"/>
                <a:gd name="T16" fmla="*/ 1138 w 1315"/>
                <a:gd name="T17" fmla="*/ 987 h 1357"/>
                <a:gd name="T18" fmla="*/ 1182 w 1315"/>
                <a:gd name="T19" fmla="*/ 896 h 1357"/>
                <a:gd name="T20" fmla="*/ 1278 w 1315"/>
                <a:gd name="T21" fmla="*/ 1065 h 1357"/>
                <a:gd name="T22" fmla="*/ 1295 w 1315"/>
                <a:gd name="T23" fmla="*/ 736 h 1357"/>
                <a:gd name="T24" fmla="*/ 1274 w 1315"/>
                <a:gd name="T25" fmla="*/ 410 h 1357"/>
                <a:gd name="T26" fmla="*/ 897 w 1315"/>
                <a:gd name="T27" fmla="*/ 114 h 1357"/>
                <a:gd name="T28" fmla="*/ 703 w 1315"/>
                <a:gd name="T29" fmla="*/ 23 h 1357"/>
                <a:gd name="T30" fmla="*/ 104 w 1315"/>
                <a:gd name="T31" fmla="*/ 290 h 1357"/>
                <a:gd name="T32" fmla="*/ 46 w 1315"/>
                <a:gd name="T33" fmla="*/ 787 h 1357"/>
                <a:gd name="T34" fmla="*/ 48 w 1315"/>
                <a:gd name="T35" fmla="*/ 1357 h 1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5" h="1357">
                  <a:moveTo>
                    <a:pt x="48" y="1357"/>
                  </a:moveTo>
                  <a:cubicBezTo>
                    <a:pt x="64" y="1332"/>
                    <a:pt x="59" y="1125"/>
                    <a:pt x="56" y="1079"/>
                  </a:cubicBezTo>
                  <a:cubicBezTo>
                    <a:pt x="54" y="1011"/>
                    <a:pt x="55" y="920"/>
                    <a:pt x="160" y="899"/>
                  </a:cubicBezTo>
                  <a:cubicBezTo>
                    <a:pt x="179" y="938"/>
                    <a:pt x="174" y="957"/>
                    <a:pt x="207" y="988"/>
                  </a:cubicBezTo>
                  <a:cubicBezTo>
                    <a:pt x="202" y="892"/>
                    <a:pt x="192" y="780"/>
                    <a:pt x="245" y="708"/>
                  </a:cubicBezTo>
                  <a:cubicBezTo>
                    <a:pt x="347" y="721"/>
                    <a:pt x="409" y="715"/>
                    <a:pt x="493" y="671"/>
                  </a:cubicBezTo>
                  <a:cubicBezTo>
                    <a:pt x="549" y="641"/>
                    <a:pt x="627" y="587"/>
                    <a:pt x="658" y="554"/>
                  </a:cubicBezTo>
                  <a:cubicBezTo>
                    <a:pt x="798" y="643"/>
                    <a:pt x="830" y="747"/>
                    <a:pt x="1102" y="699"/>
                  </a:cubicBezTo>
                  <a:cubicBezTo>
                    <a:pt x="1131" y="830"/>
                    <a:pt x="1153" y="753"/>
                    <a:pt x="1138" y="987"/>
                  </a:cubicBezTo>
                  <a:cubicBezTo>
                    <a:pt x="1162" y="965"/>
                    <a:pt x="1174" y="929"/>
                    <a:pt x="1182" y="896"/>
                  </a:cubicBezTo>
                  <a:cubicBezTo>
                    <a:pt x="1267" y="910"/>
                    <a:pt x="1286" y="970"/>
                    <a:pt x="1278" y="1065"/>
                  </a:cubicBezTo>
                  <a:cubicBezTo>
                    <a:pt x="1294" y="1034"/>
                    <a:pt x="1294" y="794"/>
                    <a:pt x="1295" y="736"/>
                  </a:cubicBezTo>
                  <a:cubicBezTo>
                    <a:pt x="1299" y="607"/>
                    <a:pt x="1315" y="530"/>
                    <a:pt x="1274" y="410"/>
                  </a:cubicBezTo>
                  <a:cubicBezTo>
                    <a:pt x="1217" y="241"/>
                    <a:pt x="1096" y="69"/>
                    <a:pt x="897" y="114"/>
                  </a:cubicBezTo>
                  <a:cubicBezTo>
                    <a:pt x="844" y="59"/>
                    <a:pt x="828" y="36"/>
                    <a:pt x="703" y="23"/>
                  </a:cubicBezTo>
                  <a:cubicBezTo>
                    <a:pt x="476" y="0"/>
                    <a:pt x="217" y="109"/>
                    <a:pt x="104" y="290"/>
                  </a:cubicBezTo>
                  <a:cubicBezTo>
                    <a:pt x="0" y="457"/>
                    <a:pt x="37" y="586"/>
                    <a:pt x="46" y="787"/>
                  </a:cubicBezTo>
                  <a:cubicBezTo>
                    <a:pt x="56" y="977"/>
                    <a:pt x="40" y="1172"/>
                    <a:pt x="48" y="1357"/>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263" name="Group 262">
              <a:extLst>
                <a:ext uri="{FF2B5EF4-FFF2-40B4-BE49-F238E27FC236}">
                  <a16:creationId xmlns:a16="http://schemas.microsoft.com/office/drawing/2014/main" id="{C084E8A0-6529-47B2-A354-0FD442118ED8}"/>
                </a:ext>
              </a:extLst>
            </p:cNvPr>
            <p:cNvGrpSpPr/>
            <p:nvPr/>
          </p:nvGrpSpPr>
          <p:grpSpPr>
            <a:xfrm>
              <a:off x="8646" y="3542933"/>
              <a:ext cx="137701" cy="119398"/>
              <a:chOff x="10480676" y="2295526"/>
              <a:chExt cx="250826" cy="217488"/>
            </a:xfrm>
          </p:grpSpPr>
          <p:sp>
            <p:nvSpPr>
              <p:cNvPr id="269" name="Freeform 302">
                <a:extLst>
                  <a:ext uri="{FF2B5EF4-FFF2-40B4-BE49-F238E27FC236}">
                    <a16:creationId xmlns:a16="http://schemas.microsoft.com/office/drawing/2014/main" id="{FE3453AF-E763-4AF7-BA58-B8F5E3094EF0}"/>
                  </a:ext>
                </a:extLst>
              </p:cNvPr>
              <p:cNvSpPr>
                <a:spLocks/>
              </p:cNvSpPr>
              <p:nvPr/>
            </p:nvSpPr>
            <p:spPr bwMode="auto">
              <a:xfrm>
                <a:off x="10531476" y="2473326"/>
                <a:ext cx="131763" cy="39688"/>
              </a:xfrm>
              <a:custGeom>
                <a:avLst/>
                <a:gdLst>
                  <a:gd name="T0" fmla="*/ 35 w 404"/>
                  <a:gd name="T1" fmla="*/ 13 h 121"/>
                  <a:gd name="T2" fmla="*/ 45 w 404"/>
                  <a:gd name="T3" fmla="*/ 62 h 121"/>
                  <a:gd name="T4" fmla="*/ 92 w 404"/>
                  <a:gd name="T5" fmla="*/ 91 h 121"/>
                  <a:gd name="T6" fmla="*/ 207 w 404"/>
                  <a:gd name="T7" fmla="*/ 119 h 121"/>
                  <a:gd name="T8" fmla="*/ 389 w 404"/>
                  <a:gd name="T9" fmla="*/ 16 h 121"/>
                  <a:gd name="T10" fmla="*/ 374 w 404"/>
                  <a:gd name="T11" fmla="*/ 6 h 121"/>
                  <a:gd name="T12" fmla="*/ 225 w 404"/>
                  <a:gd name="T13" fmla="*/ 70 h 121"/>
                  <a:gd name="T14" fmla="*/ 35 w 404"/>
                  <a:gd name="T15" fmla="*/ 13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4" h="121">
                    <a:moveTo>
                      <a:pt x="35" y="13"/>
                    </a:moveTo>
                    <a:cubicBezTo>
                      <a:pt x="35" y="13"/>
                      <a:pt x="0" y="27"/>
                      <a:pt x="45" y="62"/>
                    </a:cubicBezTo>
                    <a:cubicBezTo>
                      <a:pt x="57" y="71"/>
                      <a:pt x="77" y="83"/>
                      <a:pt x="92" y="91"/>
                    </a:cubicBezTo>
                    <a:cubicBezTo>
                      <a:pt x="124" y="107"/>
                      <a:pt x="167" y="117"/>
                      <a:pt x="207" y="119"/>
                    </a:cubicBezTo>
                    <a:cubicBezTo>
                      <a:pt x="281" y="121"/>
                      <a:pt x="403" y="73"/>
                      <a:pt x="389" y="16"/>
                    </a:cubicBezTo>
                    <a:cubicBezTo>
                      <a:pt x="376" y="6"/>
                      <a:pt x="404" y="11"/>
                      <a:pt x="374" y="6"/>
                    </a:cubicBezTo>
                    <a:cubicBezTo>
                      <a:pt x="339" y="0"/>
                      <a:pt x="321" y="64"/>
                      <a:pt x="225" y="70"/>
                    </a:cubicBezTo>
                    <a:cubicBezTo>
                      <a:pt x="131" y="75"/>
                      <a:pt x="77" y="6"/>
                      <a:pt x="35" y="13"/>
                    </a:cubicBezTo>
                    <a:close/>
                  </a:path>
                </a:pathLst>
              </a:custGeom>
              <a:solidFill>
                <a:srgbClr val="F054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0" name="Freeform 316">
                <a:extLst>
                  <a:ext uri="{FF2B5EF4-FFF2-40B4-BE49-F238E27FC236}">
                    <a16:creationId xmlns:a16="http://schemas.microsoft.com/office/drawing/2014/main" id="{FA9B409A-5074-4193-A4F3-34CFB06F6F18}"/>
                  </a:ext>
                </a:extLst>
              </p:cNvPr>
              <p:cNvSpPr>
                <a:spLocks/>
              </p:cNvSpPr>
              <p:nvPr/>
            </p:nvSpPr>
            <p:spPr bwMode="auto">
              <a:xfrm>
                <a:off x="10675939" y="2373314"/>
                <a:ext cx="53975" cy="55563"/>
              </a:xfrm>
              <a:custGeom>
                <a:avLst/>
                <a:gdLst>
                  <a:gd name="T0" fmla="*/ 4 w 165"/>
                  <a:gd name="T1" fmla="*/ 59 h 167"/>
                  <a:gd name="T2" fmla="*/ 0 w 165"/>
                  <a:gd name="T3" fmla="*/ 107 h 167"/>
                  <a:gd name="T4" fmla="*/ 156 w 165"/>
                  <a:gd name="T5" fmla="*/ 107 h 167"/>
                  <a:gd name="T6" fmla="*/ 4 w 165"/>
                  <a:gd name="T7" fmla="*/ 59 h 167"/>
                </a:gdLst>
                <a:ahLst/>
                <a:cxnLst>
                  <a:cxn ang="0">
                    <a:pos x="T0" y="T1"/>
                  </a:cxn>
                  <a:cxn ang="0">
                    <a:pos x="T2" y="T3"/>
                  </a:cxn>
                  <a:cxn ang="0">
                    <a:pos x="T4" y="T5"/>
                  </a:cxn>
                  <a:cxn ang="0">
                    <a:pos x="T6" y="T7"/>
                  </a:cxn>
                </a:cxnLst>
                <a:rect l="0" t="0" r="r" b="b"/>
                <a:pathLst>
                  <a:path w="165" h="167">
                    <a:moveTo>
                      <a:pt x="4" y="59"/>
                    </a:moveTo>
                    <a:lnTo>
                      <a:pt x="0" y="107"/>
                    </a:lnTo>
                    <a:cubicBezTo>
                      <a:pt x="50" y="135"/>
                      <a:pt x="70" y="167"/>
                      <a:pt x="156" y="107"/>
                    </a:cubicBezTo>
                    <a:cubicBezTo>
                      <a:pt x="165" y="0"/>
                      <a:pt x="41" y="18"/>
                      <a:pt x="4" y="59"/>
                    </a:cubicBezTo>
                    <a:close/>
                  </a:path>
                </a:pathLst>
              </a:custGeom>
              <a:solidFill>
                <a:srgbClr val="F48D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1" name="Freeform 317">
                <a:extLst>
                  <a:ext uri="{FF2B5EF4-FFF2-40B4-BE49-F238E27FC236}">
                    <a16:creationId xmlns:a16="http://schemas.microsoft.com/office/drawing/2014/main" id="{9D927292-E0AF-4C8B-BF24-0EB1CBC35B15}"/>
                  </a:ext>
                </a:extLst>
              </p:cNvPr>
              <p:cNvSpPr>
                <a:spLocks/>
              </p:cNvSpPr>
              <p:nvPr/>
            </p:nvSpPr>
            <p:spPr bwMode="auto">
              <a:xfrm>
                <a:off x="10480676" y="2376489"/>
                <a:ext cx="50800" cy="47625"/>
              </a:xfrm>
              <a:custGeom>
                <a:avLst/>
                <a:gdLst>
                  <a:gd name="T0" fmla="*/ 0 w 156"/>
                  <a:gd name="T1" fmla="*/ 56 h 144"/>
                  <a:gd name="T2" fmla="*/ 6 w 156"/>
                  <a:gd name="T3" fmla="*/ 106 h 144"/>
                  <a:gd name="T4" fmla="*/ 156 w 156"/>
                  <a:gd name="T5" fmla="*/ 62 h 144"/>
                  <a:gd name="T6" fmla="*/ 0 w 156"/>
                  <a:gd name="T7" fmla="*/ 56 h 144"/>
                </a:gdLst>
                <a:ahLst/>
                <a:cxnLst>
                  <a:cxn ang="0">
                    <a:pos x="T0" y="T1"/>
                  </a:cxn>
                  <a:cxn ang="0">
                    <a:pos x="T2" y="T3"/>
                  </a:cxn>
                  <a:cxn ang="0">
                    <a:pos x="T4" y="T5"/>
                  </a:cxn>
                  <a:cxn ang="0">
                    <a:pos x="T6" y="T7"/>
                  </a:cxn>
                </a:cxnLst>
                <a:rect l="0" t="0" r="r" b="b"/>
                <a:pathLst>
                  <a:path w="156" h="144">
                    <a:moveTo>
                      <a:pt x="0" y="56"/>
                    </a:moveTo>
                    <a:lnTo>
                      <a:pt x="6" y="106"/>
                    </a:lnTo>
                    <a:cubicBezTo>
                      <a:pt x="59" y="135"/>
                      <a:pt x="156" y="144"/>
                      <a:pt x="156" y="62"/>
                    </a:cubicBezTo>
                    <a:cubicBezTo>
                      <a:pt x="115" y="0"/>
                      <a:pt x="47" y="8"/>
                      <a:pt x="0" y="56"/>
                    </a:cubicBezTo>
                    <a:close/>
                  </a:path>
                </a:pathLst>
              </a:custGeom>
              <a:solidFill>
                <a:srgbClr val="F48D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2" name="Freeform 319">
                <a:extLst>
                  <a:ext uri="{FF2B5EF4-FFF2-40B4-BE49-F238E27FC236}">
                    <a16:creationId xmlns:a16="http://schemas.microsoft.com/office/drawing/2014/main" id="{CB798083-C456-4E4F-9519-D99742BE1927}"/>
                  </a:ext>
                </a:extLst>
              </p:cNvPr>
              <p:cNvSpPr>
                <a:spLocks/>
              </p:cNvSpPr>
              <p:nvPr/>
            </p:nvSpPr>
            <p:spPr bwMode="auto">
              <a:xfrm>
                <a:off x="10637839" y="2295526"/>
                <a:ext cx="93663" cy="30163"/>
              </a:xfrm>
              <a:custGeom>
                <a:avLst/>
                <a:gdLst>
                  <a:gd name="T0" fmla="*/ 15 w 289"/>
                  <a:gd name="T1" fmla="*/ 65 h 89"/>
                  <a:gd name="T2" fmla="*/ 138 w 289"/>
                  <a:gd name="T3" fmla="*/ 61 h 89"/>
                  <a:gd name="T4" fmla="*/ 251 w 289"/>
                  <a:gd name="T5" fmla="*/ 82 h 89"/>
                  <a:gd name="T6" fmla="*/ 155 w 289"/>
                  <a:gd name="T7" fmla="*/ 12 h 89"/>
                  <a:gd name="T8" fmla="*/ 15 w 289"/>
                  <a:gd name="T9" fmla="*/ 65 h 89"/>
                </a:gdLst>
                <a:ahLst/>
                <a:cxnLst>
                  <a:cxn ang="0">
                    <a:pos x="T0" y="T1"/>
                  </a:cxn>
                  <a:cxn ang="0">
                    <a:pos x="T2" y="T3"/>
                  </a:cxn>
                  <a:cxn ang="0">
                    <a:pos x="T4" y="T5"/>
                  </a:cxn>
                  <a:cxn ang="0">
                    <a:pos x="T6" y="T7"/>
                  </a:cxn>
                  <a:cxn ang="0">
                    <a:pos x="T8" y="T9"/>
                  </a:cxn>
                </a:cxnLst>
                <a:rect l="0" t="0" r="r" b="b"/>
                <a:pathLst>
                  <a:path w="289" h="89">
                    <a:moveTo>
                      <a:pt x="15" y="65"/>
                    </a:moveTo>
                    <a:cubicBezTo>
                      <a:pt x="52" y="79"/>
                      <a:pt x="96" y="57"/>
                      <a:pt x="138" y="61"/>
                    </a:cubicBezTo>
                    <a:cubicBezTo>
                      <a:pt x="184" y="65"/>
                      <a:pt x="215" y="89"/>
                      <a:pt x="251" y="82"/>
                    </a:cubicBezTo>
                    <a:cubicBezTo>
                      <a:pt x="289" y="29"/>
                      <a:pt x="200" y="18"/>
                      <a:pt x="155" y="12"/>
                    </a:cubicBezTo>
                    <a:cubicBezTo>
                      <a:pt x="109" y="6"/>
                      <a:pt x="0" y="0"/>
                      <a:pt x="15" y="65"/>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3" name="Freeform 321">
                <a:extLst>
                  <a:ext uri="{FF2B5EF4-FFF2-40B4-BE49-F238E27FC236}">
                    <a16:creationId xmlns:a16="http://schemas.microsoft.com/office/drawing/2014/main" id="{80488A45-39FE-4175-B7FA-48CD8F75AE39}"/>
                  </a:ext>
                </a:extLst>
              </p:cNvPr>
              <p:cNvSpPr>
                <a:spLocks/>
              </p:cNvSpPr>
              <p:nvPr/>
            </p:nvSpPr>
            <p:spPr bwMode="auto">
              <a:xfrm>
                <a:off x="10480676" y="2295526"/>
                <a:ext cx="95250" cy="31750"/>
              </a:xfrm>
              <a:custGeom>
                <a:avLst/>
                <a:gdLst>
                  <a:gd name="T0" fmla="*/ 33 w 290"/>
                  <a:gd name="T1" fmla="*/ 78 h 98"/>
                  <a:gd name="T2" fmla="*/ 209 w 290"/>
                  <a:gd name="T3" fmla="*/ 63 h 98"/>
                  <a:gd name="T4" fmla="*/ 253 w 290"/>
                  <a:gd name="T5" fmla="*/ 72 h 98"/>
                  <a:gd name="T6" fmla="*/ 275 w 290"/>
                  <a:gd name="T7" fmla="*/ 65 h 98"/>
                  <a:gd name="T8" fmla="*/ 279 w 290"/>
                  <a:gd name="T9" fmla="*/ 33 h 98"/>
                  <a:gd name="T10" fmla="*/ 33 w 290"/>
                  <a:gd name="T11" fmla="*/ 78 h 98"/>
                </a:gdLst>
                <a:ahLst/>
                <a:cxnLst>
                  <a:cxn ang="0">
                    <a:pos x="T0" y="T1"/>
                  </a:cxn>
                  <a:cxn ang="0">
                    <a:pos x="T2" y="T3"/>
                  </a:cxn>
                  <a:cxn ang="0">
                    <a:pos x="T4" y="T5"/>
                  </a:cxn>
                  <a:cxn ang="0">
                    <a:pos x="T6" y="T7"/>
                  </a:cxn>
                  <a:cxn ang="0">
                    <a:pos x="T8" y="T9"/>
                  </a:cxn>
                  <a:cxn ang="0">
                    <a:pos x="T10" y="T11"/>
                  </a:cxn>
                </a:cxnLst>
                <a:rect l="0" t="0" r="r" b="b"/>
                <a:pathLst>
                  <a:path w="290" h="98">
                    <a:moveTo>
                      <a:pt x="33" y="78"/>
                    </a:moveTo>
                    <a:cubicBezTo>
                      <a:pt x="75" y="98"/>
                      <a:pt x="123" y="48"/>
                      <a:pt x="209" y="63"/>
                    </a:cubicBezTo>
                    <a:cubicBezTo>
                      <a:pt x="234" y="67"/>
                      <a:pt x="233" y="73"/>
                      <a:pt x="253" y="72"/>
                    </a:cubicBezTo>
                    <a:cubicBezTo>
                      <a:pt x="290" y="70"/>
                      <a:pt x="263" y="71"/>
                      <a:pt x="275" y="65"/>
                    </a:cubicBezTo>
                    <a:lnTo>
                      <a:pt x="279" y="33"/>
                    </a:lnTo>
                    <a:cubicBezTo>
                      <a:pt x="221" y="2"/>
                      <a:pt x="0" y="0"/>
                      <a:pt x="33" y="78"/>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4" name="Freeform 337">
                <a:extLst>
                  <a:ext uri="{FF2B5EF4-FFF2-40B4-BE49-F238E27FC236}">
                    <a16:creationId xmlns:a16="http://schemas.microsoft.com/office/drawing/2014/main" id="{6459D65F-2DFE-4D83-ABF1-8C426196F310}"/>
                  </a:ext>
                </a:extLst>
              </p:cNvPr>
              <p:cNvSpPr>
                <a:spLocks/>
              </p:cNvSpPr>
              <p:nvPr/>
            </p:nvSpPr>
            <p:spPr bwMode="auto">
              <a:xfrm>
                <a:off x="10666414" y="2325689"/>
                <a:ext cx="34925" cy="34925"/>
              </a:xfrm>
              <a:custGeom>
                <a:avLst/>
                <a:gdLst>
                  <a:gd name="T0" fmla="*/ 0 w 103"/>
                  <a:gd name="T1" fmla="*/ 80 h 111"/>
                  <a:gd name="T2" fmla="*/ 39 w 103"/>
                  <a:gd name="T3" fmla="*/ 111 h 111"/>
                  <a:gd name="T4" fmla="*/ 73 w 103"/>
                  <a:gd name="T5" fmla="*/ 31 h 111"/>
                  <a:gd name="T6" fmla="*/ 0 w 103"/>
                  <a:gd name="T7" fmla="*/ 80 h 111"/>
                </a:gdLst>
                <a:ahLst/>
                <a:cxnLst>
                  <a:cxn ang="0">
                    <a:pos x="T0" y="T1"/>
                  </a:cxn>
                  <a:cxn ang="0">
                    <a:pos x="T2" y="T3"/>
                  </a:cxn>
                  <a:cxn ang="0">
                    <a:pos x="T4" y="T5"/>
                  </a:cxn>
                  <a:cxn ang="0">
                    <a:pos x="T6" y="T7"/>
                  </a:cxn>
                </a:cxnLst>
                <a:rect l="0" t="0" r="r" b="b"/>
                <a:pathLst>
                  <a:path w="103" h="111">
                    <a:moveTo>
                      <a:pt x="0" y="80"/>
                    </a:moveTo>
                    <a:cubicBezTo>
                      <a:pt x="13" y="97"/>
                      <a:pt x="17" y="102"/>
                      <a:pt x="39" y="111"/>
                    </a:cubicBezTo>
                    <a:cubicBezTo>
                      <a:pt x="90" y="102"/>
                      <a:pt x="103" y="54"/>
                      <a:pt x="73" y="31"/>
                    </a:cubicBezTo>
                    <a:cubicBezTo>
                      <a:pt x="34" y="0"/>
                      <a:pt x="0" y="32"/>
                      <a:pt x="0" y="80"/>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5" name="Freeform 338">
                <a:extLst>
                  <a:ext uri="{FF2B5EF4-FFF2-40B4-BE49-F238E27FC236}">
                    <a16:creationId xmlns:a16="http://schemas.microsoft.com/office/drawing/2014/main" id="{463CC5D1-3255-457E-9E00-87E0DBBB2884}"/>
                  </a:ext>
                </a:extLst>
              </p:cNvPr>
              <p:cNvSpPr>
                <a:spLocks/>
              </p:cNvSpPr>
              <p:nvPr/>
            </p:nvSpPr>
            <p:spPr bwMode="auto">
              <a:xfrm>
                <a:off x="10574339" y="2424114"/>
                <a:ext cx="60325" cy="26988"/>
              </a:xfrm>
              <a:custGeom>
                <a:avLst/>
                <a:gdLst>
                  <a:gd name="T0" fmla="*/ 172 w 183"/>
                  <a:gd name="T1" fmla="*/ 8 h 84"/>
                  <a:gd name="T2" fmla="*/ 156 w 183"/>
                  <a:gd name="T3" fmla="*/ 4 h 84"/>
                  <a:gd name="T4" fmla="*/ 93 w 183"/>
                  <a:gd name="T5" fmla="*/ 27 h 84"/>
                  <a:gd name="T6" fmla="*/ 1 w 183"/>
                  <a:gd name="T7" fmla="*/ 1 h 84"/>
                  <a:gd name="T8" fmla="*/ 24 w 183"/>
                  <a:gd name="T9" fmla="*/ 45 h 84"/>
                  <a:gd name="T10" fmla="*/ 172 w 183"/>
                  <a:gd name="T11" fmla="*/ 8 h 84"/>
                </a:gdLst>
                <a:ahLst/>
                <a:cxnLst>
                  <a:cxn ang="0">
                    <a:pos x="T0" y="T1"/>
                  </a:cxn>
                  <a:cxn ang="0">
                    <a:pos x="T2" y="T3"/>
                  </a:cxn>
                  <a:cxn ang="0">
                    <a:pos x="T4" y="T5"/>
                  </a:cxn>
                  <a:cxn ang="0">
                    <a:pos x="T6" y="T7"/>
                  </a:cxn>
                  <a:cxn ang="0">
                    <a:pos x="T8" y="T9"/>
                  </a:cxn>
                  <a:cxn ang="0">
                    <a:pos x="T10" y="T11"/>
                  </a:cxn>
                </a:cxnLst>
                <a:rect l="0" t="0" r="r" b="b"/>
                <a:pathLst>
                  <a:path w="183" h="84">
                    <a:moveTo>
                      <a:pt x="172" y="8"/>
                    </a:moveTo>
                    <a:cubicBezTo>
                      <a:pt x="164" y="4"/>
                      <a:pt x="172" y="0"/>
                      <a:pt x="156" y="4"/>
                    </a:cubicBezTo>
                    <a:cubicBezTo>
                      <a:pt x="140" y="7"/>
                      <a:pt x="123" y="25"/>
                      <a:pt x="93" y="27"/>
                    </a:cubicBezTo>
                    <a:cubicBezTo>
                      <a:pt x="36" y="31"/>
                      <a:pt x="47" y="1"/>
                      <a:pt x="1" y="1"/>
                    </a:cubicBezTo>
                    <a:cubicBezTo>
                      <a:pt x="0" y="33"/>
                      <a:pt x="1" y="33"/>
                      <a:pt x="24" y="45"/>
                    </a:cubicBezTo>
                    <a:cubicBezTo>
                      <a:pt x="99" y="84"/>
                      <a:pt x="183" y="44"/>
                      <a:pt x="172" y="8"/>
                    </a:cubicBezTo>
                    <a:close/>
                  </a:path>
                </a:pathLst>
              </a:custGeom>
              <a:solidFill>
                <a:srgbClr val="F48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6" name="Freeform 340">
                <a:extLst>
                  <a:ext uri="{FF2B5EF4-FFF2-40B4-BE49-F238E27FC236}">
                    <a16:creationId xmlns:a16="http://schemas.microsoft.com/office/drawing/2014/main" id="{CFD295A1-57B6-4632-9E46-6C3DAE56F6AD}"/>
                  </a:ext>
                </a:extLst>
              </p:cNvPr>
              <p:cNvSpPr>
                <a:spLocks/>
              </p:cNvSpPr>
              <p:nvPr/>
            </p:nvSpPr>
            <p:spPr bwMode="auto">
              <a:xfrm>
                <a:off x="10523539" y="2324101"/>
                <a:ext cx="26988" cy="36513"/>
              </a:xfrm>
              <a:custGeom>
                <a:avLst/>
                <a:gdLst>
                  <a:gd name="T0" fmla="*/ 0 w 87"/>
                  <a:gd name="T1" fmla="*/ 83 h 114"/>
                  <a:gd name="T2" fmla="*/ 47 w 87"/>
                  <a:gd name="T3" fmla="*/ 114 h 114"/>
                  <a:gd name="T4" fmla="*/ 86 w 87"/>
                  <a:gd name="T5" fmla="*/ 83 h 114"/>
                  <a:gd name="T6" fmla="*/ 0 w 87"/>
                  <a:gd name="T7" fmla="*/ 83 h 114"/>
                </a:gdLst>
                <a:ahLst/>
                <a:cxnLst>
                  <a:cxn ang="0">
                    <a:pos x="T0" y="T1"/>
                  </a:cxn>
                  <a:cxn ang="0">
                    <a:pos x="T2" y="T3"/>
                  </a:cxn>
                  <a:cxn ang="0">
                    <a:pos x="T4" y="T5"/>
                  </a:cxn>
                  <a:cxn ang="0">
                    <a:pos x="T6" y="T7"/>
                  </a:cxn>
                </a:cxnLst>
                <a:rect l="0" t="0" r="r" b="b"/>
                <a:pathLst>
                  <a:path w="87" h="114">
                    <a:moveTo>
                      <a:pt x="0" y="83"/>
                    </a:moveTo>
                    <a:cubicBezTo>
                      <a:pt x="14" y="103"/>
                      <a:pt x="19" y="109"/>
                      <a:pt x="47" y="114"/>
                    </a:cubicBezTo>
                    <a:cubicBezTo>
                      <a:pt x="70" y="105"/>
                      <a:pt x="74" y="101"/>
                      <a:pt x="86" y="83"/>
                    </a:cubicBezTo>
                    <a:cubicBezTo>
                      <a:pt x="87" y="3"/>
                      <a:pt x="0" y="0"/>
                      <a:pt x="0" y="83"/>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264" name="Freeform 359">
              <a:extLst>
                <a:ext uri="{FF2B5EF4-FFF2-40B4-BE49-F238E27FC236}">
                  <a16:creationId xmlns:a16="http://schemas.microsoft.com/office/drawing/2014/main" id="{5C4A1BE8-BF8C-4615-9D1C-4BC69776FE38}"/>
                </a:ext>
              </a:extLst>
            </p:cNvPr>
            <p:cNvSpPr>
              <a:spLocks/>
            </p:cNvSpPr>
            <p:nvPr/>
          </p:nvSpPr>
          <p:spPr bwMode="auto">
            <a:xfrm>
              <a:off x="-181258" y="3729090"/>
              <a:ext cx="498509" cy="575203"/>
            </a:xfrm>
            <a:custGeom>
              <a:avLst/>
              <a:gdLst>
                <a:gd name="T0" fmla="*/ 742 w 2774"/>
                <a:gd name="T1" fmla="*/ 166 h 3199"/>
                <a:gd name="T2" fmla="*/ 503 w 2774"/>
                <a:gd name="T3" fmla="*/ 360 h 3199"/>
                <a:gd name="T4" fmla="*/ 385 w 2774"/>
                <a:gd name="T5" fmla="*/ 692 h 3199"/>
                <a:gd name="T6" fmla="*/ 204 w 2774"/>
                <a:gd name="T7" fmla="*/ 1403 h 3199"/>
                <a:gd name="T8" fmla="*/ 59 w 2774"/>
                <a:gd name="T9" fmla="*/ 2054 h 3199"/>
                <a:gd name="T10" fmla="*/ 36 w 2774"/>
                <a:gd name="T11" fmla="*/ 2435 h 3199"/>
                <a:gd name="T12" fmla="*/ 12 w 2774"/>
                <a:gd name="T13" fmla="*/ 2812 h 3199"/>
                <a:gd name="T14" fmla="*/ 3 w 2774"/>
                <a:gd name="T15" fmla="*/ 2983 h 3199"/>
                <a:gd name="T16" fmla="*/ 34 w 2774"/>
                <a:gd name="T17" fmla="*/ 3161 h 3199"/>
                <a:gd name="T18" fmla="*/ 415 w 2774"/>
                <a:gd name="T19" fmla="*/ 3163 h 3199"/>
                <a:gd name="T20" fmla="*/ 475 w 2774"/>
                <a:gd name="T21" fmla="*/ 2622 h 3199"/>
                <a:gd name="T22" fmla="*/ 508 w 2774"/>
                <a:gd name="T23" fmla="*/ 2047 h 3199"/>
                <a:gd name="T24" fmla="*/ 750 w 2774"/>
                <a:gd name="T25" fmla="*/ 1079 h 3199"/>
                <a:gd name="T26" fmla="*/ 803 w 2774"/>
                <a:gd name="T27" fmla="*/ 1614 h 3199"/>
                <a:gd name="T28" fmla="*/ 754 w 2774"/>
                <a:gd name="T29" fmla="*/ 2159 h 3199"/>
                <a:gd name="T30" fmla="*/ 2077 w 2774"/>
                <a:gd name="T31" fmla="*/ 2158 h 3199"/>
                <a:gd name="T32" fmla="*/ 2082 w 2774"/>
                <a:gd name="T33" fmla="*/ 1157 h 3199"/>
                <a:gd name="T34" fmla="*/ 2256 w 2774"/>
                <a:gd name="T35" fmla="*/ 2130 h 3199"/>
                <a:gd name="T36" fmla="*/ 2292 w 2774"/>
                <a:gd name="T37" fmla="*/ 2666 h 3199"/>
                <a:gd name="T38" fmla="*/ 2353 w 2774"/>
                <a:gd name="T39" fmla="*/ 3185 h 3199"/>
                <a:gd name="T40" fmla="*/ 2726 w 2774"/>
                <a:gd name="T41" fmla="*/ 3199 h 3199"/>
                <a:gd name="T42" fmla="*/ 2759 w 2774"/>
                <a:gd name="T43" fmla="*/ 2985 h 3199"/>
                <a:gd name="T44" fmla="*/ 2745 w 2774"/>
                <a:gd name="T45" fmla="*/ 2757 h 3199"/>
                <a:gd name="T46" fmla="*/ 2719 w 2774"/>
                <a:gd name="T47" fmla="*/ 2292 h 3199"/>
                <a:gd name="T48" fmla="*/ 2696 w 2774"/>
                <a:gd name="T49" fmla="*/ 1986 h 3199"/>
                <a:gd name="T50" fmla="*/ 2647 w 2774"/>
                <a:gd name="T51" fmla="*/ 1706 h 3199"/>
                <a:gd name="T52" fmla="*/ 2435 w 2774"/>
                <a:gd name="T53" fmla="*/ 579 h 3199"/>
                <a:gd name="T54" fmla="*/ 2327 w 2774"/>
                <a:gd name="T55" fmla="*/ 358 h 3199"/>
                <a:gd name="T56" fmla="*/ 2146 w 2774"/>
                <a:gd name="T57" fmla="*/ 203 h 3199"/>
                <a:gd name="T58" fmla="*/ 1745 w 2774"/>
                <a:gd name="T59" fmla="*/ 39 h 3199"/>
                <a:gd name="T60" fmla="*/ 1908 w 2774"/>
                <a:gd name="T61" fmla="*/ 421 h 3199"/>
                <a:gd name="T62" fmla="*/ 1760 w 2774"/>
                <a:gd name="T63" fmla="*/ 373 h 3199"/>
                <a:gd name="T64" fmla="*/ 1870 w 2774"/>
                <a:gd name="T65" fmla="*/ 505 h 3199"/>
                <a:gd name="T66" fmla="*/ 1776 w 2774"/>
                <a:gd name="T67" fmla="*/ 643 h 3199"/>
                <a:gd name="T68" fmla="*/ 1448 w 2774"/>
                <a:gd name="T69" fmla="*/ 988 h 3199"/>
                <a:gd name="T70" fmla="*/ 1428 w 2774"/>
                <a:gd name="T71" fmla="*/ 1000 h 3199"/>
                <a:gd name="T72" fmla="*/ 989 w 2774"/>
                <a:gd name="T73" fmla="*/ 488 h 3199"/>
                <a:gd name="T74" fmla="*/ 1097 w 2774"/>
                <a:gd name="T75" fmla="*/ 359 h 3199"/>
                <a:gd name="T76" fmla="*/ 950 w 2774"/>
                <a:gd name="T77" fmla="*/ 406 h 3199"/>
                <a:gd name="T78" fmla="*/ 1103 w 2774"/>
                <a:gd name="T79" fmla="*/ 29 h 3199"/>
                <a:gd name="T80" fmla="*/ 742 w 2774"/>
                <a:gd name="T81" fmla="*/ 166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74" h="3199">
                  <a:moveTo>
                    <a:pt x="742" y="166"/>
                  </a:moveTo>
                  <a:cubicBezTo>
                    <a:pt x="654" y="213"/>
                    <a:pt x="563" y="299"/>
                    <a:pt x="503" y="360"/>
                  </a:cubicBezTo>
                  <a:cubicBezTo>
                    <a:pt x="437" y="426"/>
                    <a:pt x="413" y="578"/>
                    <a:pt x="385" y="692"/>
                  </a:cubicBezTo>
                  <a:cubicBezTo>
                    <a:pt x="326" y="929"/>
                    <a:pt x="262" y="1165"/>
                    <a:pt x="204" y="1403"/>
                  </a:cubicBezTo>
                  <a:cubicBezTo>
                    <a:pt x="163" y="1625"/>
                    <a:pt x="72" y="1827"/>
                    <a:pt x="59" y="2054"/>
                  </a:cubicBezTo>
                  <a:cubicBezTo>
                    <a:pt x="51" y="2183"/>
                    <a:pt x="43" y="2308"/>
                    <a:pt x="36" y="2435"/>
                  </a:cubicBezTo>
                  <a:cubicBezTo>
                    <a:pt x="28" y="2549"/>
                    <a:pt x="29" y="2706"/>
                    <a:pt x="12" y="2812"/>
                  </a:cubicBezTo>
                  <a:lnTo>
                    <a:pt x="3" y="2983"/>
                  </a:lnTo>
                  <a:cubicBezTo>
                    <a:pt x="0" y="3056"/>
                    <a:pt x="0" y="3104"/>
                    <a:pt x="34" y="3161"/>
                  </a:cubicBezTo>
                  <a:lnTo>
                    <a:pt x="415" y="3163"/>
                  </a:lnTo>
                  <a:cubicBezTo>
                    <a:pt x="469" y="3062"/>
                    <a:pt x="468" y="2754"/>
                    <a:pt x="475" y="2622"/>
                  </a:cubicBezTo>
                  <a:cubicBezTo>
                    <a:pt x="484" y="2433"/>
                    <a:pt x="491" y="2232"/>
                    <a:pt x="508" y="2047"/>
                  </a:cubicBezTo>
                  <a:cubicBezTo>
                    <a:pt x="518" y="1950"/>
                    <a:pt x="723" y="1241"/>
                    <a:pt x="750" y="1079"/>
                  </a:cubicBezTo>
                  <a:cubicBezTo>
                    <a:pt x="789" y="1152"/>
                    <a:pt x="804" y="1508"/>
                    <a:pt x="803" y="1614"/>
                  </a:cubicBezTo>
                  <a:cubicBezTo>
                    <a:pt x="799" y="1809"/>
                    <a:pt x="777" y="1970"/>
                    <a:pt x="754" y="2159"/>
                  </a:cubicBezTo>
                  <a:lnTo>
                    <a:pt x="2077" y="2158"/>
                  </a:lnTo>
                  <a:cubicBezTo>
                    <a:pt x="2039" y="1743"/>
                    <a:pt x="2012" y="1595"/>
                    <a:pt x="2082" y="1157"/>
                  </a:cubicBezTo>
                  <a:cubicBezTo>
                    <a:pt x="2116" y="1225"/>
                    <a:pt x="2247" y="2012"/>
                    <a:pt x="2256" y="2130"/>
                  </a:cubicBezTo>
                  <a:cubicBezTo>
                    <a:pt x="2269" y="2308"/>
                    <a:pt x="2281" y="2489"/>
                    <a:pt x="2292" y="2666"/>
                  </a:cubicBezTo>
                  <a:cubicBezTo>
                    <a:pt x="2301" y="2798"/>
                    <a:pt x="2300" y="3089"/>
                    <a:pt x="2353" y="3185"/>
                  </a:cubicBezTo>
                  <a:lnTo>
                    <a:pt x="2726" y="3199"/>
                  </a:lnTo>
                  <a:cubicBezTo>
                    <a:pt x="2756" y="3092"/>
                    <a:pt x="2774" y="3137"/>
                    <a:pt x="2759" y="2985"/>
                  </a:cubicBezTo>
                  <a:cubicBezTo>
                    <a:pt x="2751" y="2914"/>
                    <a:pt x="2748" y="2830"/>
                    <a:pt x="2745" y="2757"/>
                  </a:cubicBezTo>
                  <a:cubicBezTo>
                    <a:pt x="2742" y="2679"/>
                    <a:pt x="2707" y="2339"/>
                    <a:pt x="2719" y="2292"/>
                  </a:cubicBezTo>
                  <a:cubicBezTo>
                    <a:pt x="2703" y="2225"/>
                    <a:pt x="2704" y="2069"/>
                    <a:pt x="2696" y="1986"/>
                  </a:cubicBezTo>
                  <a:cubicBezTo>
                    <a:pt x="2689" y="1900"/>
                    <a:pt x="2663" y="1793"/>
                    <a:pt x="2647" y="1706"/>
                  </a:cubicBezTo>
                  <a:lnTo>
                    <a:pt x="2435" y="579"/>
                  </a:lnTo>
                  <a:cubicBezTo>
                    <a:pt x="2406" y="429"/>
                    <a:pt x="2411" y="444"/>
                    <a:pt x="2327" y="358"/>
                  </a:cubicBezTo>
                  <a:cubicBezTo>
                    <a:pt x="2263" y="293"/>
                    <a:pt x="2228" y="259"/>
                    <a:pt x="2146" y="203"/>
                  </a:cubicBezTo>
                  <a:cubicBezTo>
                    <a:pt x="2101" y="179"/>
                    <a:pt x="1805" y="9"/>
                    <a:pt x="1745" y="39"/>
                  </a:cubicBezTo>
                  <a:cubicBezTo>
                    <a:pt x="1870" y="93"/>
                    <a:pt x="1936" y="237"/>
                    <a:pt x="1908" y="421"/>
                  </a:cubicBezTo>
                  <a:lnTo>
                    <a:pt x="1760" y="373"/>
                  </a:lnTo>
                  <a:cubicBezTo>
                    <a:pt x="1794" y="419"/>
                    <a:pt x="1833" y="453"/>
                    <a:pt x="1870" y="505"/>
                  </a:cubicBezTo>
                  <a:cubicBezTo>
                    <a:pt x="1837" y="553"/>
                    <a:pt x="1809" y="595"/>
                    <a:pt x="1776" y="643"/>
                  </a:cubicBezTo>
                  <a:cubicBezTo>
                    <a:pt x="1690" y="768"/>
                    <a:pt x="1579" y="909"/>
                    <a:pt x="1448" y="988"/>
                  </a:cubicBezTo>
                  <a:lnTo>
                    <a:pt x="1428" y="1000"/>
                  </a:lnTo>
                  <a:cubicBezTo>
                    <a:pt x="1284" y="929"/>
                    <a:pt x="1025" y="582"/>
                    <a:pt x="989" y="488"/>
                  </a:cubicBezTo>
                  <a:cubicBezTo>
                    <a:pt x="1007" y="458"/>
                    <a:pt x="1083" y="391"/>
                    <a:pt x="1097" y="359"/>
                  </a:cubicBezTo>
                  <a:lnTo>
                    <a:pt x="950" y="406"/>
                  </a:lnTo>
                  <a:cubicBezTo>
                    <a:pt x="933" y="209"/>
                    <a:pt x="974" y="111"/>
                    <a:pt x="1103" y="29"/>
                  </a:cubicBezTo>
                  <a:cubicBezTo>
                    <a:pt x="1049" y="0"/>
                    <a:pt x="791" y="135"/>
                    <a:pt x="742" y="1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5" name="Freeform 408">
              <a:extLst>
                <a:ext uri="{FF2B5EF4-FFF2-40B4-BE49-F238E27FC236}">
                  <a16:creationId xmlns:a16="http://schemas.microsoft.com/office/drawing/2014/main" id="{CB879A56-09E2-482B-BE5F-B4A5A34EA47F}"/>
                </a:ext>
              </a:extLst>
            </p:cNvPr>
            <p:cNvSpPr>
              <a:spLocks/>
            </p:cNvSpPr>
            <p:nvPr/>
          </p:nvSpPr>
          <p:spPr bwMode="auto">
            <a:xfrm>
              <a:off x="11347" y="3731704"/>
              <a:ext cx="135957" cy="176919"/>
            </a:xfrm>
            <a:custGeom>
              <a:avLst/>
              <a:gdLst>
                <a:gd name="T0" fmla="*/ 360 w 758"/>
                <a:gd name="T1" fmla="*/ 985 h 985"/>
                <a:gd name="T2" fmla="*/ 380 w 758"/>
                <a:gd name="T3" fmla="*/ 973 h 985"/>
                <a:gd name="T4" fmla="*/ 479 w 758"/>
                <a:gd name="T5" fmla="*/ 771 h 985"/>
                <a:gd name="T6" fmla="*/ 618 w 758"/>
                <a:gd name="T7" fmla="*/ 16 h 985"/>
                <a:gd name="T8" fmla="*/ 110 w 758"/>
                <a:gd name="T9" fmla="*/ 0 h 985"/>
                <a:gd name="T10" fmla="*/ 143 w 758"/>
                <a:gd name="T11" fmla="*/ 536 h 985"/>
                <a:gd name="T12" fmla="*/ 242 w 758"/>
                <a:gd name="T13" fmla="*/ 767 h 985"/>
                <a:gd name="T14" fmla="*/ 360 w 758"/>
                <a:gd name="T15" fmla="*/ 985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8" h="985">
                  <a:moveTo>
                    <a:pt x="360" y="985"/>
                  </a:moveTo>
                  <a:lnTo>
                    <a:pt x="380" y="973"/>
                  </a:lnTo>
                  <a:cubicBezTo>
                    <a:pt x="365" y="962"/>
                    <a:pt x="457" y="816"/>
                    <a:pt x="479" y="771"/>
                  </a:cubicBezTo>
                  <a:cubicBezTo>
                    <a:pt x="555" y="618"/>
                    <a:pt x="758" y="119"/>
                    <a:pt x="618" y="16"/>
                  </a:cubicBezTo>
                  <a:cubicBezTo>
                    <a:pt x="648" y="316"/>
                    <a:pt x="61" y="319"/>
                    <a:pt x="110" y="0"/>
                  </a:cubicBezTo>
                  <a:cubicBezTo>
                    <a:pt x="0" y="69"/>
                    <a:pt x="107" y="437"/>
                    <a:pt x="143" y="536"/>
                  </a:cubicBezTo>
                  <a:cubicBezTo>
                    <a:pt x="174" y="621"/>
                    <a:pt x="205" y="692"/>
                    <a:pt x="242" y="767"/>
                  </a:cubicBezTo>
                  <a:cubicBezTo>
                    <a:pt x="279" y="842"/>
                    <a:pt x="327" y="917"/>
                    <a:pt x="360" y="985"/>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6" name="Freeform 437">
              <a:extLst>
                <a:ext uri="{FF2B5EF4-FFF2-40B4-BE49-F238E27FC236}">
                  <a16:creationId xmlns:a16="http://schemas.microsoft.com/office/drawing/2014/main" id="{FE5382AF-9CED-4289-B3C8-0700B804E742}"/>
                </a:ext>
              </a:extLst>
            </p:cNvPr>
            <p:cNvSpPr>
              <a:spLocks/>
            </p:cNvSpPr>
            <p:nvPr/>
          </p:nvSpPr>
          <p:spPr bwMode="auto">
            <a:xfrm>
              <a:off x="-13055" y="3729961"/>
              <a:ext cx="88895" cy="178662"/>
            </a:xfrm>
            <a:custGeom>
              <a:avLst/>
              <a:gdLst>
                <a:gd name="T0" fmla="*/ 170 w 495"/>
                <a:gd name="T1" fmla="*/ 22 h 993"/>
                <a:gd name="T2" fmla="*/ 17 w 495"/>
                <a:gd name="T3" fmla="*/ 399 h 993"/>
                <a:gd name="T4" fmla="*/ 164 w 495"/>
                <a:gd name="T5" fmla="*/ 352 h 993"/>
                <a:gd name="T6" fmla="*/ 56 w 495"/>
                <a:gd name="T7" fmla="*/ 481 h 993"/>
                <a:gd name="T8" fmla="*/ 495 w 495"/>
                <a:gd name="T9" fmla="*/ 993 h 993"/>
                <a:gd name="T10" fmla="*/ 377 w 495"/>
                <a:gd name="T11" fmla="*/ 775 h 993"/>
                <a:gd name="T12" fmla="*/ 278 w 495"/>
                <a:gd name="T13" fmla="*/ 544 h 993"/>
                <a:gd name="T14" fmla="*/ 245 w 495"/>
                <a:gd name="T15" fmla="*/ 8 h 993"/>
                <a:gd name="T16" fmla="*/ 225 w 495"/>
                <a:gd name="T17" fmla="*/ 3 h 993"/>
                <a:gd name="T18" fmla="*/ 206 w 495"/>
                <a:gd name="T19" fmla="*/ 6 h 993"/>
                <a:gd name="T20" fmla="*/ 170 w 495"/>
                <a:gd name="T21" fmla="*/ 2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5" h="993">
                  <a:moveTo>
                    <a:pt x="170" y="22"/>
                  </a:moveTo>
                  <a:cubicBezTo>
                    <a:pt x="41" y="104"/>
                    <a:pt x="0" y="202"/>
                    <a:pt x="17" y="399"/>
                  </a:cubicBezTo>
                  <a:lnTo>
                    <a:pt x="164" y="352"/>
                  </a:lnTo>
                  <a:cubicBezTo>
                    <a:pt x="150" y="384"/>
                    <a:pt x="74" y="451"/>
                    <a:pt x="56" y="481"/>
                  </a:cubicBezTo>
                  <a:cubicBezTo>
                    <a:pt x="92" y="575"/>
                    <a:pt x="351" y="922"/>
                    <a:pt x="495" y="993"/>
                  </a:cubicBezTo>
                  <a:cubicBezTo>
                    <a:pt x="462" y="925"/>
                    <a:pt x="414" y="850"/>
                    <a:pt x="377" y="775"/>
                  </a:cubicBezTo>
                  <a:cubicBezTo>
                    <a:pt x="340" y="700"/>
                    <a:pt x="309" y="629"/>
                    <a:pt x="278" y="544"/>
                  </a:cubicBezTo>
                  <a:cubicBezTo>
                    <a:pt x="242" y="445"/>
                    <a:pt x="135" y="77"/>
                    <a:pt x="245" y="8"/>
                  </a:cubicBezTo>
                  <a:cubicBezTo>
                    <a:pt x="228" y="0"/>
                    <a:pt x="244" y="4"/>
                    <a:pt x="225" y="3"/>
                  </a:cubicBezTo>
                  <a:cubicBezTo>
                    <a:pt x="218" y="3"/>
                    <a:pt x="213" y="4"/>
                    <a:pt x="206" y="6"/>
                  </a:cubicBezTo>
                  <a:cubicBezTo>
                    <a:pt x="199" y="8"/>
                    <a:pt x="178" y="18"/>
                    <a:pt x="170"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7" name="Freeform 438">
              <a:extLst>
                <a:ext uri="{FF2B5EF4-FFF2-40B4-BE49-F238E27FC236}">
                  <a16:creationId xmlns:a16="http://schemas.microsoft.com/office/drawing/2014/main" id="{BC81097E-A1DA-4E5B-B918-E669168AE01B}"/>
                </a:ext>
              </a:extLst>
            </p:cNvPr>
            <p:cNvSpPr>
              <a:spLocks/>
            </p:cNvSpPr>
            <p:nvPr/>
          </p:nvSpPr>
          <p:spPr bwMode="auto">
            <a:xfrm>
              <a:off x="76712" y="3731704"/>
              <a:ext cx="90638" cy="175176"/>
            </a:xfrm>
            <a:custGeom>
              <a:avLst/>
              <a:gdLst>
                <a:gd name="T0" fmla="*/ 15 w 503"/>
                <a:gd name="T1" fmla="*/ 974 h 974"/>
                <a:gd name="T2" fmla="*/ 343 w 503"/>
                <a:gd name="T3" fmla="*/ 629 h 974"/>
                <a:gd name="T4" fmla="*/ 437 w 503"/>
                <a:gd name="T5" fmla="*/ 491 h 974"/>
                <a:gd name="T6" fmla="*/ 327 w 503"/>
                <a:gd name="T7" fmla="*/ 359 h 974"/>
                <a:gd name="T8" fmla="*/ 475 w 503"/>
                <a:gd name="T9" fmla="*/ 407 h 974"/>
                <a:gd name="T10" fmla="*/ 312 w 503"/>
                <a:gd name="T11" fmla="*/ 25 h 974"/>
                <a:gd name="T12" fmla="*/ 286 w 503"/>
                <a:gd name="T13" fmla="*/ 12 h 974"/>
                <a:gd name="T14" fmla="*/ 253 w 503"/>
                <a:gd name="T15" fmla="*/ 17 h 974"/>
                <a:gd name="T16" fmla="*/ 114 w 503"/>
                <a:gd name="T17" fmla="*/ 772 h 974"/>
                <a:gd name="T18" fmla="*/ 15 w 503"/>
                <a:gd name="T19" fmla="*/ 974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3" h="974">
                  <a:moveTo>
                    <a:pt x="15" y="974"/>
                  </a:moveTo>
                  <a:cubicBezTo>
                    <a:pt x="146" y="895"/>
                    <a:pt x="257" y="754"/>
                    <a:pt x="343" y="629"/>
                  </a:cubicBezTo>
                  <a:cubicBezTo>
                    <a:pt x="376" y="581"/>
                    <a:pt x="404" y="539"/>
                    <a:pt x="437" y="491"/>
                  </a:cubicBezTo>
                  <a:cubicBezTo>
                    <a:pt x="400" y="439"/>
                    <a:pt x="361" y="405"/>
                    <a:pt x="327" y="359"/>
                  </a:cubicBezTo>
                  <a:lnTo>
                    <a:pt x="475" y="407"/>
                  </a:lnTo>
                  <a:cubicBezTo>
                    <a:pt x="503" y="223"/>
                    <a:pt x="437" y="79"/>
                    <a:pt x="312" y="25"/>
                  </a:cubicBezTo>
                  <a:cubicBezTo>
                    <a:pt x="309" y="23"/>
                    <a:pt x="289" y="13"/>
                    <a:pt x="286" y="12"/>
                  </a:cubicBezTo>
                  <a:cubicBezTo>
                    <a:pt x="244" y="4"/>
                    <a:pt x="268" y="0"/>
                    <a:pt x="253" y="17"/>
                  </a:cubicBezTo>
                  <a:cubicBezTo>
                    <a:pt x="393" y="120"/>
                    <a:pt x="190" y="619"/>
                    <a:pt x="114" y="772"/>
                  </a:cubicBezTo>
                  <a:cubicBezTo>
                    <a:pt x="92" y="817"/>
                    <a:pt x="0" y="963"/>
                    <a:pt x="15" y="9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8" name="Rectangle 267">
              <a:extLst>
                <a:ext uri="{FF2B5EF4-FFF2-40B4-BE49-F238E27FC236}">
                  <a16:creationId xmlns:a16="http://schemas.microsoft.com/office/drawing/2014/main" id="{DAE01089-2B2A-48B0-8F6E-D288F1BFDB9F}"/>
                </a:ext>
              </a:extLst>
            </p:cNvPr>
            <p:cNvSpPr/>
            <p:nvPr/>
          </p:nvSpPr>
          <p:spPr>
            <a:xfrm>
              <a:off x="235795" y="4296504"/>
              <a:ext cx="80028" cy="40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25" name="Group 224">
            <a:extLst>
              <a:ext uri="{FF2B5EF4-FFF2-40B4-BE49-F238E27FC236}">
                <a16:creationId xmlns:a16="http://schemas.microsoft.com/office/drawing/2014/main" id="{60FD7547-7542-433F-AC69-A98C8F32CB17}"/>
              </a:ext>
            </a:extLst>
          </p:cNvPr>
          <p:cNvGrpSpPr/>
          <p:nvPr/>
        </p:nvGrpSpPr>
        <p:grpSpPr>
          <a:xfrm>
            <a:off x="1233622" y="2085696"/>
            <a:ext cx="504181" cy="1232950"/>
            <a:chOff x="1566078" y="327738"/>
            <a:chExt cx="2894555" cy="7078494"/>
          </a:xfrm>
        </p:grpSpPr>
        <p:sp>
          <p:nvSpPr>
            <p:cNvPr id="226" name="Freeform 75">
              <a:extLst>
                <a:ext uri="{FF2B5EF4-FFF2-40B4-BE49-F238E27FC236}">
                  <a16:creationId xmlns:a16="http://schemas.microsoft.com/office/drawing/2014/main" id="{03FF03E0-BDC3-4382-8A29-C6A25579BC3D}"/>
                </a:ext>
              </a:extLst>
            </p:cNvPr>
            <p:cNvSpPr>
              <a:spLocks/>
            </p:cNvSpPr>
            <p:nvPr/>
          </p:nvSpPr>
          <p:spPr bwMode="auto">
            <a:xfrm>
              <a:off x="3671888" y="3962401"/>
              <a:ext cx="731838" cy="593725"/>
            </a:xfrm>
            <a:custGeom>
              <a:avLst/>
              <a:gdLst>
                <a:gd name="T0" fmla="*/ 1343 w 2741"/>
                <a:gd name="T1" fmla="*/ 56 h 2226"/>
                <a:gd name="T2" fmla="*/ 172 w 2741"/>
                <a:gd name="T3" fmla="*/ 1151 h 2226"/>
                <a:gd name="T4" fmla="*/ 1341 w 2741"/>
                <a:gd name="T5" fmla="*/ 2196 h 2226"/>
                <a:gd name="T6" fmla="*/ 2254 w 2741"/>
                <a:gd name="T7" fmla="*/ 211 h 2226"/>
                <a:gd name="T8" fmla="*/ 1343 w 2741"/>
                <a:gd name="T9" fmla="*/ 56 h 2226"/>
              </a:gdLst>
              <a:ahLst/>
              <a:cxnLst>
                <a:cxn ang="0">
                  <a:pos x="T0" y="T1"/>
                </a:cxn>
                <a:cxn ang="0">
                  <a:pos x="T2" y="T3"/>
                </a:cxn>
                <a:cxn ang="0">
                  <a:pos x="T4" y="T5"/>
                </a:cxn>
                <a:cxn ang="0">
                  <a:pos x="T6" y="T7"/>
                </a:cxn>
                <a:cxn ang="0">
                  <a:pos x="T8" y="T9"/>
                </a:cxn>
              </a:cxnLst>
              <a:rect l="0" t="0" r="r" b="b"/>
              <a:pathLst>
                <a:path w="2741" h="2226">
                  <a:moveTo>
                    <a:pt x="1343" y="56"/>
                  </a:moveTo>
                  <a:cubicBezTo>
                    <a:pt x="723" y="170"/>
                    <a:pt x="306" y="582"/>
                    <a:pt x="172" y="1151"/>
                  </a:cubicBezTo>
                  <a:cubicBezTo>
                    <a:pt x="0" y="1879"/>
                    <a:pt x="806" y="2226"/>
                    <a:pt x="1341" y="2196"/>
                  </a:cubicBezTo>
                  <a:cubicBezTo>
                    <a:pt x="2593" y="2125"/>
                    <a:pt x="2741" y="535"/>
                    <a:pt x="2254" y="211"/>
                  </a:cubicBezTo>
                  <a:cubicBezTo>
                    <a:pt x="2046" y="72"/>
                    <a:pt x="1648" y="0"/>
                    <a:pt x="1343" y="56"/>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7" name="Freeform 71">
              <a:extLst>
                <a:ext uri="{FF2B5EF4-FFF2-40B4-BE49-F238E27FC236}">
                  <a16:creationId xmlns:a16="http://schemas.microsoft.com/office/drawing/2014/main" id="{658F8D51-1A83-4ED5-A1FE-D84B1D75B15A}"/>
                </a:ext>
              </a:extLst>
            </p:cNvPr>
            <p:cNvSpPr>
              <a:spLocks/>
            </p:cNvSpPr>
            <p:nvPr/>
          </p:nvSpPr>
          <p:spPr bwMode="auto">
            <a:xfrm>
              <a:off x="2051208" y="2660946"/>
              <a:ext cx="2409425" cy="1501995"/>
            </a:xfrm>
            <a:custGeom>
              <a:avLst/>
              <a:gdLst>
                <a:gd name="T0" fmla="*/ 423 w 4660"/>
                <a:gd name="T1" fmla="*/ 2206 h 2845"/>
                <a:gd name="T2" fmla="*/ 477 w 4660"/>
                <a:gd name="T3" fmla="*/ 2497 h 2845"/>
                <a:gd name="T4" fmla="*/ 687 w 4660"/>
                <a:gd name="T5" fmla="*/ 2529 h 2845"/>
                <a:gd name="T6" fmla="*/ 1105 w 4660"/>
                <a:gd name="T7" fmla="*/ 2739 h 2845"/>
                <a:gd name="T8" fmla="*/ 3264 w 4660"/>
                <a:gd name="T9" fmla="*/ 2739 h 2845"/>
                <a:gd name="T10" fmla="*/ 4153 w 4660"/>
                <a:gd name="T11" fmla="*/ 2845 h 2845"/>
                <a:gd name="T12" fmla="*/ 4201 w 4660"/>
                <a:gd name="T13" fmla="*/ 2839 h 2845"/>
                <a:gd name="T14" fmla="*/ 4110 w 4660"/>
                <a:gd name="T15" fmla="*/ 2719 h 2845"/>
                <a:gd name="T16" fmla="*/ 4494 w 4660"/>
                <a:gd name="T17" fmla="*/ 585 h 2845"/>
                <a:gd name="T18" fmla="*/ 4269 w 4660"/>
                <a:gd name="T19" fmla="*/ 58 h 2845"/>
                <a:gd name="T20" fmla="*/ 3414 w 4660"/>
                <a:gd name="T21" fmla="*/ 68 h 2845"/>
                <a:gd name="T22" fmla="*/ 2510 w 4660"/>
                <a:gd name="T23" fmla="*/ 68 h 2845"/>
                <a:gd name="T24" fmla="*/ 1840 w 4660"/>
                <a:gd name="T25" fmla="*/ 67 h 2845"/>
                <a:gd name="T26" fmla="*/ 156 w 4660"/>
                <a:gd name="T27" fmla="*/ 123 h 2845"/>
                <a:gd name="T28" fmla="*/ 95 w 4660"/>
                <a:gd name="T29" fmla="*/ 920 h 2845"/>
                <a:gd name="T30" fmla="*/ 313 w 4660"/>
                <a:gd name="T31" fmla="*/ 1493 h 2845"/>
                <a:gd name="T32" fmla="*/ 423 w 4660"/>
                <a:gd name="T33" fmla="*/ 2206 h 2845"/>
                <a:gd name="connsiteX0" fmla="*/ 765 w 9623"/>
                <a:gd name="connsiteY0" fmla="*/ 7560 h 9806"/>
                <a:gd name="connsiteX1" fmla="*/ 881 w 9623"/>
                <a:gd name="connsiteY1" fmla="*/ 8583 h 9806"/>
                <a:gd name="connsiteX2" fmla="*/ 1331 w 9623"/>
                <a:gd name="connsiteY2" fmla="*/ 8695 h 9806"/>
                <a:gd name="connsiteX3" fmla="*/ 2228 w 9623"/>
                <a:gd name="connsiteY3" fmla="*/ 9433 h 9806"/>
                <a:gd name="connsiteX4" fmla="*/ 6861 w 9623"/>
                <a:gd name="connsiteY4" fmla="*/ 9433 h 9806"/>
                <a:gd name="connsiteX5" fmla="*/ 8769 w 9623"/>
                <a:gd name="connsiteY5" fmla="*/ 9806 h 9806"/>
                <a:gd name="connsiteX6" fmla="*/ 8872 w 9623"/>
                <a:gd name="connsiteY6" fmla="*/ 9785 h 9806"/>
                <a:gd name="connsiteX7" fmla="*/ 8677 w 9623"/>
                <a:gd name="connsiteY7" fmla="*/ 9363 h 9806"/>
                <a:gd name="connsiteX8" fmla="*/ 9501 w 9623"/>
                <a:gd name="connsiteY8" fmla="*/ 1862 h 9806"/>
                <a:gd name="connsiteX9" fmla="*/ 9018 w 9623"/>
                <a:gd name="connsiteY9" fmla="*/ 10 h 9806"/>
                <a:gd name="connsiteX10" fmla="*/ 7183 w 9623"/>
                <a:gd name="connsiteY10" fmla="*/ 45 h 9806"/>
                <a:gd name="connsiteX11" fmla="*/ 5243 w 9623"/>
                <a:gd name="connsiteY11" fmla="*/ 45 h 9806"/>
                <a:gd name="connsiteX12" fmla="*/ 3805 w 9623"/>
                <a:gd name="connsiteY12" fmla="*/ 42 h 9806"/>
                <a:gd name="connsiteX13" fmla="*/ 192 w 9623"/>
                <a:gd name="connsiteY13" fmla="*/ 238 h 9806"/>
                <a:gd name="connsiteX14" fmla="*/ 529 w 9623"/>
                <a:gd name="connsiteY14" fmla="*/ 5054 h 9806"/>
                <a:gd name="connsiteX15" fmla="*/ 765 w 9623"/>
                <a:gd name="connsiteY15" fmla="*/ 7560 h 9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23" h="9806">
                  <a:moveTo>
                    <a:pt x="765" y="7560"/>
                  </a:moveTo>
                  <a:cubicBezTo>
                    <a:pt x="804" y="7901"/>
                    <a:pt x="842" y="8242"/>
                    <a:pt x="881" y="8583"/>
                  </a:cubicBezTo>
                  <a:lnTo>
                    <a:pt x="1331" y="8695"/>
                  </a:lnTo>
                  <a:cubicBezTo>
                    <a:pt x="1771" y="8853"/>
                    <a:pt x="1986" y="9082"/>
                    <a:pt x="2228" y="9433"/>
                  </a:cubicBezTo>
                  <a:lnTo>
                    <a:pt x="6861" y="9433"/>
                  </a:lnTo>
                  <a:cubicBezTo>
                    <a:pt x="7490" y="8632"/>
                    <a:pt x="8331" y="8541"/>
                    <a:pt x="8769" y="9806"/>
                  </a:cubicBezTo>
                  <a:lnTo>
                    <a:pt x="8872" y="9785"/>
                  </a:lnTo>
                  <a:lnTo>
                    <a:pt x="8677" y="9363"/>
                  </a:lnTo>
                  <a:cubicBezTo>
                    <a:pt x="8992" y="7261"/>
                    <a:pt x="9260" y="4172"/>
                    <a:pt x="9501" y="1862"/>
                  </a:cubicBezTo>
                  <a:cubicBezTo>
                    <a:pt x="9617" y="741"/>
                    <a:pt x="9857" y="63"/>
                    <a:pt x="9018" y="10"/>
                  </a:cubicBezTo>
                  <a:lnTo>
                    <a:pt x="7183" y="45"/>
                  </a:lnTo>
                  <a:lnTo>
                    <a:pt x="5243" y="45"/>
                  </a:lnTo>
                  <a:lnTo>
                    <a:pt x="3805" y="42"/>
                  </a:lnTo>
                  <a:cubicBezTo>
                    <a:pt x="3080" y="108"/>
                    <a:pt x="567" y="-194"/>
                    <a:pt x="192" y="238"/>
                  </a:cubicBezTo>
                  <a:cubicBezTo>
                    <a:pt x="-354" y="1073"/>
                    <a:pt x="433" y="3834"/>
                    <a:pt x="529" y="5054"/>
                  </a:cubicBezTo>
                  <a:cubicBezTo>
                    <a:pt x="612" y="5890"/>
                    <a:pt x="722" y="6727"/>
                    <a:pt x="765" y="7560"/>
                  </a:cubicBezTo>
                  <a:close/>
                </a:path>
              </a:pathLst>
            </a:custGeom>
            <a:solidFill>
              <a:srgbClr val="BAE3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8" name="Freeform 74">
              <a:extLst>
                <a:ext uri="{FF2B5EF4-FFF2-40B4-BE49-F238E27FC236}">
                  <a16:creationId xmlns:a16="http://schemas.microsoft.com/office/drawing/2014/main" id="{D4E9ECE4-855A-4C2E-8CE3-DBD52D7597C6}"/>
                </a:ext>
              </a:extLst>
            </p:cNvPr>
            <p:cNvSpPr>
              <a:spLocks/>
            </p:cNvSpPr>
            <p:nvPr/>
          </p:nvSpPr>
          <p:spPr bwMode="auto">
            <a:xfrm>
              <a:off x="1566078" y="1615650"/>
              <a:ext cx="1445040" cy="2206861"/>
            </a:xfrm>
            <a:custGeom>
              <a:avLst/>
              <a:gdLst>
                <a:gd name="T0" fmla="*/ 602 w 3032"/>
                <a:gd name="T1" fmla="*/ 2310 h 4135"/>
                <a:gd name="T2" fmla="*/ 1383 w 3032"/>
                <a:gd name="T3" fmla="*/ 3981 h 4135"/>
                <a:gd name="T4" fmla="*/ 1561 w 3032"/>
                <a:gd name="T5" fmla="*/ 4110 h 4135"/>
                <a:gd name="T6" fmla="*/ 1615 w 3032"/>
                <a:gd name="T7" fmla="*/ 4117 h 4135"/>
                <a:gd name="T8" fmla="*/ 1505 w 3032"/>
                <a:gd name="T9" fmla="*/ 3404 h 4135"/>
                <a:gd name="T10" fmla="*/ 1287 w 3032"/>
                <a:gd name="T11" fmla="*/ 2831 h 4135"/>
                <a:gd name="T12" fmla="*/ 1348 w 3032"/>
                <a:gd name="T13" fmla="*/ 2034 h 4135"/>
                <a:gd name="T14" fmla="*/ 3032 w 3032"/>
                <a:gd name="T15" fmla="*/ 1978 h 4135"/>
                <a:gd name="T16" fmla="*/ 2601 w 3032"/>
                <a:gd name="T17" fmla="*/ 1243 h 4135"/>
                <a:gd name="T18" fmla="*/ 2843 w 3032"/>
                <a:gd name="T19" fmla="*/ 957 h 4135"/>
                <a:gd name="T20" fmla="*/ 2435 w 3032"/>
                <a:gd name="T21" fmla="*/ 734 h 4135"/>
                <a:gd name="T22" fmla="*/ 2430 w 3032"/>
                <a:gd name="T23" fmla="*/ 21 h 4135"/>
                <a:gd name="T24" fmla="*/ 1236 w 3032"/>
                <a:gd name="T25" fmla="*/ 900 h 4135"/>
                <a:gd name="T26" fmla="*/ 923 w 3032"/>
                <a:gd name="T27" fmla="*/ 1608 h 4135"/>
                <a:gd name="T28" fmla="*/ 602 w 3032"/>
                <a:gd name="T29" fmla="*/ 2310 h 4135"/>
                <a:gd name="connsiteX0" fmla="*/ 799 w 8814"/>
                <a:gd name="connsiteY0" fmla="*/ 5537 h 9930"/>
                <a:gd name="connsiteX1" fmla="*/ 3375 w 8814"/>
                <a:gd name="connsiteY1" fmla="*/ 9579 h 9930"/>
                <a:gd name="connsiteX2" fmla="*/ 3962 w 8814"/>
                <a:gd name="connsiteY2" fmla="*/ 9891 h 9930"/>
                <a:gd name="connsiteX3" fmla="*/ 4141 w 8814"/>
                <a:gd name="connsiteY3" fmla="*/ 9907 h 9930"/>
                <a:gd name="connsiteX4" fmla="*/ 3778 w 8814"/>
                <a:gd name="connsiteY4" fmla="*/ 8183 h 9930"/>
                <a:gd name="connsiteX5" fmla="*/ 3059 w 8814"/>
                <a:gd name="connsiteY5" fmla="*/ 6797 h 9930"/>
                <a:gd name="connsiteX6" fmla="*/ 3260 w 8814"/>
                <a:gd name="connsiteY6" fmla="*/ 4870 h 9930"/>
                <a:gd name="connsiteX7" fmla="*/ 8814 w 8814"/>
                <a:gd name="connsiteY7" fmla="*/ 4735 h 9930"/>
                <a:gd name="connsiteX8" fmla="*/ 7392 w 8814"/>
                <a:gd name="connsiteY8" fmla="*/ 2957 h 9930"/>
                <a:gd name="connsiteX9" fmla="*/ 8191 w 8814"/>
                <a:gd name="connsiteY9" fmla="*/ 2265 h 9930"/>
                <a:gd name="connsiteX10" fmla="*/ 6845 w 8814"/>
                <a:gd name="connsiteY10" fmla="*/ 1726 h 9930"/>
                <a:gd name="connsiteX11" fmla="*/ 6829 w 8814"/>
                <a:gd name="connsiteY11" fmla="*/ 2 h 9930"/>
                <a:gd name="connsiteX12" fmla="*/ 2891 w 8814"/>
                <a:gd name="connsiteY12" fmla="*/ 2128 h 9930"/>
                <a:gd name="connsiteX13" fmla="*/ 1858 w 8814"/>
                <a:gd name="connsiteY13" fmla="*/ 3840 h 9930"/>
                <a:gd name="connsiteX14" fmla="*/ 799 w 8814"/>
                <a:gd name="connsiteY14" fmla="*/ 5537 h 9930"/>
                <a:gd name="connsiteX0" fmla="*/ 907 w 10000"/>
                <a:gd name="connsiteY0" fmla="*/ 5576 h 10000"/>
                <a:gd name="connsiteX1" fmla="*/ 3829 w 10000"/>
                <a:gd name="connsiteY1" fmla="*/ 9647 h 10000"/>
                <a:gd name="connsiteX2" fmla="*/ 4495 w 10000"/>
                <a:gd name="connsiteY2" fmla="*/ 9961 h 10000"/>
                <a:gd name="connsiteX3" fmla="*/ 4698 w 10000"/>
                <a:gd name="connsiteY3" fmla="*/ 9977 h 10000"/>
                <a:gd name="connsiteX4" fmla="*/ 4286 w 10000"/>
                <a:gd name="connsiteY4" fmla="*/ 8241 h 10000"/>
                <a:gd name="connsiteX5" fmla="*/ 3471 w 10000"/>
                <a:gd name="connsiteY5" fmla="*/ 6845 h 10000"/>
                <a:gd name="connsiteX6" fmla="*/ 3699 w 10000"/>
                <a:gd name="connsiteY6" fmla="*/ 4904 h 10000"/>
                <a:gd name="connsiteX7" fmla="*/ 10000 w 10000"/>
                <a:gd name="connsiteY7" fmla="*/ 4768 h 10000"/>
                <a:gd name="connsiteX8" fmla="*/ 8387 w 10000"/>
                <a:gd name="connsiteY8" fmla="*/ 2978 h 10000"/>
                <a:gd name="connsiteX9" fmla="*/ 9293 w 10000"/>
                <a:gd name="connsiteY9" fmla="*/ 2281 h 10000"/>
                <a:gd name="connsiteX10" fmla="*/ 7832 w 10000"/>
                <a:gd name="connsiteY10" fmla="*/ 1712 h 10000"/>
                <a:gd name="connsiteX11" fmla="*/ 7748 w 10000"/>
                <a:gd name="connsiteY11" fmla="*/ 2 h 10000"/>
                <a:gd name="connsiteX12" fmla="*/ 3280 w 10000"/>
                <a:gd name="connsiteY12" fmla="*/ 2143 h 10000"/>
                <a:gd name="connsiteX13" fmla="*/ 2108 w 10000"/>
                <a:gd name="connsiteY13" fmla="*/ 3867 h 10000"/>
                <a:gd name="connsiteX14" fmla="*/ 907 w 10000"/>
                <a:gd name="connsiteY14" fmla="*/ 5576 h 10000"/>
                <a:gd name="connsiteX0" fmla="*/ 907 w 10000"/>
                <a:gd name="connsiteY0" fmla="*/ 5576 h 10000"/>
                <a:gd name="connsiteX1" fmla="*/ 3829 w 10000"/>
                <a:gd name="connsiteY1" fmla="*/ 9647 h 10000"/>
                <a:gd name="connsiteX2" fmla="*/ 4495 w 10000"/>
                <a:gd name="connsiteY2" fmla="*/ 9961 h 10000"/>
                <a:gd name="connsiteX3" fmla="*/ 4698 w 10000"/>
                <a:gd name="connsiteY3" fmla="*/ 9977 h 10000"/>
                <a:gd name="connsiteX4" fmla="*/ 4286 w 10000"/>
                <a:gd name="connsiteY4" fmla="*/ 8241 h 10000"/>
                <a:gd name="connsiteX5" fmla="*/ 3471 w 10000"/>
                <a:gd name="connsiteY5" fmla="*/ 6845 h 10000"/>
                <a:gd name="connsiteX6" fmla="*/ 3699 w 10000"/>
                <a:gd name="connsiteY6" fmla="*/ 4904 h 10000"/>
                <a:gd name="connsiteX7" fmla="*/ 10000 w 10000"/>
                <a:gd name="connsiteY7" fmla="*/ 4768 h 10000"/>
                <a:gd name="connsiteX8" fmla="*/ 8387 w 10000"/>
                <a:gd name="connsiteY8" fmla="*/ 2978 h 10000"/>
                <a:gd name="connsiteX9" fmla="*/ 9346 w 10000"/>
                <a:gd name="connsiteY9" fmla="*/ 2272 h 10000"/>
                <a:gd name="connsiteX10" fmla="*/ 7832 w 10000"/>
                <a:gd name="connsiteY10" fmla="*/ 1712 h 10000"/>
                <a:gd name="connsiteX11" fmla="*/ 7748 w 10000"/>
                <a:gd name="connsiteY11" fmla="*/ 2 h 10000"/>
                <a:gd name="connsiteX12" fmla="*/ 3280 w 10000"/>
                <a:gd name="connsiteY12" fmla="*/ 2143 h 10000"/>
                <a:gd name="connsiteX13" fmla="*/ 2108 w 10000"/>
                <a:gd name="connsiteY13" fmla="*/ 3867 h 10000"/>
                <a:gd name="connsiteX14" fmla="*/ 907 w 10000"/>
                <a:gd name="connsiteY14" fmla="*/ 5576 h 10000"/>
                <a:gd name="connsiteX0" fmla="*/ 907 w 10000"/>
                <a:gd name="connsiteY0" fmla="*/ 5576 h 10000"/>
                <a:gd name="connsiteX1" fmla="*/ 3829 w 10000"/>
                <a:gd name="connsiteY1" fmla="*/ 9647 h 10000"/>
                <a:gd name="connsiteX2" fmla="*/ 4495 w 10000"/>
                <a:gd name="connsiteY2" fmla="*/ 9961 h 10000"/>
                <a:gd name="connsiteX3" fmla="*/ 4698 w 10000"/>
                <a:gd name="connsiteY3" fmla="*/ 9977 h 10000"/>
                <a:gd name="connsiteX4" fmla="*/ 4286 w 10000"/>
                <a:gd name="connsiteY4" fmla="*/ 8241 h 10000"/>
                <a:gd name="connsiteX5" fmla="*/ 3471 w 10000"/>
                <a:gd name="connsiteY5" fmla="*/ 6845 h 10000"/>
                <a:gd name="connsiteX6" fmla="*/ 3699 w 10000"/>
                <a:gd name="connsiteY6" fmla="*/ 4904 h 10000"/>
                <a:gd name="connsiteX7" fmla="*/ 10000 w 10000"/>
                <a:gd name="connsiteY7" fmla="*/ 4768 h 10000"/>
                <a:gd name="connsiteX8" fmla="*/ 8493 w 10000"/>
                <a:gd name="connsiteY8" fmla="*/ 2987 h 10000"/>
                <a:gd name="connsiteX9" fmla="*/ 9346 w 10000"/>
                <a:gd name="connsiteY9" fmla="*/ 2272 h 10000"/>
                <a:gd name="connsiteX10" fmla="*/ 7832 w 10000"/>
                <a:gd name="connsiteY10" fmla="*/ 1712 h 10000"/>
                <a:gd name="connsiteX11" fmla="*/ 7748 w 10000"/>
                <a:gd name="connsiteY11" fmla="*/ 2 h 10000"/>
                <a:gd name="connsiteX12" fmla="*/ 3280 w 10000"/>
                <a:gd name="connsiteY12" fmla="*/ 2143 h 10000"/>
                <a:gd name="connsiteX13" fmla="*/ 2108 w 10000"/>
                <a:gd name="connsiteY13" fmla="*/ 3867 h 10000"/>
                <a:gd name="connsiteX14" fmla="*/ 907 w 10000"/>
                <a:gd name="connsiteY14" fmla="*/ 5576 h 10000"/>
                <a:gd name="connsiteX0" fmla="*/ 907 w 10053"/>
                <a:gd name="connsiteY0" fmla="*/ 5576 h 10000"/>
                <a:gd name="connsiteX1" fmla="*/ 3829 w 10053"/>
                <a:gd name="connsiteY1" fmla="*/ 9647 h 10000"/>
                <a:gd name="connsiteX2" fmla="*/ 4495 w 10053"/>
                <a:gd name="connsiteY2" fmla="*/ 9961 h 10000"/>
                <a:gd name="connsiteX3" fmla="*/ 4698 w 10053"/>
                <a:gd name="connsiteY3" fmla="*/ 9977 h 10000"/>
                <a:gd name="connsiteX4" fmla="*/ 4286 w 10053"/>
                <a:gd name="connsiteY4" fmla="*/ 8241 h 10000"/>
                <a:gd name="connsiteX5" fmla="*/ 3471 w 10053"/>
                <a:gd name="connsiteY5" fmla="*/ 6845 h 10000"/>
                <a:gd name="connsiteX6" fmla="*/ 3699 w 10053"/>
                <a:gd name="connsiteY6" fmla="*/ 4904 h 10000"/>
                <a:gd name="connsiteX7" fmla="*/ 10053 w 10053"/>
                <a:gd name="connsiteY7" fmla="*/ 4768 h 10000"/>
                <a:gd name="connsiteX8" fmla="*/ 8493 w 10053"/>
                <a:gd name="connsiteY8" fmla="*/ 2987 h 10000"/>
                <a:gd name="connsiteX9" fmla="*/ 9346 w 10053"/>
                <a:gd name="connsiteY9" fmla="*/ 2272 h 10000"/>
                <a:gd name="connsiteX10" fmla="*/ 7832 w 10053"/>
                <a:gd name="connsiteY10" fmla="*/ 1712 h 10000"/>
                <a:gd name="connsiteX11" fmla="*/ 7748 w 10053"/>
                <a:gd name="connsiteY11" fmla="*/ 2 h 10000"/>
                <a:gd name="connsiteX12" fmla="*/ 3280 w 10053"/>
                <a:gd name="connsiteY12" fmla="*/ 2143 h 10000"/>
                <a:gd name="connsiteX13" fmla="*/ 2108 w 10053"/>
                <a:gd name="connsiteY13" fmla="*/ 3867 h 10000"/>
                <a:gd name="connsiteX14" fmla="*/ 907 w 10053"/>
                <a:gd name="connsiteY14" fmla="*/ 557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53" h="10000">
                  <a:moveTo>
                    <a:pt x="907" y="5576"/>
                  </a:moveTo>
                  <a:cubicBezTo>
                    <a:pt x="-111" y="7766"/>
                    <a:pt x="-1346" y="6963"/>
                    <a:pt x="3829" y="9647"/>
                  </a:cubicBezTo>
                  <a:lnTo>
                    <a:pt x="4495" y="9961"/>
                  </a:lnTo>
                  <a:cubicBezTo>
                    <a:pt x="4746" y="10021"/>
                    <a:pt x="4552" y="10002"/>
                    <a:pt x="4698" y="9977"/>
                  </a:cubicBezTo>
                  <a:cubicBezTo>
                    <a:pt x="4623" y="9400"/>
                    <a:pt x="4432" y="8821"/>
                    <a:pt x="4286" y="8241"/>
                  </a:cubicBezTo>
                  <a:cubicBezTo>
                    <a:pt x="4084" y="7456"/>
                    <a:pt x="4249" y="7213"/>
                    <a:pt x="3471" y="6845"/>
                  </a:cubicBezTo>
                  <a:cubicBezTo>
                    <a:pt x="4181" y="5783"/>
                    <a:pt x="3114" y="5318"/>
                    <a:pt x="3699" y="4904"/>
                  </a:cubicBezTo>
                  <a:cubicBezTo>
                    <a:pt x="4353" y="4605"/>
                    <a:pt x="8788" y="4815"/>
                    <a:pt x="10053" y="4768"/>
                  </a:cubicBezTo>
                  <a:cubicBezTo>
                    <a:pt x="9817" y="4247"/>
                    <a:pt x="8493" y="3508"/>
                    <a:pt x="8493" y="2987"/>
                  </a:cubicBezTo>
                  <a:cubicBezTo>
                    <a:pt x="9010" y="2558"/>
                    <a:pt x="9255" y="2933"/>
                    <a:pt x="9346" y="2272"/>
                  </a:cubicBezTo>
                  <a:cubicBezTo>
                    <a:pt x="8724" y="1966"/>
                    <a:pt x="8176" y="2083"/>
                    <a:pt x="7832" y="1712"/>
                  </a:cubicBezTo>
                  <a:cubicBezTo>
                    <a:pt x="7480" y="1225"/>
                    <a:pt x="8372" y="385"/>
                    <a:pt x="7748" y="2"/>
                  </a:cubicBezTo>
                  <a:cubicBezTo>
                    <a:pt x="6333" y="-49"/>
                    <a:pt x="4062" y="983"/>
                    <a:pt x="3280" y="2143"/>
                  </a:cubicBezTo>
                  <a:cubicBezTo>
                    <a:pt x="2891" y="2722"/>
                    <a:pt x="2497" y="3282"/>
                    <a:pt x="2108" y="3867"/>
                  </a:cubicBezTo>
                  <a:cubicBezTo>
                    <a:pt x="1719" y="4458"/>
                    <a:pt x="1364" y="5080"/>
                    <a:pt x="907" y="5576"/>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9" name="Freeform 77">
              <a:extLst>
                <a:ext uri="{FF2B5EF4-FFF2-40B4-BE49-F238E27FC236}">
                  <a16:creationId xmlns:a16="http://schemas.microsoft.com/office/drawing/2014/main" id="{58119575-4A9C-4A65-AE88-263BB2C4C6AE}"/>
                </a:ext>
              </a:extLst>
            </p:cNvPr>
            <p:cNvSpPr>
              <a:spLocks/>
            </p:cNvSpPr>
            <p:nvPr/>
          </p:nvSpPr>
          <p:spPr bwMode="auto">
            <a:xfrm>
              <a:off x="2658146" y="930042"/>
              <a:ext cx="1125599" cy="1419789"/>
            </a:xfrm>
            <a:custGeom>
              <a:avLst/>
              <a:gdLst>
                <a:gd name="T0" fmla="*/ 114 w 2096"/>
                <a:gd name="T1" fmla="*/ 613 h 2638"/>
                <a:gd name="T2" fmla="*/ 87 w 2096"/>
                <a:gd name="T3" fmla="*/ 894 h 2638"/>
                <a:gd name="T4" fmla="*/ 182 w 2096"/>
                <a:gd name="T5" fmla="*/ 1186 h 2638"/>
                <a:gd name="T6" fmla="*/ 684 w 2096"/>
                <a:gd name="T7" fmla="*/ 1851 h 2638"/>
                <a:gd name="T8" fmla="*/ 672 w 2096"/>
                <a:gd name="T9" fmla="*/ 2246 h 2638"/>
                <a:gd name="T10" fmla="*/ 742 w 2096"/>
                <a:gd name="T11" fmla="*/ 2638 h 2638"/>
                <a:gd name="T12" fmla="*/ 761 w 2096"/>
                <a:gd name="T13" fmla="*/ 2603 h 2638"/>
                <a:gd name="T14" fmla="*/ 810 w 2096"/>
                <a:gd name="T15" fmla="*/ 2470 h 2638"/>
                <a:gd name="T16" fmla="*/ 779 w 2096"/>
                <a:gd name="T17" fmla="*/ 1958 h 2638"/>
                <a:gd name="T18" fmla="*/ 1096 w 2096"/>
                <a:gd name="T19" fmla="*/ 1933 h 2638"/>
                <a:gd name="T20" fmla="*/ 1090 w 2096"/>
                <a:gd name="T21" fmla="*/ 2161 h 2638"/>
                <a:gd name="T22" fmla="*/ 1077 w 2096"/>
                <a:gd name="T23" fmla="*/ 2191 h 2638"/>
                <a:gd name="T24" fmla="*/ 1105 w 2096"/>
                <a:gd name="T25" fmla="*/ 2624 h 2638"/>
                <a:gd name="T26" fmla="*/ 1135 w 2096"/>
                <a:gd name="T27" fmla="*/ 2577 h 2638"/>
                <a:gd name="T28" fmla="*/ 1221 w 2096"/>
                <a:gd name="T29" fmla="*/ 2174 h 2638"/>
                <a:gd name="T30" fmla="*/ 1235 w 2096"/>
                <a:gd name="T31" fmla="*/ 1936 h 2638"/>
                <a:gd name="T32" fmla="*/ 1800 w 2096"/>
                <a:gd name="T33" fmla="*/ 1545 h 2638"/>
                <a:gd name="T34" fmla="*/ 1933 w 2096"/>
                <a:gd name="T35" fmla="*/ 1319 h 2638"/>
                <a:gd name="T36" fmla="*/ 2096 w 2096"/>
                <a:gd name="T37" fmla="*/ 1132 h 2638"/>
                <a:gd name="T38" fmla="*/ 2071 w 2096"/>
                <a:gd name="T39" fmla="*/ 845 h 2638"/>
                <a:gd name="T40" fmla="*/ 2002 w 2096"/>
                <a:gd name="T41" fmla="*/ 856 h 2638"/>
                <a:gd name="T42" fmla="*/ 1994 w 2096"/>
                <a:gd name="T43" fmla="*/ 826 h 2638"/>
                <a:gd name="T44" fmla="*/ 1943 w 2096"/>
                <a:gd name="T45" fmla="*/ 653 h 2638"/>
                <a:gd name="T46" fmla="*/ 888 w 2096"/>
                <a:gd name="T47" fmla="*/ 127 h 2638"/>
                <a:gd name="T48" fmla="*/ 791 w 2096"/>
                <a:gd name="T49" fmla="*/ 0 h 2638"/>
                <a:gd name="T50" fmla="*/ 267 w 2096"/>
                <a:gd name="T51" fmla="*/ 297 h 2638"/>
                <a:gd name="T52" fmla="*/ 237 w 2096"/>
                <a:gd name="T53" fmla="*/ 608 h 2638"/>
                <a:gd name="T54" fmla="*/ 114 w 2096"/>
                <a:gd name="T55" fmla="*/ 613 h 2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96" h="2638">
                  <a:moveTo>
                    <a:pt x="114" y="613"/>
                  </a:moveTo>
                  <a:cubicBezTo>
                    <a:pt x="57" y="716"/>
                    <a:pt x="0" y="765"/>
                    <a:pt x="87" y="894"/>
                  </a:cubicBezTo>
                  <a:cubicBezTo>
                    <a:pt x="190" y="1048"/>
                    <a:pt x="170" y="904"/>
                    <a:pt x="182" y="1186"/>
                  </a:cubicBezTo>
                  <a:cubicBezTo>
                    <a:pt x="222" y="1522"/>
                    <a:pt x="429" y="1743"/>
                    <a:pt x="684" y="1851"/>
                  </a:cubicBezTo>
                  <a:cubicBezTo>
                    <a:pt x="686" y="2005"/>
                    <a:pt x="658" y="2090"/>
                    <a:pt x="672" y="2246"/>
                  </a:cubicBezTo>
                  <a:cubicBezTo>
                    <a:pt x="683" y="2376"/>
                    <a:pt x="725" y="2508"/>
                    <a:pt x="742" y="2638"/>
                  </a:cubicBezTo>
                  <a:cubicBezTo>
                    <a:pt x="749" y="2627"/>
                    <a:pt x="758" y="2598"/>
                    <a:pt x="761" y="2603"/>
                  </a:cubicBezTo>
                  <a:lnTo>
                    <a:pt x="810" y="2470"/>
                  </a:lnTo>
                  <a:cubicBezTo>
                    <a:pt x="860" y="2209"/>
                    <a:pt x="762" y="2074"/>
                    <a:pt x="779" y="1958"/>
                  </a:cubicBezTo>
                  <a:cubicBezTo>
                    <a:pt x="780" y="1957"/>
                    <a:pt x="833" y="1831"/>
                    <a:pt x="1096" y="1933"/>
                  </a:cubicBezTo>
                  <a:cubicBezTo>
                    <a:pt x="1142" y="2050"/>
                    <a:pt x="1118" y="2080"/>
                    <a:pt x="1090" y="2161"/>
                  </a:cubicBezTo>
                  <a:cubicBezTo>
                    <a:pt x="1086" y="2173"/>
                    <a:pt x="1081" y="2179"/>
                    <a:pt x="1077" y="2191"/>
                  </a:cubicBezTo>
                  <a:cubicBezTo>
                    <a:pt x="1030" y="2328"/>
                    <a:pt x="1062" y="2458"/>
                    <a:pt x="1105" y="2624"/>
                  </a:cubicBezTo>
                  <a:lnTo>
                    <a:pt x="1135" y="2577"/>
                  </a:lnTo>
                  <a:cubicBezTo>
                    <a:pt x="1192" y="2454"/>
                    <a:pt x="1209" y="2305"/>
                    <a:pt x="1221" y="2174"/>
                  </a:cubicBezTo>
                  <a:lnTo>
                    <a:pt x="1235" y="1936"/>
                  </a:lnTo>
                  <a:cubicBezTo>
                    <a:pt x="1502" y="1847"/>
                    <a:pt x="1654" y="1785"/>
                    <a:pt x="1800" y="1545"/>
                  </a:cubicBezTo>
                  <a:lnTo>
                    <a:pt x="1933" y="1319"/>
                  </a:lnTo>
                  <a:cubicBezTo>
                    <a:pt x="1960" y="1179"/>
                    <a:pt x="1988" y="1199"/>
                    <a:pt x="2096" y="1132"/>
                  </a:cubicBezTo>
                  <a:lnTo>
                    <a:pt x="2071" y="845"/>
                  </a:lnTo>
                  <a:cubicBezTo>
                    <a:pt x="2040" y="862"/>
                    <a:pt x="2033" y="859"/>
                    <a:pt x="2002" y="856"/>
                  </a:cubicBezTo>
                  <a:cubicBezTo>
                    <a:pt x="1998" y="847"/>
                    <a:pt x="1996" y="834"/>
                    <a:pt x="1994" y="826"/>
                  </a:cubicBezTo>
                  <a:lnTo>
                    <a:pt x="1943" y="653"/>
                  </a:lnTo>
                  <a:cubicBezTo>
                    <a:pt x="1502" y="640"/>
                    <a:pt x="1003" y="449"/>
                    <a:pt x="888" y="127"/>
                  </a:cubicBezTo>
                  <a:lnTo>
                    <a:pt x="791" y="0"/>
                  </a:lnTo>
                  <a:cubicBezTo>
                    <a:pt x="687" y="191"/>
                    <a:pt x="490" y="292"/>
                    <a:pt x="267" y="297"/>
                  </a:cubicBezTo>
                  <a:lnTo>
                    <a:pt x="237" y="608"/>
                  </a:lnTo>
                  <a:lnTo>
                    <a:pt x="114" y="613"/>
                  </a:lnTo>
                  <a:close/>
                </a:path>
              </a:pathLst>
            </a:custGeom>
            <a:solidFill>
              <a:srgbClr val="FBB2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0" name="Freeform 78">
              <a:extLst>
                <a:ext uri="{FF2B5EF4-FFF2-40B4-BE49-F238E27FC236}">
                  <a16:creationId xmlns:a16="http://schemas.microsoft.com/office/drawing/2014/main" id="{6D3DAD74-8D77-48BD-AA10-F382A2CBAB71}"/>
                </a:ext>
              </a:extLst>
            </p:cNvPr>
            <p:cNvSpPr>
              <a:spLocks/>
            </p:cNvSpPr>
            <p:nvPr/>
          </p:nvSpPr>
          <p:spPr bwMode="auto">
            <a:xfrm>
              <a:off x="2718424" y="327738"/>
              <a:ext cx="998779" cy="931670"/>
            </a:xfrm>
            <a:custGeom>
              <a:avLst/>
              <a:gdLst>
                <a:gd name="T0" fmla="*/ 249 w 2214"/>
                <a:gd name="T1" fmla="*/ 1746 h 1746"/>
                <a:gd name="T2" fmla="*/ 372 w 2214"/>
                <a:gd name="T3" fmla="*/ 1741 h 1746"/>
                <a:gd name="T4" fmla="*/ 402 w 2214"/>
                <a:gd name="T5" fmla="*/ 1430 h 1746"/>
                <a:gd name="T6" fmla="*/ 926 w 2214"/>
                <a:gd name="T7" fmla="*/ 1133 h 1746"/>
                <a:gd name="T8" fmla="*/ 1023 w 2214"/>
                <a:gd name="T9" fmla="*/ 1260 h 1746"/>
                <a:gd name="T10" fmla="*/ 1999 w 2214"/>
                <a:gd name="T11" fmla="*/ 1431 h 1746"/>
                <a:gd name="T12" fmla="*/ 1959 w 2214"/>
                <a:gd name="T13" fmla="*/ 202 h 1746"/>
                <a:gd name="T14" fmla="*/ 1896 w 2214"/>
                <a:gd name="T15" fmla="*/ 143 h 1746"/>
                <a:gd name="T16" fmla="*/ 1233 w 2214"/>
                <a:gd name="T17" fmla="*/ 29 h 1746"/>
                <a:gd name="T18" fmla="*/ 249 w 2214"/>
                <a:gd name="T19" fmla="*/ 1746 h 1746"/>
                <a:gd name="connsiteX0" fmla="*/ 0 w 8347"/>
                <a:gd name="connsiteY0" fmla="*/ 9910 h 9910"/>
                <a:gd name="connsiteX1" fmla="*/ 555 w 8347"/>
                <a:gd name="connsiteY1" fmla="*/ 9881 h 9910"/>
                <a:gd name="connsiteX2" fmla="*/ 691 w 8347"/>
                <a:gd name="connsiteY2" fmla="*/ 8100 h 9910"/>
                <a:gd name="connsiteX3" fmla="*/ 3057 w 8347"/>
                <a:gd name="connsiteY3" fmla="*/ 6399 h 9910"/>
                <a:gd name="connsiteX4" fmla="*/ 3496 w 8347"/>
                <a:gd name="connsiteY4" fmla="*/ 7126 h 9910"/>
                <a:gd name="connsiteX5" fmla="*/ 8000 w 8347"/>
                <a:gd name="connsiteY5" fmla="*/ 8106 h 9910"/>
                <a:gd name="connsiteX6" fmla="*/ 7723 w 8347"/>
                <a:gd name="connsiteY6" fmla="*/ 1067 h 9910"/>
                <a:gd name="connsiteX7" fmla="*/ 7439 w 8347"/>
                <a:gd name="connsiteY7" fmla="*/ 729 h 9910"/>
                <a:gd name="connsiteX8" fmla="*/ 4444 w 8347"/>
                <a:gd name="connsiteY8" fmla="*/ 76 h 9910"/>
                <a:gd name="connsiteX9" fmla="*/ 0 w 8347"/>
                <a:gd name="connsiteY9" fmla="*/ 9910 h 9910"/>
                <a:gd name="connsiteX0" fmla="*/ 0 w 10059"/>
                <a:gd name="connsiteY0" fmla="*/ 10000 h 10000"/>
                <a:gd name="connsiteX1" fmla="*/ 665 w 10059"/>
                <a:gd name="connsiteY1" fmla="*/ 9971 h 10000"/>
                <a:gd name="connsiteX2" fmla="*/ 828 w 10059"/>
                <a:gd name="connsiteY2" fmla="*/ 8174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 name="connsiteX0" fmla="*/ 0 w 10059"/>
                <a:gd name="connsiteY0" fmla="*/ 10000 h 10000"/>
                <a:gd name="connsiteX1" fmla="*/ 665 w 10059"/>
                <a:gd name="connsiteY1" fmla="*/ 9971 h 10000"/>
                <a:gd name="connsiteX2" fmla="*/ 828 w 10059"/>
                <a:gd name="connsiteY2" fmla="*/ 8174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 name="connsiteX0" fmla="*/ 0 w 10059"/>
                <a:gd name="connsiteY0" fmla="*/ 10000 h 10000"/>
                <a:gd name="connsiteX1" fmla="*/ 665 w 10059"/>
                <a:gd name="connsiteY1" fmla="*/ 9971 h 10000"/>
                <a:gd name="connsiteX2" fmla="*/ 943 w 10059"/>
                <a:gd name="connsiteY2" fmla="*/ 8133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 name="connsiteX0" fmla="*/ 0 w 10059"/>
                <a:gd name="connsiteY0" fmla="*/ 10000 h 10000"/>
                <a:gd name="connsiteX1" fmla="*/ 780 w 10059"/>
                <a:gd name="connsiteY1" fmla="*/ 9971 h 10000"/>
                <a:gd name="connsiteX2" fmla="*/ 943 w 10059"/>
                <a:gd name="connsiteY2" fmla="*/ 8133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59" h="10000">
                  <a:moveTo>
                    <a:pt x="0" y="10000"/>
                  </a:moveTo>
                  <a:lnTo>
                    <a:pt x="780" y="9971"/>
                  </a:lnTo>
                  <a:cubicBezTo>
                    <a:pt x="834" y="9371"/>
                    <a:pt x="889" y="8732"/>
                    <a:pt x="943" y="8133"/>
                  </a:cubicBezTo>
                  <a:cubicBezTo>
                    <a:pt x="2149" y="8104"/>
                    <a:pt x="3101" y="7561"/>
                    <a:pt x="3662" y="6457"/>
                  </a:cubicBezTo>
                  <a:lnTo>
                    <a:pt x="4188" y="7191"/>
                  </a:lnTo>
                  <a:cubicBezTo>
                    <a:pt x="6259" y="7582"/>
                    <a:pt x="5531" y="8850"/>
                    <a:pt x="9584" y="8180"/>
                  </a:cubicBezTo>
                  <a:cubicBezTo>
                    <a:pt x="10748" y="3810"/>
                    <a:pt x="9430" y="2195"/>
                    <a:pt x="9252" y="1077"/>
                  </a:cubicBezTo>
                  <a:cubicBezTo>
                    <a:pt x="9177" y="979"/>
                    <a:pt x="9274" y="1013"/>
                    <a:pt x="8912" y="736"/>
                  </a:cubicBezTo>
                  <a:cubicBezTo>
                    <a:pt x="7917" y="-27"/>
                    <a:pt x="6483" y="-91"/>
                    <a:pt x="5324" y="77"/>
                  </a:cubicBezTo>
                  <a:cubicBezTo>
                    <a:pt x="-1348" y="1024"/>
                    <a:pt x="422" y="3741"/>
                    <a:pt x="0" y="10000"/>
                  </a:cubicBezTo>
                  <a:close/>
                </a:path>
              </a:pathLst>
            </a:custGeom>
            <a:solidFill>
              <a:srgbClr val="7B3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1" name="Freeform 80">
              <a:extLst>
                <a:ext uri="{FF2B5EF4-FFF2-40B4-BE49-F238E27FC236}">
                  <a16:creationId xmlns:a16="http://schemas.microsoft.com/office/drawing/2014/main" id="{189DA3F4-D69D-4415-A3E0-155B0781AD2B}"/>
                </a:ext>
              </a:extLst>
            </p:cNvPr>
            <p:cNvSpPr>
              <a:spLocks/>
            </p:cNvSpPr>
            <p:nvPr/>
          </p:nvSpPr>
          <p:spPr bwMode="auto">
            <a:xfrm>
              <a:off x="3533611" y="1697496"/>
              <a:ext cx="800739" cy="972108"/>
            </a:xfrm>
            <a:custGeom>
              <a:avLst/>
              <a:gdLst>
                <a:gd name="T0" fmla="*/ 572 w 1566"/>
                <a:gd name="T1" fmla="*/ 1805 h 1805"/>
                <a:gd name="T2" fmla="*/ 1427 w 1566"/>
                <a:gd name="T3" fmla="*/ 1795 h 1805"/>
                <a:gd name="T4" fmla="*/ 1446 w 1566"/>
                <a:gd name="T5" fmla="*/ 1622 h 1805"/>
                <a:gd name="T6" fmla="*/ 1267 w 1566"/>
                <a:gd name="T7" fmla="*/ 559 h 1805"/>
                <a:gd name="T8" fmla="*/ 591 w 1566"/>
                <a:gd name="T9" fmla="*/ 0 h 1805"/>
                <a:gd name="T10" fmla="*/ 406 w 1566"/>
                <a:gd name="T11" fmla="*/ 400 h 1805"/>
                <a:gd name="T12" fmla="*/ 233 w 1566"/>
                <a:gd name="T13" fmla="*/ 794 h 1805"/>
                <a:gd name="T14" fmla="*/ 1 w 1566"/>
                <a:gd name="T15" fmla="*/ 887 h 1805"/>
                <a:gd name="T16" fmla="*/ 60 w 1566"/>
                <a:gd name="T17" fmla="*/ 1023 h 1805"/>
                <a:gd name="T18" fmla="*/ 76 w 1566"/>
                <a:gd name="T19" fmla="*/ 1454 h 1805"/>
                <a:gd name="T20" fmla="*/ 474 w 1566"/>
                <a:gd name="T21" fmla="*/ 1454 h 1805"/>
                <a:gd name="T22" fmla="*/ 580 w 1566"/>
                <a:gd name="T23" fmla="*/ 1240 h 1805"/>
                <a:gd name="T24" fmla="*/ 608 w 1566"/>
                <a:gd name="T25" fmla="*/ 1522 h 1805"/>
                <a:gd name="T26" fmla="*/ 572 w 1566"/>
                <a:gd name="T27" fmla="*/ 1805 h 1805"/>
                <a:gd name="connsiteX0" fmla="*/ 3647 w 9395"/>
                <a:gd name="connsiteY0" fmla="*/ 10000 h 10000"/>
                <a:gd name="connsiteX1" fmla="*/ 9106 w 9395"/>
                <a:gd name="connsiteY1" fmla="*/ 9945 h 10000"/>
                <a:gd name="connsiteX2" fmla="*/ 9228 w 9395"/>
                <a:gd name="connsiteY2" fmla="*/ 8986 h 10000"/>
                <a:gd name="connsiteX3" fmla="*/ 8085 w 9395"/>
                <a:gd name="connsiteY3" fmla="*/ 3097 h 10000"/>
                <a:gd name="connsiteX4" fmla="*/ 3768 w 9395"/>
                <a:gd name="connsiteY4" fmla="*/ 0 h 10000"/>
                <a:gd name="connsiteX5" fmla="*/ 2587 w 9395"/>
                <a:gd name="connsiteY5" fmla="*/ 2216 h 10000"/>
                <a:gd name="connsiteX6" fmla="*/ 1482 w 9395"/>
                <a:gd name="connsiteY6" fmla="*/ 4399 h 10000"/>
                <a:gd name="connsiteX7" fmla="*/ 0 w 9395"/>
                <a:gd name="connsiteY7" fmla="*/ 4914 h 10000"/>
                <a:gd name="connsiteX8" fmla="*/ 377 w 9395"/>
                <a:gd name="connsiteY8" fmla="*/ 5668 h 10000"/>
                <a:gd name="connsiteX9" fmla="*/ 479 w 9395"/>
                <a:gd name="connsiteY9" fmla="*/ 8055 h 10000"/>
                <a:gd name="connsiteX10" fmla="*/ 3089 w 9395"/>
                <a:gd name="connsiteY10" fmla="*/ 8055 h 10000"/>
                <a:gd name="connsiteX11" fmla="*/ 3698 w 9395"/>
                <a:gd name="connsiteY11" fmla="*/ 6870 h 10000"/>
                <a:gd name="connsiteX12" fmla="*/ 3877 w 9395"/>
                <a:gd name="connsiteY12" fmla="*/ 8432 h 10000"/>
                <a:gd name="connsiteX13" fmla="*/ 3647 w 9395"/>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55 h 10000"/>
                <a:gd name="connsiteX10" fmla="*/ 3288 w 10000"/>
                <a:gd name="connsiteY10" fmla="*/ 8055 h 10000"/>
                <a:gd name="connsiteX11" fmla="*/ 3936 w 10000"/>
                <a:gd name="connsiteY11" fmla="*/ 6870 h 10000"/>
                <a:gd name="connsiteX12" fmla="*/ 4127 w 10000"/>
                <a:gd name="connsiteY12" fmla="*/ 8432 h 10000"/>
                <a:gd name="connsiteX13" fmla="*/ 3882 w 10000"/>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55 h 10000"/>
                <a:gd name="connsiteX10" fmla="*/ 3288 w 10000"/>
                <a:gd name="connsiteY10" fmla="*/ 8055 h 10000"/>
                <a:gd name="connsiteX11" fmla="*/ 3936 w 10000"/>
                <a:gd name="connsiteY11" fmla="*/ 6870 h 10000"/>
                <a:gd name="connsiteX12" fmla="*/ 4127 w 10000"/>
                <a:gd name="connsiteY12" fmla="*/ 8432 h 10000"/>
                <a:gd name="connsiteX13" fmla="*/ 3882 w 10000"/>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94 h 10000"/>
                <a:gd name="connsiteX10" fmla="*/ 3288 w 10000"/>
                <a:gd name="connsiteY10" fmla="*/ 8055 h 10000"/>
                <a:gd name="connsiteX11" fmla="*/ 3936 w 10000"/>
                <a:gd name="connsiteY11" fmla="*/ 6870 h 10000"/>
                <a:gd name="connsiteX12" fmla="*/ 4127 w 10000"/>
                <a:gd name="connsiteY12" fmla="*/ 8432 h 10000"/>
                <a:gd name="connsiteX13" fmla="*/ 3882 w 10000"/>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94 h 10000"/>
                <a:gd name="connsiteX10" fmla="*/ 3288 w 10000"/>
                <a:gd name="connsiteY10" fmla="*/ 8114 h 10000"/>
                <a:gd name="connsiteX11" fmla="*/ 3936 w 10000"/>
                <a:gd name="connsiteY11" fmla="*/ 6870 h 10000"/>
                <a:gd name="connsiteX12" fmla="*/ 4127 w 10000"/>
                <a:gd name="connsiteY12" fmla="*/ 8432 h 10000"/>
                <a:gd name="connsiteX13" fmla="*/ 3882 w 10000"/>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850 w 10096"/>
                <a:gd name="connsiteY5" fmla="*/ 2216 h 10000"/>
                <a:gd name="connsiteX6" fmla="*/ 1673 w 10096"/>
                <a:gd name="connsiteY6" fmla="*/ 4399 h 10000"/>
                <a:gd name="connsiteX7" fmla="*/ 0 w 10096"/>
                <a:gd name="connsiteY7" fmla="*/ 4914 h 10000"/>
                <a:gd name="connsiteX8" fmla="*/ 497 w 10096"/>
                <a:gd name="connsiteY8" fmla="*/ 566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850 w 10096"/>
                <a:gd name="connsiteY5" fmla="*/ 2216 h 10000"/>
                <a:gd name="connsiteX6" fmla="*/ 1673 w 10096"/>
                <a:gd name="connsiteY6" fmla="*/ 439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850 w 10096"/>
                <a:gd name="connsiteY5" fmla="*/ 2216 h 10000"/>
                <a:gd name="connsiteX6" fmla="*/ 1625 w 10096"/>
                <a:gd name="connsiteY6" fmla="*/ 437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586 w 10096"/>
                <a:gd name="connsiteY5" fmla="*/ 2177 h 10000"/>
                <a:gd name="connsiteX6" fmla="*/ 1625 w 10096"/>
                <a:gd name="connsiteY6" fmla="*/ 437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586 w 10096"/>
                <a:gd name="connsiteY5" fmla="*/ 2177 h 10000"/>
                <a:gd name="connsiteX6" fmla="*/ 1625 w 10096"/>
                <a:gd name="connsiteY6" fmla="*/ 437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96" h="10000">
                  <a:moveTo>
                    <a:pt x="3978" y="10000"/>
                  </a:moveTo>
                  <a:lnTo>
                    <a:pt x="9788" y="9945"/>
                  </a:lnTo>
                  <a:cubicBezTo>
                    <a:pt x="9832" y="9625"/>
                    <a:pt x="9875" y="9306"/>
                    <a:pt x="9918" y="8986"/>
                  </a:cubicBezTo>
                  <a:cubicBezTo>
                    <a:pt x="9959" y="5956"/>
                    <a:pt x="10734" y="5385"/>
                    <a:pt x="8702" y="3097"/>
                  </a:cubicBezTo>
                  <a:cubicBezTo>
                    <a:pt x="7451" y="1684"/>
                    <a:pt x="6268" y="1025"/>
                    <a:pt x="4107" y="0"/>
                  </a:cubicBezTo>
                  <a:cubicBezTo>
                    <a:pt x="3944" y="953"/>
                    <a:pt x="3182" y="1587"/>
                    <a:pt x="2586" y="2177"/>
                  </a:cubicBezTo>
                  <a:cubicBezTo>
                    <a:pt x="1908" y="2848"/>
                    <a:pt x="2135" y="2623"/>
                    <a:pt x="1625" y="4379"/>
                  </a:cubicBezTo>
                  <a:lnTo>
                    <a:pt x="0" y="4914"/>
                  </a:lnTo>
                  <a:cubicBezTo>
                    <a:pt x="225" y="5873"/>
                    <a:pt x="276" y="5158"/>
                    <a:pt x="377" y="5688"/>
                  </a:cubicBezTo>
                  <a:cubicBezTo>
                    <a:pt x="478" y="6218"/>
                    <a:pt x="776" y="6482"/>
                    <a:pt x="606" y="8094"/>
                  </a:cubicBezTo>
                  <a:lnTo>
                    <a:pt x="3384" y="8114"/>
                  </a:lnTo>
                  <a:cubicBezTo>
                    <a:pt x="4159" y="7339"/>
                    <a:pt x="3384" y="7538"/>
                    <a:pt x="4032" y="6870"/>
                  </a:cubicBezTo>
                  <a:cubicBezTo>
                    <a:pt x="4344" y="7269"/>
                    <a:pt x="4277" y="7967"/>
                    <a:pt x="4223" y="8432"/>
                  </a:cubicBezTo>
                  <a:cubicBezTo>
                    <a:pt x="4161" y="8920"/>
                    <a:pt x="4073" y="9452"/>
                    <a:pt x="3978" y="1000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2" name="Freeform 81">
              <a:extLst>
                <a:ext uri="{FF2B5EF4-FFF2-40B4-BE49-F238E27FC236}">
                  <a16:creationId xmlns:a16="http://schemas.microsoft.com/office/drawing/2014/main" id="{9E58364A-FD6E-4DE2-A317-6A9063247833}"/>
                </a:ext>
              </a:extLst>
            </p:cNvPr>
            <p:cNvSpPr>
              <a:spLocks/>
            </p:cNvSpPr>
            <p:nvPr/>
          </p:nvSpPr>
          <p:spPr bwMode="auto">
            <a:xfrm>
              <a:off x="2669941" y="1566388"/>
              <a:ext cx="982467" cy="1103215"/>
            </a:xfrm>
            <a:custGeom>
              <a:avLst/>
              <a:gdLst>
                <a:gd name="T0" fmla="*/ 89 w 1916"/>
                <a:gd name="T1" fmla="*/ 89 h 2047"/>
                <a:gd name="T2" fmla="*/ 94 w 1916"/>
                <a:gd name="T3" fmla="*/ 802 h 2047"/>
                <a:gd name="T4" fmla="*/ 502 w 1916"/>
                <a:gd name="T5" fmla="*/ 1025 h 2047"/>
                <a:gd name="T6" fmla="*/ 260 w 1916"/>
                <a:gd name="T7" fmla="*/ 1311 h 2047"/>
                <a:gd name="T8" fmla="*/ 691 w 1916"/>
                <a:gd name="T9" fmla="*/ 2046 h 2047"/>
                <a:gd name="T10" fmla="*/ 1361 w 1916"/>
                <a:gd name="T11" fmla="*/ 2047 h 2047"/>
                <a:gd name="T12" fmla="*/ 1637 w 1916"/>
                <a:gd name="T13" fmla="*/ 1628 h 2047"/>
                <a:gd name="T14" fmla="*/ 1648 w 1916"/>
                <a:gd name="T15" fmla="*/ 1106 h 2047"/>
                <a:gd name="T16" fmla="*/ 1891 w 1916"/>
                <a:gd name="T17" fmla="*/ 854 h 2047"/>
                <a:gd name="T18" fmla="*/ 1269 w 1916"/>
                <a:gd name="T19" fmla="*/ 988 h 2047"/>
                <a:gd name="T20" fmla="*/ 1183 w 1916"/>
                <a:gd name="T21" fmla="*/ 1391 h 2047"/>
                <a:gd name="T22" fmla="*/ 1153 w 1916"/>
                <a:gd name="T23" fmla="*/ 1438 h 2047"/>
                <a:gd name="T24" fmla="*/ 1003 w 1916"/>
                <a:gd name="T25" fmla="*/ 1944 h 2047"/>
                <a:gd name="T26" fmla="*/ 790 w 1916"/>
                <a:gd name="T27" fmla="*/ 1452 h 2047"/>
                <a:gd name="T28" fmla="*/ 720 w 1916"/>
                <a:gd name="T29" fmla="*/ 1060 h 2047"/>
                <a:gd name="T30" fmla="*/ 732 w 1916"/>
                <a:gd name="T31" fmla="*/ 665 h 2047"/>
                <a:gd name="T32" fmla="*/ 230 w 1916"/>
                <a:gd name="T33" fmla="*/ 0 h 2047"/>
                <a:gd name="T34" fmla="*/ 89 w 1916"/>
                <a:gd name="T35" fmla="*/ 89 h 2047"/>
                <a:gd name="connsiteX0" fmla="*/ 102 w 9514"/>
                <a:gd name="connsiteY0" fmla="*/ 435 h 10000"/>
                <a:gd name="connsiteX1" fmla="*/ 128 w 9514"/>
                <a:gd name="connsiteY1" fmla="*/ 3918 h 10000"/>
                <a:gd name="connsiteX2" fmla="*/ 2257 w 9514"/>
                <a:gd name="connsiteY2" fmla="*/ 5007 h 10000"/>
                <a:gd name="connsiteX3" fmla="*/ 994 w 9514"/>
                <a:gd name="connsiteY3" fmla="*/ 6404 h 10000"/>
                <a:gd name="connsiteX4" fmla="*/ 3243 w 9514"/>
                <a:gd name="connsiteY4" fmla="*/ 9995 h 10000"/>
                <a:gd name="connsiteX5" fmla="*/ 6740 w 9514"/>
                <a:gd name="connsiteY5" fmla="*/ 10000 h 10000"/>
                <a:gd name="connsiteX6" fmla="*/ 8181 w 9514"/>
                <a:gd name="connsiteY6" fmla="*/ 7953 h 10000"/>
                <a:gd name="connsiteX7" fmla="*/ 8238 w 9514"/>
                <a:gd name="connsiteY7" fmla="*/ 5403 h 10000"/>
                <a:gd name="connsiteX8" fmla="*/ 9507 w 9514"/>
                <a:gd name="connsiteY8" fmla="*/ 4172 h 10000"/>
                <a:gd name="connsiteX9" fmla="*/ 6260 w 9514"/>
                <a:gd name="connsiteY9" fmla="*/ 4827 h 10000"/>
                <a:gd name="connsiteX10" fmla="*/ 5811 w 9514"/>
                <a:gd name="connsiteY10" fmla="*/ 6795 h 10000"/>
                <a:gd name="connsiteX11" fmla="*/ 5655 w 9514"/>
                <a:gd name="connsiteY11" fmla="*/ 7025 h 10000"/>
                <a:gd name="connsiteX12" fmla="*/ 4872 w 9514"/>
                <a:gd name="connsiteY12" fmla="*/ 9497 h 10000"/>
                <a:gd name="connsiteX13" fmla="*/ 3760 w 9514"/>
                <a:gd name="connsiteY13" fmla="*/ 7093 h 10000"/>
                <a:gd name="connsiteX14" fmla="*/ 3395 w 9514"/>
                <a:gd name="connsiteY14" fmla="*/ 5178 h 10000"/>
                <a:gd name="connsiteX15" fmla="*/ 3457 w 9514"/>
                <a:gd name="connsiteY15" fmla="*/ 3249 h 10000"/>
                <a:gd name="connsiteX16" fmla="*/ 837 w 9514"/>
                <a:gd name="connsiteY16" fmla="*/ 0 h 10000"/>
                <a:gd name="connsiteX17" fmla="*/ 102 w 9514"/>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29" h="10000">
                  <a:moveTo>
                    <a:pt x="107" y="435"/>
                  </a:moveTo>
                  <a:cubicBezTo>
                    <a:pt x="809" y="1221"/>
                    <a:pt x="-382" y="2941"/>
                    <a:pt x="135" y="3918"/>
                  </a:cubicBezTo>
                  <a:cubicBezTo>
                    <a:pt x="639" y="4660"/>
                    <a:pt x="1462" y="4392"/>
                    <a:pt x="2372" y="5007"/>
                  </a:cubicBezTo>
                  <a:cubicBezTo>
                    <a:pt x="2241" y="6331"/>
                    <a:pt x="1802" y="5545"/>
                    <a:pt x="1045" y="6404"/>
                  </a:cubicBezTo>
                  <a:cubicBezTo>
                    <a:pt x="1045" y="7450"/>
                    <a:pt x="3064" y="8950"/>
                    <a:pt x="3409" y="9995"/>
                  </a:cubicBezTo>
                  <a:lnTo>
                    <a:pt x="7084" y="10000"/>
                  </a:lnTo>
                  <a:cubicBezTo>
                    <a:pt x="7440" y="9323"/>
                    <a:pt x="8188" y="8499"/>
                    <a:pt x="8599" y="7953"/>
                  </a:cubicBezTo>
                  <a:cubicBezTo>
                    <a:pt x="10218" y="6173"/>
                    <a:pt x="8701" y="6786"/>
                    <a:pt x="8659" y="5403"/>
                  </a:cubicBezTo>
                  <a:cubicBezTo>
                    <a:pt x="9844" y="5030"/>
                    <a:pt x="10144" y="5388"/>
                    <a:pt x="9993" y="4172"/>
                  </a:cubicBezTo>
                  <a:cubicBezTo>
                    <a:pt x="8670" y="4529"/>
                    <a:pt x="8236" y="4787"/>
                    <a:pt x="6580" y="4827"/>
                  </a:cubicBezTo>
                  <a:cubicBezTo>
                    <a:pt x="6515" y="5467"/>
                    <a:pt x="6421" y="6194"/>
                    <a:pt x="6108" y="6795"/>
                  </a:cubicBezTo>
                  <a:lnTo>
                    <a:pt x="5944" y="7025"/>
                  </a:lnTo>
                  <a:cubicBezTo>
                    <a:pt x="5976" y="7753"/>
                    <a:pt x="5593" y="9052"/>
                    <a:pt x="5121" y="9497"/>
                  </a:cubicBezTo>
                  <a:cubicBezTo>
                    <a:pt x="4325" y="9140"/>
                    <a:pt x="4407" y="7665"/>
                    <a:pt x="3952" y="7093"/>
                  </a:cubicBezTo>
                  <a:cubicBezTo>
                    <a:pt x="3859" y="6458"/>
                    <a:pt x="3628" y="5813"/>
                    <a:pt x="3568" y="5178"/>
                  </a:cubicBezTo>
                  <a:cubicBezTo>
                    <a:pt x="3492" y="4416"/>
                    <a:pt x="3645" y="4001"/>
                    <a:pt x="3634" y="3249"/>
                  </a:cubicBezTo>
                  <a:cubicBezTo>
                    <a:pt x="2236" y="2721"/>
                    <a:pt x="1099" y="1641"/>
                    <a:pt x="880" y="0"/>
                  </a:cubicBezTo>
                  <a:lnTo>
                    <a:pt x="107" y="43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3" name="Freeform 82">
              <a:extLst>
                <a:ext uri="{FF2B5EF4-FFF2-40B4-BE49-F238E27FC236}">
                  <a16:creationId xmlns:a16="http://schemas.microsoft.com/office/drawing/2014/main" id="{8332105A-5A29-459E-88DD-6CD7E5E131AE}"/>
                </a:ext>
              </a:extLst>
            </p:cNvPr>
            <p:cNvSpPr>
              <a:spLocks/>
            </p:cNvSpPr>
            <p:nvPr/>
          </p:nvSpPr>
          <p:spPr bwMode="auto">
            <a:xfrm>
              <a:off x="2606982" y="4105380"/>
              <a:ext cx="1166463" cy="390122"/>
            </a:xfrm>
            <a:custGeom>
              <a:avLst/>
              <a:gdLst>
                <a:gd name="T0" fmla="*/ 270 w 2159"/>
                <a:gd name="T1" fmla="*/ 724 h 724"/>
                <a:gd name="T2" fmla="*/ 1082 w 2159"/>
                <a:gd name="T3" fmla="*/ 666 h 724"/>
                <a:gd name="T4" fmla="*/ 1944 w 2159"/>
                <a:gd name="T5" fmla="*/ 702 h 724"/>
                <a:gd name="T6" fmla="*/ 1990 w 2159"/>
                <a:gd name="T7" fmla="*/ 318 h 724"/>
                <a:gd name="T8" fmla="*/ 2159 w 2159"/>
                <a:gd name="T9" fmla="*/ 0 h 724"/>
                <a:gd name="T10" fmla="*/ 0 w 2159"/>
                <a:gd name="T11" fmla="*/ 0 h 724"/>
                <a:gd name="T12" fmla="*/ 154 w 2159"/>
                <a:gd name="T13" fmla="*/ 344 h 724"/>
                <a:gd name="T14" fmla="*/ 270 w 2159"/>
                <a:gd name="T15" fmla="*/ 724 h 724"/>
                <a:gd name="connsiteX0" fmla="*/ 1251 w 10000"/>
                <a:gd name="connsiteY0" fmla="*/ 10000 h 10000"/>
                <a:gd name="connsiteX1" fmla="*/ 5012 w 10000"/>
                <a:gd name="connsiteY1" fmla="*/ 9199 h 10000"/>
                <a:gd name="connsiteX2" fmla="*/ 9004 w 10000"/>
                <a:gd name="connsiteY2" fmla="*/ 9696 h 10000"/>
                <a:gd name="connsiteX3" fmla="*/ 9365 w 10000"/>
                <a:gd name="connsiteY3" fmla="*/ 4441 h 10000"/>
                <a:gd name="connsiteX4" fmla="*/ 10000 w 10000"/>
                <a:gd name="connsiteY4" fmla="*/ 0 h 10000"/>
                <a:gd name="connsiteX5" fmla="*/ 0 w 10000"/>
                <a:gd name="connsiteY5" fmla="*/ 0 h 10000"/>
                <a:gd name="connsiteX6" fmla="*/ 713 w 10000"/>
                <a:gd name="connsiteY6" fmla="*/ 4751 h 10000"/>
                <a:gd name="connsiteX7" fmla="*/ 1251 w 10000"/>
                <a:gd name="connsiteY7" fmla="*/ 10000 h 10000"/>
                <a:gd name="connsiteX0" fmla="*/ 1251 w 10000"/>
                <a:gd name="connsiteY0" fmla="*/ 10000 h 10000"/>
                <a:gd name="connsiteX1" fmla="*/ 5012 w 10000"/>
                <a:gd name="connsiteY1" fmla="*/ 9199 h 10000"/>
                <a:gd name="connsiteX2" fmla="*/ 9119 w 10000"/>
                <a:gd name="connsiteY2" fmla="*/ 9647 h 10000"/>
                <a:gd name="connsiteX3" fmla="*/ 9365 w 10000"/>
                <a:gd name="connsiteY3" fmla="*/ 4441 h 10000"/>
                <a:gd name="connsiteX4" fmla="*/ 10000 w 10000"/>
                <a:gd name="connsiteY4" fmla="*/ 0 h 10000"/>
                <a:gd name="connsiteX5" fmla="*/ 0 w 10000"/>
                <a:gd name="connsiteY5" fmla="*/ 0 h 10000"/>
                <a:gd name="connsiteX6" fmla="*/ 713 w 10000"/>
                <a:gd name="connsiteY6" fmla="*/ 4751 h 10000"/>
                <a:gd name="connsiteX7" fmla="*/ 1251 w 10000"/>
                <a:gd name="connsiteY7" fmla="*/ 10000 h 10000"/>
                <a:gd name="connsiteX0" fmla="*/ 1251 w 10049"/>
                <a:gd name="connsiteY0" fmla="*/ 10000 h 10000"/>
                <a:gd name="connsiteX1" fmla="*/ 5012 w 10049"/>
                <a:gd name="connsiteY1" fmla="*/ 9199 h 10000"/>
                <a:gd name="connsiteX2" fmla="*/ 9119 w 10049"/>
                <a:gd name="connsiteY2" fmla="*/ 9647 h 10000"/>
                <a:gd name="connsiteX3" fmla="*/ 9365 w 10049"/>
                <a:gd name="connsiteY3" fmla="*/ 4441 h 10000"/>
                <a:gd name="connsiteX4" fmla="*/ 10049 w 10049"/>
                <a:gd name="connsiteY4" fmla="*/ 0 h 10000"/>
                <a:gd name="connsiteX5" fmla="*/ 0 w 10049"/>
                <a:gd name="connsiteY5" fmla="*/ 0 h 10000"/>
                <a:gd name="connsiteX6" fmla="*/ 713 w 10049"/>
                <a:gd name="connsiteY6" fmla="*/ 4751 h 10000"/>
                <a:gd name="connsiteX7" fmla="*/ 1251 w 10049"/>
                <a:gd name="connsiteY7"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49" h="10000">
                  <a:moveTo>
                    <a:pt x="1251" y="10000"/>
                  </a:moveTo>
                  <a:cubicBezTo>
                    <a:pt x="2534" y="9627"/>
                    <a:pt x="3701" y="9258"/>
                    <a:pt x="5012" y="9199"/>
                  </a:cubicBezTo>
                  <a:cubicBezTo>
                    <a:pt x="6323" y="9140"/>
                    <a:pt x="8123" y="9951"/>
                    <a:pt x="9119" y="9647"/>
                  </a:cubicBezTo>
                  <a:cubicBezTo>
                    <a:pt x="9277" y="8252"/>
                    <a:pt x="9194" y="6168"/>
                    <a:pt x="9365" y="4441"/>
                  </a:cubicBezTo>
                  <a:cubicBezTo>
                    <a:pt x="9555" y="2549"/>
                    <a:pt x="9804" y="1878"/>
                    <a:pt x="10049" y="0"/>
                  </a:cubicBezTo>
                  <a:lnTo>
                    <a:pt x="0" y="0"/>
                  </a:lnTo>
                  <a:cubicBezTo>
                    <a:pt x="371" y="1975"/>
                    <a:pt x="449" y="1892"/>
                    <a:pt x="713" y="4751"/>
                  </a:cubicBezTo>
                  <a:cubicBezTo>
                    <a:pt x="899" y="6713"/>
                    <a:pt x="1065" y="8605"/>
                    <a:pt x="1251" y="10000"/>
                  </a:cubicBezTo>
                  <a:close/>
                </a:path>
              </a:pathLst>
            </a:custGeom>
            <a:solidFill>
              <a:srgbClr val="2C3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4" name="Freeform 84">
              <a:extLst>
                <a:ext uri="{FF2B5EF4-FFF2-40B4-BE49-F238E27FC236}">
                  <a16:creationId xmlns:a16="http://schemas.microsoft.com/office/drawing/2014/main" id="{9A7B0760-1069-47D4-8745-750502F09923}"/>
                </a:ext>
              </a:extLst>
            </p:cNvPr>
            <p:cNvSpPr>
              <a:spLocks/>
            </p:cNvSpPr>
            <p:nvPr/>
          </p:nvSpPr>
          <p:spPr bwMode="auto">
            <a:xfrm>
              <a:off x="3307285" y="6549242"/>
              <a:ext cx="601172" cy="856990"/>
            </a:xfrm>
            <a:custGeom>
              <a:avLst/>
              <a:gdLst>
                <a:gd name="T0" fmla="*/ 208 w 1117"/>
                <a:gd name="T1" fmla="*/ 556 h 1595"/>
                <a:gd name="T2" fmla="*/ 311 w 1117"/>
                <a:gd name="T3" fmla="*/ 1515 h 1595"/>
                <a:gd name="T4" fmla="*/ 893 w 1117"/>
                <a:gd name="T5" fmla="*/ 1011 h 1595"/>
                <a:gd name="T6" fmla="*/ 1117 w 1117"/>
                <a:gd name="T7" fmla="*/ 118 h 1595"/>
                <a:gd name="T8" fmla="*/ 743 w 1117"/>
                <a:gd name="T9" fmla="*/ 44 h 1595"/>
                <a:gd name="T10" fmla="*/ 384 w 1117"/>
                <a:gd name="T11" fmla="*/ 0 h 1595"/>
                <a:gd name="T12" fmla="*/ 208 w 1117"/>
                <a:gd name="T13" fmla="*/ 556 h 1595"/>
              </a:gdLst>
              <a:ahLst/>
              <a:cxnLst>
                <a:cxn ang="0">
                  <a:pos x="T0" y="T1"/>
                </a:cxn>
                <a:cxn ang="0">
                  <a:pos x="T2" y="T3"/>
                </a:cxn>
                <a:cxn ang="0">
                  <a:pos x="T4" y="T5"/>
                </a:cxn>
                <a:cxn ang="0">
                  <a:pos x="T6" y="T7"/>
                </a:cxn>
                <a:cxn ang="0">
                  <a:pos x="T8" y="T9"/>
                </a:cxn>
                <a:cxn ang="0">
                  <a:pos x="T10" y="T11"/>
                </a:cxn>
                <a:cxn ang="0">
                  <a:pos x="T12" y="T13"/>
                </a:cxn>
              </a:cxnLst>
              <a:rect l="0" t="0" r="r" b="b"/>
              <a:pathLst>
                <a:path w="1117" h="1595">
                  <a:moveTo>
                    <a:pt x="208" y="556"/>
                  </a:moveTo>
                  <a:cubicBezTo>
                    <a:pt x="125" y="945"/>
                    <a:pt x="0" y="1240"/>
                    <a:pt x="311" y="1515"/>
                  </a:cubicBezTo>
                  <a:cubicBezTo>
                    <a:pt x="487" y="1595"/>
                    <a:pt x="797" y="1330"/>
                    <a:pt x="893" y="1011"/>
                  </a:cubicBezTo>
                  <a:cubicBezTo>
                    <a:pt x="946" y="834"/>
                    <a:pt x="1112" y="272"/>
                    <a:pt x="1117" y="118"/>
                  </a:cubicBezTo>
                  <a:cubicBezTo>
                    <a:pt x="1081" y="21"/>
                    <a:pt x="889" y="61"/>
                    <a:pt x="743" y="44"/>
                  </a:cubicBezTo>
                  <a:cubicBezTo>
                    <a:pt x="618" y="29"/>
                    <a:pt x="478" y="13"/>
                    <a:pt x="384" y="0"/>
                  </a:cubicBezTo>
                  <a:lnTo>
                    <a:pt x="208" y="556"/>
                  </a:lnTo>
                  <a:close/>
                </a:path>
              </a:pathLst>
            </a:custGeom>
            <a:solidFill>
              <a:srgbClr val="021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5" name="Freeform 85">
              <a:extLst>
                <a:ext uri="{FF2B5EF4-FFF2-40B4-BE49-F238E27FC236}">
                  <a16:creationId xmlns:a16="http://schemas.microsoft.com/office/drawing/2014/main" id="{22A4474A-CEED-4496-A528-85CA124F3B1F}"/>
                </a:ext>
              </a:extLst>
            </p:cNvPr>
            <p:cNvSpPr>
              <a:spLocks/>
            </p:cNvSpPr>
            <p:nvPr/>
          </p:nvSpPr>
          <p:spPr bwMode="auto">
            <a:xfrm>
              <a:off x="2418317" y="6174308"/>
              <a:ext cx="866585" cy="914549"/>
            </a:xfrm>
            <a:custGeom>
              <a:avLst/>
              <a:gdLst>
                <a:gd name="T0" fmla="*/ 650 w 1611"/>
                <a:gd name="T1" fmla="*/ 308 h 1702"/>
                <a:gd name="T2" fmla="*/ 596 w 1611"/>
                <a:gd name="T3" fmla="*/ 456 h 1702"/>
                <a:gd name="T4" fmla="*/ 337 w 1611"/>
                <a:gd name="T5" fmla="*/ 1036 h 1702"/>
                <a:gd name="T6" fmla="*/ 48 w 1611"/>
                <a:gd name="T7" fmla="*/ 1541 h 1702"/>
                <a:gd name="T8" fmla="*/ 1115 w 1611"/>
                <a:gd name="T9" fmla="*/ 895 h 1702"/>
                <a:gd name="T10" fmla="*/ 1232 w 1611"/>
                <a:gd name="T11" fmla="*/ 667 h 1702"/>
                <a:gd name="T12" fmla="*/ 1244 w 1611"/>
                <a:gd name="T13" fmla="*/ 651 h 1702"/>
                <a:gd name="T14" fmla="*/ 1396 w 1611"/>
                <a:gd name="T15" fmla="*/ 544 h 1702"/>
                <a:gd name="T16" fmla="*/ 1597 w 1611"/>
                <a:gd name="T17" fmla="*/ 345 h 1702"/>
                <a:gd name="T18" fmla="*/ 1501 w 1611"/>
                <a:gd name="T19" fmla="*/ 8 h 1702"/>
                <a:gd name="T20" fmla="*/ 720 w 1611"/>
                <a:gd name="T21" fmla="*/ 260 h 1702"/>
                <a:gd name="T22" fmla="*/ 650 w 1611"/>
                <a:gd name="T23" fmla="*/ 308 h 1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1" h="1702">
                  <a:moveTo>
                    <a:pt x="650" y="308"/>
                  </a:moveTo>
                  <a:lnTo>
                    <a:pt x="596" y="456"/>
                  </a:lnTo>
                  <a:cubicBezTo>
                    <a:pt x="493" y="632"/>
                    <a:pt x="452" y="884"/>
                    <a:pt x="337" y="1036"/>
                  </a:cubicBezTo>
                  <a:cubicBezTo>
                    <a:pt x="219" y="1192"/>
                    <a:pt x="0" y="1321"/>
                    <a:pt x="48" y="1541"/>
                  </a:cubicBezTo>
                  <a:cubicBezTo>
                    <a:pt x="534" y="1702"/>
                    <a:pt x="821" y="1261"/>
                    <a:pt x="1115" y="895"/>
                  </a:cubicBezTo>
                  <a:cubicBezTo>
                    <a:pt x="1194" y="796"/>
                    <a:pt x="1188" y="730"/>
                    <a:pt x="1232" y="667"/>
                  </a:cubicBezTo>
                  <a:cubicBezTo>
                    <a:pt x="1235" y="663"/>
                    <a:pt x="1241" y="655"/>
                    <a:pt x="1244" y="651"/>
                  </a:cubicBezTo>
                  <a:cubicBezTo>
                    <a:pt x="1270" y="623"/>
                    <a:pt x="1321" y="626"/>
                    <a:pt x="1396" y="544"/>
                  </a:cubicBezTo>
                  <a:cubicBezTo>
                    <a:pt x="1492" y="437"/>
                    <a:pt x="1455" y="411"/>
                    <a:pt x="1597" y="345"/>
                  </a:cubicBezTo>
                  <a:cubicBezTo>
                    <a:pt x="1611" y="230"/>
                    <a:pt x="1576" y="119"/>
                    <a:pt x="1501" y="8"/>
                  </a:cubicBezTo>
                  <a:cubicBezTo>
                    <a:pt x="1383" y="0"/>
                    <a:pt x="810" y="210"/>
                    <a:pt x="720" y="260"/>
                  </a:cubicBezTo>
                  <a:lnTo>
                    <a:pt x="650" y="308"/>
                  </a:lnTo>
                  <a:close/>
                </a:path>
              </a:pathLst>
            </a:custGeom>
            <a:solidFill>
              <a:srgbClr val="021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6" name="Freeform 87">
              <a:extLst>
                <a:ext uri="{FF2B5EF4-FFF2-40B4-BE49-F238E27FC236}">
                  <a16:creationId xmlns:a16="http://schemas.microsoft.com/office/drawing/2014/main" id="{928CA431-9C30-4DFA-8F43-9AD0AA470FA2}"/>
                </a:ext>
              </a:extLst>
            </p:cNvPr>
            <p:cNvSpPr>
              <a:spLocks/>
            </p:cNvSpPr>
            <p:nvPr/>
          </p:nvSpPr>
          <p:spPr bwMode="auto">
            <a:xfrm>
              <a:off x="3313680" y="1639937"/>
              <a:ext cx="565998" cy="1029667"/>
            </a:xfrm>
            <a:custGeom>
              <a:avLst/>
              <a:gdLst>
                <a:gd name="T0" fmla="*/ 0 w 1050"/>
                <a:gd name="T1" fmla="*/ 855 h 1914"/>
                <a:gd name="T2" fmla="*/ 622 w 1050"/>
                <a:gd name="T3" fmla="*/ 721 h 1914"/>
                <a:gd name="T4" fmla="*/ 379 w 1050"/>
                <a:gd name="T5" fmla="*/ 973 h 1914"/>
                <a:gd name="T6" fmla="*/ 368 w 1050"/>
                <a:gd name="T7" fmla="*/ 1495 h 1914"/>
                <a:gd name="T8" fmla="*/ 92 w 1050"/>
                <a:gd name="T9" fmla="*/ 1914 h 1914"/>
                <a:gd name="T10" fmla="*/ 996 w 1050"/>
                <a:gd name="T11" fmla="*/ 1914 h 1914"/>
                <a:gd name="T12" fmla="*/ 1032 w 1050"/>
                <a:gd name="T13" fmla="*/ 1631 h 1914"/>
                <a:gd name="T14" fmla="*/ 1004 w 1050"/>
                <a:gd name="T15" fmla="*/ 1349 h 1914"/>
                <a:gd name="T16" fmla="*/ 898 w 1050"/>
                <a:gd name="T17" fmla="*/ 1563 h 1914"/>
                <a:gd name="T18" fmla="*/ 500 w 1050"/>
                <a:gd name="T19" fmla="*/ 1563 h 1914"/>
                <a:gd name="T20" fmla="*/ 484 w 1050"/>
                <a:gd name="T21" fmla="*/ 1132 h 1914"/>
                <a:gd name="T22" fmla="*/ 425 w 1050"/>
                <a:gd name="T23" fmla="*/ 996 h 1914"/>
                <a:gd name="T24" fmla="*/ 657 w 1050"/>
                <a:gd name="T25" fmla="*/ 903 h 1914"/>
                <a:gd name="T26" fmla="*/ 830 w 1050"/>
                <a:gd name="T27" fmla="*/ 509 h 1914"/>
                <a:gd name="T28" fmla="*/ 1015 w 1050"/>
                <a:gd name="T29" fmla="*/ 109 h 1914"/>
                <a:gd name="T30" fmla="*/ 712 w 1050"/>
                <a:gd name="T31" fmla="*/ 0 h 1914"/>
                <a:gd name="T32" fmla="*/ 579 w 1050"/>
                <a:gd name="T33" fmla="*/ 226 h 1914"/>
                <a:gd name="T34" fmla="*/ 14 w 1050"/>
                <a:gd name="T35" fmla="*/ 617 h 1914"/>
                <a:gd name="T36" fmla="*/ 0 w 1050"/>
                <a:gd name="T37" fmla="*/ 855 h 1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0" h="1914">
                  <a:moveTo>
                    <a:pt x="0" y="855"/>
                  </a:moveTo>
                  <a:cubicBezTo>
                    <a:pt x="302" y="847"/>
                    <a:pt x="381" y="794"/>
                    <a:pt x="622" y="721"/>
                  </a:cubicBezTo>
                  <a:cubicBezTo>
                    <a:pt x="632" y="977"/>
                    <a:pt x="556" y="865"/>
                    <a:pt x="379" y="973"/>
                  </a:cubicBezTo>
                  <a:cubicBezTo>
                    <a:pt x="376" y="1256"/>
                    <a:pt x="647" y="1123"/>
                    <a:pt x="368" y="1495"/>
                  </a:cubicBezTo>
                  <a:cubicBezTo>
                    <a:pt x="286" y="1603"/>
                    <a:pt x="139" y="1772"/>
                    <a:pt x="92" y="1914"/>
                  </a:cubicBezTo>
                  <a:lnTo>
                    <a:pt x="996" y="1914"/>
                  </a:lnTo>
                  <a:cubicBezTo>
                    <a:pt x="1010" y="1815"/>
                    <a:pt x="1023" y="1719"/>
                    <a:pt x="1032" y="1631"/>
                  </a:cubicBezTo>
                  <a:cubicBezTo>
                    <a:pt x="1040" y="1547"/>
                    <a:pt x="1050" y="1421"/>
                    <a:pt x="1004" y="1349"/>
                  </a:cubicBezTo>
                  <a:cubicBezTo>
                    <a:pt x="884" y="1452"/>
                    <a:pt x="1012" y="1423"/>
                    <a:pt x="898" y="1563"/>
                  </a:cubicBezTo>
                  <a:lnTo>
                    <a:pt x="500" y="1563"/>
                  </a:lnTo>
                  <a:cubicBezTo>
                    <a:pt x="525" y="1272"/>
                    <a:pt x="584" y="1323"/>
                    <a:pt x="484" y="1132"/>
                  </a:cubicBezTo>
                  <a:cubicBezTo>
                    <a:pt x="424" y="1018"/>
                    <a:pt x="458" y="1169"/>
                    <a:pt x="425" y="996"/>
                  </a:cubicBezTo>
                  <a:lnTo>
                    <a:pt x="657" y="903"/>
                  </a:lnTo>
                  <a:cubicBezTo>
                    <a:pt x="732" y="586"/>
                    <a:pt x="654" y="729"/>
                    <a:pt x="830" y="509"/>
                  </a:cubicBezTo>
                  <a:cubicBezTo>
                    <a:pt x="909" y="411"/>
                    <a:pt x="991" y="281"/>
                    <a:pt x="1015" y="109"/>
                  </a:cubicBezTo>
                  <a:lnTo>
                    <a:pt x="712" y="0"/>
                  </a:lnTo>
                  <a:lnTo>
                    <a:pt x="579" y="226"/>
                  </a:lnTo>
                  <a:cubicBezTo>
                    <a:pt x="433" y="466"/>
                    <a:pt x="281" y="528"/>
                    <a:pt x="14" y="617"/>
                  </a:cubicBezTo>
                  <a:lnTo>
                    <a:pt x="0" y="85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7" name="Freeform 88">
              <a:extLst>
                <a:ext uri="{FF2B5EF4-FFF2-40B4-BE49-F238E27FC236}">
                  <a16:creationId xmlns:a16="http://schemas.microsoft.com/office/drawing/2014/main" id="{711C1BDA-5876-4360-884A-783172D3769F}"/>
                </a:ext>
              </a:extLst>
            </p:cNvPr>
            <p:cNvSpPr>
              <a:spLocks/>
            </p:cNvSpPr>
            <p:nvPr/>
          </p:nvSpPr>
          <p:spPr bwMode="auto">
            <a:xfrm>
              <a:off x="3134608" y="427999"/>
              <a:ext cx="793036" cy="965712"/>
            </a:xfrm>
            <a:custGeom>
              <a:avLst/>
              <a:gdLst>
                <a:gd name="T0" fmla="*/ 0 w 1474"/>
                <a:gd name="T1" fmla="*/ 1058 h 1793"/>
                <a:gd name="T2" fmla="*/ 1055 w 1474"/>
                <a:gd name="T3" fmla="*/ 1584 h 1793"/>
                <a:gd name="T4" fmla="*/ 1106 w 1474"/>
                <a:gd name="T5" fmla="*/ 1757 h 1793"/>
                <a:gd name="T6" fmla="*/ 1114 w 1474"/>
                <a:gd name="T7" fmla="*/ 1787 h 1793"/>
                <a:gd name="T8" fmla="*/ 1183 w 1474"/>
                <a:gd name="T9" fmla="*/ 1776 h 1793"/>
                <a:gd name="T10" fmla="*/ 1398 w 1474"/>
                <a:gd name="T11" fmla="*/ 1558 h 1793"/>
                <a:gd name="T12" fmla="*/ 936 w 1474"/>
                <a:gd name="T13" fmla="*/ 0 h 1793"/>
                <a:gd name="T14" fmla="*/ 976 w 1474"/>
                <a:gd name="T15" fmla="*/ 1229 h 1793"/>
                <a:gd name="T16" fmla="*/ 0 w 1474"/>
                <a:gd name="T17" fmla="*/ 1058 h 1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4" h="1793">
                  <a:moveTo>
                    <a:pt x="0" y="1058"/>
                  </a:moveTo>
                  <a:cubicBezTo>
                    <a:pt x="115" y="1380"/>
                    <a:pt x="614" y="1571"/>
                    <a:pt x="1055" y="1584"/>
                  </a:cubicBezTo>
                  <a:lnTo>
                    <a:pt x="1106" y="1757"/>
                  </a:lnTo>
                  <a:cubicBezTo>
                    <a:pt x="1108" y="1765"/>
                    <a:pt x="1110" y="1778"/>
                    <a:pt x="1114" y="1787"/>
                  </a:cubicBezTo>
                  <a:cubicBezTo>
                    <a:pt x="1145" y="1790"/>
                    <a:pt x="1152" y="1793"/>
                    <a:pt x="1183" y="1776"/>
                  </a:cubicBezTo>
                  <a:cubicBezTo>
                    <a:pt x="1225" y="1493"/>
                    <a:pt x="1202" y="1633"/>
                    <a:pt x="1398" y="1558"/>
                  </a:cubicBezTo>
                  <a:cubicBezTo>
                    <a:pt x="1474" y="924"/>
                    <a:pt x="1353" y="188"/>
                    <a:pt x="936" y="0"/>
                  </a:cubicBezTo>
                  <a:cubicBezTo>
                    <a:pt x="905" y="144"/>
                    <a:pt x="1191" y="473"/>
                    <a:pt x="976" y="1229"/>
                  </a:cubicBezTo>
                  <a:cubicBezTo>
                    <a:pt x="227" y="1345"/>
                    <a:pt x="319" y="1076"/>
                    <a:pt x="0" y="1058"/>
                  </a:cubicBezTo>
                  <a:close/>
                </a:path>
              </a:pathLst>
            </a:custGeom>
            <a:solidFill>
              <a:srgbClr val="5929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8" name="Freeform 89">
              <a:extLst>
                <a:ext uri="{FF2B5EF4-FFF2-40B4-BE49-F238E27FC236}">
                  <a16:creationId xmlns:a16="http://schemas.microsoft.com/office/drawing/2014/main" id="{42D2AF80-B889-47F8-A932-97F0117492E4}"/>
                </a:ext>
              </a:extLst>
            </p:cNvPr>
            <p:cNvSpPr>
              <a:spLocks/>
            </p:cNvSpPr>
            <p:nvPr/>
          </p:nvSpPr>
          <p:spPr bwMode="auto">
            <a:xfrm>
              <a:off x="3057862" y="1914941"/>
              <a:ext cx="214249" cy="697104"/>
            </a:xfrm>
            <a:custGeom>
              <a:avLst/>
              <a:gdLst>
                <a:gd name="T0" fmla="*/ 0 w 400"/>
                <a:gd name="T1" fmla="*/ 807 h 1299"/>
                <a:gd name="T2" fmla="*/ 213 w 400"/>
                <a:gd name="T3" fmla="*/ 1299 h 1299"/>
                <a:gd name="T4" fmla="*/ 363 w 400"/>
                <a:gd name="T5" fmla="*/ 793 h 1299"/>
                <a:gd name="T6" fmla="*/ 335 w 400"/>
                <a:gd name="T7" fmla="*/ 360 h 1299"/>
                <a:gd name="T8" fmla="*/ 348 w 400"/>
                <a:gd name="T9" fmla="*/ 330 h 1299"/>
                <a:gd name="T10" fmla="*/ 354 w 400"/>
                <a:gd name="T11" fmla="*/ 102 h 1299"/>
                <a:gd name="T12" fmla="*/ 37 w 400"/>
                <a:gd name="T13" fmla="*/ 127 h 1299"/>
                <a:gd name="T14" fmla="*/ 68 w 400"/>
                <a:gd name="T15" fmla="*/ 639 h 1299"/>
                <a:gd name="T16" fmla="*/ 19 w 400"/>
                <a:gd name="T17" fmla="*/ 772 h 1299"/>
                <a:gd name="T18" fmla="*/ 0 w 400"/>
                <a:gd name="T19" fmla="*/ 807 h 1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1299">
                  <a:moveTo>
                    <a:pt x="0" y="807"/>
                  </a:moveTo>
                  <a:cubicBezTo>
                    <a:pt x="83" y="924"/>
                    <a:pt x="68" y="1226"/>
                    <a:pt x="213" y="1299"/>
                  </a:cubicBezTo>
                  <a:cubicBezTo>
                    <a:pt x="299" y="1208"/>
                    <a:pt x="369" y="942"/>
                    <a:pt x="363" y="793"/>
                  </a:cubicBezTo>
                  <a:cubicBezTo>
                    <a:pt x="320" y="627"/>
                    <a:pt x="288" y="497"/>
                    <a:pt x="335" y="360"/>
                  </a:cubicBezTo>
                  <a:cubicBezTo>
                    <a:pt x="339" y="348"/>
                    <a:pt x="344" y="342"/>
                    <a:pt x="348" y="330"/>
                  </a:cubicBezTo>
                  <a:cubicBezTo>
                    <a:pt x="376" y="249"/>
                    <a:pt x="400" y="219"/>
                    <a:pt x="354" y="102"/>
                  </a:cubicBezTo>
                  <a:cubicBezTo>
                    <a:pt x="91" y="0"/>
                    <a:pt x="38" y="126"/>
                    <a:pt x="37" y="127"/>
                  </a:cubicBezTo>
                  <a:cubicBezTo>
                    <a:pt x="20" y="243"/>
                    <a:pt x="118" y="378"/>
                    <a:pt x="68" y="639"/>
                  </a:cubicBezTo>
                  <a:lnTo>
                    <a:pt x="19" y="772"/>
                  </a:lnTo>
                  <a:cubicBezTo>
                    <a:pt x="16" y="767"/>
                    <a:pt x="7" y="796"/>
                    <a:pt x="0" y="807"/>
                  </a:cubicBezTo>
                  <a:close/>
                </a:path>
              </a:pathLst>
            </a:custGeom>
            <a:solidFill>
              <a:srgbClr val="DE64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9" name="Freeform 90">
              <a:extLst>
                <a:ext uri="{FF2B5EF4-FFF2-40B4-BE49-F238E27FC236}">
                  <a16:creationId xmlns:a16="http://schemas.microsoft.com/office/drawing/2014/main" id="{94BC392E-C047-44FF-9ABF-B88A298A5B0F}"/>
                </a:ext>
              </a:extLst>
            </p:cNvPr>
            <p:cNvSpPr>
              <a:spLocks/>
            </p:cNvSpPr>
            <p:nvPr/>
          </p:nvSpPr>
          <p:spPr bwMode="auto">
            <a:xfrm>
              <a:off x="3056222" y="3217762"/>
              <a:ext cx="406194" cy="313878"/>
            </a:xfrm>
            <a:prstGeom prst="ellipse">
              <a:avLst/>
            </a:pr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0" name="Oval 239">
              <a:extLst>
                <a:ext uri="{FF2B5EF4-FFF2-40B4-BE49-F238E27FC236}">
                  <a16:creationId xmlns:a16="http://schemas.microsoft.com/office/drawing/2014/main" id="{2578E5BA-4CF7-41A8-9172-CDEA2192E786}"/>
                </a:ext>
              </a:extLst>
            </p:cNvPr>
            <p:cNvSpPr/>
            <p:nvPr/>
          </p:nvSpPr>
          <p:spPr>
            <a:xfrm>
              <a:off x="2976001" y="1361577"/>
              <a:ext cx="92094" cy="9209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1" name="Freeform 56">
              <a:extLst>
                <a:ext uri="{FF2B5EF4-FFF2-40B4-BE49-F238E27FC236}">
                  <a16:creationId xmlns:a16="http://schemas.microsoft.com/office/drawing/2014/main" id="{A148765F-623B-4DAC-B1F8-517C90D7303F}"/>
                </a:ext>
              </a:extLst>
            </p:cNvPr>
            <p:cNvSpPr>
              <a:spLocks/>
            </p:cNvSpPr>
            <p:nvPr/>
          </p:nvSpPr>
          <p:spPr bwMode="auto">
            <a:xfrm flipH="1">
              <a:off x="2926075" y="1287442"/>
              <a:ext cx="188667" cy="63954"/>
            </a:xfrm>
            <a:custGeom>
              <a:avLst/>
              <a:gdLst>
                <a:gd name="T0" fmla="*/ 0 w 352"/>
                <a:gd name="T1" fmla="*/ 63 h 119"/>
                <a:gd name="T2" fmla="*/ 352 w 352"/>
                <a:gd name="T3" fmla="*/ 67 h 119"/>
                <a:gd name="T4" fmla="*/ 0 w 352"/>
                <a:gd name="T5" fmla="*/ 63 h 119"/>
              </a:gdLst>
              <a:ahLst/>
              <a:cxnLst>
                <a:cxn ang="0">
                  <a:pos x="T0" y="T1"/>
                </a:cxn>
                <a:cxn ang="0">
                  <a:pos x="T2" y="T3"/>
                </a:cxn>
                <a:cxn ang="0">
                  <a:pos x="T4" y="T5"/>
                </a:cxn>
              </a:cxnLst>
              <a:rect l="0" t="0" r="r" b="b"/>
              <a:pathLst>
                <a:path w="352" h="119">
                  <a:moveTo>
                    <a:pt x="0" y="63"/>
                  </a:moveTo>
                  <a:cubicBezTo>
                    <a:pt x="43" y="93"/>
                    <a:pt x="275" y="119"/>
                    <a:pt x="352" y="67"/>
                  </a:cubicBezTo>
                  <a:cubicBezTo>
                    <a:pt x="246" y="41"/>
                    <a:pt x="86" y="0"/>
                    <a:pt x="0" y="63"/>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242" name="Oval 241">
              <a:extLst>
                <a:ext uri="{FF2B5EF4-FFF2-40B4-BE49-F238E27FC236}">
                  <a16:creationId xmlns:a16="http://schemas.microsoft.com/office/drawing/2014/main" id="{74B5D618-2A6B-4540-B62D-6EF1C3BDD9A1}"/>
                </a:ext>
              </a:extLst>
            </p:cNvPr>
            <p:cNvSpPr/>
            <p:nvPr/>
          </p:nvSpPr>
          <p:spPr>
            <a:xfrm>
              <a:off x="3433276" y="1361577"/>
              <a:ext cx="92094" cy="9209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3" name="Freeform 56">
              <a:extLst>
                <a:ext uri="{FF2B5EF4-FFF2-40B4-BE49-F238E27FC236}">
                  <a16:creationId xmlns:a16="http://schemas.microsoft.com/office/drawing/2014/main" id="{F67671B2-E7AA-45CB-8855-3B05AF3C8CD5}"/>
                </a:ext>
              </a:extLst>
            </p:cNvPr>
            <p:cNvSpPr>
              <a:spLocks/>
            </p:cNvSpPr>
            <p:nvPr/>
          </p:nvSpPr>
          <p:spPr bwMode="auto">
            <a:xfrm>
              <a:off x="3394917" y="1287442"/>
              <a:ext cx="188667" cy="63954"/>
            </a:xfrm>
            <a:custGeom>
              <a:avLst/>
              <a:gdLst>
                <a:gd name="T0" fmla="*/ 0 w 352"/>
                <a:gd name="T1" fmla="*/ 63 h 119"/>
                <a:gd name="T2" fmla="*/ 352 w 352"/>
                <a:gd name="T3" fmla="*/ 67 h 119"/>
                <a:gd name="T4" fmla="*/ 0 w 352"/>
                <a:gd name="T5" fmla="*/ 63 h 119"/>
              </a:gdLst>
              <a:ahLst/>
              <a:cxnLst>
                <a:cxn ang="0">
                  <a:pos x="T0" y="T1"/>
                </a:cxn>
                <a:cxn ang="0">
                  <a:pos x="T2" y="T3"/>
                </a:cxn>
                <a:cxn ang="0">
                  <a:pos x="T4" y="T5"/>
                </a:cxn>
              </a:cxnLst>
              <a:rect l="0" t="0" r="r" b="b"/>
              <a:pathLst>
                <a:path w="352" h="119">
                  <a:moveTo>
                    <a:pt x="0" y="63"/>
                  </a:moveTo>
                  <a:cubicBezTo>
                    <a:pt x="43" y="93"/>
                    <a:pt x="275" y="119"/>
                    <a:pt x="352" y="67"/>
                  </a:cubicBezTo>
                  <a:cubicBezTo>
                    <a:pt x="246" y="41"/>
                    <a:pt x="86" y="0"/>
                    <a:pt x="0" y="63"/>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244" name="Freeform 41">
              <a:extLst>
                <a:ext uri="{FF2B5EF4-FFF2-40B4-BE49-F238E27FC236}">
                  <a16:creationId xmlns:a16="http://schemas.microsoft.com/office/drawing/2014/main" id="{F9B26192-861C-4F49-B226-8BA2A2D4CDC8}"/>
                </a:ext>
              </a:extLst>
            </p:cNvPr>
            <p:cNvSpPr>
              <a:spLocks/>
            </p:cNvSpPr>
            <p:nvPr/>
          </p:nvSpPr>
          <p:spPr bwMode="auto">
            <a:xfrm>
              <a:off x="3111819" y="1707748"/>
              <a:ext cx="253682" cy="111036"/>
            </a:xfrm>
            <a:custGeom>
              <a:avLst/>
              <a:gdLst>
                <a:gd name="T0" fmla="*/ 541 w 541"/>
                <a:gd name="T1" fmla="*/ 0 h 252"/>
                <a:gd name="T2" fmla="*/ 0 w 541"/>
                <a:gd name="T3" fmla="*/ 15 h 252"/>
                <a:gd name="T4" fmla="*/ 130 w 541"/>
                <a:gd name="T5" fmla="*/ 220 h 252"/>
                <a:gd name="T6" fmla="*/ 541 w 541"/>
                <a:gd name="T7" fmla="*/ 0 h 252"/>
                <a:gd name="connsiteX0" fmla="*/ 10000 w 10000"/>
                <a:gd name="connsiteY0" fmla="*/ 0 h 9263"/>
                <a:gd name="connsiteX1" fmla="*/ 0 w 10000"/>
                <a:gd name="connsiteY1" fmla="*/ 595 h 9263"/>
                <a:gd name="connsiteX2" fmla="*/ 2403 w 10000"/>
                <a:gd name="connsiteY2" fmla="*/ 8730 h 9263"/>
                <a:gd name="connsiteX3" fmla="*/ 10000 w 10000"/>
                <a:gd name="connsiteY3" fmla="*/ 0 h 9263"/>
              </a:gdLst>
              <a:ahLst/>
              <a:cxnLst>
                <a:cxn ang="0">
                  <a:pos x="connsiteX0" y="connsiteY0"/>
                </a:cxn>
                <a:cxn ang="0">
                  <a:pos x="connsiteX1" y="connsiteY1"/>
                </a:cxn>
                <a:cxn ang="0">
                  <a:pos x="connsiteX2" y="connsiteY2"/>
                </a:cxn>
                <a:cxn ang="0">
                  <a:pos x="connsiteX3" y="connsiteY3"/>
                </a:cxn>
              </a:cxnLst>
              <a:rect l="l" t="t" r="r" b="b"/>
              <a:pathLst>
                <a:path w="10000" h="9263">
                  <a:moveTo>
                    <a:pt x="10000" y="0"/>
                  </a:moveTo>
                  <a:lnTo>
                    <a:pt x="0" y="595"/>
                  </a:lnTo>
                  <a:cubicBezTo>
                    <a:pt x="388" y="5238"/>
                    <a:pt x="1209" y="7952"/>
                    <a:pt x="2403" y="8730"/>
                  </a:cubicBezTo>
                  <a:cubicBezTo>
                    <a:pt x="6636" y="10000"/>
                    <a:pt x="9242" y="9683"/>
                    <a:pt x="10000" y="0"/>
                  </a:cubicBezTo>
                  <a:close/>
                </a:path>
              </a:pathLst>
            </a:custGeom>
            <a:solidFill>
              <a:srgbClr val="FDFB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5" name="Freeform 34">
              <a:extLst>
                <a:ext uri="{FF2B5EF4-FFF2-40B4-BE49-F238E27FC236}">
                  <a16:creationId xmlns:a16="http://schemas.microsoft.com/office/drawing/2014/main" id="{BF6C1C8D-E46B-479C-844B-61C134E91B5D}"/>
                </a:ext>
              </a:extLst>
            </p:cNvPr>
            <p:cNvSpPr>
              <a:spLocks/>
            </p:cNvSpPr>
            <p:nvPr/>
          </p:nvSpPr>
          <p:spPr bwMode="auto">
            <a:xfrm>
              <a:off x="2545080" y="4079797"/>
              <a:ext cx="1304565" cy="83144"/>
            </a:xfrm>
            <a:custGeom>
              <a:avLst/>
              <a:gdLst>
                <a:gd name="T0" fmla="*/ 166 w 2515"/>
                <a:gd name="T1" fmla="*/ 149 h 149"/>
                <a:gd name="T2" fmla="*/ 2324 w 2515"/>
                <a:gd name="T3" fmla="*/ 148 h 149"/>
                <a:gd name="T4" fmla="*/ 2515 w 2515"/>
                <a:gd name="T5" fmla="*/ 0 h 149"/>
                <a:gd name="T6" fmla="*/ 0 w 2515"/>
                <a:gd name="T7" fmla="*/ 17 h 149"/>
                <a:gd name="T8" fmla="*/ 166 w 2515"/>
                <a:gd name="T9" fmla="*/ 149 h 149"/>
              </a:gdLst>
              <a:ahLst/>
              <a:cxnLst>
                <a:cxn ang="0">
                  <a:pos x="T0" y="T1"/>
                </a:cxn>
                <a:cxn ang="0">
                  <a:pos x="T2" y="T3"/>
                </a:cxn>
                <a:cxn ang="0">
                  <a:pos x="T4" y="T5"/>
                </a:cxn>
                <a:cxn ang="0">
                  <a:pos x="T6" y="T7"/>
                </a:cxn>
                <a:cxn ang="0">
                  <a:pos x="T8" y="T9"/>
                </a:cxn>
              </a:cxnLst>
              <a:rect l="0" t="0" r="r" b="b"/>
              <a:pathLst>
                <a:path w="2515" h="149">
                  <a:moveTo>
                    <a:pt x="166" y="149"/>
                  </a:moveTo>
                  <a:lnTo>
                    <a:pt x="2324" y="148"/>
                  </a:lnTo>
                  <a:lnTo>
                    <a:pt x="2515" y="0"/>
                  </a:lnTo>
                  <a:lnTo>
                    <a:pt x="0" y="17"/>
                  </a:lnTo>
                  <a:lnTo>
                    <a:pt x="166" y="149"/>
                  </a:lnTo>
                  <a:close/>
                </a:path>
              </a:pathLst>
            </a:custGeom>
            <a:solidFill>
              <a:srgbClr val="A3B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6" name="Freeform 72">
              <a:extLst>
                <a:ext uri="{FF2B5EF4-FFF2-40B4-BE49-F238E27FC236}">
                  <a16:creationId xmlns:a16="http://schemas.microsoft.com/office/drawing/2014/main" id="{373910DA-69B2-499C-91C5-35C6C66378C2}"/>
                </a:ext>
              </a:extLst>
            </p:cNvPr>
            <p:cNvSpPr>
              <a:spLocks/>
            </p:cNvSpPr>
            <p:nvPr/>
          </p:nvSpPr>
          <p:spPr bwMode="auto">
            <a:xfrm>
              <a:off x="3515136" y="3967879"/>
              <a:ext cx="847398" cy="2654110"/>
            </a:xfrm>
            <a:custGeom>
              <a:avLst/>
              <a:gdLst>
                <a:gd name="T0" fmla="*/ 474 w 1577"/>
                <a:gd name="T1" fmla="*/ 254 h 4932"/>
                <a:gd name="T2" fmla="*/ 305 w 1577"/>
                <a:gd name="T3" fmla="*/ 572 h 4932"/>
                <a:gd name="T4" fmla="*/ 259 w 1577"/>
                <a:gd name="T5" fmla="*/ 956 h 4932"/>
                <a:gd name="T6" fmla="*/ 259 w 1577"/>
                <a:gd name="T7" fmla="*/ 1025 h 4932"/>
                <a:gd name="T8" fmla="*/ 0 w 1577"/>
                <a:gd name="T9" fmla="*/ 4814 h 4932"/>
                <a:gd name="T10" fmla="*/ 359 w 1577"/>
                <a:gd name="T11" fmla="*/ 4858 h 4932"/>
                <a:gd name="T12" fmla="*/ 733 w 1577"/>
                <a:gd name="T13" fmla="*/ 4932 h 4932"/>
                <a:gd name="T14" fmla="*/ 860 w 1577"/>
                <a:gd name="T15" fmla="*/ 4731 h 4932"/>
                <a:gd name="T16" fmla="*/ 907 w 1577"/>
                <a:gd name="T17" fmla="*/ 4422 h 4932"/>
                <a:gd name="T18" fmla="*/ 1371 w 1577"/>
                <a:gd name="T19" fmla="*/ 1502 h 4932"/>
                <a:gd name="T20" fmla="*/ 1363 w 1577"/>
                <a:gd name="T21" fmla="*/ 360 h 4932"/>
                <a:gd name="T22" fmla="*/ 474 w 1577"/>
                <a:gd name="T23" fmla="*/ 254 h 4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7" h="4932">
                  <a:moveTo>
                    <a:pt x="474" y="254"/>
                  </a:moveTo>
                  <a:cubicBezTo>
                    <a:pt x="421" y="390"/>
                    <a:pt x="346" y="435"/>
                    <a:pt x="305" y="572"/>
                  </a:cubicBezTo>
                  <a:cubicBezTo>
                    <a:pt x="268" y="697"/>
                    <a:pt x="293" y="855"/>
                    <a:pt x="259" y="956"/>
                  </a:cubicBezTo>
                  <a:lnTo>
                    <a:pt x="259" y="1025"/>
                  </a:lnTo>
                  <a:lnTo>
                    <a:pt x="0" y="4814"/>
                  </a:lnTo>
                  <a:cubicBezTo>
                    <a:pt x="94" y="4827"/>
                    <a:pt x="234" y="4843"/>
                    <a:pt x="359" y="4858"/>
                  </a:cubicBezTo>
                  <a:cubicBezTo>
                    <a:pt x="505" y="4875"/>
                    <a:pt x="697" y="4835"/>
                    <a:pt x="733" y="4932"/>
                  </a:cubicBezTo>
                  <a:cubicBezTo>
                    <a:pt x="825" y="4864"/>
                    <a:pt x="831" y="4888"/>
                    <a:pt x="860" y="4731"/>
                  </a:cubicBezTo>
                  <a:cubicBezTo>
                    <a:pt x="878" y="4633"/>
                    <a:pt x="891" y="4522"/>
                    <a:pt x="907" y="4422"/>
                  </a:cubicBezTo>
                  <a:lnTo>
                    <a:pt x="1371" y="1502"/>
                  </a:lnTo>
                  <a:cubicBezTo>
                    <a:pt x="1433" y="1108"/>
                    <a:pt x="1577" y="684"/>
                    <a:pt x="1363" y="360"/>
                  </a:cubicBezTo>
                  <a:cubicBezTo>
                    <a:pt x="1159" y="0"/>
                    <a:pt x="767" y="26"/>
                    <a:pt x="474" y="254"/>
                  </a:cubicBezTo>
                  <a:close/>
                </a:path>
              </a:pathLst>
            </a:custGeom>
            <a:solidFill>
              <a:schemeClr val="tx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7" name="Freeform 73">
              <a:extLst>
                <a:ext uri="{FF2B5EF4-FFF2-40B4-BE49-F238E27FC236}">
                  <a16:creationId xmlns:a16="http://schemas.microsoft.com/office/drawing/2014/main" id="{8F0F6AD5-261D-4D04-9EB8-25116BD4F024}"/>
                </a:ext>
              </a:extLst>
            </p:cNvPr>
            <p:cNvSpPr>
              <a:spLocks/>
            </p:cNvSpPr>
            <p:nvPr/>
          </p:nvSpPr>
          <p:spPr bwMode="auto">
            <a:xfrm>
              <a:off x="2021799" y="3990262"/>
              <a:ext cx="1205544" cy="2347129"/>
            </a:xfrm>
            <a:custGeom>
              <a:avLst/>
              <a:gdLst>
                <a:gd name="T0" fmla="*/ 105 w 2243"/>
                <a:gd name="T1" fmla="*/ 883 h 4364"/>
                <a:gd name="T2" fmla="*/ 419 w 2243"/>
                <a:gd name="T3" fmla="*/ 1735 h 4364"/>
                <a:gd name="T4" fmla="*/ 748 w 2243"/>
                <a:gd name="T5" fmla="*/ 2605 h 4364"/>
                <a:gd name="T6" fmla="*/ 1392 w 2243"/>
                <a:gd name="T7" fmla="*/ 4364 h 4364"/>
                <a:gd name="T8" fmla="*/ 1462 w 2243"/>
                <a:gd name="T9" fmla="*/ 4316 h 4364"/>
                <a:gd name="T10" fmla="*/ 2243 w 2243"/>
                <a:gd name="T11" fmla="*/ 4064 h 4364"/>
                <a:gd name="T12" fmla="*/ 1899 w 2243"/>
                <a:gd name="T13" fmla="*/ 2801 h 4364"/>
                <a:gd name="T14" fmla="*/ 1363 w 2243"/>
                <a:gd name="T15" fmla="*/ 934 h 4364"/>
                <a:gd name="T16" fmla="*/ 1247 w 2243"/>
                <a:gd name="T17" fmla="*/ 554 h 4364"/>
                <a:gd name="T18" fmla="*/ 1093 w 2243"/>
                <a:gd name="T19" fmla="*/ 210 h 4364"/>
                <a:gd name="T20" fmla="*/ 675 w 2243"/>
                <a:gd name="T21" fmla="*/ 0 h 4364"/>
                <a:gd name="T22" fmla="*/ 147 w 2243"/>
                <a:gd name="T23" fmla="*/ 243 h 4364"/>
                <a:gd name="T24" fmla="*/ 105 w 2243"/>
                <a:gd name="T25" fmla="*/ 883 h 4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3" h="4364">
                  <a:moveTo>
                    <a:pt x="105" y="883"/>
                  </a:moveTo>
                  <a:cubicBezTo>
                    <a:pt x="174" y="1143"/>
                    <a:pt x="318" y="1470"/>
                    <a:pt x="419" y="1735"/>
                  </a:cubicBezTo>
                  <a:cubicBezTo>
                    <a:pt x="527" y="2019"/>
                    <a:pt x="636" y="2311"/>
                    <a:pt x="748" y="2605"/>
                  </a:cubicBezTo>
                  <a:cubicBezTo>
                    <a:pt x="871" y="2929"/>
                    <a:pt x="1368" y="4119"/>
                    <a:pt x="1392" y="4364"/>
                  </a:cubicBezTo>
                  <a:lnTo>
                    <a:pt x="1462" y="4316"/>
                  </a:lnTo>
                  <a:cubicBezTo>
                    <a:pt x="1552" y="4266"/>
                    <a:pt x="2125" y="4056"/>
                    <a:pt x="2243" y="4064"/>
                  </a:cubicBezTo>
                  <a:cubicBezTo>
                    <a:pt x="2163" y="3799"/>
                    <a:pt x="1911" y="3052"/>
                    <a:pt x="1899" y="2801"/>
                  </a:cubicBezTo>
                  <a:cubicBezTo>
                    <a:pt x="1821" y="2692"/>
                    <a:pt x="1394" y="1154"/>
                    <a:pt x="1363" y="934"/>
                  </a:cubicBezTo>
                  <a:cubicBezTo>
                    <a:pt x="1323" y="833"/>
                    <a:pt x="1287" y="696"/>
                    <a:pt x="1247" y="554"/>
                  </a:cubicBezTo>
                  <a:cubicBezTo>
                    <a:pt x="1190" y="347"/>
                    <a:pt x="1173" y="353"/>
                    <a:pt x="1093" y="210"/>
                  </a:cubicBezTo>
                  <a:cubicBezTo>
                    <a:pt x="980" y="110"/>
                    <a:pt x="880" y="45"/>
                    <a:pt x="675" y="0"/>
                  </a:cubicBezTo>
                  <a:cubicBezTo>
                    <a:pt x="385" y="1"/>
                    <a:pt x="257" y="61"/>
                    <a:pt x="147" y="243"/>
                  </a:cubicBezTo>
                  <a:cubicBezTo>
                    <a:pt x="42" y="417"/>
                    <a:pt x="0" y="688"/>
                    <a:pt x="105" y="883"/>
                  </a:cubicBezTo>
                  <a:close/>
                </a:path>
              </a:pathLst>
            </a:custGeom>
            <a:solidFill>
              <a:schemeClr val="tx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26480305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6497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41010258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08193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1271BA6-E766-4E82-B118-37690444DC19}"/>
              </a:ext>
            </a:extLst>
          </p:cNvPr>
          <p:cNvSpPr>
            <a:spLocks noGrp="1"/>
          </p:cNvSpPr>
          <p:nvPr>
            <p:ph type="pic" sz="quarter" idx="13"/>
          </p:nvPr>
        </p:nvSpPr>
        <p:spPr>
          <a:xfrm>
            <a:off x="0" y="761771"/>
            <a:ext cx="4642643" cy="5672187"/>
          </a:xfrm>
          <a:custGeom>
            <a:avLst/>
            <a:gdLst>
              <a:gd name="connsiteX0" fmla="*/ 0 w 4642643"/>
              <a:gd name="connsiteY0" fmla="*/ 0 h 5672187"/>
              <a:gd name="connsiteX1" fmla="*/ 4642643 w 4642643"/>
              <a:gd name="connsiteY1" fmla="*/ 0 h 5672187"/>
              <a:gd name="connsiteX2" fmla="*/ 0 w 4642643"/>
              <a:gd name="connsiteY2" fmla="*/ 5672187 h 5672187"/>
            </a:gdLst>
            <a:ahLst/>
            <a:cxnLst>
              <a:cxn ang="0">
                <a:pos x="connsiteX0" y="connsiteY0"/>
              </a:cxn>
              <a:cxn ang="0">
                <a:pos x="connsiteX1" y="connsiteY1"/>
              </a:cxn>
              <a:cxn ang="0">
                <a:pos x="connsiteX2" y="connsiteY2"/>
              </a:cxn>
            </a:cxnLst>
            <a:rect l="l" t="t" r="r" b="b"/>
            <a:pathLst>
              <a:path w="4642643" h="5672187">
                <a:moveTo>
                  <a:pt x="0" y="0"/>
                </a:moveTo>
                <a:lnTo>
                  <a:pt x="4642643" y="0"/>
                </a:lnTo>
                <a:lnTo>
                  <a:pt x="0" y="5672187"/>
                </a:lnTo>
                <a:close/>
              </a:path>
            </a:pathLst>
          </a:custGeom>
        </p:spPr>
        <p:txBody>
          <a:bodyPr wrap="square">
            <a:noAutofit/>
          </a:bodyPr>
          <a:lstStyle/>
          <a:p>
            <a:endParaRPr lang="en-IN" dirty="0"/>
          </a:p>
        </p:txBody>
      </p:sp>
      <p:sp>
        <p:nvSpPr>
          <p:cNvPr id="2" name="Title 1">
            <a:extLst>
              <a:ext uri="{FF2B5EF4-FFF2-40B4-BE49-F238E27FC236}">
                <a16:creationId xmlns:a16="http://schemas.microsoft.com/office/drawing/2014/main" id="{984F6A04-A705-4B5F-BBBE-FB0AC2EB83A4}"/>
              </a:ext>
            </a:extLst>
          </p:cNvPr>
          <p:cNvSpPr>
            <a:spLocks noGrp="1"/>
          </p:cNvSpPr>
          <p:nvPr>
            <p:ph type="title"/>
          </p:nvPr>
        </p:nvSpPr>
        <p:spPr/>
        <p:txBody>
          <a:bodyPr/>
          <a:lstStyle/>
          <a:p>
            <a:r>
              <a:rPr lang="en-US" dirty="0"/>
              <a:t>Click to edit Master title style</a:t>
            </a:r>
            <a:endParaRPr lang="en-IN" dirty="0"/>
          </a:p>
        </p:txBody>
      </p:sp>
    </p:spTree>
    <p:extLst>
      <p:ext uri="{BB962C8B-B14F-4D97-AF65-F5344CB8AC3E}">
        <p14:creationId xmlns:p14="http://schemas.microsoft.com/office/powerpoint/2010/main" val="696970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5049F150-705D-43F8-8162-2E3B70022AF3}"/>
              </a:ext>
            </a:extLst>
          </p:cNvPr>
          <p:cNvSpPr>
            <a:spLocks noGrp="1"/>
          </p:cNvSpPr>
          <p:nvPr>
            <p:ph type="pic" sz="quarter" idx="13"/>
          </p:nvPr>
        </p:nvSpPr>
        <p:spPr>
          <a:xfrm>
            <a:off x="5818910" y="640574"/>
            <a:ext cx="5725073" cy="5400000"/>
          </a:xfrm>
          <a:custGeom>
            <a:avLst/>
            <a:gdLst>
              <a:gd name="connsiteX0" fmla="*/ 0 w 5725073"/>
              <a:gd name="connsiteY0" fmla="*/ 0 h 5400000"/>
              <a:gd name="connsiteX1" fmla="*/ 5725073 w 5725073"/>
              <a:gd name="connsiteY1" fmla="*/ 0 h 5400000"/>
              <a:gd name="connsiteX2" fmla="*/ 5725073 w 5725073"/>
              <a:gd name="connsiteY2" fmla="*/ 5400000 h 5400000"/>
              <a:gd name="connsiteX3" fmla="*/ 0 w 5725073"/>
              <a:gd name="connsiteY3" fmla="*/ 5400000 h 5400000"/>
            </a:gdLst>
            <a:ahLst/>
            <a:cxnLst>
              <a:cxn ang="0">
                <a:pos x="connsiteX0" y="connsiteY0"/>
              </a:cxn>
              <a:cxn ang="0">
                <a:pos x="connsiteX1" y="connsiteY1"/>
              </a:cxn>
              <a:cxn ang="0">
                <a:pos x="connsiteX2" y="connsiteY2"/>
              </a:cxn>
              <a:cxn ang="0">
                <a:pos x="connsiteX3" y="connsiteY3"/>
              </a:cxn>
            </a:cxnLst>
            <a:rect l="l" t="t" r="r" b="b"/>
            <a:pathLst>
              <a:path w="5725073" h="5400000">
                <a:moveTo>
                  <a:pt x="0" y="0"/>
                </a:moveTo>
                <a:lnTo>
                  <a:pt x="5725073" y="0"/>
                </a:lnTo>
                <a:lnTo>
                  <a:pt x="5725073" y="5400000"/>
                </a:lnTo>
                <a:lnTo>
                  <a:pt x="0" y="5400000"/>
                </a:lnTo>
                <a:close/>
              </a:path>
            </a:pathLst>
          </a:custGeom>
        </p:spPr>
        <p:txBody>
          <a:bodyPr wrap="square">
            <a:noAutofit/>
          </a:bodyPr>
          <a:lstStyle/>
          <a:p>
            <a:endParaRPr lang="en-IN"/>
          </a:p>
        </p:txBody>
      </p:sp>
    </p:spTree>
    <p:extLst>
      <p:ext uri="{BB962C8B-B14F-4D97-AF65-F5344CB8AC3E}">
        <p14:creationId xmlns:p14="http://schemas.microsoft.com/office/powerpoint/2010/main" val="23239650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21000">
              <a:srgbClr val="0D13BF"/>
            </a:gs>
            <a:gs pos="58000">
              <a:schemeClr val="bg2">
                <a:lumMod val="25000"/>
              </a:schemeClr>
            </a:gs>
            <a:gs pos="0">
              <a:schemeClr val="accent2">
                <a:lumMod val="75000"/>
              </a:schemeClr>
            </a:gs>
          </a:gsLst>
          <a:lin ang="27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81309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F529794F-1D96-4CA7-A85F-39ACF1E426CC}"/>
              </a:ext>
            </a:extLst>
          </p:cNvPr>
          <p:cNvSpPr>
            <a:spLocks noGrp="1"/>
          </p:cNvSpPr>
          <p:nvPr>
            <p:ph type="pic" sz="quarter" idx="13"/>
          </p:nvPr>
        </p:nvSpPr>
        <p:spPr>
          <a:xfrm>
            <a:off x="609600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p>
            <a:endParaRPr lang="en-IN"/>
          </a:p>
        </p:txBody>
      </p:sp>
    </p:spTree>
    <p:extLst>
      <p:ext uri="{BB962C8B-B14F-4D97-AF65-F5344CB8AC3E}">
        <p14:creationId xmlns:p14="http://schemas.microsoft.com/office/powerpoint/2010/main" val="39950208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06689D2-E779-4342-9AAA-1FAEAD9774B7}"/>
              </a:ext>
            </a:extLst>
          </p:cNvPr>
          <p:cNvSpPr>
            <a:spLocks noGrp="1"/>
          </p:cNvSpPr>
          <p:nvPr>
            <p:ph type="pic" sz="quarter" idx="13"/>
          </p:nvPr>
        </p:nvSpPr>
        <p:spPr>
          <a:xfrm>
            <a:off x="-30436" y="0"/>
            <a:ext cx="6126436" cy="6832672"/>
          </a:xfrm>
          <a:custGeom>
            <a:avLst/>
            <a:gdLst>
              <a:gd name="connsiteX0" fmla="*/ 0 w 6126436"/>
              <a:gd name="connsiteY0" fmla="*/ 0 h 6832672"/>
              <a:gd name="connsiteX1" fmla="*/ 6126436 w 6126436"/>
              <a:gd name="connsiteY1" fmla="*/ 0 h 6832672"/>
              <a:gd name="connsiteX2" fmla="*/ 6126436 w 6126436"/>
              <a:gd name="connsiteY2" fmla="*/ 6832672 h 6832672"/>
              <a:gd name="connsiteX3" fmla="*/ 0 w 6126436"/>
              <a:gd name="connsiteY3" fmla="*/ 6832672 h 6832672"/>
            </a:gdLst>
            <a:ahLst/>
            <a:cxnLst>
              <a:cxn ang="0">
                <a:pos x="connsiteX0" y="connsiteY0"/>
              </a:cxn>
              <a:cxn ang="0">
                <a:pos x="connsiteX1" y="connsiteY1"/>
              </a:cxn>
              <a:cxn ang="0">
                <a:pos x="connsiteX2" y="connsiteY2"/>
              </a:cxn>
              <a:cxn ang="0">
                <a:pos x="connsiteX3" y="connsiteY3"/>
              </a:cxn>
            </a:cxnLst>
            <a:rect l="l" t="t" r="r" b="b"/>
            <a:pathLst>
              <a:path w="6126436" h="6832672">
                <a:moveTo>
                  <a:pt x="0" y="0"/>
                </a:moveTo>
                <a:lnTo>
                  <a:pt x="6126436" y="0"/>
                </a:lnTo>
                <a:lnTo>
                  <a:pt x="6126436" y="6832672"/>
                </a:lnTo>
                <a:lnTo>
                  <a:pt x="0" y="6832672"/>
                </a:lnTo>
                <a:close/>
              </a:path>
            </a:pathLst>
          </a:custGeom>
        </p:spPr>
        <p:txBody>
          <a:bodyPr wrap="square">
            <a:noAutofit/>
          </a:bodyPr>
          <a:lstStyle/>
          <a:p>
            <a:endParaRPr lang="en-IN"/>
          </a:p>
        </p:txBody>
      </p:sp>
      <p:sp>
        <p:nvSpPr>
          <p:cNvPr id="3" name="Date Placeholder 2">
            <a:extLst>
              <a:ext uri="{FF2B5EF4-FFF2-40B4-BE49-F238E27FC236}">
                <a16:creationId xmlns:a16="http://schemas.microsoft.com/office/drawing/2014/main" id="{F7020A87-9568-4A97-9719-FFF2BB8A5229}"/>
              </a:ext>
            </a:extLst>
          </p:cNvPr>
          <p:cNvSpPr>
            <a:spLocks noGrp="1"/>
          </p:cNvSpPr>
          <p:nvPr>
            <p:ph type="dt" sz="half" idx="10"/>
          </p:nvPr>
        </p:nvSpPr>
        <p:spPr>
          <a:xfrm>
            <a:off x="838200" y="6583286"/>
            <a:ext cx="2743200" cy="249385"/>
          </a:xfrm>
          <a:prstGeom prst="rect">
            <a:avLst/>
          </a:prstGeom>
        </p:spPr>
        <p:txBody>
          <a:bodyPr/>
          <a:lstStyle/>
          <a:p>
            <a:fld id="{75A06096-56DF-4290-9400-986291C51635}" type="datetime1">
              <a:rPr lang="en-US" smtClean="0"/>
              <a:t>5/13/23</a:t>
            </a:fld>
            <a:endParaRPr lang="en-US" dirty="0"/>
          </a:p>
        </p:txBody>
      </p:sp>
      <p:sp>
        <p:nvSpPr>
          <p:cNvPr id="4" name="Footer Placeholder 3">
            <a:extLst>
              <a:ext uri="{FF2B5EF4-FFF2-40B4-BE49-F238E27FC236}">
                <a16:creationId xmlns:a16="http://schemas.microsoft.com/office/drawing/2014/main" id="{F06E95DA-3CA5-4F3D-88E1-015ACB993978}"/>
              </a:ext>
            </a:extLst>
          </p:cNvPr>
          <p:cNvSpPr>
            <a:spLocks noGrp="1"/>
          </p:cNvSpPr>
          <p:nvPr>
            <p:ph type="ftr" sz="quarter" idx="11"/>
          </p:nvPr>
        </p:nvSpPr>
        <p:spPr>
          <a:xfrm>
            <a:off x="4038600" y="6583286"/>
            <a:ext cx="4114800" cy="24938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05B787F7-7750-47EC-8D8A-473507BC8CE5}"/>
              </a:ext>
            </a:extLst>
          </p:cNvPr>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pPr/>
              <a:t>‹#›</a:t>
            </a:fld>
            <a:endParaRPr lang="en-US" dirty="0"/>
          </a:p>
        </p:txBody>
      </p:sp>
    </p:spTree>
    <p:extLst>
      <p:ext uri="{BB962C8B-B14F-4D97-AF65-F5344CB8AC3E}">
        <p14:creationId xmlns:p14="http://schemas.microsoft.com/office/powerpoint/2010/main" val="2794218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extLst>
              <a:ext uri="{BEBA8EAE-BF5A-486C-A8C5-ECC9F3942E4B}">
                <a14:imgProps xmlns:a14="http://schemas.microsoft.com/office/drawing/2010/main">
                  <a14:imgLayer r:embed="rId3">
                    <a14:imgEffect>
                      <a14:brightnessContrast bright="-40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F398D-DABE-090A-DF02-30D5657C0823}"/>
              </a:ext>
            </a:extLst>
          </p:cNvPr>
          <p:cNvSpPr>
            <a:spLocks noGrp="1"/>
          </p:cNvSpPr>
          <p:nvPr>
            <p:ph type="title" hasCustomPrompt="1"/>
          </p:nvPr>
        </p:nvSpPr>
        <p:spPr/>
        <p:txBody>
          <a:bodyPr/>
          <a:lstStyle/>
          <a:p>
            <a:r>
              <a:rPr lang="en-GB" dirty="0"/>
              <a:t>CLICK TO EDIT MASTER TITLE STYLE</a:t>
            </a:r>
            <a:endParaRPr lang="en-UA" dirty="0"/>
          </a:p>
        </p:txBody>
      </p:sp>
      <p:sp>
        <p:nvSpPr>
          <p:cNvPr id="3" name="Content Placeholder 2">
            <a:extLst>
              <a:ext uri="{FF2B5EF4-FFF2-40B4-BE49-F238E27FC236}">
                <a16:creationId xmlns:a16="http://schemas.microsoft.com/office/drawing/2014/main" id="{E62B52B2-108A-86F7-4006-EB4BAA93A9B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A"/>
          </a:p>
        </p:txBody>
      </p:sp>
      <p:sp>
        <p:nvSpPr>
          <p:cNvPr id="6" name="Slide Number Placeholder 5">
            <a:extLst>
              <a:ext uri="{FF2B5EF4-FFF2-40B4-BE49-F238E27FC236}">
                <a16:creationId xmlns:a16="http://schemas.microsoft.com/office/drawing/2014/main" id="{3D5B14C1-8279-737B-6726-045C3D9A1B5B}"/>
              </a:ext>
            </a:extLst>
          </p:cNvPr>
          <p:cNvSpPr>
            <a:spLocks noGrp="1"/>
          </p:cNvSpPr>
          <p:nvPr>
            <p:ph type="sldNum" sz="quarter" idx="12"/>
          </p:nvPr>
        </p:nvSpPr>
        <p:spPr/>
        <p:txBody>
          <a:bodyPr/>
          <a:lstStyle/>
          <a:p>
            <a:fld id="{FB4DB2A8-23D4-2B48-B232-C1F6153B6A7B}" type="slidenum">
              <a:rPr lang="en-UA" smtClean="0"/>
              <a:t>‹#›</a:t>
            </a:fld>
            <a:endParaRPr lang="en-UA"/>
          </a:p>
        </p:txBody>
      </p:sp>
    </p:spTree>
    <p:extLst>
      <p:ext uri="{BB962C8B-B14F-4D97-AF65-F5344CB8AC3E}">
        <p14:creationId xmlns:p14="http://schemas.microsoft.com/office/powerpoint/2010/main" val="3502348849"/>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EAC6560-EA34-441A-9BD2-1A91B7130509}"/>
              </a:ext>
            </a:extLst>
          </p:cNvPr>
          <p:cNvSpPr>
            <a:spLocks noGrp="1"/>
          </p:cNvSpPr>
          <p:nvPr>
            <p:ph type="pic" sz="quarter" idx="13"/>
          </p:nvPr>
        </p:nvSpPr>
        <p:spPr>
          <a:xfrm>
            <a:off x="5818909" y="640574"/>
            <a:ext cx="5725073" cy="5400000"/>
          </a:xfrm>
          <a:custGeom>
            <a:avLst/>
            <a:gdLst>
              <a:gd name="connsiteX0" fmla="*/ 0 w 5725073"/>
              <a:gd name="connsiteY0" fmla="*/ 0 h 5400000"/>
              <a:gd name="connsiteX1" fmla="*/ 5725073 w 5725073"/>
              <a:gd name="connsiteY1" fmla="*/ 0 h 5400000"/>
              <a:gd name="connsiteX2" fmla="*/ 5725073 w 5725073"/>
              <a:gd name="connsiteY2" fmla="*/ 5400000 h 5400000"/>
              <a:gd name="connsiteX3" fmla="*/ 0 w 5725073"/>
              <a:gd name="connsiteY3" fmla="*/ 5400000 h 5400000"/>
            </a:gdLst>
            <a:ahLst/>
            <a:cxnLst>
              <a:cxn ang="0">
                <a:pos x="connsiteX0" y="connsiteY0"/>
              </a:cxn>
              <a:cxn ang="0">
                <a:pos x="connsiteX1" y="connsiteY1"/>
              </a:cxn>
              <a:cxn ang="0">
                <a:pos x="connsiteX2" y="connsiteY2"/>
              </a:cxn>
              <a:cxn ang="0">
                <a:pos x="connsiteX3" y="connsiteY3"/>
              </a:cxn>
            </a:cxnLst>
            <a:rect l="l" t="t" r="r" b="b"/>
            <a:pathLst>
              <a:path w="5725073" h="5400000">
                <a:moveTo>
                  <a:pt x="0" y="0"/>
                </a:moveTo>
                <a:lnTo>
                  <a:pt x="5725073" y="0"/>
                </a:lnTo>
                <a:lnTo>
                  <a:pt x="5725073" y="5400000"/>
                </a:lnTo>
                <a:lnTo>
                  <a:pt x="0" y="5400000"/>
                </a:lnTo>
                <a:close/>
              </a:path>
            </a:pathLst>
          </a:custGeom>
        </p:spPr>
        <p:txBody>
          <a:bodyPr wrap="square">
            <a:noAutofit/>
          </a:bodyPr>
          <a:lstStyle/>
          <a:p>
            <a:endParaRPr lang="en-IN"/>
          </a:p>
        </p:txBody>
      </p:sp>
      <p:sp>
        <p:nvSpPr>
          <p:cNvPr id="3" name="Date Placeholder 2">
            <a:extLst>
              <a:ext uri="{FF2B5EF4-FFF2-40B4-BE49-F238E27FC236}">
                <a16:creationId xmlns:a16="http://schemas.microsoft.com/office/drawing/2014/main" id="{7A4AD5F6-0A15-4261-BDCD-E362F7138C19}"/>
              </a:ext>
            </a:extLst>
          </p:cNvPr>
          <p:cNvSpPr>
            <a:spLocks noGrp="1"/>
          </p:cNvSpPr>
          <p:nvPr>
            <p:ph type="dt" sz="half" idx="10"/>
          </p:nvPr>
        </p:nvSpPr>
        <p:spPr>
          <a:xfrm>
            <a:off x="838200" y="6583286"/>
            <a:ext cx="2743200" cy="249385"/>
          </a:xfrm>
          <a:prstGeom prst="rect">
            <a:avLst/>
          </a:prstGeom>
        </p:spPr>
        <p:txBody>
          <a:bodyPr/>
          <a:lstStyle/>
          <a:p>
            <a:fld id="{75A06096-56DF-4290-9400-986291C51635}" type="datetime1">
              <a:rPr lang="en-US" smtClean="0"/>
              <a:t>5/13/23</a:t>
            </a:fld>
            <a:endParaRPr lang="en-US" dirty="0"/>
          </a:p>
        </p:txBody>
      </p:sp>
      <p:sp>
        <p:nvSpPr>
          <p:cNvPr id="4" name="Footer Placeholder 3">
            <a:extLst>
              <a:ext uri="{FF2B5EF4-FFF2-40B4-BE49-F238E27FC236}">
                <a16:creationId xmlns:a16="http://schemas.microsoft.com/office/drawing/2014/main" id="{C86CB879-1569-4D6E-B10E-1C7D3305EFBA}"/>
              </a:ext>
            </a:extLst>
          </p:cNvPr>
          <p:cNvSpPr>
            <a:spLocks noGrp="1"/>
          </p:cNvSpPr>
          <p:nvPr>
            <p:ph type="ftr" sz="quarter" idx="11"/>
          </p:nvPr>
        </p:nvSpPr>
        <p:spPr>
          <a:xfrm>
            <a:off x="4038600" y="6583286"/>
            <a:ext cx="4114800" cy="24938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930AC812-75EF-4492-80B5-30A436522E05}"/>
              </a:ext>
            </a:extLst>
          </p:cNvPr>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pPr/>
              <a:t>‹#›</a:t>
            </a:fld>
            <a:endParaRPr lang="en-US" dirty="0"/>
          </a:p>
        </p:txBody>
      </p:sp>
    </p:spTree>
    <p:extLst>
      <p:ext uri="{BB962C8B-B14F-4D97-AF65-F5344CB8AC3E}">
        <p14:creationId xmlns:p14="http://schemas.microsoft.com/office/powerpoint/2010/main" val="32592381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583286"/>
            <a:ext cx="2743200" cy="249385"/>
          </a:xfrm>
          <a:prstGeom prst="rect">
            <a:avLst/>
          </a:prstGeom>
        </p:spPr>
        <p:txBody>
          <a:bodyPr/>
          <a:lstStyle/>
          <a:p>
            <a:fld id="{1561BE48-2D6D-4090-93EB-7EAB93FB2B16}" type="datetime1">
              <a:rPr lang="en-US" smtClean="0"/>
              <a:t>5/13/23</a:t>
            </a:fld>
            <a:endParaRPr lang="en-US"/>
          </a:p>
        </p:txBody>
      </p:sp>
      <p:sp>
        <p:nvSpPr>
          <p:cNvPr id="6" name="Footer Placeholder 5"/>
          <p:cNvSpPr>
            <a:spLocks noGrp="1"/>
          </p:cNvSpPr>
          <p:nvPr>
            <p:ph type="ftr" sz="quarter" idx="11"/>
          </p:nvPr>
        </p:nvSpPr>
        <p:spPr>
          <a:xfrm>
            <a:off x="4038600" y="6583286"/>
            <a:ext cx="4114800" cy="249385"/>
          </a:xfrm>
          <a:prstGeom prst="rect">
            <a:avLst/>
          </a:prstGeom>
        </p:spPr>
        <p:txBody>
          <a:bodyPr/>
          <a:lstStyle/>
          <a:p>
            <a:endParaRPr lang="en-US"/>
          </a:p>
        </p:txBody>
      </p:sp>
      <p:sp>
        <p:nvSpPr>
          <p:cNvPr id="7" name="Slide Number Placeholder 6"/>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5845002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583286"/>
            <a:ext cx="2743200" cy="249385"/>
          </a:xfrm>
          <a:prstGeom prst="rect">
            <a:avLst/>
          </a:prstGeom>
        </p:spPr>
        <p:txBody>
          <a:bodyPr/>
          <a:lstStyle/>
          <a:p>
            <a:fld id="{1AFAC0BB-E46E-40ED-9A52-C3063C3C97C2}" type="datetime1">
              <a:rPr lang="en-US" smtClean="0"/>
              <a:t>5/13/23</a:t>
            </a:fld>
            <a:endParaRPr lang="en-US"/>
          </a:p>
        </p:txBody>
      </p:sp>
      <p:sp>
        <p:nvSpPr>
          <p:cNvPr id="8" name="Footer Placeholder 7"/>
          <p:cNvSpPr>
            <a:spLocks noGrp="1"/>
          </p:cNvSpPr>
          <p:nvPr>
            <p:ph type="ftr" sz="quarter" idx="11"/>
          </p:nvPr>
        </p:nvSpPr>
        <p:spPr>
          <a:xfrm>
            <a:off x="4038600" y="6583286"/>
            <a:ext cx="4114800" cy="249385"/>
          </a:xfrm>
          <a:prstGeom prst="rect">
            <a:avLst/>
          </a:prstGeom>
        </p:spPr>
        <p:txBody>
          <a:bodyPr/>
          <a:lstStyle/>
          <a:p>
            <a:endParaRPr lang="en-US"/>
          </a:p>
        </p:txBody>
      </p:sp>
      <p:sp>
        <p:nvSpPr>
          <p:cNvPr id="9" name="Slide Number Placeholder 8"/>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15283510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583286"/>
            <a:ext cx="2743200" cy="249385"/>
          </a:xfrm>
          <a:prstGeom prst="rect">
            <a:avLst/>
          </a:prstGeom>
        </p:spPr>
        <p:txBody>
          <a:bodyPr/>
          <a:lstStyle/>
          <a:p>
            <a:fld id="{654299F2-490A-4689-9798-694CAE1CDFB5}" type="datetime1">
              <a:rPr lang="en-US" smtClean="0"/>
              <a:t>5/13/23</a:t>
            </a:fld>
            <a:endParaRPr lang="en-US"/>
          </a:p>
        </p:txBody>
      </p:sp>
      <p:sp>
        <p:nvSpPr>
          <p:cNvPr id="4" name="Footer Placeholder 3"/>
          <p:cNvSpPr>
            <a:spLocks noGrp="1"/>
          </p:cNvSpPr>
          <p:nvPr>
            <p:ph type="ftr" sz="quarter" idx="11"/>
          </p:nvPr>
        </p:nvSpPr>
        <p:spPr>
          <a:xfrm>
            <a:off x="4038600" y="6583286"/>
            <a:ext cx="4114800" cy="249385"/>
          </a:xfrm>
          <a:prstGeom prst="rect">
            <a:avLst/>
          </a:prstGeom>
        </p:spPr>
        <p:txBody>
          <a:bodyPr/>
          <a:lstStyle/>
          <a:p>
            <a:endParaRPr lang="en-US"/>
          </a:p>
        </p:txBody>
      </p:sp>
      <p:sp>
        <p:nvSpPr>
          <p:cNvPr id="5" name="Slide Number Placeholder 4"/>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21961018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583286"/>
            <a:ext cx="2743200" cy="249385"/>
          </a:xfrm>
          <a:prstGeom prst="rect">
            <a:avLst/>
          </a:prstGeom>
        </p:spPr>
        <p:txBody>
          <a:bodyPr/>
          <a:lstStyle/>
          <a:p>
            <a:fld id="{8606A597-4D65-4E7D-8110-2D0D7D9138F4}" type="datetime1">
              <a:rPr lang="en-US" smtClean="0"/>
              <a:t>5/13/23</a:t>
            </a:fld>
            <a:endParaRPr lang="en-US"/>
          </a:p>
        </p:txBody>
      </p:sp>
      <p:sp>
        <p:nvSpPr>
          <p:cNvPr id="3" name="Footer Placeholder 2"/>
          <p:cNvSpPr>
            <a:spLocks noGrp="1"/>
          </p:cNvSpPr>
          <p:nvPr>
            <p:ph type="ftr" sz="quarter" idx="11"/>
          </p:nvPr>
        </p:nvSpPr>
        <p:spPr>
          <a:xfrm>
            <a:off x="4038600" y="6583286"/>
            <a:ext cx="4114800" cy="249385"/>
          </a:xfrm>
          <a:prstGeom prst="rect">
            <a:avLst/>
          </a:prstGeom>
        </p:spPr>
        <p:txBody>
          <a:bodyPr/>
          <a:lstStyle/>
          <a:p>
            <a:endParaRPr lang="en-US"/>
          </a:p>
        </p:txBody>
      </p:sp>
      <p:sp>
        <p:nvSpPr>
          <p:cNvPr id="4" name="Slide Number Placeholder 3"/>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29105518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583286"/>
            <a:ext cx="2743200" cy="249385"/>
          </a:xfrm>
          <a:prstGeom prst="rect">
            <a:avLst/>
          </a:prstGeom>
        </p:spPr>
        <p:txBody>
          <a:bodyPr/>
          <a:lstStyle/>
          <a:p>
            <a:fld id="{20F94C64-6DD2-4C8E-A963-1407C194F17C}" type="datetime1">
              <a:rPr lang="en-US" smtClean="0"/>
              <a:t>5/13/23</a:t>
            </a:fld>
            <a:endParaRPr lang="en-US"/>
          </a:p>
        </p:txBody>
      </p:sp>
      <p:sp>
        <p:nvSpPr>
          <p:cNvPr id="6" name="Footer Placeholder 5"/>
          <p:cNvSpPr>
            <a:spLocks noGrp="1"/>
          </p:cNvSpPr>
          <p:nvPr>
            <p:ph type="ftr" sz="quarter" idx="11"/>
          </p:nvPr>
        </p:nvSpPr>
        <p:spPr>
          <a:xfrm>
            <a:off x="4038600" y="6583286"/>
            <a:ext cx="4114800" cy="249385"/>
          </a:xfrm>
          <a:prstGeom prst="rect">
            <a:avLst/>
          </a:prstGeom>
        </p:spPr>
        <p:txBody>
          <a:bodyPr/>
          <a:lstStyle/>
          <a:p>
            <a:endParaRPr lang="en-US"/>
          </a:p>
        </p:txBody>
      </p:sp>
      <p:sp>
        <p:nvSpPr>
          <p:cNvPr id="7" name="Slide Number Placeholder 6"/>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8620115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583286"/>
            <a:ext cx="2743200" cy="249385"/>
          </a:xfrm>
          <a:prstGeom prst="rect">
            <a:avLst/>
          </a:prstGeom>
        </p:spPr>
        <p:txBody>
          <a:bodyPr/>
          <a:lstStyle/>
          <a:p>
            <a:fld id="{71E736A9-847E-4AF8-850E-B2BC1B79C173}" type="datetime1">
              <a:rPr lang="en-US" smtClean="0"/>
              <a:t>5/13/23</a:t>
            </a:fld>
            <a:endParaRPr lang="en-US"/>
          </a:p>
        </p:txBody>
      </p:sp>
      <p:sp>
        <p:nvSpPr>
          <p:cNvPr id="6" name="Footer Placeholder 5"/>
          <p:cNvSpPr>
            <a:spLocks noGrp="1"/>
          </p:cNvSpPr>
          <p:nvPr>
            <p:ph type="ftr" sz="quarter" idx="11"/>
          </p:nvPr>
        </p:nvSpPr>
        <p:spPr>
          <a:xfrm>
            <a:off x="4038600" y="6583286"/>
            <a:ext cx="4114800" cy="249385"/>
          </a:xfrm>
          <a:prstGeom prst="rect">
            <a:avLst/>
          </a:prstGeom>
        </p:spPr>
        <p:txBody>
          <a:bodyPr/>
          <a:lstStyle/>
          <a:p>
            <a:endParaRPr lang="en-US"/>
          </a:p>
        </p:txBody>
      </p:sp>
      <p:sp>
        <p:nvSpPr>
          <p:cNvPr id="7" name="Slide Number Placeholder 6"/>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8817096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583286"/>
            <a:ext cx="2743200" cy="249385"/>
          </a:xfrm>
          <a:prstGeom prst="rect">
            <a:avLst/>
          </a:prstGeom>
        </p:spPr>
        <p:txBody>
          <a:bodyPr/>
          <a:lstStyle/>
          <a:p>
            <a:fld id="{E063FED3-3B2C-47DA-B07A-DF28FA123EC6}" type="datetime1">
              <a:rPr lang="en-US" smtClean="0"/>
              <a:t>5/13/23</a:t>
            </a:fld>
            <a:endParaRPr lang="en-US"/>
          </a:p>
        </p:txBody>
      </p:sp>
      <p:sp>
        <p:nvSpPr>
          <p:cNvPr id="5" name="Footer Placeholder 4"/>
          <p:cNvSpPr>
            <a:spLocks noGrp="1"/>
          </p:cNvSpPr>
          <p:nvPr>
            <p:ph type="ftr" sz="quarter" idx="11"/>
          </p:nvPr>
        </p:nvSpPr>
        <p:spPr>
          <a:xfrm>
            <a:off x="4038600" y="6583286"/>
            <a:ext cx="4114800" cy="249385"/>
          </a:xfrm>
          <a:prstGeom prst="rect">
            <a:avLst/>
          </a:prstGeom>
        </p:spPr>
        <p:txBody>
          <a:bodyPr/>
          <a:lstStyle/>
          <a:p>
            <a:endParaRPr lang="en-US"/>
          </a:p>
        </p:txBody>
      </p:sp>
      <p:sp>
        <p:nvSpPr>
          <p:cNvPr id="6" name="Slide Number Placeholder 5"/>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22708600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583286"/>
            <a:ext cx="2743200" cy="249385"/>
          </a:xfrm>
          <a:prstGeom prst="rect">
            <a:avLst/>
          </a:prstGeom>
        </p:spPr>
        <p:txBody>
          <a:bodyPr/>
          <a:lstStyle/>
          <a:p>
            <a:fld id="{07C5DAD9-4FE2-444A-8B60-CA0EBA9AFE94}" type="datetime1">
              <a:rPr lang="en-US" smtClean="0"/>
              <a:t>5/13/23</a:t>
            </a:fld>
            <a:endParaRPr lang="en-US"/>
          </a:p>
        </p:txBody>
      </p:sp>
      <p:sp>
        <p:nvSpPr>
          <p:cNvPr id="5" name="Footer Placeholder 4"/>
          <p:cNvSpPr>
            <a:spLocks noGrp="1"/>
          </p:cNvSpPr>
          <p:nvPr>
            <p:ph type="ftr" sz="quarter" idx="11"/>
          </p:nvPr>
        </p:nvSpPr>
        <p:spPr>
          <a:xfrm>
            <a:off x="4038600" y="6583286"/>
            <a:ext cx="4114800" cy="249385"/>
          </a:xfrm>
          <a:prstGeom prst="rect">
            <a:avLst/>
          </a:prstGeom>
        </p:spPr>
        <p:txBody>
          <a:bodyPr/>
          <a:lstStyle/>
          <a:p>
            <a:endParaRPr lang="en-US"/>
          </a:p>
        </p:txBody>
      </p:sp>
      <p:sp>
        <p:nvSpPr>
          <p:cNvPr id="6" name="Slide Number Placeholder 5"/>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7211250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5/13/23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609600" y="274640"/>
            <a:ext cx="10972800" cy="715961"/>
          </a:xfrm>
        </p:spPr>
        <p:txBody>
          <a:bodyPr>
            <a:normAutofit/>
          </a:bodyPr>
          <a:lstStyle>
            <a:lvl1pPr algn="l">
              <a:defRPr sz="3733">
                <a:solidFill>
                  <a:schemeClr val="tx1">
                    <a:lumMod val="65000"/>
                    <a:lumOff val="35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0" cy="508000"/>
          </a:xfrm>
        </p:spPr>
        <p:txBody>
          <a:bodyPr>
            <a:noAutofit/>
          </a:bodyPr>
          <a:lstStyle>
            <a:lvl1pPr marL="0" indent="0">
              <a:buNone/>
              <a:defRPr sz="1867">
                <a:solidFill>
                  <a:schemeClr val="tx1">
                    <a:lumMod val="65000"/>
                    <a:lumOff val="35000"/>
                  </a:schemeClr>
                </a:solidFill>
              </a:defRPr>
            </a:lvl1pPr>
          </a:lstStyle>
          <a:p>
            <a:pPr lvl="0"/>
            <a:r>
              <a:rPr lang="en-US"/>
              <a:t>Subtitle</a:t>
            </a:r>
          </a:p>
        </p:txBody>
      </p:sp>
    </p:spTree>
    <p:extLst>
      <p:ext uri="{BB962C8B-B14F-4D97-AF65-F5344CB8AC3E}">
        <p14:creationId xmlns:p14="http://schemas.microsoft.com/office/powerpoint/2010/main" val="3274747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extLst>
              <a:ext uri="{BEBA8EAE-BF5A-486C-A8C5-ECC9F3942E4B}">
                <a14:imgProps xmlns:a14="http://schemas.microsoft.com/office/drawing/2010/main">
                  <a14:imgLayer r:embed="rId3">
                    <a14:imgEffect>
                      <a14:brightnessContrast bright="-40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F398D-DABE-090A-DF02-30D5657C0823}"/>
              </a:ext>
            </a:extLst>
          </p:cNvPr>
          <p:cNvSpPr>
            <a:spLocks noGrp="1"/>
          </p:cNvSpPr>
          <p:nvPr>
            <p:ph type="title" hasCustomPrompt="1"/>
          </p:nvPr>
        </p:nvSpPr>
        <p:spPr/>
        <p:txBody>
          <a:bodyPr/>
          <a:lstStyle/>
          <a:p>
            <a:r>
              <a:rPr lang="en-GB" dirty="0"/>
              <a:t>CLICK TO EDIT MASTER TITLE STYLE</a:t>
            </a:r>
            <a:endParaRPr lang="en-UA" dirty="0"/>
          </a:p>
        </p:txBody>
      </p:sp>
      <p:sp>
        <p:nvSpPr>
          <p:cNvPr id="3" name="Content Placeholder 2">
            <a:extLst>
              <a:ext uri="{FF2B5EF4-FFF2-40B4-BE49-F238E27FC236}">
                <a16:creationId xmlns:a16="http://schemas.microsoft.com/office/drawing/2014/main" id="{E62B52B2-108A-86F7-4006-EB4BAA93A9B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A"/>
          </a:p>
        </p:txBody>
      </p:sp>
      <p:sp>
        <p:nvSpPr>
          <p:cNvPr id="6" name="Slide Number Placeholder 5">
            <a:extLst>
              <a:ext uri="{FF2B5EF4-FFF2-40B4-BE49-F238E27FC236}">
                <a16:creationId xmlns:a16="http://schemas.microsoft.com/office/drawing/2014/main" id="{3D5B14C1-8279-737B-6726-045C3D9A1B5B}"/>
              </a:ext>
            </a:extLst>
          </p:cNvPr>
          <p:cNvSpPr>
            <a:spLocks noGrp="1"/>
          </p:cNvSpPr>
          <p:nvPr>
            <p:ph type="sldNum" sz="quarter" idx="12"/>
          </p:nvPr>
        </p:nvSpPr>
        <p:spPr/>
        <p:txBody>
          <a:bodyPr/>
          <a:lstStyle/>
          <a:p>
            <a:fld id="{FB4DB2A8-23D4-2B48-B232-C1F6153B6A7B}" type="slidenum">
              <a:rPr lang="en-UA" smtClean="0"/>
              <a:t>‹#›</a:t>
            </a:fld>
            <a:endParaRPr lang="en-UA"/>
          </a:p>
        </p:txBody>
      </p:sp>
    </p:spTree>
    <p:extLst>
      <p:ext uri="{BB962C8B-B14F-4D97-AF65-F5344CB8AC3E}">
        <p14:creationId xmlns:p14="http://schemas.microsoft.com/office/powerpoint/2010/main" val="1875277929"/>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white">
    <p:bg>
      <p:bgPr>
        <a:solidFill>
          <a:srgbClr val="FFFFFF"/>
        </a:solidFill>
        <a:effectLst/>
      </p:bgPr>
    </p:bg>
    <p:spTree>
      <p:nvGrpSpPr>
        <p:cNvPr id="1" name=""/>
        <p:cNvGrpSpPr/>
        <p:nvPr/>
      </p:nvGrpSpPr>
      <p:grpSpPr>
        <a:xfrm>
          <a:off x="0" y="0"/>
          <a:ext cx="0" cy="0"/>
          <a:chOff x="0" y="0"/>
          <a:chExt cx="0" cy="0"/>
        </a:xfrm>
      </p:grpSpPr>
      <p:sp>
        <p:nvSpPr>
          <p:cNvPr id="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8947213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extLst>
              <a:ext uri="{BEBA8EAE-BF5A-486C-A8C5-ECC9F3942E4B}">
                <a14:imgProps xmlns:a14="http://schemas.microsoft.com/office/drawing/2010/main">
                  <a14:imgLayer r:embed="rId3">
                    <a14:imgEffect>
                      <a14:brightnessContrast bright="-40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66502-4A75-58CC-95BB-B816B5917E79}"/>
              </a:ext>
            </a:extLst>
          </p:cNvPr>
          <p:cNvSpPr>
            <a:spLocks noGrp="1"/>
          </p:cNvSpPr>
          <p:nvPr>
            <p:ph type="title" hasCustomPrompt="1"/>
          </p:nvPr>
        </p:nvSpPr>
        <p:spPr/>
        <p:txBody>
          <a:bodyPr/>
          <a:lstStyle/>
          <a:p>
            <a:r>
              <a:rPr lang="en-GB" dirty="0"/>
              <a:t>CLICK TO EDIT MASTER TITLE STYLE</a:t>
            </a:r>
            <a:endParaRPr lang="en-UA" dirty="0"/>
          </a:p>
        </p:txBody>
      </p:sp>
      <p:sp>
        <p:nvSpPr>
          <p:cNvPr id="3" name="Content Placeholder 2">
            <a:extLst>
              <a:ext uri="{FF2B5EF4-FFF2-40B4-BE49-F238E27FC236}">
                <a16:creationId xmlns:a16="http://schemas.microsoft.com/office/drawing/2014/main" id="{7F177EC2-A2D5-5172-4735-2975FD02663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A"/>
          </a:p>
        </p:txBody>
      </p:sp>
      <p:sp>
        <p:nvSpPr>
          <p:cNvPr id="4" name="Content Placeholder 3">
            <a:extLst>
              <a:ext uri="{FF2B5EF4-FFF2-40B4-BE49-F238E27FC236}">
                <a16:creationId xmlns:a16="http://schemas.microsoft.com/office/drawing/2014/main" id="{0887A9BF-DADA-117F-9BC8-8517356124C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A"/>
          </a:p>
        </p:txBody>
      </p:sp>
      <p:sp>
        <p:nvSpPr>
          <p:cNvPr id="7" name="Slide Number Placeholder 6">
            <a:extLst>
              <a:ext uri="{FF2B5EF4-FFF2-40B4-BE49-F238E27FC236}">
                <a16:creationId xmlns:a16="http://schemas.microsoft.com/office/drawing/2014/main" id="{530684F9-61A8-C9CF-B717-56C72B634CD0}"/>
              </a:ext>
            </a:extLst>
          </p:cNvPr>
          <p:cNvSpPr>
            <a:spLocks noGrp="1"/>
          </p:cNvSpPr>
          <p:nvPr>
            <p:ph type="sldNum" sz="quarter" idx="12"/>
          </p:nvPr>
        </p:nvSpPr>
        <p:spPr/>
        <p:txBody>
          <a:bodyPr/>
          <a:lstStyle/>
          <a:p>
            <a:fld id="{FB4DB2A8-23D4-2B48-B232-C1F6153B6A7B}" type="slidenum">
              <a:rPr lang="en-UA" smtClean="0"/>
              <a:t>‹#›</a:t>
            </a:fld>
            <a:endParaRPr lang="en-UA"/>
          </a:p>
        </p:txBody>
      </p:sp>
    </p:spTree>
    <p:extLst>
      <p:ext uri="{BB962C8B-B14F-4D97-AF65-F5344CB8AC3E}">
        <p14:creationId xmlns:p14="http://schemas.microsoft.com/office/powerpoint/2010/main" val="3742925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extLst>
              <a:ext uri="{BEBA8EAE-BF5A-486C-A8C5-ECC9F3942E4B}">
                <a14:imgProps xmlns:a14="http://schemas.microsoft.com/office/drawing/2010/main">
                  <a14:imgLayer r:embed="rId3">
                    <a14:imgEffect>
                      <a14:brightnessContrast bright="-40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9CC6F-D76F-8F36-162D-39B692FFFC18}"/>
              </a:ext>
            </a:extLst>
          </p:cNvPr>
          <p:cNvSpPr>
            <a:spLocks noGrp="1"/>
          </p:cNvSpPr>
          <p:nvPr>
            <p:ph type="title" hasCustomPrompt="1"/>
          </p:nvPr>
        </p:nvSpPr>
        <p:spPr/>
        <p:txBody>
          <a:bodyPr/>
          <a:lstStyle/>
          <a:p>
            <a:r>
              <a:rPr lang="en-GB" dirty="0"/>
              <a:t>CLICK TO EDIT MASTER TITLE STYLE</a:t>
            </a:r>
            <a:endParaRPr lang="en-UA" dirty="0"/>
          </a:p>
        </p:txBody>
      </p:sp>
      <p:sp>
        <p:nvSpPr>
          <p:cNvPr id="5" name="Slide Number Placeholder 4">
            <a:extLst>
              <a:ext uri="{FF2B5EF4-FFF2-40B4-BE49-F238E27FC236}">
                <a16:creationId xmlns:a16="http://schemas.microsoft.com/office/drawing/2014/main" id="{BF0DA450-F846-72FC-1A8E-0A2F957FA8C2}"/>
              </a:ext>
            </a:extLst>
          </p:cNvPr>
          <p:cNvSpPr>
            <a:spLocks noGrp="1"/>
          </p:cNvSpPr>
          <p:nvPr>
            <p:ph type="sldNum" sz="quarter" idx="12"/>
          </p:nvPr>
        </p:nvSpPr>
        <p:spPr/>
        <p:txBody>
          <a:bodyPr/>
          <a:lstStyle/>
          <a:p>
            <a:fld id="{FB4DB2A8-23D4-2B48-B232-C1F6153B6A7B}" type="slidenum">
              <a:rPr lang="en-UA" smtClean="0"/>
              <a:t>‹#›</a:t>
            </a:fld>
            <a:endParaRPr lang="en-UA"/>
          </a:p>
        </p:txBody>
      </p:sp>
    </p:spTree>
    <p:extLst>
      <p:ext uri="{BB962C8B-B14F-4D97-AF65-F5344CB8AC3E}">
        <p14:creationId xmlns:p14="http://schemas.microsoft.com/office/powerpoint/2010/main" val="1692435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8042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5261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6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1323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0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F9AF561-4F67-4B18-A9F5-32373D963ABE}"/>
              </a:ext>
            </a:extLst>
          </p:cNvPr>
          <p:cNvSpPr>
            <a:spLocks noGrp="1"/>
          </p:cNvSpPr>
          <p:nvPr>
            <p:ph type="pic" sz="quarter" idx="10"/>
          </p:nvPr>
        </p:nvSpPr>
        <p:spPr>
          <a:xfrm>
            <a:off x="0" y="0"/>
            <a:ext cx="12192000" cy="6858000"/>
          </a:xfrm>
          <a:prstGeom prst="rect">
            <a:avLst/>
          </a:prstGeom>
          <a:solidFill>
            <a:schemeClr val="accent1"/>
          </a:solidFill>
        </p:spPr>
        <p:txBody>
          <a:bodyPr/>
          <a:lstStyle>
            <a:lvl1pPr>
              <a:defRPr sz="2000">
                <a:solidFill>
                  <a:schemeClr val="bg1">
                    <a:lumMod val="75000"/>
                  </a:schemeClr>
                </a:solidFill>
              </a:defRPr>
            </a:lvl1pPr>
          </a:lstStyle>
          <a:p>
            <a:endParaRPr lang="id-ID"/>
          </a:p>
        </p:txBody>
      </p:sp>
    </p:spTree>
    <p:extLst>
      <p:ext uri="{BB962C8B-B14F-4D97-AF65-F5344CB8AC3E}">
        <p14:creationId xmlns:p14="http://schemas.microsoft.com/office/powerpoint/2010/main" val="1358447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theme" Target="../theme/theme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8FFA31-0280-9359-20DD-5B24E52117D9}"/>
              </a:ext>
            </a:extLst>
          </p:cNvPr>
          <p:cNvSpPr>
            <a:spLocks noGrp="1"/>
          </p:cNvSpPr>
          <p:nvPr>
            <p:ph type="title"/>
          </p:nvPr>
        </p:nvSpPr>
        <p:spPr>
          <a:xfrm>
            <a:off x="838200" y="717239"/>
            <a:ext cx="10515600" cy="914074"/>
          </a:xfrm>
          <a:prstGeom prst="rect">
            <a:avLst/>
          </a:prstGeom>
        </p:spPr>
        <p:txBody>
          <a:bodyPr vert="horz" lIns="0" tIns="45720" rIns="0" bIns="45720" rtlCol="0" anchor="t">
            <a:noAutofit/>
          </a:bodyPr>
          <a:lstStyle/>
          <a:p>
            <a:r>
              <a:rPr lang="en-GB" dirty="0"/>
              <a:t>CLICK TO EDIT MASTER TITLE STYLE</a:t>
            </a:r>
            <a:endParaRPr lang="en-UA" dirty="0"/>
          </a:p>
        </p:txBody>
      </p:sp>
      <p:sp>
        <p:nvSpPr>
          <p:cNvPr id="3" name="Text Placeholder 2">
            <a:extLst>
              <a:ext uri="{FF2B5EF4-FFF2-40B4-BE49-F238E27FC236}">
                <a16:creationId xmlns:a16="http://schemas.microsoft.com/office/drawing/2014/main" id="{8B41C54F-04C5-D355-CB49-46A3F80EC88F}"/>
              </a:ext>
            </a:extLst>
          </p:cNvPr>
          <p:cNvSpPr>
            <a:spLocks noGrp="1"/>
          </p:cNvSpPr>
          <p:nvPr>
            <p:ph type="body" idx="1"/>
          </p:nvPr>
        </p:nvSpPr>
        <p:spPr>
          <a:xfrm>
            <a:off x="838200" y="1825625"/>
            <a:ext cx="10515600" cy="4149290"/>
          </a:xfrm>
          <a:prstGeom prst="rect">
            <a:avLst/>
          </a:prstGeom>
        </p:spPr>
        <p:txBody>
          <a:bodyPr vert="horz" lIns="0" tIns="45720" rIns="0" bIns="4572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A" dirty="0"/>
          </a:p>
        </p:txBody>
      </p:sp>
      <p:sp>
        <p:nvSpPr>
          <p:cNvPr id="6" name="Slide Number Placeholder 5">
            <a:extLst>
              <a:ext uri="{FF2B5EF4-FFF2-40B4-BE49-F238E27FC236}">
                <a16:creationId xmlns:a16="http://schemas.microsoft.com/office/drawing/2014/main" id="{0CFB2628-B120-0B26-62DF-F89941D68B5B}"/>
              </a:ext>
            </a:extLst>
          </p:cNvPr>
          <p:cNvSpPr>
            <a:spLocks noGrp="1"/>
          </p:cNvSpPr>
          <p:nvPr>
            <p:ph type="sldNum" sz="quarter" idx="4"/>
          </p:nvPr>
        </p:nvSpPr>
        <p:spPr>
          <a:xfrm>
            <a:off x="838200" y="6153084"/>
            <a:ext cx="2743200" cy="365125"/>
          </a:xfrm>
          <a:prstGeom prst="rect">
            <a:avLst/>
          </a:prstGeom>
        </p:spPr>
        <p:txBody>
          <a:bodyPr vert="horz" lIns="0" tIns="45720" rIns="0" bIns="45720" rtlCol="0" anchor="ctr">
            <a:noAutofit/>
          </a:bodyPr>
          <a:lstStyle>
            <a:lvl1pPr algn="l">
              <a:defRPr sz="1200">
                <a:solidFill>
                  <a:schemeClr val="bg2"/>
                </a:solidFill>
                <a:latin typeface="Montserrat" pitchFamily="2" charset="77"/>
              </a:defRPr>
            </a:lvl1pPr>
          </a:lstStyle>
          <a:p>
            <a:fld id="{FB4DB2A8-23D4-2B48-B232-C1F6153B6A7B}" type="slidenum">
              <a:rPr lang="en-UA" smtClean="0"/>
              <a:pPr/>
              <a:t>‹#›</a:t>
            </a:fld>
            <a:endParaRPr lang="en-UA"/>
          </a:p>
        </p:txBody>
      </p:sp>
    </p:spTree>
    <p:extLst>
      <p:ext uri="{BB962C8B-B14F-4D97-AF65-F5344CB8AC3E}">
        <p14:creationId xmlns:p14="http://schemas.microsoft.com/office/powerpoint/2010/main" val="15188460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52" r:id="rId4"/>
    <p:sldLayoutId id="2147483654" r:id="rId5"/>
  </p:sldLayoutIdLst>
  <p:txStyles>
    <p:title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p:titleStyle>
    <p:body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userDrawn="1">
          <p15:clr>
            <a:srgbClr val="F26B43"/>
          </p15:clr>
        </p15:guide>
        <p15:guide id="2" pos="7151" userDrawn="1">
          <p15:clr>
            <a:srgbClr val="F26B43"/>
          </p15:clr>
        </p15:guide>
        <p15:guide id="3" pos="3840" userDrawn="1">
          <p15:clr>
            <a:srgbClr val="F26B43"/>
          </p15:clr>
        </p15:guide>
        <p15:guide id="4" orient="horz" pos="504" userDrawn="1">
          <p15:clr>
            <a:srgbClr val="F26B43"/>
          </p15:clr>
        </p15:guide>
        <p15:guide id="5" orient="horz" pos="3929" userDrawn="1">
          <p15:clr>
            <a:srgbClr val="F26B43"/>
          </p15:clr>
        </p15:guide>
        <p15:guide id="6" orient="horz" pos="216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994910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3F3F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8624" y="0"/>
            <a:ext cx="11115357" cy="72866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28624" y="1047750"/>
            <a:ext cx="11115357" cy="512921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938568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Lst>
  <p:hf hdr="0" ftr="0" dt="0"/>
  <p:txStyles>
    <p:titleStyle>
      <a:lvl1pPr marL="72000" indent="-72000" algn="l" defTabSz="914400" rtl="0" eaLnBrk="1" latinLnBrk="0" hangingPunct="1">
        <a:lnSpc>
          <a:spcPct val="100000"/>
        </a:lnSpc>
        <a:spcBef>
          <a:spcPct val="0"/>
        </a:spcBef>
        <a:buNone/>
        <a:defRPr sz="2800" b="1" kern="1200">
          <a:solidFill>
            <a:srgbClr val="0182C3"/>
          </a:solidFill>
          <a:latin typeface="Century Gothic" panose="020B0502020202020204" pitchFamily="34" charset="0"/>
          <a:ea typeface="+mj-ea"/>
          <a:cs typeface="+mj-cs"/>
        </a:defRPr>
      </a:lvl1pPr>
    </p:titleStyle>
    <p:bodyStyle>
      <a:lvl1pPr marL="72000" indent="-720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72000" indent="-720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72000" indent="-72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72000" indent="-720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72000" indent="-720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lus.youexec.com/video/goto2" TargetMode="External"/><Relationship Id="rId7" Type="http://schemas.openxmlformats.org/officeDocument/2006/relationships/hyperlink" Target="https://plus.youexec.com/feedback/goto2" TargetMode="External"/><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4.gif"/><Relationship Id="rId5" Type="http://schemas.openxmlformats.org/officeDocument/2006/relationships/image" Target="../media/image3.png"/><Relationship Id="rId4" Type="http://schemas.openxmlformats.org/officeDocument/2006/relationships/hyperlink" Target="https://youexec.com/plus?m=ppt&amp;sr=goto2"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chart" Target="../charts/chart7.xml"/><Relationship Id="rId5" Type="http://schemas.openxmlformats.org/officeDocument/2006/relationships/chart" Target="../charts/chart6.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chart" Target="../charts/chart8.xml"/></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png"/><Relationship Id="rId7" Type="http://schemas.openxmlformats.org/officeDocument/2006/relationships/image" Target="../media/image11.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chart" Target="../charts/chart10.xml"/><Relationship Id="rId4" Type="http://schemas.openxmlformats.org/officeDocument/2006/relationships/chart" Target="../charts/chart9.xml"/><Relationship Id="rId9" Type="http://schemas.openxmlformats.org/officeDocument/2006/relationships/image" Target="../media/image13.sv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3" Type="http://schemas.openxmlformats.org/officeDocument/2006/relationships/image" Target="../media/image5.png"/><Relationship Id="rId7" Type="http://schemas.openxmlformats.org/officeDocument/2006/relationships/image" Target="../media/image17.svg"/><Relationship Id="rId12"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chart" Target="../charts/chart13.xm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chart" Target="../charts/chart12.xml"/><Relationship Id="rId5" Type="http://schemas.openxmlformats.org/officeDocument/2006/relationships/chart" Target="../charts/chart11.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7.sv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29.sv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6.png"/><Relationship Id="rId4" Type="http://schemas.microsoft.com/office/2007/relationships/hdphoto" Target="../media/hdphoto5.wdp"/></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34.gif"/><Relationship Id="rId3" Type="http://schemas.openxmlformats.org/officeDocument/2006/relationships/hyperlink" Target="https://plus.youexec.com/article/entrystr" TargetMode="External"/><Relationship Id="rId7" Type="http://schemas.openxmlformats.org/officeDocument/2006/relationships/hyperlink" Target="https://plus.youexec.com/article/mvp" TargetMode="External"/><Relationship Id="rId2" Type="http://schemas.openxmlformats.org/officeDocument/2006/relationships/notesSlide" Target="../notesSlides/notesSlide32.xml"/><Relationship Id="rId1" Type="http://schemas.openxmlformats.org/officeDocument/2006/relationships/slideLayout" Target="../slideLayouts/slideLayout30.xml"/><Relationship Id="rId6" Type="http://schemas.openxmlformats.org/officeDocument/2006/relationships/image" Target="../media/image33.gif"/><Relationship Id="rId5" Type="http://schemas.openxmlformats.org/officeDocument/2006/relationships/hyperlink" Target="https://plus.youexec.com/article/research" TargetMode="External"/><Relationship Id="rId10" Type="http://schemas.openxmlformats.org/officeDocument/2006/relationships/image" Target="../media/image35.gif"/><Relationship Id="rId4" Type="http://schemas.openxmlformats.org/officeDocument/2006/relationships/image" Target="../media/image32.gif"/><Relationship Id="rId9" Type="http://schemas.openxmlformats.org/officeDocument/2006/relationships/hyperlink" Target="https://plus.youexec.com/article/viral" TargetMode="External"/></Relationships>
</file>

<file path=ppt/slides/_rels/slide4.xml.rels><?xml version="1.0" encoding="UTF-8" standalone="yes"?>
<Relationships xmlns="http://schemas.openxmlformats.org/package/2006/relationships"><Relationship Id="rId8" Type="http://schemas.openxmlformats.org/officeDocument/2006/relationships/chart" Target="../charts/chart4.xml"/><Relationship Id="rId3" Type="http://schemas.openxmlformats.org/officeDocument/2006/relationships/image" Target="../media/image8.png"/><Relationship Id="rId7" Type="http://schemas.openxmlformats.org/officeDocument/2006/relationships/chart" Target="../charts/chart3.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chart" Target="../charts/chart2.xml"/><Relationship Id="rId5" Type="http://schemas.openxmlformats.org/officeDocument/2006/relationships/chart" Target="../charts/chart1.xml"/><Relationship Id="rId10" Type="http://schemas.openxmlformats.org/officeDocument/2006/relationships/image" Target="../media/image6.png"/><Relationship Id="rId4" Type="http://schemas.microsoft.com/office/2007/relationships/hdphoto" Target="../media/hdphoto6.wdp"/><Relationship Id="rId9" Type="http://schemas.openxmlformats.org/officeDocument/2006/relationships/chart" Target="../charts/char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EFBBC22-36DF-084B-8829-047B0472472A}"/>
              </a:ext>
            </a:extLst>
          </p:cNvPr>
          <p:cNvSpPr txBox="1"/>
          <p:nvPr/>
        </p:nvSpPr>
        <p:spPr>
          <a:xfrm>
            <a:off x="7075564" y="5129052"/>
            <a:ext cx="3455705" cy="888256"/>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This video will walk you through the benefits of this framework. Paid members, please log in for a better viewing experience.</a:t>
            </a:r>
          </a:p>
        </p:txBody>
      </p:sp>
      <p:sp>
        <p:nvSpPr>
          <p:cNvPr id="15" name="Rounded Rectangle 14">
            <a:hlinkClick r:id="rId3"/>
            <a:extLst>
              <a:ext uri="{FF2B5EF4-FFF2-40B4-BE49-F238E27FC236}">
                <a16:creationId xmlns:a16="http://schemas.microsoft.com/office/drawing/2014/main" id="{46713F1D-4D14-9C48-AAB5-37AB772F3CA3}"/>
              </a:ext>
            </a:extLst>
          </p:cNvPr>
          <p:cNvSpPr/>
          <p:nvPr/>
        </p:nvSpPr>
        <p:spPr bwMode="auto">
          <a:xfrm>
            <a:off x="7083138" y="4206754"/>
            <a:ext cx="3455706" cy="690671"/>
          </a:xfrm>
          <a:prstGeom prst="roundRect">
            <a:avLst>
              <a:gd name="adj" fmla="val 9962"/>
            </a:avLst>
          </a:prstGeom>
          <a:solidFill>
            <a:srgbClr val="0044FF"/>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998"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Watch explainer</a:t>
            </a:r>
          </a:p>
        </p:txBody>
      </p:sp>
      <p:pic>
        <p:nvPicPr>
          <p:cNvPr id="25" name="Picture 24">
            <a:hlinkClick r:id="rId4"/>
            <a:extLst>
              <a:ext uri="{FF2B5EF4-FFF2-40B4-BE49-F238E27FC236}">
                <a16:creationId xmlns:a16="http://schemas.microsoft.com/office/drawing/2014/main" id="{1AB3293C-F512-DF4E-8165-1A9C8B9668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72131" y="840692"/>
            <a:ext cx="2388399" cy="686665"/>
          </a:xfrm>
          <a:prstGeom prst="rect">
            <a:avLst/>
          </a:prstGeom>
        </p:spPr>
      </p:pic>
      <p:sp>
        <p:nvSpPr>
          <p:cNvPr id="13" name="TextBox 12">
            <a:extLst>
              <a:ext uri="{FF2B5EF4-FFF2-40B4-BE49-F238E27FC236}">
                <a16:creationId xmlns:a16="http://schemas.microsoft.com/office/drawing/2014/main" id="{E6774262-A710-D04D-A5FB-5BDB58062892}"/>
              </a:ext>
            </a:extLst>
          </p:cNvPr>
          <p:cNvSpPr txBox="1"/>
          <p:nvPr/>
        </p:nvSpPr>
        <p:spPr>
          <a:xfrm>
            <a:off x="750698" y="2020243"/>
            <a:ext cx="4217177" cy="1165191"/>
          </a:xfrm>
          <a:prstGeom prst="rect">
            <a:avLst/>
          </a:prstGeom>
          <a:solidFill>
            <a:schemeClr val="bg1"/>
          </a:solid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You Exec provides business resources that move your career forward. Access our full library of presentations, spreadsheet models, and business book summaries. We do the work, you take the credit.</a:t>
            </a:r>
          </a:p>
        </p:txBody>
      </p:sp>
      <p:sp>
        <p:nvSpPr>
          <p:cNvPr id="14" name="TextBox 13">
            <a:extLst>
              <a:ext uri="{FF2B5EF4-FFF2-40B4-BE49-F238E27FC236}">
                <a16:creationId xmlns:a16="http://schemas.microsoft.com/office/drawing/2014/main" id="{BAC14C91-8D62-C340-9046-24DCF787110B}"/>
              </a:ext>
            </a:extLst>
          </p:cNvPr>
          <p:cNvSpPr txBox="1"/>
          <p:nvPr/>
        </p:nvSpPr>
        <p:spPr>
          <a:xfrm>
            <a:off x="750700" y="3503715"/>
            <a:ext cx="4217176" cy="1719189"/>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Errors &amp; Omissions Liability (E&amp;O): </a:t>
            </a: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You Exec makes no guarantee that the statements, analysis, projections, estimates, graphs, reports, numbers, and any derivatives sourced from this presentation are free of errors and omissions. You Exec assumes no liability for erroneous outcomes derived from this presentation. </a:t>
            </a:r>
            <a:endPar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endParaRPr>
          </a:p>
        </p:txBody>
      </p:sp>
      <p:pic>
        <p:nvPicPr>
          <p:cNvPr id="6" name="Picture 5">
            <a:hlinkClick r:id="rId3"/>
            <a:extLst>
              <a:ext uri="{FF2B5EF4-FFF2-40B4-BE49-F238E27FC236}">
                <a16:creationId xmlns:a16="http://schemas.microsoft.com/office/drawing/2014/main" id="{2005BA3B-18D8-2F48-95D5-B3C8B62AE9C6}"/>
              </a:ext>
            </a:extLst>
          </p:cNvPr>
          <p:cNvPicPr>
            <a:picLocks noChangeAspect="1"/>
          </p:cNvPicPr>
          <p:nvPr/>
        </p:nvPicPr>
        <p:blipFill>
          <a:blip r:embed="rId6"/>
          <a:srcRect l="74" r="74"/>
          <a:stretch/>
        </p:blipFill>
        <p:spPr>
          <a:xfrm>
            <a:off x="6248415" y="932980"/>
            <a:ext cx="5125153" cy="2887170"/>
          </a:xfrm>
          <a:prstGeom prst="roundRect">
            <a:avLst>
              <a:gd name="adj" fmla="val 5398"/>
            </a:avLst>
          </a:prstGeom>
          <a:solidFill>
            <a:srgbClr val="FFFFFF">
              <a:shade val="85000"/>
            </a:srgbClr>
          </a:solidFill>
          <a:ln>
            <a:noFill/>
          </a:ln>
          <a:effectLst/>
        </p:spPr>
      </p:pic>
      <p:sp>
        <p:nvSpPr>
          <p:cNvPr id="8" name="Rounded Rectangle 7">
            <a:hlinkClick r:id="rId7"/>
            <a:extLst>
              <a:ext uri="{FF2B5EF4-FFF2-40B4-BE49-F238E27FC236}">
                <a16:creationId xmlns:a16="http://schemas.microsoft.com/office/drawing/2014/main" id="{0653B420-FC03-DFCC-57E3-30F3F87284E0}"/>
              </a:ext>
            </a:extLst>
          </p:cNvPr>
          <p:cNvSpPr/>
          <p:nvPr/>
        </p:nvSpPr>
        <p:spPr bwMode="auto">
          <a:xfrm>
            <a:off x="3569478" y="5541186"/>
            <a:ext cx="1174618" cy="402414"/>
          </a:xfrm>
          <a:prstGeom prst="roundRect">
            <a:avLst>
              <a:gd name="adj" fmla="val 24054"/>
            </a:avLst>
          </a:prstGeom>
          <a:solidFill>
            <a:srgbClr val="424242"/>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Feedback</a:t>
            </a:r>
          </a:p>
        </p:txBody>
      </p:sp>
      <p:sp>
        <p:nvSpPr>
          <p:cNvPr id="9" name="TextBox 8">
            <a:extLst>
              <a:ext uri="{FF2B5EF4-FFF2-40B4-BE49-F238E27FC236}">
                <a16:creationId xmlns:a16="http://schemas.microsoft.com/office/drawing/2014/main" id="{5CEA113A-0781-CC8E-23A1-ADC09B093B93}"/>
              </a:ext>
            </a:extLst>
          </p:cNvPr>
          <p:cNvSpPr txBox="1"/>
          <p:nvPr/>
        </p:nvSpPr>
        <p:spPr>
          <a:xfrm>
            <a:off x="750699" y="5541186"/>
            <a:ext cx="2818780" cy="334194"/>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Found an error, have suggestions?</a:t>
            </a:r>
          </a:p>
        </p:txBody>
      </p:sp>
    </p:spTree>
    <p:extLst>
      <p:ext uri="{BB962C8B-B14F-4D97-AF65-F5344CB8AC3E}">
        <p14:creationId xmlns:p14="http://schemas.microsoft.com/office/powerpoint/2010/main" val="187216679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62C44B-A8DD-2282-D59D-34E021E4BBF8}"/>
              </a:ext>
            </a:extLst>
          </p:cNvPr>
          <p:cNvPicPr>
            <a:picLocks noChangeAspect="1"/>
          </p:cNvPicPr>
          <p:nvPr/>
        </p:nvPicPr>
        <p:blipFill>
          <a:blip r:embed="rId3">
            <a:alphaModFix amt="82000"/>
          </a:blip>
          <a:srcRect/>
          <a:stretch/>
        </p:blipFill>
        <p:spPr>
          <a:xfrm rot="18612987">
            <a:off x="5435678" y="-3590863"/>
            <a:ext cx="13359222" cy="13359222"/>
          </a:xfrm>
          <a:prstGeom prst="rect">
            <a:avLst/>
          </a:prstGeom>
        </p:spPr>
      </p:pic>
      <p:sp>
        <p:nvSpPr>
          <p:cNvPr id="6" name="Rectangle 5">
            <a:extLst>
              <a:ext uri="{FF2B5EF4-FFF2-40B4-BE49-F238E27FC236}">
                <a16:creationId xmlns:a16="http://schemas.microsoft.com/office/drawing/2014/main" id="{36B6D459-9288-96FC-721B-B633E144AA5E}"/>
              </a:ext>
            </a:extLst>
          </p:cNvPr>
          <p:cNvSpPr/>
          <p:nvPr/>
        </p:nvSpPr>
        <p:spPr>
          <a:xfrm>
            <a:off x="0" y="0"/>
            <a:ext cx="12192000" cy="78735"/>
          </a:xfrm>
          <a:prstGeom prst="rect">
            <a:avLst/>
          </a:prstGeom>
          <a:gradFill>
            <a:gsLst>
              <a:gs pos="0">
                <a:schemeClr val="accent1"/>
              </a:gs>
              <a:gs pos="28000">
                <a:schemeClr val="tx2">
                  <a:lumMod val="40000"/>
                  <a:lumOff val="60000"/>
                </a:schemeClr>
              </a:gs>
              <a:gs pos="61000">
                <a:schemeClr val="accent1">
                  <a:lumMod val="60000"/>
                  <a:lumOff val="4000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5" name="Title 4">
            <a:extLst>
              <a:ext uri="{FF2B5EF4-FFF2-40B4-BE49-F238E27FC236}">
                <a16:creationId xmlns:a16="http://schemas.microsoft.com/office/drawing/2014/main" id="{10BECDC4-A9BA-247A-165F-98B342DD6AC2}"/>
              </a:ext>
            </a:extLst>
          </p:cNvPr>
          <p:cNvSpPr>
            <a:spLocks noGrp="1"/>
          </p:cNvSpPr>
          <p:nvPr>
            <p:ph type="title"/>
          </p:nvPr>
        </p:nvSpPr>
        <p:spPr/>
        <p:txBody>
          <a:bodyPr/>
          <a:lstStyle/>
          <a:p>
            <a:pPr algn="ctr"/>
            <a:r>
              <a:rPr lang="en-GB" sz="2200" dirty="0"/>
              <a:t>BRAND POSITIONING</a:t>
            </a:r>
          </a:p>
        </p:txBody>
      </p:sp>
      <p:grpSp>
        <p:nvGrpSpPr>
          <p:cNvPr id="16" name="Group 15">
            <a:extLst>
              <a:ext uri="{FF2B5EF4-FFF2-40B4-BE49-F238E27FC236}">
                <a16:creationId xmlns:a16="http://schemas.microsoft.com/office/drawing/2014/main" id="{5912FD68-4EF6-E09E-79DF-5E6E3362F8AB}"/>
              </a:ext>
            </a:extLst>
          </p:cNvPr>
          <p:cNvGrpSpPr/>
          <p:nvPr/>
        </p:nvGrpSpPr>
        <p:grpSpPr>
          <a:xfrm>
            <a:off x="838196" y="1552936"/>
            <a:ext cx="10515604" cy="4737552"/>
            <a:chOff x="838201" y="1732134"/>
            <a:chExt cx="10515604" cy="4269486"/>
          </a:xfrm>
        </p:grpSpPr>
        <p:sp>
          <p:nvSpPr>
            <p:cNvPr id="134" name="Round Same-side Corner of Rectangle 133">
              <a:extLst>
                <a:ext uri="{FF2B5EF4-FFF2-40B4-BE49-F238E27FC236}">
                  <a16:creationId xmlns:a16="http://schemas.microsoft.com/office/drawing/2014/main" id="{EC826362-E479-1E00-0B4D-D7DE6F1049F1}"/>
                </a:ext>
              </a:extLst>
            </p:cNvPr>
            <p:cNvSpPr/>
            <p:nvPr/>
          </p:nvSpPr>
          <p:spPr>
            <a:xfrm rot="16200000">
              <a:off x="1278048" y="1292287"/>
              <a:ext cx="604030" cy="1483724"/>
            </a:xfrm>
            <a:prstGeom prst="round2SameRect">
              <a:avLst/>
            </a:prstGeom>
            <a:gradFill>
              <a:gsLst>
                <a:gs pos="0">
                  <a:schemeClr val="accent2">
                    <a:lumMod val="75000"/>
                  </a:schemeClr>
                </a:gs>
                <a:gs pos="39000">
                  <a:srgbClr val="3155EA"/>
                </a:gs>
                <a:gs pos="81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00"/>
                </a:spcBef>
                <a:spcAft>
                  <a:spcPts val="100"/>
                </a:spcAft>
              </a:pPr>
              <a:endParaRPr lang="en-UA" sz="700" dirty="0">
                <a:latin typeface="Montserrat" pitchFamily="2" charset="77"/>
              </a:endParaRPr>
            </a:p>
          </p:txBody>
        </p:sp>
        <p:sp>
          <p:nvSpPr>
            <p:cNvPr id="2" name="Round Same-side Corner of Rectangle 1">
              <a:extLst>
                <a:ext uri="{FF2B5EF4-FFF2-40B4-BE49-F238E27FC236}">
                  <a16:creationId xmlns:a16="http://schemas.microsoft.com/office/drawing/2014/main" id="{63570B62-34AB-CAB2-B684-F8C9EA4583E1}"/>
                </a:ext>
              </a:extLst>
            </p:cNvPr>
            <p:cNvSpPr/>
            <p:nvPr/>
          </p:nvSpPr>
          <p:spPr>
            <a:xfrm rot="5400000">
              <a:off x="6535847" y="-2481789"/>
              <a:ext cx="604030" cy="9031880"/>
            </a:xfrm>
            <a:prstGeom prst="round2Same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00"/>
                </a:spcBef>
                <a:spcAft>
                  <a:spcPts val="100"/>
                </a:spcAft>
              </a:pPr>
              <a:endParaRPr lang="en-UA" sz="700" dirty="0">
                <a:latin typeface="Montserrat" pitchFamily="2" charset="77"/>
              </a:endParaRPr>
            </a:p>
          </p:txBody>
        </p:sp>
        <p:sp>
          <p:nvSpPr>
            <p:cNvPr id="4" name="Title 3">
              <a:extLst>
                <a:ext uri="{FF2B5EF4-FFF2-40B4-BE49-F238E27FC236}">
                  <a16:creationId xmlns:a16="http://schemas.microsoft.com/office/drawing/2014/main" id="{6E6D93D3-3D92-C2AD-4DA8-E579D206C7B1}"/>
                </a:ext>
              </a:extLst>
            </p:cNvPr>
            <p:cNvSpPr txBox="1">
              <a:spLocks/>
            </p:cNvSpPr>
            <p:nvPr/>
          </p:nvSpPr>
          <p:spPr>
            <a:xfrm>
              <a:off x="923576" y="1817157"/>
              <a:ext cx="1312980" cy="433982"/>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algn="ctr">
                <a:lnSpc>
                  <a:spcPts val="1720"/>
                </a:lnSpc>
              </a:pPr>
              <a:r>
                <a:rPr lang="en-GB" sz="1100" dirty="0"/>
                <a:t>Purpose</a:t>
              </a:r>
            </a:p>
          </p:txBody>
        </p:sp>
        <p:sp>
          <p:nvSpPr>
            <p:cNvPr id="7" name="Round Same-side Corner of Rectangle 6">
              <a:extLst>
                <a:ext uri="{FF2B5EF4-FFF2-40B4-BE49-F238E27FC236}">
                  <a16:creationId xmlns:a16="http://schemas.microsoft.com/office/drawing/2014/main" id="{A39F96D5-FA0C-A14E-BB69-87531C31AD44}"/>
                </a:ext>
              </a:extLst>
            </p:cNvPr>
            <p:cNvSpPr/>
            <p:nvPr/>
          </p:nvSpPr>
          <p:spPr>
            <a:xfrm rot="16200000">
              <a:off x="1278048" y="1981338"/>
              <a:ext cx="604030" cy="1483724"/>
            </a:xfrm>
            <a:prstGeom prst="round2SameRect">
              <a:avLst/>
            </a:prstGeom>
            <a:gradFill>
              <a:gsLst>
                <a:gs pos="0">
                  <a:schemeClr val="accent2">
                    <a:lumMod val="75000"/>
                  </a:schemeClr>
                </a:gs>
                <a:gs pos="39000">
                  <a:srgbClr val="3155EA"/>
                </a:gs>
                <a:gs pos="81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00"/>
                </a:spcBef>
                <a:spcAft>
                  <a:spcPts val="100"/>
                </a:spcAft>
              </a:pPr>
              <a:endParaRPr lang="en-UA" sz="700" dirty="0">
                <a:latin typeface="Montserrat" pitchFamily="2" charset="77"/>
              </a:endParaRPr>
            </a:p>
          </p:txBody>
        </p:sp>
        <p:sp>
          <p:nvSpPr>
            <p:cNvPr id="8" name="Round Same-side Corner of Rectangle 7">
              <a:extLst>
                <a:ext uri="{FF2B5EF4-FFF2-40B4-BE49-F238E27FC236}">
                  <a16:creationId xmlns:a16="http://schemas.microsoft.com/office/drawing/2014/main" id="{9BA49D76-E80A-CF48-7C85-7966FB20D480}"/>
                </a:ext>
              </a:extLst>
            </p:cNvPr>
            <p:cNvSpPr/>
            <p:nvPr/>
          </p:nvSpPr>
          <p:spPr>
            <a:xfrm rot="5400000">
              <a:off x="6535847" y="-1792738"/>
              <a:ext cx="604030" cy="9031880"/>
            </a:xfrm>
            <a:prstGeom prst="round2Same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00"/>
                </a:spcBef>
                <a:spcAft>
                  <a:spcPts val="100"/>
                </a:spcAft>
              </a:pPr>
              <a:endParaRPr lang="en-UA" sz="700" dirty="0">
                <a:latin typeface="Montserrat" pitchFamily="2" charset="77"/>
              </a:endParaRPr>
            </a:p>
          </p:txBody>
        </p:sp>
        <p:sp>
          <p:nvSpPr>
            <p:cNvPr id="9" name="Title 3">
              <a:extLst>
                <a:ext uri="{FF2B5EF4-FFF2-40B4-BE49-F238E27FC236}">
                  <a16:creationId xmlns:a16="http://schemas.microsoft.com/office/drawing/2014/main" id="{EEAFE402-8670-8445-31E2-D2F06584976C}"/>
                </a:ext>
              </a:extLst>
            </p:cNvPr>
            <p:cNvSpPr txBox="1">
              <a:spLocks/>
            </p:cNvSpPr>
            <p:nvPr/>
          </p:nvSpPr>
          <p:spPr>
            <a:xfrm>
              <a:off x="923576" y="2506208"/>
              <a:ext cx="1312980" cy="433982"/>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algn="ctr">
                <a:lnSpc>
                  <a:spcPts val="1720"/>
                </a:lnSpc>
              </a:pPr>
              <a:r>
                <a:rPr lang="en-GB" sz="1100" dirty="0"/>
                <a:t>Brand attributes</a:t>
              </a:r>
            </a:p>
          </p:txBody>
        </p:sp>
        <p:sp>
          <p:nvSpPr>
            <p:cNvPr id="19" name="Round Same-side Corner of Rectangle 18">
              <a:extLst>
                <a:ext uri="{FF2B5EF4-FFF2-40B4-BE49-F238E27FC236}">
                  <a16:creationId xmlns:a16="http://schemas.microsoft.com/office/drawing/2014/main" id="{3BB1873A-36B1-3659-836F-F281B8101C0B}"/>
                </a:ext>
              </a:extLst>
            </p:cNvPr>
            <p:cNvSpPr/>
            <p:nvPr/>
          </p:nvSpPr>
          <p:spPr>
            <a:xfrm rot="16200000">
              <a:off x="1003639" y="2942627"/>
              <a:ext cx="1152858" cy="1483724"/>
            </a:xfrm>
            <a:prstGeom prst="round2SameRect">
              <a:avLst>
                <a:gd name="adj1" fmla="val 9431"/>
                <a:gd name="adj2" fmla="val 0"/>
              </a:avLst>
            </a:prstGeom>
            <a:gradFill>
              <a:gsLst>
                <a:gs pos="0">
                  <a:schemeClr val="accent2">
                    <a:lumMod val="75000"/>
                  </a:schemeClr>
                </a:gs>
                <a:gs pos="39000">
                  <a:srgbClr val="3155EA"/>
                </a:gs>
                <a:gs pos="81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00"/>
                </a:spcBef>
                <a:spcAft>
                  <a:spcPts val="100"/>
                </a:spcAft>
              </a:pPr>
              <a:endParaRPr lang="en-UA" sz="700" dirty="0">
                <a:latin typeface="Montserrat" pitchFamily="2" charset="77"/>
              </a:endParaRPr>
            </a:p>
          </p:txBody>
        </p:sp>
        <p:sp>
          <p:nvSpPr>
            <p:cNvPr id="20" name="Round Same-side Corner of Rectangle 19">
              <a:extLst>
                <a:ext uri="{FF2B5EF4-FFF2-40B4-BE49-F238E27FC236}">
                  <a16:creationId xmlns:a16="http://schemas.microsoft.com/office/drawing/2014/main" id="{E90698F7-3404-F88B-5F16-0EF14A3A7D37}"/>
                </a:ext>
              </a:extLst>
            </p:cNvPr>
            <p:cNvSpPr/>
            <p:nvPr/>
          </p:nvSpPr>
          <p:spPr>
            <a:xfrm rot="5400000">
              <a:off x="6261437" y="-831447"/>
              <a:ext cx="1152856" cy="9031880"/>
            </a:xfrm>
            <a:prstGeom prst="round2SameRect">
              <a:avLst>
                <a:gd name="adj1" fmla="val 10436"/>
                <a:gd name="adj2" fmla="val 0"/>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00"/>
                </a:spcBef>
                <a:spcAft>
                  <a:spcPts val="100"/>
                </a:spcAft>
              </a:pPr>
              <a:endParaRPr lang="en-UA" sz="700" dirty="0">
                <a:latin typeface="Montserrat" pitchFamily="2" charset="77"/>
              </a:endParaRPr>
            </a:p>
          </p:txBody>
        </p:sp>
        <p:sp>
          <p:nvSpPr>
            <p:cNvPr id="21" name="Title 3">
              <a:extLst>
                <a:ext uri="{FF2B5EF4-FFF2-40B4-BE49-F238E27FC236}">
                  <a16:creationId xmlns:a16="http://schemas.microsoft.com/office/drawing/2014/main" id="{744FAB46-CAB5-60ED-B389-55F0FF4ED9A9}"/>
                </a:ext>
              </a:extLst>
            </p:cNvPr>
            <p:cNvSpPr txBox="1">
              <a:spLocks/>
            </p:cNvSpPr>
            <p:nvPr/>
          </p:nvSpPr>
          <p:spPr>
            <a:xfrm>
              <a:off x="923576" y="3467497"/>
              <a:ext cx="1312980" cy="433982"/>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algn="ctr">
                <a:lnSpc>
                  <a:spcPts val="1720"/>
                </a:lnSpc>
              </a:pPr>
              <a:r>
                <a:rPr lang="en-GB" sz="1100" dirty="0"/>
                <a:t>Corporate brand</a:t>
              </a:r>
            </a:p>
            <a:p>
              <a:pPr algn="ctr">
                <a:lnSpc>
                  <a:spcPts val="1720"/>
                </a:lnSpc>
              </a:pPr>
              <a:r>
                <a:rPr lang="en-GB" sz="1100" dirty="0"/>
                <a:t>positioning</a:t>
              </a:r>
            </a:p>
          </p:txBody>
        </p:sp>
        <p:sp>
          <p:nvSpPr>
            <p:cNvPr id="10" name="Title 3">
              <a:extLst>
                <a:ext uri="{FF2B5EF4-FFF2-40B4-BE49-F238E27FC236}">
                  <a16:creationId xmlns:a16="http://schemas.microsoft.com/office/drawing/2014/main" id="{1025529D-D76A-C58B-39B3-360C9629D0D9}"/>
                </a:ext>
              </a:extLst>
            </p:cNvPr>
            <p:cNvSpPr txBox="1">
              <a:spLocks/>
            </p:cNvSpPr>
            <p:nvPr/>
          </p:nvSpPr>
          <p:spPr>
            <a:xfrm>
              <a:off x="2505368" y="1926120"/>
              <a:ext cx="8664992" cy="244971"/>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algn="ctr"/>
              <a:r>
                <a:rPr lang="en-GB" sz="1100" b="0" dirty="0"/>
                <a:t>Provide source of wealth-generation for retail investors</a:t>
              </a:r>
            </a:p>
          </p:txBody>
        </p:sp>
        <p:grpSp>
          <p:nvGrpSpPr>
            <p:cNvPr id="17" name="Group 16">
              <a:extLst>
                <a:ext uri="{FF2B5EF4-FFF2-40B4-BE49-F238E27FC236}">
                  <a16:creationId xmlns:a16="http://schemas.microsoft.com/office/drawing/2014/main" id="{A7292B66-09ED-8981-F99A-92FDC77E36E1}"/>
                </a:ext>
              </a:extLst>
            </p:cNvPr>
            <p:cNvGrpSpPr/>
            <p:nvPr/>
          </p:nvGrpSpPr>
          <p:grpSpPr>
            <a:xfrm>
              <a:off x="2607808" y="2523752"/>
              <a:ext cx="8460113" cy="398901"/>
              <a:chOff x="2351493" y="2759420"/>
              <a:chExt cx="8735394" cy="398901"/>
            </a:xfrm>
            <a:solidFill>
              <a:schemeClr val="tx1">
                <a:alpha val="51000"/>
              </a:schemeClr>
            </a:solidFill>
          </p:grpSpPr>
          <p:sp>
            <p:nvSpPr>
              <p:cNvPr id="11" name="Freeform 76">
                <a:extLst>
                  <a:ext uri="{FF2B5EF4-FFF2-40B4-BE49-F238E27FC236}">
                    <a16:creationId xmlns:a16="http://schemas.microsoft.com/office/drawing/2014/main" id="{63D05975-68C5-E97F-381B-839DC5D2C4E5}"/>
                  </a:ext>
                </a:extLst>
              </p:cNvPr>
              <p:cNvSpPr>
                <a:spLocks noChangeArrowheads="1"/>
              </p:cNvSpPr>
              <p:nvPr/>
            </p:nvSpPr>
            <p:spPr bwMode="auto">
              <a:xfrm>
                <a:off x="2351493" y="2759420"/>
                <a:ext cx="1595955" cy="398901"/>
              </a:xfrm>
              <a:prstGeom prst="roundRect">
                <a:avLst/>
              </a:prstGeom>
              <a:grpFill/>
              <a:ln>
                <a:solidFill>
                  <a:schemeClr val="accent2"/>
                </a:solidFill>
              </a:ln>
              <a:effec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Montserrat" pitchFamily="2" charset="77"/>
                  </a:rPr>
                  <a:t>Innovative</a:t>
                </a:r>
              </a:p>
            </p:txBody>
          </p:sp>
          <p:sp>
            <p:nvSpPr>
              <p:cNvPr id="12" name="Freeform 76">
                <a:extLst>
                  <a:ext uri="{FF2B5EF4-FFF2-40B4-BE49-F238E27FC236}">
                    <a16:creationId xmlns:a16="http://schemas.microsoft.com/office/drawing/2014/main" id="{8DA7CD32-A964-9D25-D155-BA3D103BA1F6}"/>
                  </a:ext>
                </a:extLst>
              </p:cNvPr>
              <p:cNvSpPr>
                <a:spLocks noChangeArrowheads="1"/>
              </p:cNvSpPr>
              <p:nvPr/>
            </p:nvSpPr>
            <p:spPr bwMode="auto">
              <a:xfrm>
                <a:off x="4126389" y="2759420"/>
                <a:ext cx="1595955" cy="398901"/>
              </a:xfrm>
              <a:prstGeom prst="roundRect">
                <a:avLst/>
              </a:prstGeom>
              <a:grpFill/>
              <a:ln>
                <a:solidFill>
                  <a:schemeClr val="accent2"/>
                </a:solidFill>
              </a:ln>
              <a:effec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Montserrat" pitchFamily="2" charset="77"/>
                  </a:rPr>
                  <a:t>Tech driven</a:t>
                </a:r>
              </a:p>
            </p:txBody>
          </p:sp>
          <p:sp>
            <p:nvSpPr>
              <p:cNvPr id="13" name="Freeform 76">
                <a:extLst>
                  <a:ext uri="{FF2B5EF4-FFF2-40B4-BE49-F238E27FC236}">
                    <a16:creationId xmlns:a16="http://schemas.microsoft.com/office/drawing/2014/main" id="{1DCD2322-9370-A27E-B822-6B6B5C8D596C}"/>
                  </a:ext>
                </a:extLst>
              </p:cNvPr>
              <p:cNvSpPr>
                <a:spLocks noChangeArrowheads="1"/>
              </p:cNvSpPr>
              <p:nvPr/>
            </p:nvSpPr>
            <p:spPr bwMode="auto">
              <a:xfrm>
                <a:off x="5901285" y="2759420"/>
                <a:ext cx="1595955" cy="398901"/>
              </a:xfrm>
              <a:prstGeom prst="roundRect">
                <a:avLst/>
              </a:prstGeom>
              <a:grpFill/>
              <a:ln>
                <a:solidFill>
                  <a:schemeClr val="accent2"/>
                </a:solidFill>
              </a:ln>
              <a:effec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Montserrat" pitchFamily="2" charset="77"/>
                  </a:rPr>
                  <a:t>Empathetic</a:t>
                </a:r>
              </a:p>
            </p:txBody>
          </p:sp>
          <p:sp>
            <p:nvSpPr>
              <p:cNvPr id="14" name="Freeform 76">
                <a:extLst>
                  <a:ext uri="{FF2B5EF4-FFF2-40B4-BE49-F238E27FC236}">
                    <a16:creationId xmlns:a16="http://schemas.microsoft.com/office/drawing/2014/main" id="{E4FB0B5E-FC99-97FC-D48C-5947CD13BAA4}"/>
                  </a:ext>
                </a:extLst>
              </p:cNvPr>
              <p:cNvSpPr>
                <a:spLocks noChangeArrowheads="1"/>
              </p:cNvSpPr>
              <p:nvPr/>
            </p:nvSpPr>
            <p:spPr bwMode="auto">
              <a:xfrm>
                <a:off x="7676181" y="2759420"/>
                <a:ext cx="1595955" cy="398901"/>
              </a:xfrm>
              <a:prstGeom prst="roundRect">
                <a:avLst/>
              </a:prstGeom>
              <a:grpFill/>
              <a:ln>
                <a:solidFill>
                  <a:schemeClr val="accent2"/>
                </a:solidFill>
              </a:ln>
              <a:effec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Montserrat" pitchFamily="2" charset="77"/>
                  </a:rPr>
                  <a:t>Open-minded</a:t>
                </a:r>
              </a:p>
            </p:txBody>
          </p:sp>
          <p:sp>
            <p:nvSpPr>
              <p:cNvPr id="15" name="Freeform 76">
                <a:extLst>
                  <a:ext uri="{FF2B5EF4-FFF2-40B4-BE49-F238E27FC236}">
                    <a16:creationId xmlns:a16="http://schemas.microsoft.com/office/drawing/2014/main" id="{02E18BB1-03CF-FDA2-A619-E8ECF3C0C5E9}"/>
                  </a:ext>
                </a:extLst>
              </p:cNvPr>
              <p:cNvSpPr>
                <a:spLocks noChangeArrowheads="1"/>
              </p:cNvSpPr>
              <p:nvPr/>
            </p:nvSpPr>
            <p:spPr bwMode="auto">
              <a:xfrm>
                <a:off x="9490932" y="2759420"/>
                <a:ext cx="1595955" cy="398901"/>
              </a:xfrm>
              <a:prstGeom prst="roundRect">
                <a:avLst/>
              </a:prstGeom>
              <a:grpFill/>
              <a:ln>
                <a:solidFill>
                  <a:schemeClr val="accent2"/>
                </a:solidFill>
              </a:ln>
              <a:effec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Montserrat" pitchFamily="2" charset="77"/>
                  </a:rPr>
                  <a:t>Lasting</a:t>
                </a:r>
              </a:p>
            </p:txBody>
          </p:sp>
        </p:grpSp>
        <p:sp>
          <p:nvSpPr>
            <p:cNvPr id="28" name="Title 3">
              <a:extLst>
                <a:ext uri="{FF2B5EF4-FFF2-40B4-BE49-F238E27FC236}">
                  <a16:creationId xmlns:a16="http://schemas.microsoft.com/office/drawing/2014/main" id="{FE0152E7-11C7-5374-2519-0E21F09C2F02}"/>
                </a:ext>
              </a:extLst>
            </p:cNvPr>
            <p:cNvSpPr txBox="1">
              <a:spLocks/>
            </p:cNvSpPr>
            <p:nvPr/>
          </p:nvSpPr>
          <p:spPr>
            <a:xfrm>
              <a:off x="2505368" y="3297405"/>
              <a:ext cx="8664992" cy="244971"/>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algn="ctr"/>
              <a:r>
                <a:rPr lang="en-GB" sz="1100" b="0" dirty="0"/>
                <a:t>Company XYZ is the the leader in financial technology. We provide breakthrough and easy-to-use digital products to</a:t>
              </a:r>
              <a:br>
                <a:rPr lang="en-GB" sz="1100" b="0" dirty="0"/>
              </a:br>
              <a:r>
                <a:rPr lang="en-GB" sz="1100" b="0" dirty="0"/>
                <a:t> service and empower retail investor with information transparency, community unity, and ease of trades.</a:t>
              </a:r>
            </a:p>
          </p:txBody>
        </p:sp>
        <p:grpSp>
          <p:nvGrpSpPr>
            <p:cNvPr id="33" name="Group 32">
              <a:extLst>
                <a:ext uri="{FF2B5EF4-FFF2-40B4-BE49-F238E27FC236}">
                  <a16:creationId xmlns:a16="http://schemas.microsoft.com/office/drawing/2014/main" id="{5617AAC6-21DA-E9DD-B505-9A18442DE572}"/>
                </a:ext>
              </a:extLst>
            </p:cNvPr>
            <p:cNvGrpSpPr/>
            <p:nvPr/>
          </p:nvGrpSpPr>
          <p:grpSpPr>
            <a:xfrm>
              <a:off x="2607808" y="3706246"/>
              <a:ext cx="8460113" cy="398901"/>
              <a:chOff x="2677192" y="4773853"/>
              <a:chExt cx="8735394" cy="398901"/>
            </a:xfrm>
            <a:solidFill>
              <a:schemeClr val="tx1">
                <a:alpha val="51000"/>
              </a:schemeClr>
            </a:solidFill>
          </p:grpSpPr>
          <p:sp>
            <p:nvSpPr>
              <p:cNvPr id="29" name="Freeform 76">
                <a:extLst>
                  <a:ext uri="{FF2B5EF4-FFF2-40B4-BE49-F238E27FC236}">
                    <a16:creationId xmlns:a16="http://schemas.microsoft.com/office/drawing/2014/main" id="{9B43B9E5-C2BF-4D0A-E63D-D8581AA28471}"/>
                  </a:ext>
                </a:extLst>
              </p:cNvPr>
              <p:cNvSpPr>
                <a:spLocks noChangeArrowheads="1"/>
              </p:cNvSpPr>
              <p:nvPr/>
            </p:nvSpPr>
            <p:spPr bwMode="auto">
              <a:xfrm>
                <a:off x="2677192" y="4773853"/>
                <a:ext cx="2014451" cy="398901"/>
              </a:xfrm>
              <a:prstGeom prst="roundRect">
                <a:avLst/>
              </a:prstGeom>
              <a:grpFill/>
              <a:ln>
                <a:solidFill>
                  <a:schemeClr val="accent2"/>
                </a:solidFill>
              </a:ln>
              <a:effec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Montserrat" pitchFamily="2" charset="77"/>
                  </a:rPr>
                  <a:t>Personalized data</a:t>
                </a:r>
              </a:p>
            </p:txBody>
          </p:sp>
          <p:sp>
            <p:nvSpPr>
              <p:cNvPr id="30" name="Freeform 76">
                <a:extLst>
                  <a:ext uri="{FF2B5EF4-FFF2-40B4-BE49-F238E27FC236}">
                    <a16:creationId xmlns:a16="http://schemas.microsoft.com/office/drawing/2014/main" id="{4A17D57C-CE50-02C9-B2D5-BE82B9390F83}"/>
                  </a:ext>
                </a:extLst>
              </p:cNvPr>
              <p:cNvSpPr>
                <a:spLocks noChangeArrowheads="1"/>
              </p:cNvSpPr>
              <p:nvPr/>
            </p:nvSpPr>
            <p:spPr bwMode="auto">
              <a:xfrm>
                <a:off x="4917506" y="4773853"/>
                <a:ext cx="2014451" cy="398901"/>
              </a:xfrm>
              <a:prstGeom prst="roundRect">
                <a:avLst/>
              </a:prstGeom>
              <a:grpFill/>
              <a:ln>
                <a:solidFill>
                  <a:schemeClr val="accent2"/>
                </a:solidFill>
              </a:ln>
              <a:effec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Montserrat" pitchFamily="2" charset="77"/>
                  </a:rPr>
                  <a:t>Excellence in technology</a:t>
                </a:r>
              </a:p>
            </p:txBody>
          </p:sp>
          <p:sp>
            <p:nvSpPr>
              <p:cNvPr id="31" name="Freeform 76">
                <a:extLst>
                  <a:ext uri="{FF2B5EF4-FFF2-40B4-BE49-F238E27FC236}">
                    <a16:creationId xmlns:a16="http://schemas.microsoft.com/office/drawing/2014/main" id="{CB726090-36FD-ECDF-03B8-EFCED7EDB738}"/>
                  </a:ext>
                </a:extLst>
              </p:cNvPr>
              <p:cNvSpPr>
                <a:spLocks noChangeArrowheads="1"/>
              </p:cNvSpPr>
              <p:nvPr/>
            </p:nvSpPr>
            <p:spPr bwMode="auto">
              <a:xfrm>
                <a:off x="7157820" y="4773853"/>
                <a:ext cx="2014451" cy="398901"/>
              </a:xfrm>
              <a:prstGeom prst="roundRect">
                <a:avLst/>
              </a:prstGeom>
              <a:grpFill/>
              <a:ln>
                <a:solidFill>
                  <a:schemeClr val="accent2"/>
                </a:solidFill>
              </a:ln>
              <a:effec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Montserrat" pitchFamily="2" charset="77"/>
                  </a:rPr>
                  <a:t>Community oriented</a:t>
                </a:r>
              </a:p>
            </p:txBody>
          </p:sp>
          <p:sp>
            <p:nvSpPr>
              <p:cNvPr id="32" name="Freeform 76">
                <a:extLst>
                  <a:ext uri="{FF2B5EF4-FFF2-40B4-BE49-F238E27FC236}">
                    <a16:creationId xmlns:a16="http://schemas.microsoft.com/office/drawing/2014/main" id="{15BE72CD-2F27-6447-B9C5-17F10670B16B}"/>
                  </a:ext>
                </a:extLst>
              </p:cNvPr>
              <p:cNvSpPr>
                <a:spLocks noChangeArrowheads="1"/>
              </p:cNvSpPr>
              <p:nvPr/>
            </p:nvSpPr>
            <p:spPr bwMode="auto">
              <a:xfrm>
                <a:off x="9398135" y="4773853"/>
                <a:ext cx="2014451" cy="398901"/>
              </a:xfrm>
              <a:prstGeom prst="roundRect">
                <a:avLst/>
              </a:prstGeom>
              <a:grpFill/>
              <a:ln>
                <a:solidFill>
                  <a:schemeClr val="accent2"/>
                </a:solidFill>
              </a:ln>
              <a:effec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Montserrat" pitchFamily="2" charset="77"/>
                  </a:rPr>
                  <a:t>Sustainable value for all</a:t>
                </a:r>
              </a:p>
            </p:txBody>
          </p:sp>
        </p:grpSp>
        <p:sp>
          <p:nvSpPr>
            <p:cNvPr id="37" name="Round Same-side Corner of Rectangle 36">
              <a:extLst>
                <a:ext uri="{FF2B5EF4-FFF2-40B4-BE49-F238E27FC236}">
                  <a16:creationId xmlns:a16="http://schemas.microsoft.com/office/drawing/2014/main" id="{C1FF7495-5B58-3B87-E33A-CB983DE2D811}"/>
                </a:ext>
              </a:extLst>
            </p:cNvPr>
            <p:cNvSpPr/>
            <p:nvPr/>
          </p:nvSpPr>
          <p:spPr>
            <a:xfrm rot="16200000">
              <a:off x="751446" y="4431138"/>
              <a:ext cx="1657241" cy="1483722"/>
            </a:xfrm>
            <a:prstGeom prst="round2SameRect">
              <a:avLst>
                <a:gd name="adj1" fmla="val 9431"/>
                <a:gd name="adj2" fmla="val 0"/>
              </a:avLst>
            </a:prstGeom>
            <a:gradFill>
              <a:gsLst>
                <a:gs pos="0">
                  <a:schemeClr val="accent2">
                    <a:lumMod val="75000"/>
                  </a:schemeClr>
                </a:gs>
                <a:gs pos="39000">
                  <a:srgbClr val="3155EA"/>
                </a:gs>
                <a:gs pos="81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00"/>
                </a:spcBef>
                <a:spcAft>
                  <a:spcPts val="100"/>
                </a:spcAft>
              </a:pPr>
              <a:endParaRPr lang="en-UA" sz="700" dirty="0">
                <a:latin typeface="Montserrat" pitchFamily="2" charset="77"/>
              </a:endParaRPr>
            </a:p>
          </p:txBody>
        </p:sp>
        <p:sp>
          <p:nvSpPr>
            <p:cNvPr id="38" name="Round Same-side Corner of Rectangle 37">
              <a:extLst>
                <a:ext uri="{FF2B5EF4-FFF2-40B4-BE49-F238E27FC236}">
                  <a16:creationId xmlns:a16="http://schemas.microsoft.com/office/drawing/2014/main" id="{CBF175A0-C4A7-E016-E24A-D7F3C90AE76C}"/>
                </a:ext>
              </a:extLst>
            </p:cNvPr>
            <p:cNvSpPr/>
            <p:nvPr/>
          </p:nvSpPr>
          <p:spPr>
            <a:xfrm rot="5400000">
              <a:off x="6009248" y="657063"/>
              <a:ext cx="1657234" cy="9031880"/>
            </a:xfrm>
            <a:prstGeom prst="round2SameRect">
              <a:avLst>
                <a:gd name="adj1" fmla="val 10436"/>
                <a:gd name="adj2" fmla="val 0"/>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00"/>
                </a:spcBef>
                <a:spcAft>
                  <a:spcPts val="100"/>
                </a:spcAft>
              </a:pPr>
              <a:endParaRPr lang="en-UA" sz="700" dirty="0">
                <a:latin typeface="Montserrat" pitchFamily="2" charset="77"/>
              </a:endParaRPr>
            </a:p>
          </p:txBody>
        </p:sp>
        <p:sp>
          <p:nvSpPr>
            <p:cNvPr id="47" name="Title 3">
              <a:extLst>
                <a:ext uri="{FF2B5EF4-FFF2-40B4-BE49-F238E27FC236}">
                  <a16:creationId xmlns:a16="http://schemas.microsoft.com/office/drawing/2014/main" id="{1353D5AE-12C8-18FC-4B74-D349546E2AB1}"/>
                </a:ext>
              </a:extLst>
            </p:cNvPr>
            <p:cNvSpPr txBox="1">
              <a:spLocks/>
            </p:cNvSpPr>
            <p:nvPr/>
          </p:nvSpPr>
          <p:spPr>
            <a:xfrm>
              <a:off x="923576" y="4956008"/>
              <a:ext cx="1312980" cy="433982"/>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algn="ctr">
                <a:lnSpc>
                  <a:spcPts val="1720"/>
                </a:lnSpc>
              </a:pPr>
              <a:r>
                <a:rPr lang="en-GB" sz="1100" dirty="0"/>
                <a:t>Guidance for</a:t>
              </a:r>
            </a:p>
            <a:p>
              <a:pPr algn="ctr">
                <a:lnSpc>
                  <a:spcPts val="1720"/>
                </a:lnSpc>
              </a:pPr>
              <a:r>
                <a:rPr lang="en-GB" sz="1100" dirty="0"/>
                <a:t>Stakeholder</a:t>
              </a:r>
            </a:p>
            <a:p>
              <a:pPr algn="ctr">
                <a:lnSpc>
                  <a:spcPts val="1720"/>
                </a:lnSpc>
              </a:pPr>
              <a:r>
                <a:rPr lang="en-GB" sz="1100" dirty="0"/>
                <a:t>specific message</a:t>
              </a:r>
            </a:p>
            <a:p>
              <a:pPr algn="ctr">
                <a:lnSpc>
                  <a:spcPts val="1720"/>
                </a:lnSpc>
              </a:pPr>
              <a:r>
                <a:rPr lang="en-GB" sz="1100" dirty="0"/>
                <a:t>development</a:t>
              </a:r>
            </a:p>
          </p:txBody>
        </p:sp>
        <p:sp>
          <p:nvSpPr>
            <p:cNvPr id="129" name="Freeform 76">
              <a:extLst>
                <a:ext uri="{FF2B5EF4-FFF2-40B4-BE49-F238E27FC236}">
                  <a16:creationId xmlns:a16="http://schemas.microsoft.com/office/drawing/2014/main" id="{081E47AF-5ADB-372F-4E13-1530968CE5CB}"/>
                </a:ext>
              </a:extLst>
            </p:cNvPr>
            <p:cNvSpPr>
              <a:spLocks noChangeArrowheads="1"/>
            </p:cNvSpPr>
            <p:nvPr/>
          </p:nvSpPr>
          <p:spPr bwMode="auto">
            <a:xfrm>
              <a:off x="2607808" y="4492786"/>
              <a:ext cx="8460113" cy="398901"/>
            </a:xfrm>
            <a:prstGeom prst="roundRect">
              <a:avLst/>
            </a:prstGeom>
            <a:solidFill>
              <a:schemeClr val="tx1">
                <a:alpha val="50000"/>
              </a:schemeClr>
            </a:solidFill>
            <a:ln>
              <a:solidFill>
                <a:schemeClr val="accent2"/>
              </a:solidFill>
            </a:ln>
            <a:effec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Montserrat" pitchFamily="2" charset="77"/>
                </a:rPr>
                <a:t>Value propositions</a:t>
              </a:r>
            </a:p>
          </p:txBody>
        </p:sp>
        <p:sp>
          <p:nvSpPr>
            <p:cNvPr id="130" name="Freeform 76">
              <a:extLst>
                <a:ext uri="{FF2B5EF4-FFF2-40B4-BE49-F238E27FC236}">
                  <a16:creationId xmlns:a16="http://schemas.microsoft.com/office/drawing/2014/main" id="{79B5EA5E-45F9-21DF-2F57-844B75713ACD}"/>
                </a:ext>
              </a:extLst>
            </p:cNvPr>
            <p:cNvSpPr>
              <a:spLocks noChangeArrowheads="1"/>
            </p:cNvSpPr>
            <p:nvPr/>
          </p:nvSpPr>
          <p:spPr bwMode="auto">
            <a:xfrm>
              <a:off x="2607808" y="4973553"/>
              <a:ext cx="8460113" cy="398901"/>
            </a:xfrm>
            <a:prstGeom prst="roundRect">
              <a:avLst/>
            </a:prstGeom>
            <a:solidFill>
              <a:schemeClr val="tx1">
                <a:alpha val="50000"/>
              </a:schemeClr>
            </a:solidFill>
            <a:ln>
              <a:solidFill>
                <a:schemeClr val="accent2"/>
              </a:solidFill>
            </a:ln>
            <a:effec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Montserrat" pitchFamily="2" charset="77"/>
                </a:rPr>
                <a:t>Topic priorities</a:t>
              </a:r>
            </a:p>
          </p:txBody>
        </p:sp>
        <p:sp>
          <p:nvSpPr>
            <p:cNvPr id="136" name="Freeform 76">
              <a:extLst>
                <a:ext uri="{FF2B5EF4-FFF2-40B4-BE49-F238E27FC236}">
                  <a16:creationId xmlns:a16="http://schemas.microsoft.com/office/drawing/2014/main" id="{7F0D5D91-09B7-4EE9-1DB9-B196794F962D}"/>
                </a:ext>
              </a:extLst>
            </p:cNvPr>
            <p:cNvSpPr>
              <a:spLocks noChangeArrowheads="1"/>
            </p:cNvSpPr>
            <p:nvPr/>
          </p:nvSpPr>
          <p:spPr bwMode="auto">
            <a:xfrm>
              <a:off x="2607808" y="5454320"/>
              <a:ext cx="8460113" cy="398901"/>
            </a:xfrm>
            <a:prstGeom prst="roundRect">
              <a:avLst/>
            </a:prstGeom>
            <a:solidFill>
              <a:schemeClr val="tx1">
                <a:alpha val="50000"/>
              </a:schemeClr>
            </a:solidFill>
            <a:ln>
              <a:solidFill>
                <a:schemeClr val="accent2"/>
              </a:solidFill>
            </a:ln>
            <a:effectLst/>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Montserrat" pitchFamily="2" charset="77"/>
                </a:rPr>
                <a:t>Business priorities / Stakeholder research</a:t>
              </a:r>
            </a:p>
          </p:txBody>
        </p:sp>
      </p:grpSp>
    </p:spTree>
    <p:extLst>
      <p:ext uri="{BB962C8B-B14F-4D97-AF65-F5344CB8AC3E}">
        <p14:creationId xmlns:p14="http://schemas.microsoft.com/office/powerpoint/2010/main" val="1454033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17E773-D5FB-01C0-A53D-7B74ADE087B8}"/>
              </a:ext>
            </a:extLst>
          </p:cNvPr>
          <p:cNvPicPr>
            <a:picLocks noChangeAspect="1"/>
          </p:cNvPicPr>
          <p:nvPr/>
        </p:nvPicPr>
        <p:blipFill>
          <a:blip r:embed="rId3">
            <a:alphaModFix amt="67000"/>
          </a:blip>
          <a:srcRect/>
          <a:stretch/>
        </p:blipFill>
        <p:spPr>
          <a:xfrm rot="8419052">
            <a:off x="-3875336" y="2227738"/>
            <a:ext cx="7540932" cy="7540932"/>
          </a:xfrm>
          <a:prstGeom prst="rect">
            <a:avLst/>
          </a:prstGeom>
        </p:spPr>
      </p:pic>
      <p:pic>
        <p:nvPicPr>
          <p:cNvPr id="4" name="Picture 3">
            <a:extLst>
              <a:ext uri="{FF2B5EF4-FFF2-40B4-BE49-F238E27FC236}">
                <a16:creationId xmlns:a16="http://schemas.microsoft.com/office/drawing/2014/main" id="{95A87435-3541-8606-8C5D-A67DD268D11E}"/>
              </a:ext>
            </a:extLst>
          </p:cNvPr>
          <p:cNvPicPr>
            <a:picLocks noChangeAspect="1"/>
          </p:cNvPicPr>
          <p:nvPr/>
        </p:nvPicPr>
        <p:blipFill>
          <a:blip r:embed="rId4">
            <a:alphaModFix amt="65000"/>
          </a:blip>
          <a:srcRect/>
          <a:stretch/>
        </p:blipFill>
        <p:spPr>
          <a:xfrm rot="6799754" flipH="1">
            <a:off x="7057962" y="-3176462"/>
            <a:ext cx="8044076" cy="8044076"/>
          </a:xfrm>
          <a:prstGeom prst="rect">
            <a:avLst/>
          </a:prstGeom>
        </p:spPr>
      </p:pic>
      <p:sp>
        <p:nvSpPr>
          <p:cNvPr id="2" name="Title 1">
            <a:extLst>
              <a:ext uri="{FF2B5EF4-FFF2-40B4-BE49-F238E27FC236}">
                <a16:creationId xmlns:a16="http://schemas.microsoft.com/office/drawing/2014/main" id="{E0B3FE7F-2A8D-F414-AFCF-456CFAE5A6F3}"/>
              </a:ext>
            </a:extLst>
          </p:cNvPr>
          <p:cNvSpPr>
            <a:spLocks noGrp="1"/>
          </p:cNvSpPr>
          <p:nvPr>
            <p:ph type="title"/>
          </p:nvPr>
        </p:nvSpPr>
        <p:spPr>
          <a:xfrm>
            <a:off x="838198" y="588010"/>
            <a:ext cx="10515600" cy="914074"/>
          </a:xfrm>
        </p:spPr>
        <p:txBody>
          <a:bodyPr/>
          <a:lstStyle/>
          <a:p>
            <a:r>
              <a:rPr lang="en-GB" sz="2200" dirty="0"/>
              <a:t>UNIQUE SELLING PROPOSITION </a:t>
            </a:r>
            <a:r>
              <a:rPr lang="en-GB" sz="2200" b="0" dirty="0"/>
              <a:t>(USP) </a:t>
            </a:r>
            <a:r>
              <a:rPr lang="en-GB" sz="2200" dirty="0"/>
              <a:t>ANALYSIS</a:t>
            </a:r>
          </a:p>
        </p:txBody>
      </p:sp>
      <p:sp>
        <p:nvSpPr>
          <p:cNvPr id="19" name="Rectangle 18">
            <a:extLst>
              <a:ext uri="{FF2B5EF4-FFF2-40B4-BE49-F238E27FC236}">
                <a16:creationId xmlns:a16="http://schemas.microsoft.com/office/drawing/2014/main" id="{578E8798-5CE9-C97F-0E4D-5EFC47EB25B3}"/>
              </a:ext>
            </a:extLst>
          </p:cNvPr>
          <p:cNvSpPr/>
          <p:nvPr/>
        </p:nvSpPr>
        <p:spPr>
          <a:xfrm>
            <a:off x="0" y="0"/>
            <a:ext cx="12192000" cy="78735"/>
          </a:xfrm>
          <a:prstGeom prst="rect">
            <a:avLst/>
          </a:prstGeom>
          <a:gradFill>
            <a:gsLst>
              <a:gs pos="0">
                <a:schemeClr val="accent1"/>
              </a:gs>
              <a:gs pos="28000">
                <a:schemeClr val="tx2">
                  <a:lumMod val="40000"/>
                  <a:lumOff val="60000"/>
                </a:schemeClr>
              </a:gs>
              <a:gs pos="61000">
                <a:schemeClr val="accent1">
                  <a:lumMod val="60000"/>
                  <a:lumOff val="4000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aphicFrame>
        <p:nvGraphicFramePr>
          <p:cNvPr id="24" name="Table 24">
            <a:extLst>
              <a:ext uri="{FF2B5EF4-FFF2-40B4-BE49-F238E27FC236}">
                <a16:creationId xmlns:a16="http://schemas.microsoft.com/office/drawing/2014/main" id="{B979DEA6-EB28-8924-B962-9BE667BFD56E}"/>
              </a:ext>
            </a:extLst>
          </p:cNvPr>
          <p:cNvGraphicFramePr>
            <a:graphicFrameLocks noGrp="1"/>
          </p:cNvGraphicFramePr>
          <p:nvPr>
            <p:extLst>
              <p:ext uri="{D42A27DB-BD31-4B8C-83A1-F6EECF244321}">
                <p14:modId xmlns:p14="http://schemas.microsoft.com/office/powerpoint/2010/main" val="949663530"/>
              </p:ext>
            </p:extLst>
          </p:nvPr>
        </p:nvGraphicFramePr>
        <p:xfrm>
          <a:off x="1964265" y="1903274"/>
          <a:ext cx="9387945" cy="4312235"/>
        </p:xfrm>
        <a:graphic>
          <a:graphicData uri="http://schemas.openxmlformats.org/drawingml/2006/table">
            <a:tbl>
              <a:tblPr firstRow="1" bandRow="1">
                <a:tableStyleId>{5C22544A-7EE6-4342-B048-85BDC9FD1C3A}</a:tableStyleId>
              </a:tblPr>
              <a:tblGrid>
                <a:gridCol w="2503482">
                  <a:extLst>
                    <a:ext uri="{9D8B030D-6E8A-4147-A177-3AD203B41FA5}">
                      <a16:colId xmlns:a16="http://schemas.microsoft.com/office/drawing/2014/main" val="2468701374"/>
                    </a:ext>
                  </a:extLst>
                </a:gridCol>
                <a:gridCol w="2294821">
                  <a:extLst>
                    <a:ext uri="{9D8B030D-6E8A-4147-A177-3AD203B41FA5}">
                      <a16:colId xmlns:a16="http://schemas.microsoft.com/office/drawing/2014/main" val="463828164"/>
                    </a:ext>
                  </a:extLst>
                </a:gridCol>
                <a:gridCol w="2294821">
                  <a:extLst>
                    <a:ext uri="{9D8B030D-6E8A-4147-A177-3AD203B41FA5}">
                      <a16:colId xmlns:a16="http://schemas.microsoft.com/office/drawing/2014/main" val="4019468063"/>
                    </a:ext>
                  </a:extLst>
                </a:gridCol>
                <a:gridCol w="2294821">
                  <a:extLst>
                    <a:ext uri="{9D8B030D-6E8A-4147-A177-3AD203B41FA5}">
                      <a16:colId xmlns:a16="http://schemas.microsoft.com/office/drawing/2014/main" val="833927649"/>
                    </a:ext>
                  </a:extLst>
                </a:gridCol>
              </a:tblGrid>
              <a:tr h="862447">
                <a:tc>
                  <a:txBody>
                    <a:bodyPr/>
                    <a:lstStyle/>
                    <a:p>
                      <a:pPr marL="0" indent="0" algn="l">
                        <a:buFont typeface="Arial" panose="020B0604020202020204" pitchFamily="34" charset="0"/>
                        <a:buNone/>
                      </a:pPr>
                      <a:r>
                        <a:rPr lang="en-UA" sz="1100" b="0" dirty="0">
                          <a:solidFill>
                            <a:schemeClr val="bg1"/>
                          </a:solidFill>
                          <a:latin typeface="Montserrat" pitchFamily="2" charset="77"/>
                        </a:rPr>
                        <a:t>Enter data from my company to describe this dimension</a:t>
                      </a:r>
                    </a:p>
                  </a:txBody>
                  <a:tcPr marL="4572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A" sz="1100" b="0" dirty="0">
                          <a:solidFill>
                            <a:schemeClr val="bg1"/>
                          </a:solidFill>
                          <a:latin typeface="Montserrat" pitchFamily="2" charset="77"/>
                        </a:rPr>
                        <a:t>Enter data from competitor to describe this dimension</a:t>
                      </a: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A" sz="1100" b="0" i="0" u="none" strike="noStrike" kern="1200" cap="none" spc="0" normalizeH="0" baseline="0" noProof="0" dirty="0">
                          <a:ln>
                            <a:noFill/>
                          </a:ln>
                          <a:solidFill>
                            <a:schemeClr val="bg1"/>
                          </a:solidFill>
                          <a:effectLst/>
                          <a:uLnTx/>
                          <a:uFillTx/>
                          <a:latin typeface="Montserrat" pitchFamily="2" charset="77"/>
                          <a:ea typeface="+mn-ea"/>
                          <a:cs typeface="+mn-cs"/>
                        </a:rPr>
                        <a:t>Enter data from competitor to describe this dimension</a:t>
                      </a: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A" sz="1100" b="0" i="0" u="none" strike="noStrike" kern="1200" cap="none" spc="0" normalizeH="0" baseline="0" noProof="0" dirty="0">
                          <a:ln>
                            <a:noFill/>
                          </a:ln>
                          <a:solidFill>
                            <a:schemeClr val="bg1"/>
                          </a:solidFill>
                          <a:effectLst/>
                          <a:uLnTx/>
                          <a:uFillTx/>
                          <a:latin typeface="Montserrat" pitchFamily="2" charset="77"/>
                          <a:ea typeface="+mn-ea"/>
                          <a:cs typeface="+mn-cs"/>
                        </a:rPr>
                        <a:t>Enter data from competitor to describe this dimension</a:t>
                      </a: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3773890"/>
                  </a:ext>
                </a:extLst>
              </a:tr>
              <a:tr h="862447">
                <a:tc>
                  <a:txBody>
                    <a:bodyPr/>
                    <a:lstStyle/>
                    <a:p>
                      <a:pPr marL="0" indent="0" algn="l">
                        <a:buFont typeface="Arial" panose="020B0604020202020204" pitchFamily="34" charset="0"/>
                        <a:buNone/>
                      </a:pPr>
                      <a:r>
                        <a:rPr lang="en-UA" sz="1100" b="0" dirty="0">
                          <a:solidFill>
                            <a:schemeClr val="bg1"/>
                          </a:solidFill>
                          <a:latin typeface="Montserrat" pitchFamily="2" charset="77"/>
                        </a:rPr>
                        <a:t>Enter data from my company to describe this dimension</a:t>
                      </a:r>
                    </a:p>
                  </a:txBody>
                  <a:tcPr marL="4572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A" sz="1100" b="0" dirty="0">
                          <a:solidFill>
                            <a:schemeClr val="bg1"/>
                          </a:solidFill>
                          <a:latin typeface="Montserrat" pitchFamily="2" charset="77"/>
                        </a:rPr>
                        <a:t>Enter data from competitor to describe this dimension</a:t>
                      </a: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A" sz="1100" b="0" i="0" u="none" strike="noStrike" kern="1200" cap="none" spc="0" normalizeH="0" baseline="0" noProof="0" dirty="0">
                          <a:ln>
                            <a:noFill/>
                          </a:ln>
                          <a:solidFill>
                            <a:schemeClr val="bg1"/>
                          </a:solidFill>
                          <a:effectLst/>
                          <a:uLnTx/>
                          <a:uFillTx/>
                          <a:latin typeface="Montserrat" pitchFamily="2" charset="77"/>
                          <a:ea typeface="+mn-ea"/>
                          <a:cs typeface="+mn-cs"/>
                        </a:rPr>
                        <a:t>Enter data from competitor to describe this dimension</a:t>
                      </a: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A" sz="1100" b="0" i="0" u="none" strike="noStrike" kern="1200" cap="none" spc="0" normalizeH="0" baseline="0" noProof="0" dirty="0">
                          <a:ln>
                            <a:noFill/>
                          </a:ln>
                          <a:solidFill>
                            <a:schemeClr val="bg1"/>
                          </a:solidFill>
                          <a:effectLst/>
                          <a:uLnTx/>
                          <a:uFillTx/>
                          <a:latin typeface="Montserrat" pitchFamily="2" charset="77"/>
                          <a:ea typeface="+mn-ea"/>
                          <a:cs typeface="+mn-cs"/>
                        </a:rPr>
                        <a:t>Enter data from competitor to describe this dimension</a:t>
                      </a: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6490811"/>
                  </a:ext>
                </a:extLst>
              </a:tr>
              <a:tr h="862447">
                <a:tc>
                  <a:txBody>
                    <a:bodyPr/>
                    <a:lstStyle/>
                    <a:p>
                      <a:pPr marL="0" indent="0" algn="l">
                        <a:buFont typeface="Arial" panose="020B0604020202020204" pitchFamily="34" charset="0"/>
                        <a:buNone/>
                      </a:pPr>
                      <a:r>
                        <a:rPr lang="en-UA" sz="1100" b="0" dirty="0">
                          <a:solidFill>
                            <a:schemeClr val="bg1"/>
                          </a:solidFill>
                          <a:latin typeface="Montserrat" pitchFamily="2" charset="77"/>
                        </a:rPr>
                        <a:t>Enter data from my company to describe this dimension</a:t>
                      </a:r>
                    </a:p>
                  </a:txBody>
                  <a:tcPr marL="4572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A" sz="1100" b="0" dirty="0">
                          <a:solidFill>
                            <a:schemeClr val="bg1"/>
                          </a:solidFill>
                          <a:latin typeface="Montserrat" pitchFamily="2" charset="77"/>
                        </a:rPr>
                        <a:t>Enter data from competitor to describe this dimension</a:t>
                      </a: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A" sz="1100" b="0" i="0" u="none" strike="noStrike" kern="1200" cap="none" spc="0" normalizeH="0" baseline="0" noProof="0" dirty="0">
                          <a:ln>
                            <a:noFill/>
                          </a:ln>
                          <a:solidFill>
                            <a:schemeClr val="bg1"/>
                          </a:solidFill>
                          <a:effectLst/>
                          <a:uLnTx/>
                          <a:uFillTx/>
                          <a:latin typeface="Montserrat" pitchFamily="2" charset="77"/>
                          <a:ea typeface="+mn-ea"/>
                          <a:cs typeface="+mn-cs"/>
                        </a:rPr>
                        <a:t>Enter data from competitor to describe this dimension</a:t>
                      </a: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A" sz="1100" b="0" i="0" u="none" strike="noStrike" kern="1200" cap="none" spc="0" normalizeH="0" baseline="0" noProof="0" dirty="0">
                          <a:ln>
                            <a:noFill/>
                          </a:ln>
                          <a:solidFill>
                            <a:schemeClr val="bg1"/>
                          </a:solidFill>
                          <a:effectLst/>
                          <a:uLnTx/>
                          <a:uFillTx/>
                          <a:latin typeface="Montserrat" pitchFamily="2" charset="77"/>
                          <a:ea typeface="+mn-ea"/>
                          <a:cs typeface="+mn-cs"/>
                        </a:rPr>
                        <a:t>Enter data from competitor to describe this dimension</a:t>
                      </a: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3302667"/>
                  </a:ext>
                </a:extLst>
              </a:tr>
              <a:tr h="862447">
                <a:tc>
                  <a:txBody>
                    <a:bodyPr/>
                    <a:lstStyle/>
                    <a:p>
                      <a:pPr marL="0" indent="0" algn="l">
                        <a:buFont typeface="Arial" panose="020B0604020202020204" pitchFamily="34" charset="0"/>
                        <a:buNone/>
                      </a:pPr>
                      <a:r>
                        <a:rPr lang="en-UA" sz="1100" b="0" dirty="0">
                          <a:solidFill>
                            <a:schemeClr val="bg1"/>
                          </a:solidFill>
                          <a:latin typeface="Montserrat" pitchFamily="2" charset="77"/>
                        </a:rPr>
                        <a:t>Enter data from my company to describe this dimension</a:t>
                      </a:r>
                    </a:p>
                  </a:txBody>
                  <a:tcPr marL="4572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A" sz="1100" b="0" dirty="0">
                          <a:solidFill>
                            <a:schemeClr val="bg1"/>
                          </a:solidFill>
                          <a:latin typeface="Montserrat" pitchFamily="2" charset="77"/>
                        </a:rPr>
                        <a:t>Enter data from competitor to describe this dimension</a:t>
                      </a: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A" sz="1100" b="0" i="0" u="none" strike="noStrike" kern="1200" cap="none" spc="0" normalizeH="0" baseline="0" noProof="0" dirty="0">
                          <a:ln>
                            <a:noFill/>
                          </a:ln>
                          <a:solidFill>
                            <a:schemeClr val="bg1"/>
                          </a:solidFill>
                          <a:effectLst/>
                          <a:uLnTx/>
                          <a:uFillTx/>
                          <a:latin typeface="Montserrat" pitchFamily="2" charset="77"/>
                          <a:ea typeface="+mn-ea"/>
                          <a:cs typeface="+mn-cs"/>
                        </a:rPr>
                        <a:t>Enter data from competitor to describe this dimension</a:t>
                      </a: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A" sz="1100" b="0" i="0" u="none" strike="noStrike" kern="1200" cap="none" spc="0" normalizeH="0" baseline="0" noProof="0" dirty="0">
                          <a:ln>
                            <a:noFill/>
                          </a:ln>
                          <a:solidFill>
                            <a:schemeClr val="bg1"/>
                          </a:solidFill>
                          <a:effectLst/>
                          <a:uLnTx/>
                          <a:uFillTx/>
                          <a:latin typeface="Montserrat" pitchFamily="2" charset="77"/>
                          <a:ea typeface="+mn-ea"/>
                          <a:cs typeface="+mn-cs"/>
                        </a:rPr>
                        <a:t>Enter data from competitor to describe this dimension</a:t>
                      </a: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7198247"/>
                  </a:ext>
                </a:extLst>
              </a:tr>
              <a:tr h="862447">
                <a:tc>
                  <a:txBody>
                    <a:bodyPr/>
                    <a:lstStyle/>
                    <a:p>
                      <a:pPr marL="0" indent="0" algn="l">
                        <a:buFont typeface="Arial" panose="020B0604020202020204" pitchFamily="34" charset="0"/>
                        <a:buNone/>
                      </a:pPr>
                      <a:r>
                        <a:rPr lang="en-UA" sz="1100" b="0" dirty="0">
                          <a:solidFill>
                            <a:schemeClr val="bg1"/>
                          </a:solidFill>
                          <a:latin typeface="Montserrat" pitchFamily="2" charset="77"/>
                        </a:rPr>
                        <a:t>Enter data from my company to describe this dimension</a:t>
                      </a:r>
                    </a:p>
                  </a:txBody>
                  <a:tcPr marL="4572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A" sz="1100" b="0" dirty="0">
                          <a:solidFill>
                            <a:schemeClr val="bg1"/>
                          </a:solidFill>
                          <a:latin typeface="Montserrat" pitchFamily="2" charset="77"/>
                        </a:rPr>
                        <a:t>Enter data from competitor to describe this dimension</a:t>
                      </a: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A" sz="1100" b="0" i="0" u="none" strike="noStrike" kern="1200" cap="none" spc="0" normalizeH="0" baseline="0" noProof="0" dirty="0">
                          <a:ln>
                            <a:noFill/>
                          </a:ln>
                          <a:solidFill>
                            <a:schemeClr val="bg1"/>
                          </a:solidFill>
                          <a:effectLst/>
                          <a:uLnTx/>
                          <a:uFillTx/>
                          <a:latin typeface="Montserrat" pitchFamily="2" charset="77"/>
                          <a:ea typeface="+mn-ea"/>
                          <a:cs typeface="+mn-cs"/>
                        </a:rPr>
                        <a:t>Enter data from competitor to describe this dimension</a:t>
                      </a: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A" sz="1100" b="0" i="0" u="none" strike="noStrike" kern="1200" cap="none" spc="0" normalizeH="0" baseline="0" noProof="0" dirty="0">
                          <a:ln>
                            <a:noFill/>
                          </a:ln>
                          <a:solidFill>
                            <a:schemeClr val="bg1"/>
                          </a:solidFill>
                          <a:effectLst/>
                          <a:uLnTx/>
                          <a:uFillTx/>
                          <a:latin typeface="Montserrat" pitchFamily="2" charset="77"/>
                          <a:ea typeface="+mn-ea"/>
                          <a:cs typeface="+mn-cs"/>
                        </a:rPr>
                        <a:t>Enter data from competitor to describe this dimension</a:t>
                      </a: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0403499"/>
                  </a:ext>
                </a:extLst>
              </a:tr>
            </a:tbl>
          </a:graphicData>
        </a:graphic>
      </p:graphicFrame>
      <p:grpSp>
        <p:nvGrpSpPr>
          <p:cNvPr id="30" name="Group 29">
            <a:extLst>
              <a:ext uri="{FF2B5EF4-FFF2-40B4-BE49-F238E27FC236}">
                <a16:creationId xmlns:a16="http://schemas.microsoft.com/office/drawing/2014/main" id="{FFADEB93-46AE-2004-B567-D07AA80DC39D}"/>
              </a:ext>
            </a:extLst>
          </p:cNvPr>
          <p:cNvGrpSpPr/>
          <p:nvPr/>
        </p:nvGrpSpPr>
        <p:grpSpPr>
          <a:xfrm>
            <a:off x="2172925" y="1426490"/>
            <a:ext cx="9137789" cy="433982"/>
            <a:chOff x="2107123" y="1448268"/>
            <a:chExt cx="9203594" cy="433982"/>
          </a:xfrm>
        </p:grpSpPr>
        <p:sp>
          <p:nvSpPr>
            <p:cNvPr id="26" name="Title 3">
              <a:extLst>
                <a:ext uri="{FF2B5EF4-FFF2-40B4-BE49-F238E27FC236}">
                  <a16:creationId xmlns:a16="http://schemas.microsoft.com/office/drawing/2014/main" id="{F8DCC011-C966-F137-48C3-2235F87EE566}"/>
                </a:ext>
              </a:extLst>
            </p:cNvPr>
            <p:cNvSpPr txBox="1">
              <a:spLocks/>
            </p:cNvSpPr>
            <p:nvPr/>
          </p:nvSpPr>
          <p:spPr>
            <a:xfrm>
              <a:off x="2107123" y="1448268"/>
              <a:ext cx="2272371" cy="433982"/>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algn="ctr"/>
              <a:r>
                <a:rPr lang="en-US" sz="1400" dirty="0"/>
                <a:t>Our Company XYZ</a:t>
              </a:r>
              <a:endParaRPr lang="en-UA" sz="1400" dirty="0"/>
            </a:p>
          </p:txBody>
        </p:sp>
        <p:sp>
          <p:nvSpPr>
            <p:cNvPr id="27" name="Title 3">
              <a:extLst>
                <a:ext uri="{FF2B5EF4-FFF2-40B4-BE49-F238E27FC236}">
                  <a16:creationId xmlns:a16="http://schemas.microsoft.com/office/drawing/2014/main" id="{323DFDFE-940C-60C5-01CD-D95119DD2FA2}"/>
                </a:ext>
              </a:extLst>
            </p:cNvPr>
            <p:cNvSpPr txBox="1">
              <a:spLocks/>
            </p:cNvSpPr>
            <p:nvPr/>
          </p:nvSpPr>
          <p:spPr>
            <a:xfrm>
              <a:off x="4410976" y="1448268"/>
              <a:ext cx="2272371" cy="433982"/>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algn="ctr"/>
              <a:r>
                <a:rPr lang="en-US" sz="1400" dirty="0">
                  <a:solidFill>
                    <a:schemeClr val="accent2">
                      <a:lumMod val="60000"/>
                      <a:lumOff val="40000"/>
                    </a:schemeClr>
                  </a:solidFill>
                </a:rPr>
                <a:t>Competitor A</a:t>
              </a:r>
              <a:endParaRPr lang="en-UA" sz="1400" dirty="0">
                <a:solidFill>
                  <a:schemeClr val="accent2">
                    <a:lumMod val="60000"/>
                    <a:lumOff val="40000"/>
                  </a:schemeClr>
                </a:solidFill>
              </a:endParaRPr>
            </a:p>
          </p:txBody>
        </p:sp>
        <p:sp>
          <p:nvSpPr>
            <p:cNvPr id="28" name="Title 3">
              <a:extLst>
                <a:ext uri="{FF2B5EF4-FFF2-40B4-BE49-F238E27FC236}">
                  <a16:creationId xmlns:a16="http://schemas.microsoft.com/office/drawing/2014/main" id="{D9439AEB-D418-FE60-DA2D-9376E28E6A26}"/>
                </a:ext>
              </a:extLst>
            </p:cNvPr>
            <p:cNvSpPr txBox="1">
              <a:spLocks/>
            </p:cNvSpPr>
            <p:nvPr/>
          </p:nvSpPr>
          <p:spPr>
            <a:xfrm>
              <a:off x="6714829" y="1448268"/>
              <a:ext cx="2272371" cy="433982"/>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algn="ctr"/>
              <a:r>
                <a:rPr lang="en-US" sz="1400" dirty="0">
                  <a:solidFill>
                    <a:schemeClr val="accent2">
                      <a:lumMod val="60000"/>
                      <a:lumOff val="40000"/>
                    </a:schemeClr>
                  </a:solidFill>
                </a:rPr>
                <a:t>Competitor B</a:t>
              </a:r>
              <a:endParaRPr lang="en-UA" sz="1400" dirty="0">
                <a:solidFill>
                  <a:schemeClr val="accent2">
                    <a:lumMod val="60000"/>
                    <a:lumOff val="40000"/>
                  </a:schemeClr>
                </a:solidFill>
              </a:endParaRPr>
            </a:p>
          </p:txBody>
        </p:sp>
        <p:sp>
          <p:nvSpPr>
            <p:cNvPr id="29" name="Title 3">
              <a:extLst>
                <a:ext uri="{FF2B5EF4-FFF2-40B4-BE49-F238E27FC236}">
                  <a16:creationId xmlns:a16="http://schemas.microsoft.com/office/drawing/2014/main" id="{DD6695FC-C8F4-B9DF-5184-DEFFF87D3216}"/>
                </a:ext>
              </a:extLst>
            </p:cNvPr>
            <p:cNvSpPr txBox="1">
              <a:spLocks/>
            </p:cNvSpPr>
            <p:nvPr/>
          </p:nvSpPr>
          <p:spPr>
            <a:xfrm>
              <a:off x="9038346" y="1448268"/>
              <a:ext cx="2272371" cy="433982"/>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algn="ctr"/>
              <a:r>
                <a:rPr lang="en-US" sz="1400" dirty="0">
                  <a:solidFill>
                    <a:schemeClr val="accent2">
                      <a:lumMod val="60000"/>
                      <a:lumOff val="40000"/>
                    </a:schemeClr>
                  </a:solidFill>
                </a:rPr>
                <a:t>Competitor C</a:t>
              </a:r>
              <a:endParaRPr lang="en-UA" sz="1400" dirty="0">
                <a:solidFill>
                  <a:schemeClr val="accent2">
                    <a:lumMod val="60000"/>
                    <a:lumOff val="40000"/>
                  </a:schemeClr>
                </a:solidFill>
              </a:endParaRPr>
            </a:p>
          </p:txBody>
        </p:sp>
      </p:grpSp>
      <p:cxnSp>
        <p:nvCxnSpPr>
          <p:cNvPr id="5" name="Straight Connector 4">
            <a:extLst>
              <a:ext uri="{FF2B5EF4-FFF2-40B4-BE49-F238E27FC236}">
                <a16:creationId xmlns:a16="http://schemas.microsoft.com/office/drawing/2014/main" id="{C636B2A5-67DA-0E65-7BB0-B68BABB5ADBF}"/>
              </a:ext>
            </a:extLst>
          </p:cNvPr>
          <p:cNvCxnSpPr>
            <a:cxnSpLocks/>
          </p:cNvCxnSpPr>
          <p:nvPr/>
        </p:nvCxnSpPr>
        <p:spPr>
          <a:xfrm>
            <a:off x="4455943" y="1426490"/>
            <a:ext cx="0" cy="478901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4A734B2-8AD3-EBDE-1377-17A439D07DC1}"/>
              </a:ext>
            </a:extLst>
          </p:cNvPr>
          <p:cNvCxnSpPr>
            <a:cxnSpLocks/>
          </p:cNvCxnSpPr>
          <p:nvPr/>
        </p:nvCxnSpPr>
        <p:spPr>
          <a:xfrm>
            <a:off x="6740204" y="1426490"/>
            <a:ext cx="0" cy="478901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2F6DA8A-051C-C641-90C2-A364E3742FAA}"/>
              </a:ext>
            </a:extLst>
          </p:cNvPr>
          <p:cNvCxnSpPr>
            <a:cxnSpLocks/>
          </p:cNvCxnSpPr>
          <p:nvPr/>
        </p:nvCxnSpPr>
        <p:spPr>
          <a:xfrm>
            <a:off x="9021482" y="1426490"/>
            <a:ext cx="0" cy="478901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7" name="Round Same-side Corner of Rectangle 133">
            <a:extLst>
              <a:ext uri="{FF2B5EF4-FFF2-40B4-BE49-F238E27FC236}">
                <a16:creationId xmlns:a16="http://schemas.microsoft.com/office/drawing/2014/main" id="{48DD5DB2-DEAC-8E57-D0A3-9A6BE4D0F584}"/>
              </a:ext>
            </a:extLst>
          </p:cNvPr>
          <p:cNvSpPr/>
          <p:nvPr/>
        </p:nvSpPr>
        <p:spPr>
          <a:xfrm rot="16200000">
            <a:off x="1051197" y="1644533"/>
            <a:ext cx="866274" cy="1383755"/>
          </a:xfrm>
          <a:prstGeom prst="round2SameRect">
            <a:avLst/>
          </a:prstGeom>
          <a:gradFill>
            <a:gsLst>
              <a:gs pos="0">
                <a:schemeClr val="accent2">
                  <a:lumMod val="75000"/>
                </a:schemeClr>
              </a:gs>
              <a:gs pos="39000">
                <a:srgbClr val="3155EA"/>
              </a:gs>
              <a:gs pos="81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00"/>
              </a:spcBef>
              <a:spcAft>
                <a:spcPts val="100"/>
              </a:spcAft>
            </a:pPr>
            <a:endParaRPr lang="en-UA" sz="700" dirty="0">
              <a:latin typeface="Montserrat" pitchFamily="2" charset="77"/>
            </a:endParaRPr>
          </a:p>
        </p:txBody>
      </p:sp>
      <p:sp>
        <p:nvSpPr>
          <p:cNvPr id="18" name="Title 3">
            <a:extLst>
              <a:ext uri="{FF2B5EF4-FFF2-40B4-BE49-F238E27FC236}">
                <a16:creationId xmlns:a16="http://schemas.microsoft.com/office/drawing/2014/main" id="{DE0DB392-9318-37AC-294E-B33CFAA4E846}"/>
              </a:ext>
            </a:extLst>
          </p:cNvPr>
          <p:cNvSpPr txBox="1">
            <a:spLocks/>
          </p:cNvSpPr>
          <p:nvPr/>
        </p:nvSpPr>
        <p:spPr>
          <a:xfrm>
            <a:off x="933630" y="2075169"/>
            <a:ext cx="1169414" cy="481560"/>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algn="ctr">
              <a:lnSpc>
                <a:spcPts val="1720"/>
              </a:lnSpc>
            </a:pPr>
            <a:r>
              <a:rPr lang="en-GB" sz="1100" dirty="0"/>
              <a:t>Products / Services</a:t>
            </a:r>
          </a:p>
        </p:txBody>
      </p:sp>
      <p:sp>
        <p:nvSpPr>
          <p:cNvPr id="25" name="Round Same-side Corner of Rectangle 133">
            <a:extLst>
              <a:ext uri="{FF2B5EF4-FFF2-40B4-BE49-F238E27FC236}">
                <a16:creationId xmlns:a16="http://schemas.microsoft.com/office/drawing/2014/main" id="{087ACFA4-4FAA-E4A0-D112-89B03E3A7D4F}"/>
              </a:ext>
            </a:extLst>
          </p:cNvPr>
          <p:cNvSpPr/>
          <p:nvPr/>
        </p:nvSpPr>
        <p:spPr>
          <a:xfrm rot="16200000">
            <a:off x="1051197" y="2509720"/>
            <a:ext cx="866274" cy="1383755"/>
          </a:xfrm>
          <a:prstGeom prst="round2SameRect">
            <a:avLst/>
          </a:prstGeom>
          <a:gradFill>
            <a:gsLst>
              <a:gs pos="0">
                <a:schemeClr val="accent2">
                  <a:lumMod val="75000"/>
                </a:schemeClr>
              </a:gs>
              <a:gs pos="39000">
                <a:srgbClr val="3155EA"/>
              </a:gs>
              <a:gs pos="81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00"/>
              </a:spcBef>
              <a:spcAft>
                <a:spcPts val="100"/>
              </a:spcAft>
            </a:pPr>
            <a:endParaRPr lang="en-UA" sz="700" dirty="0">
              <a:latin typeface="Montserrat" pitchFamily="2" charset="77"/>
            </a:endParaRPr>
          </a:p>
        </p:txBody>
      </p:sp>
      <p:sp>
        <p:nvSpPr>
          <p:cNvPr id="31" name="Round Same-side Corner of Rectangle 133">
            <a:extLst>
              <a:ext uri="{FF2B5EF4-FFF2-40B4-BE49-F238E27FC236}">
                <a16:creationId xmlns:a16="http://schemas.microsoft.com/office/drawing/2014/main" id="{F31AD4A1-FB02-4EDB-1ECF-F2FA8C2605C9}"/>
              </a:ext>
            </a:extLst>
          </p:cNvPr>
          <p:cNvSpPr/>
          <p:nvPr/>
        </p:nvSpPr>
        <p:spPr>
          <a:xfrm rot="16200000">
            <a:off x="1053876" y="3375995"/>
            <a:ext cx="866274" cy="1383755"/>
          </a:xfrm>
          <a:prstGeom prst="round2SameRect">
            <a:avLst/>
          </a:prstGeom>
          <a:gradFill>
            <a:gsLst>
              <a:gs pos="0">
                <a:schemeClr val="accent2">
                  <a:lumMod val="75000"/>
                </a:schemeClr>
              </a:gs>
              <a:gs pos="39000">
                <a:srgbClr val="3155EA"/>
              </a:gs>
              <a:gs pos="81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00"/>
              </a:spcBef>
              <a:spcAft>
                <a:spcPts val="100"/>
              </a:spcAft>
            </a:pPr>
            <a:endParaRPr lang="en-UA" sz="700" dirty="0">
              <a:latin typeface="Montserrat" pitchFamily="2" charset="77"/>
            </a:endParaRPr>
          </a:p>
        </p:txBody>
      </p:sp>
      <p:sp>
        <p:nvSpPr>
          <p:cNvPr id="32" name="Round Same-side Corner of Rectangle 133">
            <a:extLst>
              <a:ext uri="{FF2B5EF4-FFF2-40B4-BE49-F238E27FC236}">
                <a16:creationId xmlns:a16="http://schemas.microsoft.com/office/drawing/2014/main" id="{B280B020-ED4A-1A68-99CE-EE2F35986DDD}"/>
              </a:ext>
            </a:extLst>
          </p:cNvPr>
          <p:cNvSpPr/>
          <p:nvPr/>
        </p:nvSpPr>
        <p:spPr>
          <a:xfrm rot="16200000">
            <a:off x="1053876" y="4241182"/>
            <a:ext cx="866274" cy="1383755"/>
          </a:xfrm>
          <a:prstGeom prst="round2SameRect">
            <a:avLst/>
          </a:prstGeom>
          <a:gradFill>
            <a:gsLst>
              <a:gs pos="0">
                <a:schemeClr val="accent2">
                  <a:lumMod val="75000"/>
                </a:schemeClr>
              </a:gs>
              <a:gs pos="39000">
                <a:srgbClr val="3155EA"/>
              </a:gs>
              <a:gs pos="81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00"/>
              </a:spcBef>
              <a:spcAft>
                <a:spcPts val="100"/>
              </a:spcAft>
            </a:pPr>
            <a:endParaRPr lang="en-UA" sz="700" dirty="0">
              <a:latin typeface="Montserrat" pitchFamily="2" charset="77"/>
            </a:endParaRPr>
          </a:p>
        </p:txBody>
      </p:sp>
      <p:sp>
        <p:nvSpPr>
          <p:cNvPr id="35" name="Round Same-side Corner of Rectangle 133">
            <a:extLst>
              <a:ext uri="{FF2B5EF4-FFF2-40B4-BE49-F238E27FC236}">
                <a16:creationId xmlns:a16="http://schemas.microsoft.com/office/drawing/2014/main" id="{FD352BB9-BFDD-D079-6146-330BABFFD86C}"/>
              </a:ext>
            </a:extLst>
          </p:cNvPr>
          <p:cNvSpPr/>
          <p:nvPr/>
        </p:nvSpPr>
        <p:spPr>
          <a:xfrm rot="16200000">
            <a:off x="1052537" y="5106117"/>
            <a:ext cx="866274" cy="1386433"/>
          </a:xfrm>
          <a:prstGeom prst="round2SameRect">
            <a:avLst/>
          </a:prstGeom>
          <a:gradFill>
            <a:gsLst>
              <a:gs pos="0">
                <a:schemeClr val="accent2">
                  <a:lumMod val="75000"/>
                </a:schemeClr>
              </a:gs>
              <a:gs pos="39000">
                <a:srgbClr val="3155EA"/>
              </a:gs>
              <a:gs pos="81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00"/>
              </a:spcBef>
              <a:spcAft>
                <a:spcPts val="100"/>
              </a:spcAft>
            </a:pPr>
            <a:endParaRPr lang="en-UA" sz="700" dirty="0">
              <a:latin typeface="Montserrat" pitchFamily="2" charset="77"/>
            </a:endParaRPr>
          </a:p>
        </p:txBody>
      </p:sp>
      <p:cxnSp>
        <p:nvCxnSpPr>
          <p:cNvPr id="36" name="Straight Connector 35">
            <a:extLst>
              <a:ext uri="{FF2B5EF4-FFF2-40B4-BE49-F238E27FC236}">
                <a16:creationId xmlns:a16="http://schemas.microsoft.com/office/drawing/2014/main" id="{5ACAA306-C7A2-9178-68E8-F2133CAD051A}"/>
              </a:ext>
            </a:extLst>
          </p:cNvPr>
          <p:cNvCxnSpPr>
            <a:cxnSpLocks/>
          </p:cNvCxnSpPr>
          <p:nvPr/>
        </p:nvCxnSpPr>
        <p:spPr>
          <a:xfrm>
            <a:off x="692488" y="2760643"/>
            <a:ext cx="148043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5B11339-34B2-35B1-8398-BB61E4910EA6}"/>
              </a:ext>
            </a:extLst>
          </p:cNvPr>
          <p:cNvCxnSpPr>
            <a:cxnSpLocks/>
          </p:cNvCxnSpPr>
          <p:nvPr/>
        </p:nvCxnSpPr>
        <p:spPr>
          <a:xfrm>
            <a:off x="701632" y="3625592"/>
            <a:ext cx="148043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1F10F85-CF99-F1A9-9263-D8D9C3BFEA54}"/>
              </a:ext>
            </a:extLst>
          </p:cNvPr>
          <p:cNvCxnSpPr>
            <a:cxnSpLocks/>
          </p:cNvCxnSpPr>
          <p:nvPr/>
        </p:nvCxnSpPr>
        <p:spPr>
          <a:xfrm>
            <a:off x="698467" y="4487970"/>
            <a:ext cx="148043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7560A70-A2D4-10F9-DD48-0803529F5F44}"/>
              </a:ext>
            </a:extLst>
          </p:cNvPr>
          <p:cNvCxnSpPr>
            <a:cxnSpLocks/>
          </p:cNvCxnSpPr>
          <p:nvPr/>
        </p:nvCxnSpPr>
        <p:spPr>
          <a:xfrm>
            <a:off x="707611" y="5352919"/>
            <a:ext cx="148043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itle 3">
            <a:extLst>
              <a:ext uri="{FF2B5EF4-FFF2-40B4-BE49-F238E27FC236}">
                <a16:creationId xmlns:a16="http://schemas.microsoft.com/office/drawing/2014/main" id="{64192AA3-2808-04A9-C0F2-C964734657EB}"/>
              </a:ext>
            </a:extLst>
          </p:cNvPr>
          <p:cNvSpPr txBox="1">
            <a:spLocks/>
          </p:cNvSpPr>
          <p:nvPr/>
        </p:nvSpPr>
        <p:spPr>
          <a:xfrm>
            <a:off x="844319" y="2941672"/>
            <a:ext cx="1312981" cy="481560"/>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algn="ctr">
              <a:lnSpc>
                <a:spcPts val="1720"/>
              </a:lnSpc>
            </a:pPr>
            <a:r>
              <a:rPr lang="en-GB" sz="1100" dirty="0"/>
              <a:t>Customer segments</a:t>
            </a:r>
          </a:p>
        </p:txBody>
      </p:sp>
      <p:sp>
        <p:nvSpPr>
          <p:cNvPr id="21" name="Title 3">
            <a:extLst>
              <a:ext uri="{FF2B5EF4-FFF2-40B4-BE49-F238E27FC236}">
                <a16:creationId xmlns:a16="http://schemas.microsoft.com/office/drawing/2014/main" id="{681B00AD-EA98-F586-C9A3-D6AD6C363E56}"/>
              </a:ext>
            </a:extLst>
          </p:cNvPr>
          <p:cNvSpPr txBox="1">
            <a:spLocks/>
          </p:cNvSpPr>
          <p:nvPr/>
        </p:nvSpPr>
        <p:spPr>
          <a:xfrm>
            <a:off x="911458" y="3797966"/>
            <a:ext cx="1191586" cy="481560"/>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algn="ctr">
              <a:lnSpc>
                <a:spcPts val="1720"/>
              </a:lnSpc>
            </a:pPr>
            <a:r>
              <a:rPr lang="en-GB" sz="1100" dirty="0"/>
              <a:t>Value </a:t>
            </a:r>
          </a:p>
          <a:p>
            <a:pPr algn="ctr">
              <a:lnSpc>
                <a:spcPts val="1720"/>
              </a:lnSpc>
            </a:pPr>
            <a:r>
              <a:rPr lang="en-GB" sz="1100" dirty="0"/>
              <a:t>proposition</a:t>
            </a:r>
          </a:p>
        </p:txBody>
      </p:sp>
      <p:sp>
        <p:nvSpPr>
          <p:cNvPr id="22" name="Title 3">
            <a:extLst>
              <a:ext uri="{FF2B5EF4-FFF2-40B4-BE49-F238E27FC236}">
                <a16:creationId xmlns:a16="http://schemas.microsoft.com/office/drawing/2014/main" id="{630A774E-9BBD-589F-E172-DECB005CA06F}"/>
              </a:ext>
            </a:extLst>
          </p:cNvPr>
          <p:cNvSpPr txBox="1">
            <a:spLocks/>
          </p:cNvSpPr>
          <p:nvPr/>
        </p:nvSpPr>
        <p:spPr>
          <a:xfrm>
            <a:off x="827218" y="4689545"/>
            <a:ext cx="1377791" cy="481560"/>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algn="ctr">
              <a:lnSpc>
                <a:spcPts val="1720"/>
              </a:lnSpc>
            </a:pPr>
            <a:r>
              <a:rPr lang="en-GB" sz="1100" dirty="0"/>
              <a:t>Marketing</a:t>
            </a:r>
          </a:p>
        </p:txBody>
      </p:sp>
      <p:sp>
        <p:nvSpPr>
          <p:cNvPr id="23" name="Title 3">
            <a:extLst>
              <a:ext uri="{FF2B5EF4-FFF2-40B4-BE49-F238E27FC236}">
                <a16:creationId xmlns:a16="http://schemas.microsoft.com/office/drawing/2014/main" id="{29A17BB1-116C-9483-89C6-BC3FD09A613A}"/>
              </a:ext>
            </a:extLst>
          </p:cNvPr>
          <p:cNvSpPr txBox="1">
            <a:spLocks/>
          </p:cNvSpPr>
          <p:nvPr/>
        </p:nvSpPr>
        <p:spPr>
          <a:xfrm>
            <a:off x="812235" y="5567965"/>
            <a:ext cx="1369831" cy="481560"/>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algn="ctr">
              <a:lnSpc>
                <a:spcPts val="1720"/>
              </a:lnSpc>
            </a:pPr>
            <a:r>
              <a:rPr lang="en-GB" sz="1100" dirty="0"/>
              <a:t>Organizational strengths</a:t>
            </a:r>
          </a:p>
        </p:txBody>
      </p:sp>
    </p:spTree>
    <p:extLst>
      <p:ext uri="{BB962C8B-B14F-4D97-AF65-F5344CB8AC3E}">
        <p14:creationId xmlns:p14="http://schemas.microsoft.com/office/powerpoint/2010/main" val="296485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889A33-B77E-9E8E-303C-BE116CB5454B}"/>
              </a:ext>
            </a:extLst>
          </p:cNvPr>
          <p:cNvPicPr>
            <a:picLocks noChangeAspect="1"/>
          </p:cNvPicPr>
          <p:nvPr/>
        </p:nvPicPr>
        <p:blipFill>
          <a:blip r:embed="rId3">
            <a:alphaModFix amt="65000"/>
          </a:blip>
          <a:srcRect/>
          <a:stretch/>
        </p:blipFill>
        <p:spPr>
          <a:xfrm rot="5824152" flipH="1">
            <a:off x="783868" y="-4196362"/>
            <a:ext cx="8044076" cy="8044076"/>
          </a:xfrm>
          <a:prstGeom prst="rect">
            <a:avLst/>
          </a:prstGeom>
        </p:spPr>
      </p:pic>
      <p:pic>
        <p:nvPicPr>
          <p:cNvPr id="7" name="Picture 6" descr="A picture containing blur, stove, kitchen appliance&#10;&#10;Description automatically generated">
            <a:extLst>
              <a:ext uri="{FF2B5EF4-FFF2-40B4-BE49-F238E27FC236}">
                <a16:creationId xmlns:a16="http://schemas.microsoft.com/office/drawing/2014/main" id="{C1400677-584D-C931-1D87-7F6165BB4FBD}"/>
              </a:ext>
            </a:extLst>
          </p:cNvPr>
          <p:cNvPicPr>
            <a:picLocks noChangeAspect="1"/>
          </p:cNvPicPr>
          <p:nvPr/>
        </p:nvPicPr>
        <p:blipFill>
          <a:blip r:embed="rId4">
            <a:alphaModFix amt="65000"/>
          </a:blip>
          <a:stretch>
            <a:fillRect/>
          </a:stretch>
        </p:blipFill>
        <p:spPr>
          <a:xfrm>
            <a:off x="8494104" y="1910499"/>
            <a:ext cx="6749647" cy="6749647"/>
          </a:xfrm>
          <a:prstGeom prst="rect">
            <a:avLst/>
          </a:prstGeom>
        </p:spPr>
      </p:pic>
      <p:sp>
        <p:nvSpPr>
          <p:cNvPr id="8" name="Rectangle 7">
            <a:extLst>
              <a:ext uri="{FF2B5EF4-FFF2-40B4-BE49-F238E27FC236}">
                <a16:creationId xmlns:a16="http://schemas.microsoft.com/office/drawing/2014/main" id="{0DEE3504-36C0-B664-9B3E-E653B3DE4141}"/>
              </a:ext>
            </a:extLst>
          </p:cNvPr>
          <p:cNvSpPr/>
          <p:nvPr/>
        </p:nvSpPr>
        <p:spPr>
          <a:xfrm>
            <a:off x="0" y="0"/>
            <a:ext cx="12192000" cy="78735"/>
          </a:xfrm>
          <a:prstGeom prst="rect">
            <a:avLst/>
          </a:prstGeom>
          <a:gradFill>
            <a:gsLst>
              <a:gs pos="0">
                <a:schemeClr val="accent1"/>
              </a:gs>
              <a:gs pos="28000">
                <a:schemeClr val="tx2">
                  <a:lumMod val="40000"/>
                  <a:lumOff val="60000"/>
                </a:schemeClr>
              </a:gs>
              <a:gs pos="61000">
                <a:schemeClr val="accent1">
                  <a:lumMod val="60000"/>
                  <a:lumOff val="4000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4" name="Title 3">
            <a:extLst>
              <a:ext uri="{FF2B5EF4-FFF2-40B4-BE49-F238E27FC236}">
                <a16:creationId xmlns:a16="http://schemas.microsoft.com/office/drawing/2014/main" id="{8100A903-59FA-BEC4-BFFF-C18A6895778C}"/>
              </a:ext>
            </a:extLst>
          </p:cNvPr>
          <p:cNvSpPr txBox="1">
            <a:spLocks/>
          </p:cNvSpPr>
          <p:nvPr/>
        </p:nvSpPr>
        <p:spPr>
          <a:xfrm>
            <a:off x="838200" y="965701"/>
            <a:ext cx="5257800" cy="433982"/>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r>
              <a:rPr lang="en-UA" sz="2200" dirty="0"/>
              <a:t>PRODUCT MIX</a:t>
            </a:r>
          </a:p>
        </p:txBody>
      </p:sp>
      <p:sp>
        <p:nvSpPr>
          <p:cNvPr id="5" name="Title 3">
            <a:extLst>
              <a:ext uri="{FF2B5EF4-FFF2-40B4-BE49-F238E27FC236}">
                <a16:creationId xmlns:a16="http://schemas.microsoft.com/office/drawing/2014/main" id="{125C96A3-CAE9-7CF8-8601-D0087E2100E6}"/>
              </a:ext>
            </a:extLst>
          </p:cNvPr>
          <p:cNvSpPr txBox="1">
            <a:spLocks/>
          </p:cNvSpPr>
          <p:nvPr/>
        </p:nvSpPr>
        <p:spPr>
          <a:xfrm>
            <a:off x="6096000" y="965701"/>
            <a:ext cx="5257800" cy="433982"/>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algn="r"/>
            <a:r>
              <a:rPr lang="en-UA" sz="2200" dirty="0"/>
              <a:t>MARKET SHARE</a:t>
            </a:r>
          </a:p>
        </p:txBody>
      </p:sp>
      <p:graphicFrame>
        <p:nvGraphicFramePr>
          <p:cNvPr id="11" name="Chart 10">
            <a:extLst>
              <a:ext uri="{FF2B5EF4-FFF2-40B4-BE49-F238E27FC236}">
                <a16:creationId xmlns:a16="http://schemas.microsoft.com/office/drawing/2014/main" id="{EC6FDF6C-1632-C3F3-4508-93B313FF351B}"/>
              </a:ext>
            </a:extLst>
          </p:cNvPr>
          <p:cNvGraphicFramePr/>
          <p:nvPr>
            <p:extLst>
              <p:ext uri="{D42A27DB-BD31-4B8C-83A1-F6EECF244321}">
                <p14:modId xmlns:p14="http://schemas.microsoft.com/office/powerpoint/2010/main" val="3420298502"/>
              </p:ext>
            </p:extLst>
          </p:nvPr>
        </p:nvGraphicFramePr>
        <p:xfrm>
          <a:off x="838199" y="1760610"/>
          <a:ext cx="5075714" cy="424830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Chart 11">
            <a:extLst>
              <a:ext uri="{FF2B5EF4-FFF2-40B4-BE49-F238E27FC236}">
                <a16:creationId xmlns:a16="http://schemas.microsoft.com/office/drawing/2014/main" id="{3CDDE50A-2FBC-F7A9-1201-CCC87EE2FE9F}"/>
              </a:ext>
            </a:extLst>
          </p:cNvPr>
          <p:cNvGraphicFramePr/>
          <p:nvPr>
            <p:extLst>
              <p:ext uri="{D42A27DB-BD31-4B8C-83A1-F6EECF244321}">
                <p14:modId xmlns:p14="http://schemas.microsoft.com/office/powerpoint/2010/main" val="2253067570"/>
              </p:ext>
            </p:extLst>
          </p:nvPr>
        </p:nvGraphicFramePr>
        <p:xfrm>
          <a:off x="6278263" y="1760610"/>
          <a:ext cx="5075714" cy="4248305"/>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81410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500"/>
                                        <p:tgtEl>
                                          <p:spTgt spid="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right)">
                                      <p:cBhvr>
                                        <p:cTn id="10" dur="1500"/>
                                        <p:tgtEl>
                                          <p:spTgt spid="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1">
                                            <p:graphicEl>
                                              <a:chart seriesIdx="-3" categoryIdx="-3" bldStep="gridLegend"/>
                                            </p:graphicEl>
                                          </p:spTgt>
                                        </p:tgtEl>
                                        <p:attrNameLst>
                                          <p:attrName>style.visibility</p:attrName>
                                        </p:attrNameLst>
                                      </p:cBhvr>
                                      <p:to>
                                        <p:strVal val="visible"/>
                                      </p:to>
                                    </p:set>
                                    <p:animEffect transition="in" filter="wipe(left)">
                                      <p:cBhvr>
                                        <p:cTn id="13" dur="1500"/>
                                        <p:tgtEl>
                                          <p:spTgt spid="11">
                                            <p:graphicEl>
                                              <a:chart seriesIdx="-3" categoryIdx="-3" bldStep="gridLegend"/>
                                            </p:graphicEl>
                                          </p:spTgt>
                                        </p:tgtEl>
                                      </p:cBhvr>
                                    </p:animEffect>
                                  </p:childTnLst>
                                </p:cTn>
                              </p:par>
                              <p:par>
                                <p:cTn id="14" presetID="22" presetClass="entr" presetSubtype="4" fill="hold" grpId="0" nodeType="withEffect">
                                  <p:stCondLst>
                                    <p:cond delay="750"/>
                                  </p:stCondLst>
                                  <p:childTnLst>
                                    <p:set>
                                      <p:cBhvr>
                                        <p:cTn id="15" dur="1" fill="hold">
                                          <p:stCondLst>
                                            <p:cond delay="0"/>
                                          </p:stCondLst>
                                        </p:cTn>
                                        <p:tgtEl>
                                          <p:spTgt spid="11">
                                            <p:graphicEl>
                                              <a:chart seriesIdx="-4" categoryIdx="0" bldStep="category"/>
                                            </p:graphicEl>
                                          </p:spTgt>
                                        </p:tgtEl>
                                        <p:attrNameLst>
                                          <p:attrName>style.visibility</p:attrName>
                                        </p:attrNameLst>
                                      </p:cBhvr>
                                      <p:to>
                                        <p:strVal val="visible"/>
                                      </p:to>
                                    </p:set>
                                    <p:animEffect transition="in" filter="wipe(down)">
                                      <p:cBhvr>
                                        <p:cTn id="16" dur="1000"/>
                                        <p:tgtEl>
                                          <p:spTgt spid="11">
                                            <p:graphicEl>
                                              <a:chart seriesIdx="-4" categoryIdx="0" bldStep="category"/>
                                            </p:graphicEl>
                                          </p:spTgt>
                                        </p:tgtEl>
                                      </p:cBhvr>
                                    </p:animEffect>
                                  </p:childTnLst>
                                </p:cTn>
                              </p:par>
                              <p:par>
                                <p:cTn id="17" presetID="22" presetClass="entr" presetSubtype="4" fill="hold" grpId="0" nodeType="withEffect">
                                  <p:stCondLst>
                                    <p:cond delay="1250"/>
                                  </p:stCondLst>
                                  <p:childTnLst>
                                    <p:set>
                                      <p:cBhvr>
                                        <p:cTn id="18" dur="1" fill="hold">
                                          <p:stCondLst>
                                            <p:cond delay="0"/>
                                          </p:stCondLst>
                                        </p:cTn>
                                        <p:tgtEl>
                                          <p:spTgt spid="11">
                                            <p:graphicEl>
                                              <a:chart seriesIdx="-4" categoryIdx="1" bldStep="category"/>
                                            </p:graphicEl>
                                          </p:spTgt>
                                        </p:tgtEl>
                                        <p:attrNameLst>
                                          <p:attrName>style.visibility</p:attrName>
                                        </p:attrNameLst>
                                      </p:cBhvr>
                                      <p:to>
                                        <p:strVal val="visible"/>
                                      </p:to>
                                    </p:set>
                                    <p:animEffect transition="in" filter="wipe(down)">
                                      <p:cBhvr>
                                        <p:cTn id="19" dur="1000"/>
                                        <p:tgtEl>
                                          <p:spTgt spid="11">
                                            <p:graphicEl>
                                              <a:chart seriesIdx="-4" categoryIdx="1" bldStep="category"/>
                                            </p:graphicEl>
                                          </p:spTgt>
                                        </p:tgtEl>
                                      </p:cBhvr>
                                    </p:animEffect>
                                  </p:childTnLst>
                                </p:cTn>
                              </p:par>
                              <p:par>
                                <p:cTn id="20" presetID="22" presetClass="entr" presetSubtype="4" fill="hold" grpId="0" nodeType="withEffect">
                                  <p:stCondLst>
                                    <p:cond delay="1750"/>
                                  </p:stCondLst>
                                  <p:childTnLst>
                                    <p:set>
                                      <p:cBhvr>
                                        <p:cTn id="21" dur="1" fill="hold">
                                          <p:stCondLst>
                                            <p:cond delay="0"/>
                                          </p:stCondLst>
                                        </p:cTn>
                                        <p:tgtEl>
                                          <p:spTgt spid="11">
                                            <p:graphicEl>
                                              <a:chart seriesIdx="-4" categoryIdx="2" bldStep="category"/>
                                            </p:graphicEl>
                                          </p:spTgt>
                                        </p:tgtEl>
                                        <p:attrNameLst>
                                          <p:attrName>style.visibility</p:attrName>
                                        </p:attrNameLst>
                                      </p:cBhvr>
                                      <p:to>
                                        <p:strVal val="visible"/>
                                      </p:to>
                                    </p:set>
                                    <p:animEffect transition="in" filter="wipe(down)">
                                      <p:cBhvr>
                                        <p:cTn id="22" dur="1000"/>
                                        <p:tgtEl>
                                          <p:spTgt spid="11">
                                            <p:graphicEl>
                                              <a:chart seriesIdx="-4" categoryIdx="2" bldStep="category"/>
                                            </p:graphicEl>
                                          </p:spTgt>
                                        </p:tgtEl>
                                      </p:cBhvr>
                                    </p:animEffect>
                                  </p:childTnLst>
                                </p:cTn>
                              </p:par>
                              <p:par>
                                <p:cTn id="23" presetID="22" presetClass="entr" presetSubtype="4" fill="hold" grpId="0" nodeType="withEffect">
                                  <p:stCondLst>
                                    <p:cond delay="2250"/>
                                  </p:stCondLst>
                                  <p:childTnLst>
                                    <p:set>
                                      <p:cBhvr>
                                        <p:cTn id="24" dur="1" fill="hold">
                                          <p:stCondLst>
                                            <p:cond delay="0"/>
                                          </p:stCondLst>
                                        </p:cTn>
                                        <p:tgtEl>
                                          <p:spTgt spid="11">
                                            <p:graphicEl>
                                              <a:chart seriesIdx="-4" categoryIdx="3" bldStep="category"/>
                                            </p:graphicEl>
                                          </p:spTgt>
                                        </p:tgtEl>
                                        <p:attrNameLst>
                                          <p:attrName>style.visibility</p:attrName>
                                        </p:attrNameLst>
                                      </p:cBhvr>
                                      <p:to>
                                        <p:strVal val="visible"/>
                                      </p:to>
                                    </p:set>
                                    <p:animEffect transition="in" filter="wipe(down)">
                                      <p:cBhvr>
                                        <p:cTn id="25" dur="1000"/>
                                        <p:tgtEl>
                                          <p:spTgt spid="11">
                                            <p:graphicEl>
                                              <a:chart seriesIdx="-4" categoryIdx="3" bldStep="category"/>
                                            </p:graphicEl>
                                          </p:spTgt>
                                        </p:tgtEl>
                                      </p:cBhvr>
                                    </p:animEffect>
                                  </p:childTnLst>
                                </p:cTn>
                              </p:par>
                              <p:par>
                                <p:cTn id="26" presetID="22" presetClass="entr" presetSubtype="2" fill="hold" grpId="0" nodeType="withEffect">
                                  <p:stCondLst>
                                    <p:cond delay="0"/>
                                  </p:stCondLst>
                                  <p:childTnLst>
                                    <p:set>
                                      <p:cBhvr>
                                        <p:cTn id="27" dur="1" fill="hold">
                                          <p:stCondLst>
                                            <p:cond delay="0"/>
                                          </p:stCondLst>
                                        </p:cTn>
                                        <p:tgtEl>
                                          <p:spTgt spid="12">
                                            <p:graphicEl>
                                              <a:chart seriesIdx="-3" categoryIdx="-3" bldStep="gridLegend"/>
                                            </p:graphicEl>
                                          </p:spTgt>
                                        </p:tgtEl>
                                        <p:attrNameLst>
                                          <p:attrName>style.visibility</p:attrName>
                                        </p:attrNameLst>
                                      </p:cBhvr>
                                      <p:to>
                                        <p:strVal val="visible"/>
                                      </p:to>
                                    </p:set>
                                    <p:animEffect transition="in" filter="wipe(right)">
                                      <p:cBhvr>
                                        <p:cTn id="28" dur="1500"/>
                                        <p:tgtEl>
                                          <p:spTgt spid="12">
                                            <p:graphicEl>
                                              <a:chart seriesIdx="-3" categoryIdx="-3" bldStep="gridLegend"/>
                                            </p:graphicEl>
                                          </p:spTgt>
                                        </p:tgtEl>
                                      </p:cBhvr>
                                    </p:animEffect>
                                  </p:childTnLst>
                                </p:cTn>
                              </p:par>
                              <p:par>
                                <p:cTn id="29" presetID="22" presetClass="entr" presetSubtype="4" fill="hold" grpId="0" nodeType="withEffect">
                                  <p:stCondLst>
                                    <p:cond delay="2250"/>
                                  </p:stCondLst>
                                  <p:childTnLst>
                                    <p:set>
                                      <p:cBhvr>
                                        <p:cTn id="30" dur="1" fill="hold">
                                          <p:stCondLst>
                                            <p:cond delay="0"/>
                                          </p:stCondLst>
                                        </p:cTn>
                                        <p:tgtEl>
                                          <p:spTgt spid="12">
                                            <p:graphicEl>
                                              <a:chart seriesIdx="-4" categoryIdx="0" bldStep="category"/>
                                            </p:graphicEl>
                                          </p:spTgt>
                                        </p:tgtEl>
                                        <p:attrNameLst>
                                          <p:attrName>style.visibility</p:attrName>
                                        </p:attrNameLst>
                                      </p:cBhvr>
                                      <p:to>
                                        <p:strVal val="visible"/>
                                      </p:to>
                                    </p:set>
                                    <p:animEffect transition="in" filter="wipe(down)">
                                      <p:cBhvr>
                                        <p:cTn id="31" dur="1000"/>
                                        <p:tgtEl>
                                          <p:spTgt spid="12">
                                            <p:graphicEl>
                                              <a:chart seriesIdx="-4" categoryIdx="0" bldStep="category"/>
                                            </p:graphicEl>
                                          </p:spTgt>
                                        </p:tgtEl>
                                      </p:cBhvr>
                                    </p:animEffect>
                                  </p:childTnLst>
                                </p:cTn>
                              </p:par>
                              <p:par>
                                <p:cTn id="32" presetID="22" presetClass="entr" presetSubtype="4" fill="hold" grpId="0" nodeType="withEffect">
                                  <p:stCondLst>
                                    <p:cond delay="1750"/>
                                  </p:stCondLst>
                                  <p:childTnLst>
                                    <p:set>
                                      <p:cBhvr>
                                        <p:cTn id="33" dur="1" fill="hold">
                                          <p:stCondLst>
                                            <p:cond delay="0"/>
                                          </p:stCondLst>
                                        </p:cTn>
                                        <p:tgtEl>
                                          <p:spTgt spid="12">
                                            <p:graphicEl>
                                              <a:chart seriesIdx="-4" categoryIdx="1" bldStep="category"/>
                                            </p:graphicEl>
                                          </p:spTgt>
                                        </p:tgtEl>
                                        <p:attrNameLst>
                                          <p:attrName>style.visibility</p:attrName>
                                        </p:attrNameLst>
                                      </p:cBhvr>
                                      <p:to>
                                        <p:strVal val="visible"/>
                                      </p:to>
                                    </p:set>
                                    <p:animEffect transition="in" filter="wipe(down)">
                                      <p:cBhvr>
                                        <p:cTn id="34" dur="1000"/>
                                        <p:tgtEl>
                                          <p:spTgt spid="12">
                                            <p:graphicEl>
                                              <a:chart seriesIdx="-4" categoryIdx="1" bldStep="category"/>
                                            </p:graphicEl>
                                          </p:spTgt>
                                        </p:tgtEl>
                                      </p:cBhvr>
                                    </p:animEffect>
                                  </p:childTnLst>
                                </p:cTn>
                              </p:par>
                              <p:par>
                                <p:cTn id="35" presetID="22" presetClass="entr" presetSubtype="4" fill="hold" grpId="0" nodeType="withEffect">
                                  <p:stCondLst>
                                    <p:cond delay="1250"/>
                                  </p:stCondLst>
                                  <p:childTnLst>
                                    <p:set>
                                      <p:cBhvr>
                                        <p:cTn id="36" dur="1" fill="hold">
                                          <p:stCondLst>
                                            <p:cond delay="0"/>
                                          </p:stCondLst>
                                        </p:cTn>
                                        <p:tgtEl>
                                          <p:spTgt spid="12">
                                            <p:graphicEl>
                                              <a:chart seriesIdx="-4" categoryIdx="2" bldStep="category"/>
                                            </p:graphicEl>
                                          </p:spTgt>
                                        </p:tgtEl>
                                        <p:attrNameLst>
                                          <p:attrName>style.visibility</p:attrName>
                                        </p:attrNameLst>
                                      </p:cBhvr>
                                      <p:to>
                                        <p:strVal val="visible"/>
                                      </p:to>
                                    </p:set>
                                    <p:animEffect transition="in" filter="wipe(down)">
                                      <p:cBhvr>
                                        <p:cTn id="37" dur="1000"/>
                                        <p:tgtEl>
                                          <p:spTgt spid="12">
                                            <p:graphicEl>
                                              <a:chart seriesIdx="-4" categoryIdx="2" bldStep="category"/>
                                            </p:graphicEl>
                                          </p:spTgt>
                                        </p:tgtEl>
                                      </p:cBhvr>
                                    </p:animEffect>
                                  </p:childTnLst>
                                </p:cTn>
                              </p:par>
                              <p:par>
                                <p:cTn id="38" presetID="22" presetClass="entr" presetSubtype="4" fill="hold" grpId="0" nodeType="withEffect">
                                  <p:stCondLst>
                                    <p:cond delay="750"/>
                                  </p:stCondLst>
                                  <p:childTnLst>
                                    <p:set>
                                      <p:cBhvr>
                                        <p:cTn id="39" dur="1" fill="hold">
                                          <p:stCondLst>
                                            <p:cond delay="0"/>
                                          </p:stCondLst>
                                        </p:cTn>
                                        <p:tgtEl>
                                          <p:spTgt spid="12">
                                            <p:graphicEl>
                                              <a:chart seriesIdx="-4" categoryIdx="3" bldStep="category"/>
                                            </p:graphicEl>
                                          </p:spTgt>
                                        </p:tgtEl>
                                        <p:attrNameLst>
                                          <p:attrName>style.visibility</p:attrName>
                                        </p:attrNameLst>
                                      </p:cBhvr>
                                      <p:to>
                                        <p:strVal val="visible"/>
                                      </p:to>
                                    </p:set>
                                    <p:animEffect transition="in" filter="wipe(down)">
                                      <p:cBhvr>
                                        <p:cTn id="40" dur="1000"/>
                                        <p:tgtEl>
                                          <p:spTgt spid="12">
                                            <p:graphicEl>
                                              <a:chart seriesIdx="-4" categoryIdx="3" bldStep="category"/>
                                            </p:graphicEl>
                                          </p:spTgt>
                                        </p:tgtEl>
                                      </p:cBhvr>
                                    </p:animEffect>
                                  </p:childTnLst>
                                </p:cTn>
                              </p:par>
                              <p:par>
                                <p:cTn id="41" presetID="6" presetClass="emph" presetSubtype="0" repeatCount="indefinite" accel="34000" decel="33000" autoRev="1" fill="hold" nodeType="withEffect">
                                  <p:stCondLst>
                                    <p:cond delay="0"/>
                                  </p:stCondLst>
                                  <p:childTnLst>
                                    <p:animScale>
                                      <p:cBhvr>
                                        <p:cTn id="42" dur="30000" fill="hold"/>
                                        <p:tgtEl>
                                          <p:spTgt spid="7"/>
                                        </p:tgtEl>
                                      </p:cBhvr>
                                      <p:by x="120000" y="120000"/>
                                    </p:animScale>
                                  </p:childTnLst>
                                </p:cTn>
                              </p:par>
                              <p:par>
                                <p:cTn id="43" presetID="8" presetClass="emph" presetSubtype="0" repeatCount="indefinite" fill="hold" nodeType="withEffect">
                                  <p:stCondLst>
                                    <p:cond delay="0"/>
                                  </p:stCondLst>
                                  <p:childTnLst>
                                    <p:animRot by="21600000">
                                      <p:cBhvr>
                                        <p:cTn id="44" dur="59000" fill="hold"/>
                                        <p:tgtEl>
                                          <p:spTgt spid="7"/>
                                        </p:tgtEl>
                                        <p:attrNameLst>
                                          <p:attrName>r</p:attrName>
                                        </p:attrNameLst>
                                      </p:cBhvr>
                                    </p:animRot>
                                  </p:childTnLst>
                                </p:cTn>
                              </p:par>
                              <p:par>
                                <p:cTn id="45" presetID="6" presetClass="emph" presetSubtype="0" repeatCount="indefinite" accel="34000" decel="33000" autoRev="1" fill="hold" nodeType="withEffect">
                                  <p:stCondLst>
                                    <p:cond delay="0"/>
                                  </p:stCondLst>
                                  <p:childTnLst>
                                    <p:animScale>
                                      <p:cBhvr>
                                        <p:cTn id="46" dur="30000" fill="hold"/>
                                        <p:tgtEl>
                                          <p:spTgt spid="2"/>
                                        </p:tgtEl>
                                      </p:cBhvr>
                                      <p:by x="120000" y="120000"/>
                                    </p:animScale>
                                  </p:childTnLst>
                                </p:cTn>
                              </p:par>
                              <p:par>
                                <p:cTn id="47" presetID="8" presetClass="emph" presetSubtype="0" repeatCount="indefinite" fill="hold" nodeType="withEffect">
                                  <p:stCondLst>
                                    <p:cond delay="0"/>
                                  </p:stCondLst>
                                  <p:childTnLst>
                                    <p:animRot by="21600000">
                                      <p:cBhvr>
                                        <p:cTn id="48" dur="59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Graphic spid="11" grpId="0" uiExpand="1">
        <p:bldSub>
          <a:bldChart bld="category"/>
        </p:bldSub>
      </p:bldGraphic>
      <p:bldGraphic spid="12" grpId="0" uiExpand="1">
        <p:bldSub>
          <a:bldChart bld="category"/>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77C300-ECB2-4211-4EA4-9850F3449D0F}"/>
              </a:ext>
            </a:extLst>
          </p:cNvPr>
          <p:cNvPicPr>
            <a:picLocks noChangeAspect="1"/>
          </p:cNvPicPr>
          <p:nvPr/>
        </p:nvPicPr>
        <p:blipFill>
          <a:blip r:embed="rId3">
            <a:alphaModFix amt="58000"/>
          </a:blip>
          <a:srcRect/>
          <a:stretch/>
        </p:blipFill>
        <p:spPr>
          <a:xfrm rot="15336515">
            <a:off x="6006840" y="-3365221"/>
            <a:ext cx="7505628" cy="7505628"/>
          </a:xfrm>
          <a:prstGeom prst="rect">
            <a:avLst/>
          </a:prstGeom>
        </p:spPr>
      </p:pic>
      <p:sp>
        <p:nvSpPr>
          <p:cNvPr id="4" name="Title 3">
            <a:extLst>
              <a:ext uri="{FF2B5EF4-FFF2-40B4-BE49-F238E27FC236}">
                <a16:creationId xmlns:a16="http://schemas.microsoft.com/office/drawing/2014/main" id="{32E9F832-5B5F-4EB9-D1BD-00D13D3C0DDB}"/>
              </a:ext>
            </a:extLst>
          </p:cNvPr>
          <p:cNvSpPr>
            <a:spLocks noGrp="1"/>
          </p:cNvSpPr>
          <p:nvPr>
            <p:ph type="title"/>
          </p:nvPr>
        </p:nvSpPr>
        <p:spPr>
          <a:xfrm>
            <a:off x="838200" y="895045"/>
            <a:ext cx="10515600" cy="914074"/>
          </a:xfrm>
        </p:spPr>
        <p:txBody>
          <a:bodyPr/>
          <a:lstStyle/>
          <a:p>
            <a:pPr algn="ctr"/>
            <a:r>
              <a:rPr lang="en-GB" sz="2200" dirty="0"/>
              <a:t>GROWTH GOALS</a:t>
            </a:r>
          </a:p>
        </p:txBody>
      </p:sp>
      <p:sp>
        <p:nvSpPr>
          <p:cNvPr id="6" name="Rectangle 5">
            <a:extLst>
              <a:ext uri="{FF2B5EF4-FFF2-40B4-BE49-F238E27FC236}">
                <a16:creationId xmlns:a16="http://schemas.microsoft.com/office/drawing/2014/main" id="{7516ABA0-BC19-A177-C8DF-E025BADAB690}"/>
              </a:ext>
            </a:extLst>
          </p:cNvPr>
          <p:cNvSpPr/>
          <p:nvPr/>
        </p:nvSpPr>
        <p:spPr>
          <a:xfrm>
            <a:off x="0" y="0"/>
            <a:ext cx="12192000" cy="78735"/>
          </a:xfrm>
          <a:prstGeom prst="rect">
            <a:avLst/>
          </a:prstGeom>
          <a:gradFill>
            <a:gsLst>
              <a:gs pos="0">
                <a:schemeClr val="accent1"/>
              </a:gs>
              <a:gs pos="28000">
                <a:schemeClr val="tx2">
                  <a:lumMod val="40000"/>
                  <a:lumOff val="60000"/>
                </a:schemeClr>
              </a:gs>
              <a:gs pos="61000">
                <a:schemeClr val="accent1">
                  <a:lumMod val="60000"/>
                  <a:lumOff val="4000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46" name="Rounded Rectangle 45">
            <a:extLst>
              <a:ext uri="{FF2B5EF4-FFF2-40B4-BE49-F238E27FC236}">
                <a16:creationId xmlns:a16="http://schemas.microsoft.com/office/drawing/2014/main" id="{A6E3C3FA-2046-C020-448F-398D178B6E1C}"/>
              </a:ext>
            </a:extLst>
          </p:cNvPr>
          <p:cNvSpPr/>
          <p:nvPr/>
        </p:nvSpPr>
        <p:spPr>
          <a:xfrm>
            <a:off x="839788" y="2015816"/>
            <a:ext cx="1729241" cy="508001"/>
          </a:xfrm>
          <a:prstGeom prst="round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A" sz="1600" b="1">
                <a:solidFill>
                  <a:schemeClr val="accent2">
                    <a:lumMod val="40000"/>
                    <a:lumOff val="60000"/>
                  </a:schemeClr>
                </a:solidFill>
                <a:latin typeface="Montserrat" pitchFamily="2" charset="77"/>
              </a:rPr>
              <a:t>GOAL</a:t>
            </a:r>
            <a:endParaRPr lang="en-UA" sz="1600" b="1" dirty="0">
              <a:solidFill>
                <a:schemeClr val="accent2">
                  <a:lumMod val="40000"/>
                  <a:lumOff val="60000"/>
                </a:schemeClr>
              </a:solidFill>
              <a:latin typeface="Montserrat" pitchFamily="2" charset="77"/>
            </a:endParaRPr>
          </a:p>
        </p:txBody>
      </p:sp>
      <p:sp>
        <p:nvSpPr>
          <p:cNvPr id="52" name="Rounded Rectangle 51">
            <a:extLst>
              <a:ext uri="{FF2B5EF4-FFF2-40B4-BE49-F238E27FC236}">
                <a16:creationId xmlns:a16="http://schemas.microsoft.com/office/drawing/2014/main" id="{052EDDBB-D3F0-B034-5C24-5EDE3FC4F14C}"/>
              </a:ext>
            </a:extLst>
          </p:cNvPr>
          <p:cNvSpPr/>
          <p:nvPr/>
        </p:nvSpPr>
        <p:spPr>
          <a:xfrm>
            <a:off x="2639559" y="2015816"/>
            <a:ext cx="1729241" cy="508001"/>
          </a:xfrm>
          <a:prstGeom prst="round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A" sz="1600" b="1">
                <a:solidFill>
                  <a:schemeClr val="accent2">
                    <a:lumMod val="40000"/>
                    <a:lumOff val="60000"/>
                  </a:schemeClr>
                </a:solidFill>
                <a:latin typeface="Montserrat" pitchFamily="2" charset="77"/>
              </a:rPr>
              <a:t>YEAR 1</a:t>
            </a:r>
            <a:endParaRPr lang="en-UA" sz="1600" b="1" dirty="0">
              <a:solidFill>
                <a:schemeClr val="accent2">
                  <a:lumMod val="40000"/>
                  <a:lumOff val="60000"/>
                </a:schemeClr>
              </a:solidFill>
              <a:latin typeface="Montserrat" pitchFamily="2" charset="77"/>
            </a:endParaRPr>
          </a:p>
        </p:txBody>
      </p:sp>
      <p:sp>
        <p:nvSpPr>
          <p:cNvPr id="53" name="Rounded Rectangle 52">
            <a:extLst>
              <a:ext uri="{FF2B5EF4-FFF2-40B4-BE49-F238E27FC236}">
                <a16:creationId xmlns:a16="http://schemas.microsoft.com/office/drawing/2014/main" id="{DA0A77A1-44A0-29B7-D68A-C3690381DB0E}"/>
              </a:ext>
            </a:extLst>
          </p:cNvPr>
          <p:cNvSpPr/>
          <p:nvPr/>
        </p:nvSpPr>
        <p:spPr>
          <a:xfrm>
            <a:off x="4444950" y="2015816"/>
            <a:ext cx="1729241" cy="508001"/>
          </a:xfrm>
          <a:prstGeom prst="round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A" sz="1600" b="1">
                <a:solidFill>
                  <a:schemeClr val="accent2">
                    <a:lumMod val="40000"/>
                    <a:lumOff val="60000"/>
                  </a:schemeClr>
                </a:solidFill>
                <a:latin typeface="Montserrat" pitchFamily="2" charset="77"/>
              </a:rPr>
              <a:t>YEAR 5</a:t>
            </a:r>
            <a:endParaRPr lang="en-UA" sz="1600" b="1" dirty="0">
              <a:solidFill>
                <a:schemeClr val="accent2">
                  <a:lumMod val="40000"/>
                  <a:lumOff val="60000"/>
                </a:schemeClr>
              </a:solidFill>
              <a:latin typeface="Montserrat" pitchFamily="2" charset="77"/>
            </a:endParaRPr>
          </a:p>
        </p:txBody>
      </p:sp>
      <p:sp>
        <p:nvSpPr>
          <p:cNvPr id="54" name="Rounded Rectangle 53">
            <a:extLst>
              <a:ext uri="{FF2B5EF4-FFF2-40B4-BE49-F238E27FC236}">
                <a16:creationId xmlns:a16="http://schemas.microsoft.com/office/drawing/2014/main" id="{631F01C2-C341-C40F-45A5-BFD7705B85B9}"/>
              </a:ext>
            </a:extLst>
          </p:cNvPr>
          <p:cNvSpPr/>
          <p:nvPr/>
        </p:nvSpPr>
        <p:spPr>
          <a:xfrm>
            <a:off x="6250341" y="2015816"/>
            <a:ext cx="5101871" cy="508001"/>
          </a:xfrm>
          <a:prstGeom prst="round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A" sz="1600" b="1">
                <a:solidFill>
                  <a:schemeClr val="accent2">
                    <a:lumMod val="40000"/>
                    <a:lumOff val="60000"/>
                  </a:schemeClr>
                </a:solidFill>
                <a:latin typeface="Montserrat" pitchFamily="2" charset="77"/>
              </a:rPr>
              <a:t>COMMENTS</a:t>
            </a:r>
            <a:endParaRPr lang="en-UA" sz="1600" b="1" dirty="0">
              <a:solidFill>
                <a:schemeClr val="accent2">
                  <a:lumMod val="40000"/>
                  <a:lumOff val="60000"/>
                </a:schemeClr>
              </a:solidFill>
              <a:latin typeface="Montserrat" pitchFamily="2" charset="77"/>
            </a:endParaRPr>
          </a:p>
        </p:txBody>
      </p:sp>
      <p:graphicFrame>
        <p:nvGraphicFramePr>
          <p:cNvPr id="55" name="Table 24">
            <a:extLst>
              <a:ext uri="{FF2B5EF4-FFF2-40B4-BE49-F238E27FC236}">
                <a16:creationId xmlns:a16="http://schemas.microsoft.com/office/drawing/2014/main" id="{C831C113-2655-D8B1-0083-7396E4184119}"/>
              </a:ext>
            </a:extLst>
          </p:cNvPr>
          <p:cNvGraphicFramePr>
            <a:graphicFrameLocks noGrp="1"/>
          </p:cNvGraphicFramePr>
          <p:nvPr>
            <p:extLst>
              <p:ext uri="{D42A27DB-BD31-4B8C-83A1-F6EECF244321}">
                <p14:modId xmlns:p14="http://schemas.microsoft.com/office/powerpoint/2010/main" val="2999013202"/>
              </p:ext>
            </p:extLst>
          </p:nvPr>
        </p:nvGraphicFramePr>
        <p:xfrm>
          <a:off x="839787" y="2580311"/>
          <a:ext cx="10512424" cy="3078594"/>
        </p:xfrm>
        <a:graphic>
          <a:graphicData uri="http://schemas.openxmlformats.org/drawingml/2006/table">
            <a:tbl>
              <a:tblPr firstRow="1" bandRow="1">
                <a:tableStyleId>{5C22544A-7EE6-4342-B048-85BDC9FD1C3A}</a:tableStyleId>
              </a:tblPr>
              <a:tblGrid>
                <a:gridCol w="1772784">
                  <a:extLst>
                    <a:ext uri="{9D8B030D-6E8A-4147-A177-3AD203B41FA5}">
                      <a16:colId xmlns:a16="http://schemas.microsoft.com/office/drawing/2014/main" val="2468701374"/>
                    </a:ext>
                  </a:extLst>
                </a:gridCol>
                <a:gridCol w="1814286">
                  <a:extLst>
                    <a:ext uri="{9D8B030D-6E8A-4147-A177-3AD203B41FA5}">
                      <a16:colId xmlns:a16="http://schemas.microsoft.com/office/drawing/2014/main" val="463828164"/>
                    </a:ext>
                  </a:extLst>
                </a:gridCol>
                <a:gridCol w="1785257">
                  <a:extLst>
                    <a:ext uri="{9D8B030D-6E8A-4147-A177-3AD203B41FA5}">
                      <a16:colId xmlns:a16="http://schemas.microsoft.com/office/drawing/2014/main" val="4019468063"/>
                    </a:ext>
                  </a:extLst>
                </a:gridCol>
                <a:gridCol w="5140097">
                  <a:extLst>
                    <a:ext uri="{9D8B030D-6E8A-4147-A177-3AD203B41FA5}">
                      <a16:colId xmlns:a16="http://schemas.microsoft.com/office/drawing/2014/main" val="833927649"/>
                    </a:ext>
                  </a:extLst>
                </a:gridCol>
              </a:tblGrid>
              <a:tr h="513099">
                <a:tc>
                  <a:txBody>
                    <a:bodyPr/>
                    <a:lstStyle/>
                    <a:p>
                      <a:pPr marL="0" indent="0" algn="l">
                        <a:buFont typeface="Arial" panose="020B0604020202020204" pitchFamily="34" charset="0"/>
                        <a:buNone/>
                      </a:pPr>
                      <a:r>
                        <a:rPr lang="en-UA" sz="1400" b="1" dirty="0">
                          <a:solidFill>
                            <a:schemeClr val="bg1"/>
                          </a:solidFill>
                          <a:latin typeface="Montserrat" pitchFamily="2" charset="77"/>
                        </a:rPr>
                        <a:t>Sales</a:t>
                      </a:r>
                    </a:p>
                  </a:txBody>
                  <a:tcPr marL="144000" marR="144000" anchor="ctr">
                    <a:lnL w="12700" cmpd="sng">
                      <a:noFill/>
                    </a:lnL>
                    <a:lnR w="12700" cmpd="sng">
                      <a:noFill/>
                    </a:lnR>
                    <a:lnT w="6350"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A" sz="1400" b="1" dirty="0">
                          <a:solidFill>
                            <a:schemeClr val="accent2">
                              <a:lumMod val="40000"/>
                              <a:lumOff val="60000"/>
                            </a:schemeClr>
                          </a:solidFill>
                          <a:latin typeface="Montserrat" pitchFamily="2" charset="77"/>
                        </a:rPr>
                        <a:t>$27.5M</a:t>
                      </a:r>
                    </a:p>
                  </a:txBody>
                  <a:tcPr marL="144000" marR="144000" anchor="ctr">
                    <a:lnL w="12700" cmpd="sng">
                      <a:noFill/>
                    </a:lnL>
                    <a:lnR w="12700" cmpd="sng">
                      <a:noFill/>
                    </a:lnR>
                    <a:lnT w="6350"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A" sz="1400" b="1" dirty="0">
                          <a:solidFill>
                            <a:schemeClr val="accent2">
                              <a:lumMod val="40000"/>
                              <a:lumOff val="60000"/>
                            </a:schemeClr>
                          </a:solidFill>
                          <a:latin typeface="Montserrat" pitchFamily="2" charset="77"/>
                        </a:rPr>
                        <a:t>$30.38M</a:t>
                      </a:r>
                    </a:p>
                  </a:txBody>
                  <a:tcPr marL="144000" marR="144000" anchor="ctr">
                    <a:lnL w="12700" cmpd="sng">
                      <a:noFill/>
                    </a:lnL>
                    <a:lnR w="12700" cmpd="sng">
                      <a:noFill/>
                    </a:lnR>
                    <a:lnT w="6350"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A" sz="1200" b="0" i="0" u="none" strike="noStrike" kern="1200" cap="none" spc="0" normalizeH="0" baseline="0" noProof="0" dirty="0">
                          <a:ln>
                            <a:noFill/>
                          </a:ln>
                          <a:solidFill>
                            <a:schemeClr val="bg1"/>
                          </a:solidFill>
                          <a:effectLst/>
                          <a:uLnTx/>
                          <a:uFillTx/>
                          <a:latin typeface="Montserrat" pitchFamily="2" charset="77"/>
                          <a:ea typeface="+mn-ea"/>
                          <a:cs typeface="+mn-cs"/>
                        </a:rPr>
                        <a:t>11% growth rate</a:t>
                      </a:r>
                    </a:p>
                  </a:txBody>
                  <a:tcPr marL="144000" marR="144000" anchor="ctr">
                    <a:lnL w="12700" cmpd="sng">
                      <a:noFill/>
                    </a:lnL>
                    <a:lnR w="12700" cmpd="sng">
                      <a:noFill/>
                    </a:lnR>
                    <a:lnT w="6350"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3773890"/>
                  </a:ext>
                </a:extLst>
              </a:tr>
              <a:tr h="513099">
                <a:tc>
                  <a:txBody>
                    <a:bodyPr/>
                    <a:lstStyle/>
                    <a:p>
                      <a:pPr marL="0" indent="0" algn="l">
                        <a:buFont typeface="Arial" panose="020B0604020202020204" pitchFamily="34" charset="0"/>
                        <a:buNone/>
                      </a:pPr>
                      <a:r>
                        <a:rPr lang="en-UA" sz="1400" b="1" dirty="0">
                          <a:solidFill>
                            <a:schemeClr val="bg1"/>
                          </a:solidFill>
                          <a:latin typeface="Montserrat" pitchFamily="2" charset="77"/>
                        </a:rPr>
                        <a:t>Share</a:t>
                      </a: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indent="0" algn="ctr">
                        <a:buFont typeface="Arial" panose="020B0604020202020204" pitchFamily="34" charset="0"/>
                        <a:buNone/>
                      </a:pPr>
                      <a:r>
                        <a:rPr lang="en-UA" sz="1400" b="1">
                          <a:solidFill>
                            <a:schemeClr val="accent2">
                              <a:lumMod val="40000"/>
                              <a:lumOff val="60000"/>
                            </a:schemeClr>
                          </a:solidFill>
                          <a:latin typeface="Montserrat" pitchFamily="2" charset="77"/>
                        </a:rPr>
                        <a:t>0</a:t>
                      </a:r>
                      <a:r>
                        <a:rPr lang="en-US" sz="1400" b="1" dirty="0">
                          <a:solidFill>
                            <a:schemeClr val="accent2">
                              <a:lumMod val="40000"/>
                              <a:lumOff val="60000"/>
                            </a:schemeClr>
                          </a:solidFill>
                          <a:latin typeface="Montserrat" pitchFamily="2" charset="77"/>
                        </a:rPr>
                        <a:t>.</a:t>
                      </a:r>
                      <a:r>
                        <a:rPr lang="en-UA" sz="1400" b="1">
                          <a:solidFill>
                            <a:schemeClr val="accent2">
                              <a:lumMod val="40000"/>
                              <a:lumOff val="60000"/>
                            </a:schemeClr>
                          </a:solidFill>
                          <a:latin typeface="Montserrat" pitchFamily="2" charset="77"/>
                        </a:rPr>
                        <a:t>8</a:t>
                      </a:r>
                      <a:r>
                        <a:rPr lang="en-UA" sz="1400" b="1" dirty="0">
                          <a:solidFill>
                            <a:schemeClr val="accent2">
                              <a:lumMod val="40000"/>
                              <a:lumOff val="60000"/>
                            </a:schemeClr>
                          </a:solidFill>
                          <a:latin typeface="Montserrat" pitchFamily="2" charset="77"/>
                        </a:rPr>
                        <a:t>%</a:t>
                      </a: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indent="0" algn="ctr">
                        <a:buFont typeface="Arial" panose="020B0604020202020204" pitchFamily="34" charset="0"/>
                        <a:buNone/>
                      </a:pPr>
                      <a:r>
                        <a:rPr lang="en-UA" sz="1400" b="1">
                          <a:solidFill>
                            <a:schemeClr val="accent2">
                              <a:lumMod val="40000"/>
                              <a:lumOff val="60000"/>
                            </a:schemeClr>
                          </a:solidFill>
                          <a:latin typeface="Montserrat" pitchFamily="2" charset="77"/>
                        </a:rPr>
                        <a:t>1</a:t>
                      </a:r>
                      <a:r>
                        <a:rPr lang="en-US" sz="1400" b="1" dirty="0">
                          <a:solidFill>
                            <a:schemeClr val="accent2">
                              <a:lumMod val="40000"/>
                              <a:lumOff val="60000"/>
                            </a:schemeClr>
                          </a:solidFill>
                          <a:latin typeface="Montserrat" pitchFamily="2" charset="77"/>
                        </a:rPr>
                        <a:t>.</a:t>
                      </a:r>
                      <a:r>
                        <a:rPr lang="en-UA" sz="1400" b="1">
                          <a:solidFill>
                            <a:schemeClr val="accent2">
                              <a:lumMod val="40000"/>
                              <a:lumOff val="60000"/>
                            </a:schemeClr>
                          </a:solidFill>
                          <a:latin typeface="Montserrat" pitchFamily="2" charset="77"/>
                        </a:rPr>
                        <a:t>2</a:t>
                      </a:r>
                      <a:r>
                        <a:rPr lang="en-UA" sz="1400" b="1" dirty="0">
                          <a:solidFill>
                            <a:schemeClr val="accent2">
                              <a:lumMod val="40000"/>
                              <a:lumOff val="60000"/>
                            </a:schemeClr>
                          </a:solidFill>
                          <a:latin typeface="Montserrat" pitchFamily="2" charset="77"/>
                        </a:rPr>
                        <a:t>%</a:t>
                      </a: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indent="0" algn="l">
                        <a:buFont typeface="Arial" panose="020B0604020202020204" pitchFamily="34" charset="0"/>
                        <a:buNone/>
                      </a:pPr>
                      <a:r>
                        <a:rPr lang="en-UA" sz="1200" b="0" dirty="0">
                          <a:solidFill>
                            <a:schemeClr val="bg1"/>
                          </a:solidFill>
                          <a:latin typeface="Montserrat" pitchFamily="2" charset="77"/>
                        </a:rPr>
                        <a:t>New triple chocolate 0,5% share</a:t>
                      </a: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extLst>
                  <a:ext uri="{0D108BD9-81ED-4DB2-BD59-A6C34878D82A}">
                    <a16:rowId xmlns:a16="http://schemas.microsoft.com/office/drawing/2014/main" val="3596490811"/>
                  </a:ext>
                </a:extLst>
              </a:tr>
              <a:tr h="513099">
                <a:tc>
                  <a:txBody>
                    <a:bodyPr/>
                    <a:lstStyle/>
                    <a:p>
                      <a:pPr marL="0" indent="0" algn="l">
                        <a:buFont typeface="Arial" panose="020B0604020202020204" pitchFamily="34" charset="0"/>
                        <a:buNone/>
                      </a:pPr>
                      <a:r>
                        <a:rPr lang="en-UA" sz="1400" b="1" dirty="0">
                          <a:solidFill>
                            <a:schemeClr val="bg1"/>
                          </a:solidFill>
                          <a:latin typeface="Montserrat" pitchFamily="2" charset="77"/>
                        </a:rPr>
                        <a:t>Distribution</a:t>
                      </a: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en-UA" sz="1400" b="1" dirty="0">
                          <a:solidFill>
                            <a:schemeClr val="accent2">
                              <a:lumMod val="40000"/>
                              <a:lumOff val="60000"/>
                            </a:schemeClr>
                          </a:solidFill>
                          <a:latin typeface="Montserrat" pitchFamily="2" charset="77"/>
                        </a:rPr>
                        <a:t>62%</a:t>
                      </a: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en-UA" sz="1400" b="1" dirty="0">
                          <a:solidFill>
                            <a:schemeClr val="accent2">
                              <a:lumMod val="40000"/>
                              <a:lumOff val="60000"/>
                            </a:schemeClr>
                          </a:solidFill>
                          <a:latin typeface="Montserrat" pitchFamily="2" charset="77"/>
                        </a:rPr>
                        <a:t>72%</a:t>
                      </a: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Font typeface="Arial" panose="020B0604020202020204" pitchFamily="34" charset="0"/>
                        <a:buNone/>
                      </a:pPr>
                      <a:r>
                        <a:rPr lang="en-UA" sz="1200" b="0" dirty="0">
                          <a:solidFill>
                            <a:schemeClr val="bg1"/>
                          </a:solidFill>
                          <a:latin typeface="Montserrat" pitchFamily="2" charset="77"/>
                        </a:rPr>
                        <a:t>Increase coming mainly from fixing specialty</a:t>
                      </a: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3302667"/>
                  </a:ext>
                </a:extLst>
              </a:tr>
              <a:tr h="513099">
                <a:tc>
                  <a:txBody>
                    <a:bodyPr/>
                    <a:lstStyle/>
                    <a:p>
                      <a:pPr marL="0" indent="0" algn="l">
                        <a:buFont typeface="Arial" panose="020B0604020202020204" pitchFamily="34" charset="0"/>
                        <a:buNone/>
                      </a:pPr>
                      <a:r>
                        <a:rPr lang="en-UA" sz="1400" b="1" dirty="0">
                          <a:solidFill>
                            <a:schemeClr val="bg1"/>
                          </a:solidFill>
                          <a:latin typeface="Montserrat" pitchFamily="2" charset="77"/>
                        </a:rPr>
                        <a:t>Awareness</a:t>
                      </a: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indent="0" algn="ctr">
                        <a:buFont typeface="Arial" panose="020B0604020202020204" pitchFamily="34" charset="0"/>
                        <a:buNone/>
                      </a:pPr>
                      <a:r>
                        <a:rPr lang="en-UA" sz="1400" b="1" dirty="0">
                          <a:solidFill>
                            <a:schemeClr val="accent2">
                              <a:lumMod val="40000"/>
                              <a:lumOff val="60000"/>
                            </a:schemeClr>
                          </a:solidFill>
                          <a:latin typeface="Montserrat" pitchFamily="2" charset="77"/>
                        </a:rPr>
                        <a:t>33%</a:t>
                      </a: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indent="0" algn="ctr">
                        <a:buFont typeface="Arial" panose="020B0604020202020204" pitchFamily="34" charset="0"/>
                        <a:buNone/>
                      </a:pPr>
                      <a:r>
                        <a:rPr lang="en-UA" sz="1400" b="1" dirty="0">
                          <a:solidFill>
                            <a:schemeClr val="accent2">
                              <a:lumMod val="40000"/>
                              <a:lumOff val="60000"/>
                            </a:schemeClr>
                          </a:solidFill>
                          <a:latin typeface="Montserrat" pitchFamily="2" charset="77"/>
                        </a:rPr>
                        <a:t>42%</a:t>
                      </a: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indent="0" algn="l">
                        <a:buFont typeface="Arial" panose="020B0604020202020204" pitchFamily="34" charset="0"/>
                        <a:buNone/>
                      </a:pPr>
                      <a:r>
                        <a:rPr lang="en-UA" sz="1200" b="0" dirty="0">
                          <a:solidFill>
                            <a:schemeClr val="bg1"/>
                          </a:solidFill>
                          <a:latin typeface="Montserrat" pitchFamily="2" charset="77"/>
                        </a:rPr>
                        <a:t>Below norm, 70% among niche, 42% overall</a:t>
                      </a: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extLst>
                  <a:ext uri="{0D108BD9-81ED-4DB2-BD59-A6C34878D82A}">
                    <a16:rowId xmlns:a16="http://schemas.microsoft.com/office/drawing/2014/main" val="967198247"/>
                  </a:ext>
                </a:extLst>
              </a:tr>
              <a:tr h="513099">
                <a:tc>
                  <a:txBody>
                    <a:bodyPr/>
                    <a:lstStyle/>
                    <a:p>
                      <a:pPr marL="0" indent="0" algn="l">
                        <a:buFont typeface="Arial" panose="020B0604020202020204" pitchFamily="34" charset="0"/>
                        <a:buNone/>
                      </a:pPr>
                      <a:r>
                        <a:rPr lang="en-UA" sz="1400" b="1" dirty="0">
                          <a:solidFill>
                            <a:schemeClr val="bg1"/>
                          </a:solidFill>
                          <a:latin typeface="Montserrat" pitchFamily="2" charset="77"/>
                        </a:rPr>
                        <a:t>Penetration %</a:t>
                      </a: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en-UA" sz="1400" b="1" dirty="0">
                          <a:solidFill>
                            <a:schemeClr val="accent2">
                              <a:lumMod val="40000"/>
                              <a:lumOff val="60000"/>
                            </a:schemeClr>
                          </a:solidFill>
                          <a:latin typeface="Montserrat" pitchFamily="2" charset="77"/>
                        </a:rPr>
                        <a:t>10%</a:t>
                      </a: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en-UA" sz="1400" b="1" dirty="0">
                          <a:solidFill>
                            <a:schemeClr val="accent2">
                              <a:lumMod val="40000"/>
                              <a:lumOff val="60000"/>
                            </a:schemeClr>
                          </a:solidFill>
                          <a:latin typeface="Montserrat" pitchFamily="2" charset="77"/>
                        </a:rPr>
                        <a:t>12%</a:t>
                      </a: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Font typeface="Arial" panose="020B0604020202020204" pitchFamily="34" charset="0"/>
                        <a:buNone/>
                      </a:pPr>
                      <a:r>
                        <a:rPr lang="en-UA" sz="1200" b="0" dirty="0">
                          <a:solidFill>
                            <a:schemeClr val="bg1"/>
                          </a:solidFill>
                          <a:latin typeface="Montserrat" pitchFamily="2" charset="77"/>
                        </a:rPr>
                        <a:t>Brand promise &amp; sampling helps drive trial</a:t>
                      </a: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0403499"/>
                  </a:ext>
                </a:extLst>
              </a:tr>
              <a:tr h="513099">
                <a:tc>
                  <a:txBody>
                    <a:bodyPr/>
                    <a:lstStyle/>
                    <a:p>
                      <a:pPr marL="0" indent="0" algn="l">
                        <a:buFont typeface="Arial" panose="020B0604020202020204" pitchFamily="34" charset="0"/>
                        <a:buNone/>
                      </a:pPr>
                      <a:r>
                        <a:rPr lang="en-UA" sz="1400" b="1" dirty="0">
                          <a:solidFill>
                            <a:schemeClr val="bg1"/>
                          </a:solidFill>
                          <a:latin typeface="Montserrat" pitchFamily="2" charset="77"/>
                        </a:rPr>
                        <a:t>Repeat %</a:t>
                      </a: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indent="0" algn="ctr">
                        <a:buFont typeface="Arial" panose="020B0604020202020204" pitchFamily="34" charset="0"/>
                        <a:buNone/>
                      </a:pPr>
                      <a:r>
                        <a:rPr lang="en-UA" sz="1400" b="1" dirty="0">
                          <a:solidFill>
                            <a:schemeClr val="accent2">
                              <a:lumMod val="40000"/>
                              <a:lumOff val="60000"/>
                            </a:schemeClr>
                          </a:solidFill>
                          <a:latin typeface="Montserrat" pitchFamily="2" charset="77"/>
                        </a:rPr>
                        <a:t>4%</a:t>
                      </a: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indent="0" algn="ctr">
                        <a:buFont typeface="Arial" panose="020B0604020202020204" pitchFamily="34" charset="0"/>
                        <a:buNone/>
                      </a:pPr>
                      <a:r>
                        <a:rPr lang="en-UA" sz="1400" b="1" dirty="0">
                          <a:solidFill>
                            <a:schemeClr val="accent2">
                              <a:lumMod val="40000"/>
                              <a:lumOff val="60000"/>
                            </a:schemeClr>
                          </a:solidFill>
                          <a:latin typeface="Montserrat" pitchFamily="2" charset="77"/>
                        </a:rPr>
                        <a:t>5%</a:t>
                      </a: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indent="0" algn="l">
                        <a:buFont typeface="Arial" panose="020B0604020202020204" pitchFamily="34" charset="0"/>
                        <a:buNone/>
                      </a:pPr>
                      <a:r>
                        <a:rPr lang="en-UA" sz="1200" b="0" dirty="0">
                          <a:solidFill>
                            <a:schemeClr val="bg1"/>
                          </a:solidFill>
                          <a:latin typeface="Montserrat" pitchFamily="2" charset="77"/>
                        </a:rPr>
                        <a:t>High quality taste converts high repeat</a:t>
                      </a: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extLst>
                  <a:ext uri="{0D108BD9-81ED-4DB2-BD59-A6C34878D82A}">
                    <a16:rowId xmlns:a16="http://schemas.microsoft.com/office/drawing/2014/main" val="2222100297"/>
                  </a:ext>
                </a:extLst>
              </a:tr>
            </a:tbl>
          </a:graphicData>
        </a:graphic>
      </p:graphicFrame>
    </p:spTree>
    <p:extLst>
      <p:ext uri="{BB962C8B-B14F-4D97-AF65-F5344CB8AC3E}">
        <p14:creationId xmlns:p14="http://schemas.microsoft.com/office/powerpoint/2010/main" val="118020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E6AEC90-6D73-33F1-315E-A974AAB2D590}"/>
              </a:ext>
            </a:extLst>
          </p:cNvPr>
          <p:cNvPicPr>
            <a:picLocks noChangeAspect="1"/>
          </p:cNvPicPr>
          <p:nvPr/>
        </p:nvPicPr>
        <p:blipFill>
          <a:blip r:embed="rId3">
            <a:alphaModFix amt="59000"/>
          </a:blip>
          <a:srcRect/>
          <a:stretch/>
        </p:blipFill>
        <p:spPr>
          <a:xfrm rot="9699245">
            <a:off x="1171995" y="4528372"/>
            <a:ext cx="6232175" cy="6232175"/>
          </a:xfrm>
          <a:prstGeom prst="rect">
            <a:avLst/>
          </a:prstGeom>
        </p:spPr>
      </p:pic>
      <p:sp>
        <p:nvSpPr>
          <p:cNvPr id="4" name="Title 1">
            <a:extLst>
              <a:ext uri="{FF2B5EF4-FFF2-40B4-BE49-F238E27FC236}">
                <a16:creationId xmlns:a16="http://schemas.microsoft.com/office/drawing/2014/main" id="{A3E8AC35-01B4-C6E9-7D9E-9407A9A80C9D}"/>
              </a:ext>
            </a:extLst>
          </p:cNvPr>
          <p:cNvSpPr>
            <a:spLocks noGrp="1"/>
          </p:cNvSpPr>
          <p:nvPr>
            <p:ph type="title"/>
          </p:nvPr>
        </p:nvSpPr>
        <p:spPr>
          <a:xfrm>
            <a:off x="5578998" y="926791"/>
            <a:ext cx="5601182" cy="914074"/>
          </a:xfrm>
        </p:spPr>
        <p:txBody>
          <a:bodyPr/>
          <a:lstStyle/>
          <a:p>
            <a:pPr algn="ctr"/>
            <a:r>
              <a:rPr lang="en-US" sz="2200" dirty="0"/>
              <a:t>REVENUE GROWTH PROJECTION</a:t>
            </a:r>
          </a:p>
        </p:txBody>
      </p:sp>
      <p:graphicFrame>
        <p:nvGraphicFramePr>
          <p:cNvPr id="5" name="Table 24">
            <a:extLst>
              <a:ext uri="{FF2B5EF4-FFF2-40B4-BE49-F238E27FC236}">
                <a16:creationId xmlns:a16="http://schemas.microsoft.com/office/drawing/2014/main" id="{356B7D07-ACB9-8EC6-565E-899CDED17468}"/>
              </a:ext>
            </a:extLst>
          </p:cNvPr>
          <p:cNvGraphicFramePr>
            <a:graphicFrameLocks noGrp="1"/>
          </p:cNvGraphicFramePr>
          <p:nvPr/>
        </p:nvGraphicFramePr>
        <p:xfrm>
          <a:off x="839790" y="1840865"/>
          <a:ext cx="3790083" cy="3897216"/>
        </p:xfrm>
        <a:graphic>
          <a:graphicData uri="http://schemas.openxmlformats.org/drawingml/2006/table">
            <a:tbl>
              <a:tblPr firstRow="1" bandRow="1">
                <a:tableStyleId>{5C22544A-7EE6-4342-B048-85BDC9FD1C3A}</a:tableStyleId>
              </a:tblPr>
              <a:tblGrid>
                <a:gridCol w="1012159">
                  <a:extLst>
                    <a:ext uri="{9D8B030D-6E8A-4147-A177-3AD203B41FA5}">
                      <a16:colId xmlns:a16="http://schemas.microsoft.com/office/drawing/2014/main" val="2468701374"/>
                    </a:ext>
                  </a:extLst>
                </a:gridCol>
                <a:gridCol w="1400537">
                  <a:extLst>
                    <a:ext uri="{9D8B030D-6E8A-4147-A177-3AD203B41FA5}">
                      <a16:colId xmlns:a16="http://schemas.microsoft.com/office/drawing/2014/main" val="463828164"/>
                    </a:ext>
                  </a:extLst>
                </a:gridCol>
                <a:gridCol w="1377387">
                  <a:extLst>
                    <a:ext uri="{9D8B030D-6E8A-4147-A177-3AD203B41FA5}">
                      <a16:colId xmlns:a16="http://schemas.microsoft.com/office/drawing/2014/main" val="4019468063"/>
                    </a:ext>
                  </a:extLst>
                </a:gridCol>
              </a:tblGrid>
              <a:tr h="324768">
                <a:tc>
                  <a:txBody>
                    <a:bodyPr/>
                    <a:lstStyle/>
                    <a:p>
                      <a:pPr marL="0" indent="0" algn="ctr">
                        <a:buFont typeface="Arial" panose="020B0604020202020204" pitchFamily="34" charset="0"/>
                        <a:buNone/>
                      </a:pPr>
                      <a:r>
                        <a:rPr lang="en-US" sz="1200" b="0" dirty="0">
                          <a:solidFill>
                            <a:schemeClr val="bg1"/>
                          </a:solidFill>
                          <a:latin typeface="Montserrat" pitchFamily="2" charset="77"/>
                        </a:rPr>
                        <a:t>Jan</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A" sz="1200" b="0">
                          <a:solidFill>
                            <a:schemeClr val="bg1"/>
                          </a:solidFill>
                          <a:latin typeface="Montserrat" pitchFamily="2" charset="77"/>
                        </a:rPr>
                        <a:t>$</a:t>
                      </a:r>
                      <a:r>
                        <a:rPr lang="en-US" sz="1200" b="0" dirty="0">
                          <a:solidFill>
                            <a:schemeClr val="bg1"/>
                          </a:solidFill>
                          <a:latin typeface="Montserrat" pitchFamily="2" charset="77"/>
                        </a:rPr>
                        <a:t> </a:t>
                      </a:r>
                      <a:r>
                        <a:rPr lang="uk-UA" sz="1200" b="0" dirty="0">
                          <a:solidFill>
                            <a:schemeClr val="bg1"/>
                          </a:solidFill>
                          <a:latin typeface="Montserrat" pitchFamily="2" charset="77"/>
                        </a:rPr>
                        <a:t>151</a:t>
                      </a:r>
                      <a:r>
                        <a:rPr lang="en-US" sz="1200" b="0" dirty="0">
                          <a:solidFill>
                            <a:schemeClr val="bg1"/>
                          </a:solidFill>
                          <a:latin typeface="Montserrat" pitchFamily="2" charset="77"/>
                        </a:rPr>
                        <a:t>,600</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A" sz="1200" b="0">
                          <a:solidFill>
                            <a:schemeClr val="bg1"/>
                          </a:solidFill>
                          <a:latin typeface="Montserrat" pitchFamily="2" charset="77"/>
                        </a:rPr>
                        <a:t>$</a:t>
                      </a:r>
                      <a:r>
                        <a:rPr lang="en-US" sz="1200" b="0" dirty="0">
                          <a:solidFill>
                            <a:schemeClr val="bg1"/>
                          </a:solidFill>
                          <a:latin typeface="Montserrat" pitchFamily="2" charset="77"/>
                        </a:rPr>
                        <a:t> </a:t>
                      </a:r>
                      <a:r>
                        <a:rPr lang="uk-UA" sz="1200" b="0" dirty="0">
                          <a:solidFill>
                            <a:schemeClr val="bg1"/>
                          </a:solidFill>
                          <a:latin typeface="Montserrat" pitchFamily="2" charset="77"/>
                        </a:rPr>
                        <a:t>151</a:t>
                      </a:r>
                      <a:r>
                        <a:rPr lang="en-US" sz="1200" b="0" dirty="0">
                          <a:solidFill>
                            <a:schemeClr val="bg1"/>
                          </a:solidFill>
                          <a:latin typeface="Montserrat" pitchFamily="2" charset="77"/>
                        </a:rPr>
                        <a:t>,600</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3773890"/>
                  </a:ext>
                </a:extLst>
              </a:tr>
              <a:tr h="324768">
                <a:tc>
                  <a:txBody>
                    <a:bodyPr/>
                    <a:lstStyle/>
                    <a:p>
                      <a:pPr marL="0" indent="0" algn="ctr">
                        <a:buFont typeface="Arial" panose="020B0604020202020204" pitchFamily="34" charset="0"/>
                        <a:buNone/>
                      </a:pPr>
                      <a:r>
                        <a:rPr lang="en-US" sz="1200" b="0" dirty="0">
                          <a:solidFill>
                            <a:schemeClr val="bg1"/>
                          </a:solidFill>
                          <a:latin typeface="Montserrat" pitchFamily="2" charset="77"/>
                        </a:rPr>
                        <a:t>Feb</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A" sz="1200" b="0" dirty="0">
                          <a:solidFill>
                            <a:schemeClr val="bg1"/>
                          </a:solidFill>
                          <a:latin typeface="Montserrat" pitchFamily="2" charset="77"/>
                        </a:rPr>
                        <a:t>$</a:t>
                      </a:r>
                      <a:r>
                        <a:rPr lang="en-US" sz="1200" b="0" dirty="0">
                          <a:solidFill>
                            <a:schemeClr val="bg1"/>
                          </a:solidFill>
                          <a:latin typeface="Montserrat" pitchFamily="2" charset="77"/>
                        </a:rPr>
                        <a:t> </a:t>
                      </a:r>
                      <a:r>
                        <a:rPr lang="uk-UA" sz="1200" b="0" dirty="0">
                          <a:solidFill>
                            <a:schemeClr val="bg1"/>
                          </a:solidFill>
                          <a:latin typeface="Montserrat" pitchFamily="2" charset="77"/>
                        </a:rPr>
                        <a:t>1</a:t>
                      </a:r>
                      <a:r>
                        <a:rPr lang="en-US" sz="1200" b="0" dirty="0">
                          <a:solidFill>
                            <a:schemeClr val="bg1"/>
                          </a:solidFill>
                          <a:latin typeface="Montserrat" pitchFamily="2" charset="77"/>
                        </a:rPr>
                        <a:t>60,320</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A" sz="1200" b="0">
                          <a:solidFill>
                            <a:schemeClr val="bg1"/>
                          </a:solidFill>
                          <a:latin typeface="Montserrat" pitchFamily="2" charset="77"/>
                        </a:rPr>
                        <a:t>$</a:t>
                      </a:r>
                      <a:r>
                        <a:rPr lang="en-US" sz="1200" b="0" dirty="0">
                          <a:solidFill>
                            <a:schemeClr val="bg1"/>
                          </a:solidFill>
                          <a:latin typeface="Montserrat" pitchFamily="2" charset="77"/>
                        </a:rPr>
                        <a:t> 311,920</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extLst>
                  <a:ext uri="{0D108BD9-81ED-4DB2-BD59-A6C34878D82A}">
                    <a16:rowId xmlns:a16="http://schemas.microsoft.com/office/drawing/2014/main" val="3596490811"/>
                  </a:ext>
                </a:extLst>
              </a:tr>
              <a:tr h="324768">
                <a:tc>
                  <a:txBody>
                    <a:bodyPr/>
                    <a:lstStyle/>
                    <a:p>
                      <a:pPr marL="0" indent="0" algn="ctr">
                        <a:buFont typeface="Arial" panose="020B0604020202020204" pitchFamily="34" charset="0"/>
                        <a:buNone/>
                      </a:pPr>
                      <a:r>
                        <a:rPr lang="en-US" sz="1200" b="0" dirty="0">
                          <a:solidFill>
                            <a:schemeClr val="bg1"/>
                          </a:solidFill>
                          <a:latin typeface="Montserrat" pitchFamily="2" charset="77"/>
                        </a:rPr>
                        <a:t>Mar</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A" sz="1200" b="0">
                          <a:solidFill>
                            <a:schemeClr val="bg1"/>
                          </a:solidFill>
                          <a:latin typeface="Montserrat" pitchFamily="2" charset="77"/>
                        </a:rPr>
                        <a:t>$</a:t>
                      </a:r>
                      <a:r>
                        <a:rPr lang="en-US" sz="1200" b="0" dirty="0">
                          <a:solidFill>
                            <a:schemeClr val="bg1"/>
                          </a:solidFill>
                          <a:latin typeface="Montserrat" pitchFamily="2" charset="77"/>
                        </a:rPr>
                        <a:t> 243,500</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A" sz="1200" b="0">
                          <a:solidFill>
                            <a:schemeClr val="bg1"/>
                          </a:solidFill>
                          <a:latin typeface="Montserrat" pitchFamily="2" charset="77"/>
                        </a:rPr>
                        <a:t>$</a:t>
                      </a:r>
                      <a:r>
                        <a:rPr lang="en-US" sz="1200" b="0" dirty="0">
                          <a:solidFill>
                            <a:schemeClr val="bg1"/>
                          </a:solidFill>
                          <a:latin typeface="Montserrat" pitchFamily="2" charset="77"/>
                        </a:rPr>
                        <a:t> 555,420</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3302667"/>
                  </a:ext>
                </a:extLst>
              </a:tr>
              <a:tr h="324768">
                <a:tc>
                  <a:txBody>
                    <a:bodyPr/>
                    <a:lstStyle/>
                    <a:p>
                      <a:pPr marL="0" indent="0" algn="ctr">
                        <a:buFont typeface="Arial" panose="020B0604020202020204" pitchFamily="34" charset="0"/>
                        <a:buNone/>
                      </a:pPr>
                      <a:r>
                        <a:rPr lang="en-US" sz="1200" b="0" dirty="0">
                          <a:solidFill>
                            <a:schemeClr val="bg1"/>
                          </a:solidFill>
                          <a:latin typeface="Montserrat" pitchFamily="2" charset="77"/>
                        </a:rPr>
                        <a:t>Apr</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A" sz="1200" b="0" dirty="0">
                          <a:solidFill>
                            <a:schemeClr val="bg1"/>
                          </a:solidFill>
                          <a:latin typeface="Montserrat" pitchFamily="2" charset="77"/>
                        </a:rPr>
                        <a:t>$</a:t>
                      </a:r>
                      <a:r>
                        <a:rPr lang="en-US" sz="1200" b="0" dirty="0">
                          <a:solidFill>
                            <a:schemeClr val="bg1"/>
                          </a:solidFill>
                          <a:latin typeface="Montserrat" pitchFamily="2" charset="77"/>
                        </a:rPr>
                        <a:t> </a:t>
                      </a:r>
                      <a:r>
                        <a:rPr lang="uk-UA" sz="1200" b="0" dirty="0">
                          <a:solidFill>
                            <a:schemeClr val="bg1"/>
                          </a:solidFill>
                          <a:latin typeface="Montserrat" pitchFamily="2" charset="77"/>
                        </a:rPr>
                        <a:t>1</a:t>
                      </a:r>
                      <a:r>
                        <a:rPr lang="en-US" sz="1200" b="0" dirty="0">
                          <a:solidFill>
                            <a:schemeClr val="bg1"/>
                          </a:solidFill>
                          <a:latin typeface="Montserrat" pitchFamily="2" charset="77"/>
                        </a:rPr>
                        <a:t>13,450</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A" sz="1200" b="0">
                          <a:solidFill>
                            <a:schemeClr val="bg1"/>
                          </a:solidFill>
                          <a:latin typeface="Montserrat" pitchFamily="2" charset="77"/>
                        </a:rPr>
                        <a:t>$</a:t>
                      </a:r>
                      <a:r>
                        <a:rPr lang="en-US" sz="1200" b="0" dirty="0">
                          <a:solidFill>
                            <a:schemeClr val="bg1"/>
                          </a:solidFill>
                          <a:latin typeface="Montserrat" pitchFamily="2" charset="77"/>
                        </a:rPr>
                        <a:t> 668,870</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extLst>
                  <a:ext uri="{0D108BD9-81ED-4DB2-BD59-A6C34878D82A}">
                    <a16:rowId xmlns:a16="http://schemas.microsoft.com/office/drawing/2014/main" val="967198247"/>
                  </a:ext>
                </a:extLst>
              </a:tr>
              <a:tr h="324768">
                <a:tc>
                  <a:txBody>
                    <a:bodyPr/>
                    <a:lstStyle/>
                    <a:p>
                      <a:pPr marL="0" indent="0" algn="ctr">
                        <a:buFont typeface="Arial" panose="020B0604020202020204" pitchFamily="34" charset="0"/>
                        <a:buNone/>
                      </a:pPr>
                      <a:r>
                        <a:rPr lang="en-US" sz="1200" b="0" dirty="0">
                          <a:solidFill>
                            <a:schemeClr val="bg1"/>
                          </a:solidFill>
                          <a:latin typeface="Montserrat" pitchFamily="2" charset="77"/>
                        </a:rPr>
                        <a:t>May</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A" sz="1200" b="0">
                          <a:solidFill>
                            <a:schemeClr val="bg1"/>
                          </a:solidFill>
                          <a:latin typeface="Montserrat" pitchFamily="2" charset="77"/>
                        </a:rPr>
                        <a:t>$</a:t>
                      </a:r>
                      <a:r>
                        <a:rPr lang="en-US" sz="1200" b="0" dirty="0">
                          <a:solidFill>
                            <a:schemeClr val="bg1"/>
                          </a:solidFill>
                          <a:latin typeface="Montserrat" pitchFamily="2" charset="77"/>
                        </a:rPr>
                        <a:t> 143,200</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A" sz="1200" b="0">
                          <a:solidFill>
                            <a:schemeClr val="bg1"/>
                          </a:solidFill>
                          <a:latin typeface="Montserrat" pitchFamily="2" charset="77"/>
                        </a:rPr>
                        <a:t>$</a:t>
                      </a:r>
                      <a:r>
                        <a:rPr lang="en-US" sz="1200" b="0" dirty="0">
                          <a:solidFill>
                            <a:schemeClr val="bg1"/>
                          </a:solidFill>
                          <a:latin typeface="Montserrat" pitchFamily="2" charset="77"/>
                        </a:rPr>
                        <a:t> 812,070</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0403499"/>
                  </a:ext>
                </a:extLst>
              </a:tr>
              <a:tr h="324768">
                <a:tc>
                  <a:txBody>
                    <a:bodyPr/>
                    <a:lstStyle/>
                    <a:p>
                      <a:pPr marL="0" indent="0" algn="ctr">
                        <a:buFont typeface="Arial" panose="020B0604020202020204" pitchFamily="34" charset="0"/>
                        <a:buNone/>
                      </a:pPr>
                      <a:r>
                        <a:rPr lang="en-US" sz="1200" b="0" dirty="0">
                          <a:solidFill>
                            <a:schemeClr val="bg1"/>
                          </a:solidFill>
                          <a:latin typeface="Montserrat" pitchFamily="2" charset="77"/>
                        </a:rPr>
                        <a:t>Jun</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A" sz="1200" b="0">
                          <a:solidFill>
                            <a:schemeClr val="bg1"/>
                          </a:solidFill>
                          <a:latin typeface="Montserrat" pitchFamily="2" charset="77"/>
                        </a:rPr>
                        <a:t>$</a:t>
                      </a:r>
                      <a:r>
                        <a:rPr lang="en-US" sz="1200" b="0" dirty="0">
                          <a:solidFill>
                            <a:schemeClr val="bg1"/>
                          </a:solidFill>
                          <a:latin typeface="Montserrat" pitchFamily="2" charset="77"/>
                        </a:rPr>
                        <a:t> 134,000</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A" sz="1200" b="0">
                          <a:solidFill>
                            <a:schemeClr val="bg1"/>
                          </a:solidFill>
                          <a:latin typeface="Montserrat" pitchFamily="2" charset="77"/>
                        </a:rPr>
                        <a:t>$</a:t>
                      </a:r>
                      <a:r>
                        <a:rPr lang="en-US" sz="1200" b="0" dirty="0">
                          <a:solidFill>
                            <a:schemeClr val="bg1"/>
                          </a:solidFill>
                          <a:latin typeface="Montserrat" pitchFamily="2" charset="77"/>
                        </a:rPr>
                        <a:t> 946,070</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extLst>
                  <a:ext uri="{0D108BD9-81ED-4DB2-BD59-A6C34878D82A}">
                    <a16:rowId xmlns:a16="http://schemas.microsoft.com/office/drawing/2014/main" val="2222100297"/>
                  </a:ext>
                </a:extLst>
              </a:tr>
              <a:tr h="324768">
                <a:tc>
                  <a:txBody>
                    <a:bodyPr/>
                    <a:lstStyle/>
                    <a:p>
                      <a:pPr marL="0" indent="0" algn="ctr">
                        <a:buFont typeface="Arial" panose="020B0604020202020204" pitchFamily="34" charset="0"/>
                        <a:buNone/>
                      </a:pPr>
                      <a:r>
                        <a:rPr lang="en-US" sz="1200" b="0" dirty="0">
                          <a:solidFill>
                            <a:schemeClr val="bg1"/>
                          </a:solidFill>
                          <a:latin typeface="Montserrat" pitchFamily="2" charset="77"/>
                        </a:rPr>
                        <a:t>Jul</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A" sz="1200" b="0">
                          <a:solidFill>
                            <a:schemeClr val="bg1"/>
                          </a:solidFill>
                          <a:latin typeface="Montserrat" pitchFamily="2" charset="77"/>
                        </a:rPr>
                        <a:t>$</a:t>
                      </a:r>
                      <a:r>
                        <a:rPr lang="en-US" sz="1200" b="0" dirty="0">
                          <a:solidFill>
                            <a:schemeClr val="bg1"/>
                          </a:solidFill>
                          <a:latin typeface="Montserrat" pitchFamily="2" charset="77"/>
                        </a:rPr>
                        <a:t> 89,400</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A" sz="1200" b="0">
                          <a:solidFill>
                            <a:schemeClr val="bg1"/>
                          </a:solidFill>
                          <a:latin typeface="Montserrat" pitchFamily="2" charset="77"/>
                        </a:rPr>
                        <a:t>$</a:t>
                      </a:r>
                      <a:r>
                        <a:rPr lang="en-US" sz="1200" b="0" dirty="0">
                          <a:solidFill>
                            <a:schemeClr val="bg1"/>
                          </a:solidFill>
                          <a:latin typeface="Montserrat" pitchFamily="2" charset="77"/>
                        </a:rPr>
                        <a:t> 1,035,470</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6373956"/>
                  </a:ext>
                </a:extLst>
              </a:tr>
              <a:tr h="324768">
                <a:tc>
                  <a:txBody>
                    <a:bodyPr/>
                    <a:lstStyle/>
                    <a:p>
                      <a:pPr marL="0" indent="0" algn="ctr">
                        <a:buFont typeface="Arial" panose="020B0604020202020204" pitchFamily="34" charset="0"/>
                        <a:buNone/>
                      </a:pPr>
                      <a:r>
                        <a:rPr lang="en-US" sz="1200" b="0" dirty="0">
                          <a:solidFill>
                            <a:schemeClr val="bg1"/>
                          </a:solidFill>
                          <a:latin typeface="Montserrat" pitchFamily="2" charset="77"/>
                        </a:rPr>
                        <a:t>Aug</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A" sz="1200" b="0">
                          <a:solidFill>
                            <a:schemeClr val="bg1"/>
                          </a:solidFill>
                          <a:latin typeface="Montserrat" pitchFamily="2" charset="77"/>
                        </a:rPr>
                        <a:t>$</a:t>
                      </a:r>
                      <a:r>
                        <a:rPr lang="en-US" sz="1200" b="0" dirty="0">
                          <a:solidFill>
                            <a:schemeClr val="bg1"/>
                          </a:solidFill>
                          <a:latin typeface="Montserrat" pitchFamily="2" charset="77"/>
                        </a:rPr>
                        <a:t> 184,900</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A" sz="1200" b="0">
                          <a:solidFill>
                            <a:schemeClr val="bg1"/>
                          </a:solidFill>
                          <a:latin typeface="Montserrat" pitchFamily="2" charset="77"/>
                        </a:rPr>
                        <a:t>$</a:t>
                      </a:r>
                      <a:r>
                        <a:rPr lang="en-US" sz="1200" b="0" dirty="0">
                          <a:solidFill>
                            <a:schemeClr val="bg1"/>
                          </a:solidFill>
                          <a:latin typeface="Montserrat" pitchFamily="2" charset="77"/>
                        </a:rPr>
                        <a:t> 1,220,370</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extLst>
                  <a:ext uri="{0D108BD9-81ED-4DB2-BD59-A6C34878D82A}">
                    <a16:rowId xmlns:a16="http://schemas.microsoft.com/office/drawing/2014/main" val="2852051698"/>
                  </a:ext>
                </a:extLst>
              </a:tr>
              <a:tr h="324768">
                <a:tc>
                  <a:txBody>
                    <a:bodyPr/>
                    <a:lstStyle/>
                    <a:p>
                      <a:pPr marL="0" indent="0" algn="ctr">
                        <a:buFont typeface="Arial" panose="020B0604020202020204" pitchFamily="34" charset="0"/>
                        <a:buNone/>
                      </a:pPr>
                      <a:r>
                        <a:rPr lang="en-US" sz="1200" b="0" dirty="0">
                          <a:solidFill>
                            <a:schemeClr val="bg1"/>
                          </a:solidFill>
                          <a:latin typeface="Montserrat" pitchFamily="2" charset="77"/>
                        </a:rPr>
                        <a:t>Sep</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A" sz="1200" b="0">
                          <a:solidFill>
                            <a:schemeClr val="bg1"/>
                          </a:solidFill>
                          <a:latin typeface="Montserrat" pitchFamily="2" charset="77"/>
                        </a:rPr>
                        <a:t>$</a:t>
                      </a:r>
                      <a:r>
                        <a:rPr lang="en-US" sz="1200" b="0" dirty="0">
                          <a:solidFill>
                            <a:schemeClr val="bg1"/>
                          </a:solidFill>
                          <a:latin typeface="Montserrat" pitchFamily="2" charset="77"/>
                        </a:rPr>
                        <a:t> 100,800</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A" sz="1200" b="0">
                          <a:solidFill>
                            <a:schemeClr val="bg1"/>
                          </a:solidFill>
                          <a:latin typeface="Montserrat" pitchFamily="2" charset="77"/>
                        </a:rPr>
                        <a:t>$</a:t>
                      </a:r>
                      <a:r>
                        <a:rPr lang="en-US" sz="1200" b="0" dirty="0">
                          <a:solidFill>
                            <a:schemeClr val="bg1"/>
                          </a:solidFill>
                          <a:latin typeface="Montserrat" pitchFamily="2" charset="77"/>
                        </a:rPr>
                        <a:t> </a:t>
                      </a:r>
                      <a:r>
                        <a:rPr lang="uk-UA" sz="1200" b="0" dirty="0">
                          <a:solidFill>
                            <a:schemeClr val="bg1"/>
                          </a:solidFill>
                          <a:latin typeface="Montserrat" pitchFamily="2" charset="77"/>
                        </a:rPr>
                        <a:t>1</a:t>
                      </a:r>
                      <a:r>
                        <a:rPr lang="en-US" sz="1200" b="0" dirty="0">
                          <a:solidFill>
                            <a:schemeClr val="bg1"/>
                          </a:solidFill>
                          <a:latin typeface="Montserrat" pitchFamily="2" charset="77"/>
                        </a:rPr>
                        <a:t>,321,170</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1731176"/>
                  </a:ext>
                </a:extLst>
              </a:tr>
              <a:tr h="324768">
                <a:tc>
                  <a:txBody>
                    <a:bodyPr/>
                    <a:lstStyle/>
                    <a:p>
                      <a:pPr marL="0" indent="0" algn="ctr">
                        <a:buFont typeface="Arial" panose="020B0604020202020204" pitchFamily="34" charset="0"/>
                        <a:buNone/>
                      </a:pPr>
                      <a:r>
                        <a:rPr lang="en-US" sz="1200" b="0" dirty="0">
                          <a:solidFill>
                            <a:schemeClr val="bg1"/>
                          </a:solidFill>
                          <a:latin typeface="Montserrat" pitchFamily="2" charset="77"/>
                        </a:rPr>
                        <a:t>Oct</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A" sz="1200" b="0">
                          <a:solidFill>
                            <a:schemeClr val="bg1"/>
                          </a:solidFill>
                          <a:latin typeface="Montserrat" pitchFamily="2" charset="77"/>
                        </a:rPr>
                        <a:t>$</a:t>
                      </a:r>
                      <a:r>
                        <a:rPr lang="en-US" sz="1200" b="0" dirty="0">
                          <a:solidFill>
                            <a:schemeClr val="bg1"/>
                          </a:solidFill>
                          <a:latin typeface="Montserrat" pitchFamily="2" charset="77"/>
                        </a:rPr>
                        <a:t> 241,850</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A" sz="1200" b="0">
                          <a:solidFill>
                            <a:schemeClr val="bg1"/>
                          </a:solidFill>
                          <a:latin typeface="Montserrat" pitchFamily="2" charset="77"/>
                        </a:rPr>
                        <a:t>$</a:t>
                      </a:r>
                      <a:r>
                        <a:rPr lang="en-US" sz="1200" b="0" dirty="0">
                          <a:solidFill>
                            <a:schemeClr val="bg1"/>
                          </a:solidFill>
                          <a:latin typeface="Montserrat" pitchFamily="2" charset="77"/>
                        </a:rPr>
                        <a:t> 1,563,020</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extLst>
                  <a:ext uri="{0D108BD9-81ED-4DB2-BD59-A6C34878D82A}">
                    <a16:rowId xmlns:a16="http://schemas.microsoft.com/office/drawing/2014/main" val="356621935"/>
                  </a:ext>
                </a:extLst>
              </a:tr>
              <a:tr h="324768">
                <a:tc>
                  <a:txBody>
                    <a:bodyPr/>
                    <a:lstStyle/>
                    <a:p>
                      <a:pPr marL="0" indent="0" algn="ctr">
                        <a:buFont typeface="Arial" panose="020B0604020202020204" pitchFamily="34" charset="0"/>
                        <a:buNone/>
                      </a:pPr>
                      <a:r>
                        <a:rPr lang="en-US" sz="1200" b="0" dirty="0">
                          <a:solidFill>
                            <a:schemeClr val="bg1"/>
                          </a:solidFill>
                          <a:latin typeface="Montserrat" pitchFamily="2" charset="77"/>
                        </a:rPr>
                        <a:t>Nov</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A" sz="1200" b="0">
                          <a:solidFill>
                            <a:schemeClr val="bg1"/>
                          </a:solidFill>
                          <a:latin typeface="Montserrat" pitchFamily="2" charset="77"/>
                        </a:rPr>
                        <a:t>$</a:t>
                      </a:r>
                      <a:r>
                        <a:rPr lang="en-US" sz="1200" b="0" dirty="0">
                          <a:solidFill>
                            <a:schemeClr val="bg1"/>
                          </a:solidFill>
                          <a:latin typeface="Montserrat" pitchFamily="2" charset="77"/>
                        </a:rPr>
                        <a:t> 142,425</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A" sz="1200" b="0">
                          <a:solidFill>
                            <a:schemeClr val="bg1"/>
                          </a:solidFill>
                          <a:latin typeface="Montserrat" pitchFamily="2" charset="77"/>
                        </a:rPr>
                        <a:t>$</a:t>
                      </a:r>
                      <a:r>
                        <a:rPr lang="en-US" sz="1200" b="0" dirty="0">
                          <a:solidFill>
                            <a:schemeClr val="bg1"/>
                          </a:solidFill>
                          <a:latin typeface="Montserrat" pitchFamily="2" charset="77"/>
                        </a:rPr>
                        <a:t> </a:t>
                      </a:r>
                      <a:r>
                        <a:rPr lang="uk-UA" sz="1200" b="0" dirty="0">
                          <a:solidFill>
                            <a:schemeClr val="bg1"/>
                          </a:solidFill>
                          <a:latin typeface="Montserrat" pitchFamily="2" charset="77"/>
                        </a:rPr>
                        <a:t>1</a:t>
                      </a:r>
                      <a:r>
                        <a:rPr lang="en-US" sz="1200" b="0" dirty="0">
                          <a:solidFill>
                            <a:schemeClr val="bg1"/>
                          </a:solidFill>
                          <a:latin typeface="Montserrat" pitchFamily="2" charset="77"/>
                        </a:rPr>
                        <a:t>,705,445</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7941070"/>
                  </a:ext>
                </a:extLst>
              </a:tr>
              <a:tr h="324768">
                <a:tc>
                  <a:txBody>
                    <a:bodyPr/>
                    <a:lstStyle/>
                    <a:p>
                      <a:pPr marL="0" indent="0" algn="ctr">
                        <a:buFont typeface="Arial" panose="020B0604020202020204" pitchFamily="34" charset="0"/>
                        <a:buNone/>
                      </a:pPr>
                      <a:r>
                        <a:rPr lang="en-US" sz="1200" b="0" dirty="0">
                          <a:solidFill>
                            <a:schemeClr val="bg1"/>
                          </a:solidFill>
                          <a:latin typeface="Montserrat" pitchFamily="2" charset="77"/>
                        </a:rPr>
                        <a:t>Dec</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A" sz="1200" b="0">
                          <a:solidFill>
                            <a:schemeClr val="bg1"/>
                          </a:solidFill>
                          <a:latin typeface="Montserrat" pitchFamily="2" charset="77"/>
                        </a:rPr>
                        <a:t>$</a:t>
                      </a:r>
                      <a:r>
                        <a:rPr lang="en-US" sz="1200" b="0" dirty="0">
                          <a:solidFill>
                            <a:schemeClr val="bg1"/>
                          </a:solidFill>
                          <a:latin typeface="Montserrat" pitchFamily="2" charset="77"/>
                        </a:rPr>
                        <a:t> 243,400</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A" sz="1200" b="0">
                          <a:solidFill>
                            <a:schemeClr val="bg1"/>
                          </a:solidFill>
                          <a:latin typeface="Montserrat" pitchFamily="2" charset="77"/>
                        </a:rPr>
                        <a:t>$</a:t>
                      </a:r>
                      <a:r>
                        <a:rPr lang="en-US" sz="1200" b="0" dirty="0">
                          <a:solidFill>
                            <a:schemeClr val="bg1"/>
                          </a:solidFill>
                          <a:latin typeface="Montserrat" pitchFamily="2" charset="77"/>
                        </a:rPr>
                        <a:t> </a:t>
                      </a:r>
                      <a:r>
                        <a:rPr lang="uk-UA" sz="1200" b="0" dirty="0">
                          <a:solidFill>
                            <a:schemeClr val="bg1"/>
                          </a:solidFill>
                          <a:latin typeface="Montserrat" pitchFamily="2" charset="77"/>
                        </a:rPr>
                        <a:t>1</a:t>
                      </a:r>
                      <a:r>
                        <a:rPr lang="en-US" sz="1200" b="0" dirty="0">
                          <a:solidFill>
                            <a:schemeClr val="bg1"/>
                          </a:solidFill>
                          <a:latin typeface="Montserrat" pitchFamily="2" charset="77"/>
                        </a:rPr>
                        <a:t>,948,845</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extLst>
                  <a:ext uri="{0D108BD9-81ED-4DB2-BD59-A6C34878D82A}">
                    <a16:rowId xmlns:a16="http://schemas.microsoft.com/office/drawing/2014/main" val="1372946899"/>
                  </a:ext>
                </a:extLst>
              </a:tr>
            </a:tbl>
          </a:graphicData>
        </a:graphic>
      </p:graphicFrame>
      <p:sp>
        <p:nvSpPr>
          <p:cNvPr id="6" name="Rounded Rectangle 45">
            <a:extLst>
              <a:ext uri="{FF2B5EF4-FFF2-40B4-BE49-F238E27FC236}">
                <a16:creationId xmlns:a16="http://schemas.microsoft.com/office/drawing/2014/main" id="{1E901CB3-BB36-C211-89F4-16CD3574C8AE}"/>
              </a:ext>
            </a:extLst>
          </p:cNvPr>
          <p:cNvSpPr/>
          <p:nvPr/>
        </p:nvSpPr>
        <p:spPr>
          <a:xfrm>
            <a:off x="839788" y="1341656"/>
            <a:ext cx="954288" cy="425885"/>
          </a:xfrm>
          <a:prstGeom prst="round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8CA0EC"/>
                </a:solidFill>
                <a:effectLst/>
                <a:uLnTx/>
                <a:uFillTx/>
                <a:latin typeface="Montserrat" pitchFamily="2" charset="77"/>
                <a:ea typeface="+mn-ea"/>
                <a:cs typeface="+mn-cs"/>
              </a:rPr>
              <a:t>MONTH</a:t>
            </a:r>
            <a:endParaRPr kumimoji="0" lang="en-UA" sz="1200" b="1" i="0" u="none" strike="noStrike" kern="1200" cap="none" spc="0" normalizeH="0" baseline="0" noProof="0" dirty="0">
              <a:ln>
                <a:noFill/>
              </a:ln>
              <a:solidFill>
                <a:srgbClr val="8CA0EC"/>
              </a:solidFill>
              <a:effectLst/>
              <a:uLnTx/>
              <a:uFillTx/>
              <a:latin typeface="Montserrat" pitchFamily="2" charset="77"/>
              <a:ea typeface="+mn-ea"/>
              <a:cs typeface="+mn-cs"/>
            </a:endParaRPr>
          </a:p>
        </p:txBody>
      </p:sp>
      <p:sp>
        <p:nvSpPr>
          <p:cNvPr id="7" name="Rounded Rectangle 45">
            <a:extLst>
              <a:ext uri="{FF2B5EF4-FFF2-40B4-BE49-F238E27FC236}">
                <a16:creationId xmlns:a16="http://schemas.microsoft.com/office/drawing/2014/main" id="{0CF003B3-CFB3-44EF-48CD-A4C8D5402A81}"/>
              </a:ext>
            </a:extLst>
          </p:cNvPr>
          <p:cNvSpPr/>
          <p:nvPr/>
        </p:nvSpPr>
        <p:spPr>
          <a:xfrm>
            <a:off x="1900027" y="1341656"/>
            <a:ext cx="1306075" cy="425885"/>
          </a:xfrm>
          <a:prstGeom prst="round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8CA0EC"/>
                </a:solidFill>
                <a:effectLst/>
                <a:uLnTx/>
                <a:uFillTx/>
                <a:latin typeface="Montserrat" pitchFamily="2" charset="77"/>
                <a:ea typeface="+mn-ea"/>
                <a:cs typeface="+mn-cs"/>
              </a:rPr>
              <a:t>FORECAST</a:t>
            </a:r>
            <a:endParaRPr kumimoji="0" lang="en-UA" sz="1200" b="1" i="0" u="none" strike="noStrike" kern="1200" cap="none" spc="0" normalizeH="0" baseline="0" noProof="0" dirty="0">
              <a:ln>
                <a:noFill/>
              </a:ln>
              <a:solidFill>
                <a:srgbClr val="8CA0EC"/>
              </a:solidFill>
              <a:effectLst/>
              <a:uLnTx/>
              <a:uFillTx/>
              <a:latin typeface="Montserrat" pitchFamily="2" charset="77"/>
              <a:ea typeface="+mn-ea"/>
              <a:cs typeface="+mn-cs"/>
            </a:endParaRPr>
          </a:p>
        </p:txBody>
      </p:sp>
      <p:sp>
        <p:nvSpPr>
          <p:cNvPr id="8" name="Rounded Rectangle 45">
            <a:extLst>
              <a:ext uri="{FF2B5EF4-FFF2-40B4-BE49-F238E27FC236}">
                <a16:creationId xmlns:a16="http://schemas.microsoft.com/office/drawing/2014/main" id="{5564F2C2-EDC9-470B-37FB-6F05390FFDEB}"/>
              </a:ext>
            </a:extLst>
          </p:cNvPr>
          <p:cNvSpPr/>
          <p:nvPr/>
        </p:nvSpPr>
        <p:spPr>
          <a:xfrm>
            <a:off x="3312053" y="1341656"/>
            <a:ext cx="1307592" cy="425885"/>
          </a:xfrm>
          <a:prstGeom prst="round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8CA0EC"/>
                </a:solidFill>
                <a:effectLst/>
                <a:uLnTx/>
                <a:uFillTx/>
                <a:latin typeface="Montserrat" pitchFamily="2" charset="77"/>
                <a:ea typeface="+mn-ea"/>
                <a:cs typeface="+mn-cs"/>
              </a:rPr>
              <a:t>CUMULATIVE</a:t>
            </a:r>
            <a:endParaRPr kumimoji="0" lang="en-UA" sz="1200" b="1" i="0" u="none" strike="noStrike" kern="1200" cap="none" spc="0" normalizeH="0" baseline="0" noProof="0" dirty="0">
              <a:ln>
                <a:noFill/>
              </a:ln>
              <a:solidFill>
                <a:srgbClr val="8CA0EC"/>
              </a:solidFill>
              <a:effectLst/>
              <a:uLnTx/>
              <a:uFillTx/>
              <a:latin typeface="Montserrat" pitchFamily="2" charset="77"/>
              <a:ea typeface="+mn-ea"/>
              <a:cs typeface="+mn-cs"/>
            </a:endParaRPr>
          </a:p>
        </p:txBody>
      </p:sp>
      <p:sp>
        <p:nvSpPr>
          <p:cNvPr id="14" name="Rectangle 13">
            <a:extLst>
              <a:ext uri="{FF2B5EF4-FFF2-40B4-BE49-F238E27FC236}">
                <a16:creationId xmlns:a16="http://schemas.microsoft.com/office/drawing/2014/main" id="{BC074267-D914-5614-D51E-226FB2563179}"/>
              </a:ext>
            </a:extLst>
          </p:cNvPr>
          <p:cNvSpPr/>
          <p:nvPr/>
        </p:nvSpPr>
        <p:spPr>
          <a:xfrm>
            <a:off x="0" y="0"/>
            <a:ext cx="12192000" cy="78735"/>
          </a:xfrm>
          <a:prstGeom prst="rect">
            <a:avLst/>
          </a:prstGeom>
          <a:gradFill>
            <a:gsLst>
              <a:gs pos="0">
                <a:schemeClr val="accent1"/>
              </a:gs>
              <a:gs pos="28000">
                <a:schemeClr val="tx2">
                  <a:lumMod val="40000"/>
                  <a:lumOff val="60000"/>
                </a:schemeClr>
              </a:gs>
              <a:gs pos="61000">
                <a:schemeClr val="accent1">
                  <a:lumMod val="60000"/>
                  <a:lumOff val="4000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2" name="Chart 1">
            <a:extLst>
              <a:ext uri="{FF2B5EF4-FFF2-40B4-BE49-F238E27FC236}">
                <a16:creationId xmlns:a16="http://schemas.microsoft.com/office/drawing/2014/main" id="{F046D6D8-EFD1-7AAB-8B4C-C59FB212A896}"/>
              </a:ext>
            </a:extLst>
          </p:cNvPr>
          <p:cNvGraphicFramePr/>
          <p:nvPr>
            <p:extLst>
              <p:ext uri="{D42A27DB-BD31-4B8C-83A1-F6EECF244321}">
                <p14:modId xmlns:p14="http://schemas.microsoft.com/office/powerpoint/2010/main" val="677614090"/>
              </p:ext>
            </p:extLst>
          </p:nvPr>
        </p:nvGraphicFramePr>
        <p:xfrm>
          <a:off x="5111774" y="1848954"/>
          <a:ext cx="6339155" cy="439642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430261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0A3CCD2E-8561-CB99-B794-F0B59B34AAE5}"/>
              </a:ext>
            </a:extLst>
          </p:cNvPr>
          <p:cNvPicPr>
            <a:picLocks noChangeAspect="1"/>
          </p:cNvPicPr>
          <p:nvPr/>
        </p:nvPicPr>
        <p:blipFill>
          <a:blip r:embed="rId3"/>
          <a:srcRect/>
          <a:stretch/>
        </p:blipFill>
        <p:spPr>
          <a:xfrm rot="14821186">
            <a:off x="7913159" y="-3017942"/>
            <a:ext cx="6043633" cy="6043633"/>
          </a:xfrm>
          <a:prstGeom prst="rect">
            <a:avLst/>
          </a:prstGeom>
        </p:spPr>
      </p:pic>
      <p:graphicFrame>
        <p:nvGraphicFramePr>
          <p:cNvPr id="6" name="Chart 5">
            <a:extLst>
              <a:ext uri="{FF2B5EF4-FFF2-40B4-BE49-F238E27FC236}">
                <a16:creationId xmlns:a16="http://schemas.microsoft.com/office/drawing/2014/main" id="{ABF20DB3-4C31-340A-98DC-CFE2906D5199}"/>
              </a:ext>
            </a:extLst>
          </p:cNvPr>
          <p:cNvGraphicFramePr>
            <a:graphicFrameLocks/>
          </p:cNvGraphicFramePr>
          <p:nvPr>
            <p:extLst>
              <p:ext uri="{D42A27DB-BD31-4B8C-83A1-F6EECF244321}">
                <p14:modId xmlns:p14="http://schemas.microsoft.com/office/powerpoint/2010/main" val="2197324220"/>
              </p:ext>
            </p:extLst>
          </p:nvPr>
        </p:nvGraphicFramePr>
        <p:xfrm>
          <a:off x="3007474" y="3581543"/>
          <a:ext cx="9194800" cy="2283379"/>
        </p:xfrm>
        <a:graphic>
          <a:graphicData uri="http://schemas.openxmlformats.org/drawingml/2006/chart">
            <c:chart xmlns:c="http://schemas.openxmlformats.org/drawingml/2006/chart" xmlns:r="http://schemas.openxmlformats.org/officeDocument/2006/relationships" r:id="rId4"/>
          </a:graphicData>
        </a:graphic>
      </p:graphicFrame>
      <p:sp>
        <p:nvSpPr>
          <p:cNvPr id="7" name="Title 1">
            <a:extLst>
              <a:ext uri="{FF2B5EF4-FFF2-40B4-BE49-F238E27FC236}">
                <a16:creationId xmlns:a16="http://schemas.microsoft.com/office/drawing/2014/main" id="{28E30770-F8BA-0C3D-10CF-93331B85E300}"/>
              </a:ext>
            </a:extLst>
          </p:cNvPr>
          <p:cNvSpPr>
            <a:spLocks noGrp="1"/>
          </p:cNvSpPr>
          <p:nvPr>
            <p:ph type="title"/>
          </p:nvPr>
        </p:nvSpPr>
        <p:spPr>
          <a:xfrm>
            <a:off x="838200" y="717239"/>
            <a:ext cx="10515600" cy="914074"/>
          </a:xfrm>
        </p:spPr>
        <p:txBody>
          <a:bodyPr/>
          <a:lstStyle/>
          <a:p>
            <a:pPr>
              <a:lnSpc>
                <a:spcPts val="3140"/>
              </a:lnSpc>
            </a:pPr>
            <a:r>
              <a:rPr lang="en-US" sz="2200" dirty="0"/>
              <a:t>REVENUE &amp; PROFIT FROM NEW PRODUCTS,</a:t>
            </a:r>
            <a:br>
              <a:rPr lang="en-US" sz="2200" dirty="0"/>
            </a:br>
            <a:r>
              <a:rPr lang="en-US" sz="2200" dirty="0"/>
              <a:t>PAST 3 YEARS</a:t>
            </a:r>
          </a:p>
        </p:txBody>
      </p:sp>
      <p:cxnSp>
        <p:nvCxnSpPr>
          <p:cNvPr id="9" name="Straight Connector 8">
            <a:extLst>
              <a:ext uri="{FF2B5EF4-FFF2-40B4-BE49-F238E27FC236}">
                <a16:creationId xmlns:a16="http://schemas.microsoft.com/office/drawing/2014/main" id="{DF0C49D3-1B64-1D88-03D3-542F452A5925}"/>
              </a:ext>
            </a:extLst>
          </p:cNvPr>
          <p:cNvCxnSpPr>
            <a:cxnSpLocks/>
          </p:cNvCxnSpPr>
          <p:nvPr/>
        </p:nvCxnSpPr>
        <p:spPr>
          <a:xfrm>
            <a:off x="838200" y="3797297"/>
            <a:ext cx="10512422" cy="0"/>
          </a:xfrm>
          <a:prstGeom prst="line">
            <a:avLst/>
          </a:prstGeom>
          <a:ln>
            <a:solidFill>
              <a:schemeClr val="accent2">
                <a:alpha val="6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0" name="Chart 9">
            <a:extLst>
              <a:ext uri="{FF2B5EF4-FFF2-40B4-BE49-F238E27FC236}">
                <a16:creationId xmlns:a16="http://schemas.microsoft.com/office/drawing/2014/main" id="{15AB9AA1-1A06-A988-9355-A43EFAD4FA0E}"/>
              </a:ext>
            </a:extLst>
          </p:cNvPr>
          <p:cNvGraphicFramePr>
            <a:graphicFrameLocks/>
          </p:cNvGraphicFramePr>
          <p:nvPr>
            <p:extLst>
              <p:ext uri="{D42A27DB-BD31-4B8C-83A1-F6EECF244321}">
                <p14:modId xmlns:p14="http://schemas.microsoft.com/office/powerpoint/2010/main" val="1292119220"/>
              </p:ext>
            </p:extLst>
          </p:nvPr>
        </p:nvGraphicFramePr>
        <p:xfrm>
          <a:off x="2997200" y="1628657"/>
          <a:ext cx="9194800" cy="2223050"/>
        </p:xfrm>
        <a:graphic>
          <a:graphicData uri="http://schemas.openxmlformats.org/drawingml/2006/chart">
            <c:chart xmlns:c="http://schemas.openxmlformats.org/drawingml/2006/chart" xmlns:r="http://schemas.openxmlformats.org/officeDocument/2006/relationships" r:id="rId5"/>
          </a:graphicData>
        </a:graphic>
      </p:graphicFrame>
      <p:pic>
        <p:nvPicPr>
          <p:cNvPr id="11" name="Graphic 10">
            <a:extLst>
              <a:ext uri="{FF2B5EF4-FFF2-40B4-BE49-F238E27FC236}">
                <a16:creationId xmlns:a16="http://schemas.microsoft.com/office/drawing/2014/main" id="{C1930C69-46E1-7A78-F76C-19ECB63D80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8563" y="4267267"/>
            <a:ext cx="662420" cy="662420"/>
          </a:xfrm>
          <a:prstGeom prst="rect">
            <a:avLst/>
          </a:prstGeom>
        </p:spPr>
      </p:pic>
      <p:pic>
        <p:nvPicPr>
          <p:cNvPr id="12" name="Graphic 11">
            <a:extLst>
              <a:ext uri="{FF2B5EF4-FFF2-40B4-BE49-F238E27FC236}">
                <a16:creationId xmlns:a16="http://schemas.microsoft.com/office/drawing/2014/main" id="{ED6F97EA-E374-F00D-1800-9D08850BE59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3132" y="2216004"/>
            <a:ext cx="731520" cy="731520"/>
          </a:xfrm>
          <a:prstGeom prst="rect">
            <a:avLst/>
          </a:prstGeom>
        </p:spPr>
      </p:pic>
      <p:sp>
        <p:nvSpPr>
          <p:cNvPr id="13" name="Content Placeholder 9">
            <a:extLst>
              <a:ext uri="{FF2B5EF4-FFF2-40B4-BE49-F238E27FC236}">
                <a16:creationId xmlns:a16="http://schemas.microsoft.com/office/drawing/2014/main" id="{9885024E-322E-E979-4B97-BB5DC26FABF6}"/>
              </a:ext>
            </a:extLst>
          </p:cNvPr>
          <p:cNvSpPr txBox="1">
            <a:spLocks/>
          </p:cNvSpPr>
          <p:nvPr/>
        </p:nvSpPr>
        <p:spPr>
          <a:xfrm>
            <a:off x="839787" y="3095648"/>
            <a:ext cx="1625621" cy="590215"/>
          </a:xfrm>
          <a:prstGeom prst="rect">
            <a:avLst/>
          </a:prstGeom>
        </p:spPr>
        <p:txBody>
          <a:bodyPr vert="horz" lIns="0" tIns="45720" rIns="0" bIns="45720" rtlCol="0" anchor="t">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GB" sz="1400" b="1" dirty="0"/>
              <a:t>% Revenue </a:t>
            </a:r>
            <a:r>
              <a:rPr lang="en-GB" sz="1400" dirty="0"/>
              <a:t>from new products</a:t>
            </a:r>
          </a:p>
        </p:txBody>
      </p:sp>
      <p:sp>
        <p:nvSpPr>
          <p:cNvPr id="14" name="Content Placeholder 9">
            <a:extLst>
              <a:ext uri="{FF2B5EF4-FFF2-40B4-BE49-F238E27FC236}">
                <a16:creationId xmlns:a16="http://schemas.microsoft.com/office/drawing/2014/main" id="{A423183D-65F2-389E-45A9-C23C9029CAD8}"/>
              </a:ext>
            </a:extLst>
          </p:cNvPr>
          <p:cNvSpPr txBox="1">
            <a:spLocks/>
          </p:cNvSpPr>
          <p:nvPr/>
        </p:nvSpPr>
        <p:spPr>
          <a:xfrm>
            <a:off x="838199" y="4964412"/>
            <a:ext cx="1627209" cy="584403"/>
          </a:xfrm>
          <a:prstGeom prst="rect">
            <a:avLst/>
          </a:prstGeom>
        </p:spPr>
        <p:txBody>
          <a:bodyPr vert="horz" lIns="0" tIns="45720" rIns="0" bIns="45720" rtlCol="0" anchor="t">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GB" sz="1400" b="1" dirty="0"/>
              <a:t>% Profit </a:t>
            </a:r>
            <a:r>
              <a:rPr lang="en-GB" sz="1400" dirty="0"/>
              <a:t>from new products</a:t>
            </a:r>
          </a:p>
        </p:txBody>
      </p:sp>
      <p:grpSp>
        <p:nvGrpSpPr>
          <p:cNvPr id="3" name="Group 2">
            <a:extLst>
              <a:ext uri="{FF2B5EF4-FFF2-40B4-BE49-F238E27FC236}">
                <a16:creationId xmlns:a16="http://schemas.microsoft.com/office/drawing/2014/main" id="{9FD8E5C8-D222-3A75-A817-6B5F9DF30571}"/>
              </a:ext>
            </a:extLst>
          </p:cNvPr>
          <p:cNvGrpSpPr/>
          <p:nvPr/>
        </p:nvGrpSpPr>
        <p:grpSpPr>
          <a:xfrm>
            <a:off x="3195283" y="5693801"/>
            <a:ext cx="4674068" cy="198325"/>
            <a:chOff x="3195283" y="6041833"/>
            <a:chExt cx="4674068" cy="198325"/>
          </a:xfrm>
        </p:grpSpPr>
        <p:grpSp>
          <p:nvGrpSpPr>
            <p:cNvPr id="2" name="Group 1">
              <a:extLst>
                <a:ext uri="{FF2B5EF4-FFF2-40B4-BE49-F238E27FC236}">
                  <a16:creationId xmlns:a16="http://schemas.microsoft.com/office/drawing/2014/main" id="{627EFAA3-8309-CBC0-FF9C-40BB1FB63352}"/>
                </a:ext>
              </a:extLst>
            </p:cNvPr>
            <p:cNvGrpSpPr/>
            <p:nvPr/>
          </p:nvGrpSpPr>
          <p:grpSpPr>
            <a:xfrm>
              <a:off x="3195283" y="6041833"/>
              <a:ext cx="3374539" cy="198325"/>
              <a:chOff x="3195283" y="6041833"/>
              <a:chExt cx="3374539" cy="198325"/>
            </a:xfrm>
          </p:grpSpPr>
          <p:sp>
            <p:nvSpPr>
              <p:cNvPr id="21" name="Rounded Rectangle 20">
                <a:extLst>
                  <a:ext uri="{FF2B5EF4-FFF2-40B4-BE49-F238E27FC236}">
                    <a16:creationId xmlns:a16="http://schemas.microsoft.com/office/drawing/2014/main" id="{D904AC37-5208-AE57-FAD0-094E33E900C0}"/>
                  </a:ext>
                </a:extLst>
              </p:cNvPr>
              <p:cNvSpPr/>
              <p:nvPr/>
            </p:nvSpPr>
            <p:spPr>
              <a:xfrm>
                <a:off x="3195283" y="6041833"/>
                <a:ext cx="187618" cy="187618"/>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22" name="Rounded Rectangle 21">
                <a:extLst>
                  <a:ext uri="{FF2B5EF4-FFF2-40B4-BE49-F238E27FC236}">
                    <a16:creationId xmlns:a16="http://schemas.microsoft.com/office/drawing/2014/main" id="{FC303ED1-976D-97C8-B640-EE01F2C405A3}"/>
                  </a:ext>
                </a:extLst>
              </p:cNvPr>
              <p:cNvSpPr/>
              <p:nvPr/>
            </p:nvSpPr>
            <p:spPr>
              <a:xfrm>
                <a:off x="4954751" y="6041833"/>
                <a:ext cx="187618" cy="187618"/>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23" name="Rounded Rectangle 22">
                <a:extLst>
                  <a:ext uri="{FF2B5EF4-FFF2-40B4-BE49-F238E27FC236}">
                    <a16:creationId xmlns:a16="http://schemas.microsoft.com/office/drawing/2014/main" id="{6BF95432-BC56-295C-B8BF-53705AD4ECF0}"/>
                  </a:ext>
                </a:extLst>
              </p:cNvPr>
              <p:cNvSpPr/>
              <p:nvPr/>
            </p:nvSpPr>
            <p:spPr>
              <a:xfrm>
                <a:off x="6382204" y="6041833"/>
                <a:ext cx="187618" cy="18761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25" name="Content Placeholder 9">
                <a:extLst>
                  <a:ext uri="{FF2B5EF4-FFF2-40B4-BE49-F238E27FC236}">
                    <a16:creationId xmlns:a16="http://schemas.microsoft.com/office/drawing/2014/main" id="{F5A13520-6A07-3E3F-C24A-35EAC7AD5B85}"/>
                  </a:ext>
                </a:extLst>
              </p:cNvPr>
              <p:cNvSpPr txBox="1">
                <a:spLocks/>
              </p:cNvSpPr>
              <p:nvPr/>
            </p:nvSpPr>
            <p:spPr>
              <a:xfrm>
                <a:off x="3516706" y="6052540"/>
                <a:ext cx="1155132" cy="187618"/>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200" dirty="0"/>
                  <a:t>Bottom 25%</a:t>
                </a:r>
                <a:endParaRPr lang="en-GB" sz="1200" dirty="0"/>
              </a:p>
            </p:txBody>
          </p:sp>
          <p:sp>
            <p:nvSpPr>
              <p:cNvPr id="26" name="Content Placeholder 9">
                <a:extLst>
                  <a:ext uri="{FF2B5EF4-FFF2-40B4-BE49-F238E27FC236}">
                    <a16:creationId xmlns:a16="http://schemas.microsoft.com/office/drawing/2014/main" id="{B9DB667C-4957-2C83-58FD-A0832DA62CBF}"/>
                  </a:ext>
                </a:extLst>
              </p:cNvPr>
              <p:cNvSpPr txBox="1">
                <a:spLocks/>
              </p:cNvSpPr>
              <p:nvPr/>
            </p:nvSpPr>
            <p:spPr>
              <a:xfrm>
                <a:off x="5287394" y="6052540"/>
                <a:ext cx="1155132" cy="187618"/>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200" dirty="0"/>
                  <a:t>Average</a:t>
                </a:r>
                <a:endParaRPr lang="en-GB" sz="1200" dirty="0"/>
              </a:p>
            </p:txBody>
          </p:sp>
        </p:grpSp>
        <p:sp>
          <p:nvSpPr>
            <p:cNvPr id="27" name="Content Placeholder 9">
              <a:extLst>
                <a:ext uri="{FF2B5EF4-FFF2-40B4-BE49-F238E27FC236}">
                  <a16:creationId xmlns:a16="http://schemas.microsoft.com/office/drawing/2014/main" id="{4C8FC129-1C56-6382-ECDA-BACDFBB51941}"/>
                </a:ext>
              </a:extLst>
            </p:cNvPr>
            <p:cNvSpPr txBox="1">
              <a:spLocks/>
            </p:cNvSpPr>
            <p:nvPr/>
          </p:nvSpPr>
          <p:spPr>
            <a:xfrm>
              <a:off x="6714219" y="6052540"/>
              <a:ext cx="1155132" cy="187618"/>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200" dirty="0"/>
                <a:t>Top 25%</a:t>
              </a:r>
              <a:endParaRPr lang="en-GB" sz="1200" dirty="0"/>
            </a:p>
          </p:txBody>
        </p:sp>
      </p:grpSp>
      <p:sp>
        <p:nvSpPr>
          <p:cNvPr id="29" name="Rectangle 28">
            <a:extLst>
              <a:ext uri="{FF2B5EF4-FFF2-40B4-BE49-F238E27FC236}">
                <a16:creationId xmlns:a16="http://schemas.microsoft.com/office/drawing/2014/main" id="{ABF87BBF-B554-27A5-0796-36682C97E656}"/>
              </a:ext>
            </a:extLst>
          </p:cNvPr>
          <p:cNvSpPr/>
          <p:nvPr/>
        </p:nvSpPr>
        <p:spPr>
          <a:xfrm>
            <a:off x="0" y="0"/>
            <a:ext cx="12192000" cy="78735"/>
          </a:xfrm>
          <a:prstGeom prst="rect">
            <a:avLst/>
          </a:prstGeom>
          <a:gradFill>
            <a:gsLst>
              <a:gs pos="0">
                <a:schemeClr val="accent1"/>
              </a:gs>
              <a:gs pos="28000">
                <a:schemeClr val="tx2">
                  <a:lumMod val="40000"/>
                  <a:lumOff val="60000"/>
                </a:schemeClr>
              </a:gs>
              <a:gs pos="61000">
                <a:schemeClr val="accent1">
                  <a:lumMod val="60000"/>
                  <a:lumOff val="4000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Tree>
    <p:extLst>
      <p:ext uri="{BB962C8B-B14F-4D97-AF65-F5344CB8AC3E}">
        <p14:creationId xmlns:p14="http://schemas.microsoft.com/office/powerpoint/2010/main" val="3276359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Effect transition="in" filter="fade">
                                      <p:cBhvr>
                                        <p:cTn id="9" dur="1000"/>
                                        <p:tgtEl>
                                          <p:spTgt spid="12"/>
                                        </p:tgtEl>
                                      </p:cBhvr>
                                    </p:animEffect>
                                  </p:childTnLst>
                                </p:cTn>
                              </p:par>
                              <p:par>
                                <p:cTn id="10" presetID="53" presetClass="entr" presetSubtype="16"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ppt_w</p:attrName>
                                        </p:attrNameLst>
                                      </p:cBhvr>
                                      <p:tavLst>
                                        <p:tav tm="0">
                                          <p:val>
                                            <p:fltVal val="0"/>
                                          </p:val>
                                        </p:tav>
                                        <p:tav tm="100000">
                                          <p:val>
                                            <p:strVal val="#ppt_w"/>
                                          </p:val>
                                        </p:tav>
                                      </p:tavLst>
                                    </p:anim>
                                    <p:anim calcmode="lin" valueType="num">
                                      <p:cBhvr>
                                        <p:cTn id="13" dur="1000" fill="hold"/>
                                        <p:tgtEl>
                                          <p:spTgt spid="11"/>
                                        </p:tgtEl>
                                        <p:attrNameLst>
                                          <p:attrName>ppt_h</p:attrName>
                                        </p:attrNameLst>
                                      </p:cBhvr>
                                      <p:tavLst>
                                        <p:tav tm="0">
                                          <p:val>
                                            <p:fltVal val="0"/>
                                          </p:val>
                                        </p:tav>
                                        <p:tav tm="100000">
                                          <p:val>
                                            <p:strVal val="#ppt_h"/>
                                          </p:val>
                                        </p:tav>
                                      </p:tavLst>
                                    </p:anim>
                                    <p:animEffect transition="in" filter="fade">
                                      <p:cBhvr>
                                        <p:cTn id="14" dur="1000"/>
                                        <p:tgtEl>
                                          <p:spTgt spid="11"/>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1000"/>
                                        <p:tgtEl>
                                          <p:spTgt spid="13"/>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1000"/>
                                        <p:tgtEl>
                                          <p:spTgt spid="14"/>
                                        </p:tgtEl>
                                      </p:cBhvr>
                                    </p:animEffect>
                                  </p:childTnLst>
                                </p:cTn>
                              </p:par>
                              <p:par>
                                <p:cTn id="21" presetID="17" presetClass="entr" presetSubtype="8"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2000" fill="hold"/>
                                        <p:tgtEl>
                                          <p:spTgt spid="9"/>
                                        </p:tgtEl>
                                        <p:attrNameLst>
                                          <p:attrName>ppt_x</p:attrName>
                                        </p:attrNameLst>
                                      </p:cBhvr>
                                      <p:tavLst>
                                        <p:tav tm="0">
                                          <p:val>
                                            <p:strVal val="#ppt_x-#ppt_w/2"/>
                                          </p:val>
                                        </p:tav>
                                        <p:tav tm="100000">
                                          <p:val>
                                            <p:strVal val="#ppt_x"/>
                                          </p:val>
                                        </p:tav>
                                      </p:tavLst>
                                    </p:anim>
                                    <p:anim calcmode="lin" valueType="num">
                                      <p:cBhvr>
                                        <p:cTn id="24" dur="2000" fill="hold"/>
                                        <p:tgtEl>
                                          <p:spTgt spid="9"/>
                                        </p:tgtEl>
                                        <p:attrNameLst>
                                          <p:attrName>ppt_y</p:attrName>
                                        </p:attrNameLst>
                                      </p:cBhvr>
                                      <p:tavLst>
                                        <p:tav tm="0">
                                          <p:val>
                                            <p:strVal val="#ppt_y"/>
                                          </p:val>
                                        </p:tav>
                                        <p:tav tm="100000">
                                          <p:val>
                                            <p:strVal val="#ppt_y"/>
                                          </p:val>
                                        </p:tav>
                                      </p:tavLst>
                                    </p:anim>
                                    <p:anim calcmode="lin" valueType="num">
                                      <p:cBhvr>
                                        <p:cTn id="25" dur="2000" fill="hold"/>
                                        <p:tgtEl>
                                          <p:spTgt spid="9"/>
                                        </p:tgtEl>
                                        <p:attrNameLst>
                                          <p:attrName>ppt_w</p:attrName>
                                        </p:attrNameLst>
                                      </p:cBhvr>
                                      <p:tavLst>
                                        <p:tav tm="0">
                                          <p:val>
                                            <p:fltVal val="0"/>
                                          </p:val>
                                        </p:tav>
                                        <p:tav tm="100000">
                                          <p:val>
                                            <p:strVal val="#ppt_w"/>
                                          </p:val>
                                        </p:tav>
                                      </p:tavLst>
                                    </p:anim>
                                    <p:anim calcmode="lin" valueType="num">
                                      <p:cBhvr>
                                        <p:cTn id="26" dur="2000" fill="hold"/>
                                        <p:tgtEl>
                                          <p:spTgt spid="9"/>
                                        </p:tgtEl>
                                        <p:attrNameLst>
                                          <p:attrName>ppt_h</p:attrName>
                                        </p:attrNameLst>
                                      </p:cBhvr>
                                      <p:tavLst>
                                        <p:tav tm="0">
                                          <p:val>
                                            <p:strVal val="#ppt_h"/>
                                          </p:val>
                                        </p:tav>
                                        <p:tav tm="100000">
                                          <p:val>
                                            <p:strVal val="#ppt_h"/>
                                          </p:val>
                                        </p:tav>
                                      </p:tavLst>
                                    </p:anim>
                                  </p:childTnLst>
                                </p:cTn>
                              </p:par>
                              <p:par>
                                <p:cTn id="27" presetID="17" presetClass="entr" presetSubtype="8" fill="hold" grpId="0" nodeType="withEffect">
                                  <p:stCondLst>
                                    <p:cond delay="1000"/>
                                  </p:stCondLst>
                                  <p:childTnLst>
                                    <p:set>
                                      <p:cBhvr>
                                        <p:cTn id="28" dur="1" fill="hold">
                                          <p:stCondLst>
                                            <p:cond delay="0"/>
                                          </p:stCondLst>
                                        </p:cTn>
                                        <p:tgtEl>
                                          <p:spTgt spid="10">
                                            <p:graphicEl>
                                              <a:chart seriesIdx="-3" categoryIdx="-3" bldStep="gridLegend"/>
                                            </p:graphicEl>
                                          </p:spTgt>
                                        </p:tgtEl>
                                        <p:attrNameLst>
                                          <p:attrName>style.visibility</p:attrName>
                                        </p:attrNameLst>
                                      </p:cBhvr>
                                      <p:to>
                                        <p:strVal val="visible"/>
                                      </p:to>
                                    </p:set>
                                    <p:anim calcmode="lin" valueType="num">
                                      <p:cBhvr>
                                        <p:cTn id="29" dur="1500" fill="hold"/>
                                        <p:tgtEl>
                                          <p:spTgt spid="10">
                                            <p:graphicEl>
                                              <a:chart seriesIdx="-3" categoryIdx="-3" bldStep="gridLegend"/>
                                            </p:graphicEl>
                                          </p:spTgt>
                                        </p:tgtEl>
                                        <p:attrNameLst>
                                          <p:attrName>ppt_x</p:attrName>
                                        </p:attrNameLst>
                                      </p:cBhvr>
                                      <p:tavLst>
                                        <p:tav tm="0">
                                          <p:val>
                                            <p:strVal val="#ppt_x-#ppt_w/2"/>
                                          </p:val>
                                        </p:tav>
                                        <p:tav tm="100000">
                                          <p:val>
                                            <p:strVal val="#ppt_x"/>
                                          </p:val>
                                        </p:tav>
                                      </p:tavLst>
                                    </p:anim>
                                    <p:anim calcmode="lin" valueType="num">
                                      <p:cBhvr>
                                        <p:cTn id="30" dur="1500" fill="hold"/>
                                        <p:tgtEl>
                                          <p:spTgt spid="10">
                                            <p:graphicEl>
                                              <a:chart seriesIdx="-3" categoryIdx="-3" bldStep="gridLegend"/>
                                            </p:graphicEl>
                                          </p:spTgt>
                                        </p:tgtEl>
                                        <p:attrNameLst>
                                          <p:attrName>ppt_y</p:attrName>
                                        </p:attrNameLst>
                                      </p:cBhvr>
                                      <p:tavLst>
                                        <p:tav tm="0">
                                          <p:val>
                                            <p:strVal val="#ppt_y"/>
                                          </p:val>
                                        </p:tav>
                                        <p:tav tm="100000">
                                          <p:val>
                                            <p:strVal val="#ppt_y"/>
                                          </p:val>
                                        </p:tav>
                                      </p:tavLst>
                                    </p:anim>
                                    <p:anim calcmode="lin" valueType="num">
                                      <p:cBhvr>
                                        <p:cTn id="31" dur="1500" fill="hold"/>
                                        <p:tgtEl>
                                          <p:spTgt spid="10">
                                            <p:graphicEl>
                                              <a:chart seriesIdx="-3" categoryIdx="-3" bldStep="gridLegend"/>
                                            </p:graphicEl>
                                          </p:spTgt>
                                        </p:tgtEl>
                                        <p:attrNameLst>
                                          <p:attrName>ppt_w</p:attrName>
                                        </p:attrNameLst>
                                      </p:cBhvr>
                                      <p:tavLst>
                                        <p:tav tm="0">
                                          <p:val>
                                            <p:fltVal val="0"/>
                                          </p:val>
                                        </p:tav>
                                        <p:tav tm="100000">
                                          <p:val>
                                            <p:strVal val="#ppt_w"/>
                                          </p:val>
                                        </p:tav>
                                      </p:tavLst>
                                    </p:anim>
                                    <p:anim calcmode="lin" valueType="num">
                                      <p:cBhvr>
                                        <p:cTn id="32" dur="1500" fill="hold"/>
                                        <p:tgtEl>
                                          <p:spTgt spid="10">
                                            <p:graphicEl>
                                              <a:chart seriesIdx="-3" categoryIdx="-3" bldStep="gridLegend"/>
                                            </p:graphicEl>
                                          </p:spTgt>
                                        </p:tgtEl>
                                        <p:attrNameLst>
                                          <p:attrName>ppt_h</p:attrName>
                                        </p:attrNameLst>
                                      </p:cBhvr>
                                      <p:tavLst>
                                        <p:tav tm="0">
                                          <p:val>
                                            <p:strVal val="#ppt_h"/>
                                          </p:val>
                                        </p:tav>
                                        <p:tav tm="100000">
                                          <p:val>
                                            <p:strVal val="#ppt_h"/>
                                          </p:val>
                                        </p:tav>
                                      </p:tavLst>
                                    </p:anim>
                                  </p:childTnLst>
                                </p:cTn>
                              </p:par>
                              <p:par>
                                <p:cTn id="33" presetID="17" presetClass="entr" presetSubtype="8" fill="hold" grpId="0" nodeType="withEffect">
                                  <p:stCondLst>
                                    <p:cond delay="1000"/>
                                  </p:stCondLst>
                                  <p:childTnLst>
                                    <p:set>
                                      <p:cBhvr>
                                        <p:cTn id="34" dur="1" fill="hold">
                                          <p:stCondLst>
                                            <p:cond delay="0"/>
                                          </p:stCondLst>
                                        </p:cTn>
                                        <p:tgtEl>
                                          <p:spTgt spid="10">
                                            <p:graphicEl>
                                              <a:chart seriesIdx="0" categoryIdx="-4" bldStep="series"/>
                                            </p:graphicEl>
                                          </p:spTgt>
                                        </p:tgtEl>
                                        <p:attrNameLst>
                                          <p:attrName>style.visibility</p:attrName>
                                        </p:attrNameLst>
                                      </p:cBhvr>
                                      <p:to>
                                        <p:strVal val="visible"/>
                                      </p:to>
                                    </p:set>
                                    <p:anim calcmode="lin" valueType="num">
                                      <p:cBhvr>
                                        <p:cTn id="35" dur="1500" fill="hold"/>
                                        <p:tgtEl>
                                          <p:spTgt spid="10">
                                            <p:graphicEl>
                                              <a:chart seriesIdx="0" categoryIdx="-4" bldStep="series"/>
                                            </p:graphicEl>
                                          </p:spTgt>
                                        </p:tgtEl>
                                        <p:attrNameLst>
                                          <p:attrName>ppt_x</p:attrName>
                                        </p:attrNameLst>
                                      </p:cBhvr>
                                      <p:tavLst>
                                        <p:tav tm="0">
                                          <p:val>
                                            <p:strVal val="#ppt_x-#ppt_w/2"/>
                                          </p:val>
                                        </p:tav>
                                        <p:tav tm="100000">
                                          <p:val>
                                            <p:strVal val="#ppt_x"/>
                                          </p:val>
                                        </p:tav>
                                      </p:tavLst>
                                    </p:anim>
                                    <p:anim calcmode="lin" valueType="num">
                                      <p:cBhvr>
                                        <p:cTn id="36" dur="1500" fill="hold"/>
                                        <p:tgtEl>
                                          <p:spTgt spid="10">
                                            <p:graphicEl>
                                              <a:chart seriesIdx="0" categoryIdx="-4" bldStep="series"/>
                                            </p:graphicEl>
                                          </p:spTgt>
                                        </p:tgtEl>
                                        <p:attrNameLst>
                                          <p:attrName>ppt_y</p:attrName>
                                        </p:attrNameLst>
                                      </p:cBhvr>
                                      <p:tavLst>
                                        <p:tav tm="0">
                                          <p:val>
                                            <p:strVal val="#ppt_y"/>
                                          </p:val>
                                        </p:tav>
                                        <p:tav tm="100000">
                                          <p:val>
                                            <p:strVal val="#ppt_y"/>
                                          </p:val>
                                        </p:tav>
                                      </p:tavLst>
                                    </p:anim>
                                    <p:anim calcmode="lin" valueType="num">
                                      <p:cBhvr>
                                        <p:cTn id="37" dur="1500" fill="hold"/>
                                        <p:tgtEl>
                                          <p:spTgt spid="10">
                                            <p:graphicEl>
                                              <a:chart seriesIdx="0" categoryIdx="-4" bldStep="series"/>
                                            </p:graphicEl>
                                          </p:spTgt>
                                        </p:tgtEl>
                                        <p:attrNameLst>
                                          <p:attrName>ppt_w</p:attrName>
                                        </p:attrNameLst>
                                      </p:cBhvr>
                                      <p:tavLst>
                                        <p:tav tm="0">
                                          <p:val>
                                            <p:fltVal val="0"/>
                                          </p:val>
                                        </p:tav>
                                        <p:tav tm="100000">
                                          <p:val>
                                            <p:strVal val="#ppt_w"/>
                                          </p:val>
                                        </p:tav>
                                      </p:tavLst>
                                    </p:anim>
                                    <p:anim calcmode="lin" valueType="num">
                                      <p:cBhvr>
                                        <p:cTn id="38" dur="1500" fill="hold"/>
                                        <p:tgtEl>
                                          <p:spTgt spid="10">
                                            <p:graphicEl>
                                              <a:chart seriesIdx="0" categoryIdx="-4" bldStep="series"/>
                                            </p:graphicEl>
                                          </p:spTgt>
                                        </p:tgtEl>
                                        <p:attrNameLst>
                                          <p:attrName>ppt_h</p:attrName>
                                        </p:attrNameLst>
                                      </p:cBhvr>
                                      <p:tavLst>
                                        <p:tav tm="0">
                                          <p:val>
                                            <p:strVal val="#ppt_h"/>
                                          </p:val>
                                        </p:tav>
                                        <p:tav tm="100000">
                                          <p:val>
                                            <p:strVal val="#ppt_h"/>
                                          </p:val>
                                        </p:tav>
                                      </p:tavLst>
                                    </p:anim>
                                  </p:childTnLst>
                                </p:cTn>
                              </p:par>
                              <p:par>
                                <p:cTn id="39" presetID="17" presetClass="entr" presetSubtype="8" fill="hold" grpId="0" nodeType="withEffect">
                                  <p:stCondLst>
                                    <p:cond delay="1750"/>
                                  </p:stCondLst>
                                  <p:childTnLst>
                                    <p:set>
                                      <p:cBhvr>
                                        <p:cTn id="40" dur="1" fill="hold">
                                          <p:stCondLst>
                                            <p:cond delay="0"/>
                                          </p:stCondLst>
                                        </p:cTn>
                                        <p:tgtEl>
                                          <p:spTgt spid="10">
                                            <p:graphicEl>
                                              <a:chart seriesIdx="1" categoryIdx="-4" bldStep="series"/>
                                            </p:graphicEl>
                                          </p:spTgt>
                                        </p:tgtEl>
                                        <p:attrNameLst>
                                          <p:attrName>style.visibility</p:attrName>
                                        </p:attrNameLst>
                                      </p:cBhvr>
                                      <p:to>
                                        <p:strVal val="visible"/>
                                      </p:to>
                                    </p:set>
                                    <p:anim calcmode="lin" valueType="num">
                                      <p:cBhvr>
                                        <p:cTn id="41" dur="1500" fill="hold"/>
                                        <p:tgtEl>
                                          <p:spTgt spid="10">
                                            <p:graphicEl>
                                              <a:chart seriesIdx="1" categoryIdx="-4" bldStep="series"/>
                                            </p:graphicEl>
                                          </p:spTgt>
                                        </p:tgtEl>
                                        <p:attrNameLst>
                                          <p:attrName>ppt_x</p:attrName>
                                        </p:attrNameLst>
                                      </p:cBhvr>
                                      <p:tavLst>
                                        <p:tav tm="0">
                                          <p:val>
                                            <p:strVal val="#ppt_x-#ppt_w/2"/>
                                          </p:val>
                                        </p:tav>
                                        <p:tav tm="100000">
                                          <p:val>
                                            <p:strVal val="#ppt_x"/>
                                          </p:val>
                                        </p:tav>
                                      </p:tavLst>
                                    </p:anim>
                                    <p:anim calcmode="lin" valueType="num">
                                      <p:cBhvr>
                                        <p:cTn id="42" dur="1500" fill="hold"/>
                                        <p:tgtEl>
                                          <p:spTgt spid="10">
                                            <p:graphicEl>
                                              <a:chart seriesIdx="1" categoryIdx="-4" bldStep="series"/>
                                            </p:graphicEl>
                                          </p:spTgt>
                                        </p:tgtEl>
                                        <p:attrNameLst>
                                          <p:attrName>ppt_y</p:attrName>
                                        </p:attrNameLst>
                                      </p:cBhvr>
                                      <p:tavLst>
                                        <p:tav tm="0">
                                          <p:val>
                                            <p:strVal val="#ppt_y"/>
                                          </p:val>
                                        </p:tav>
                                        <p:tav tm="100000">
                                          <p:val>
                                            <p:strVal val="#ppt_y"/>
                                          </p:val>
                                        </p:tav>
                                      </p:tavLst>
                                    </p:anim>
                                    <p:anim calcmode="lin" valueType="num">
                                      <p:cBhvr>
                                        <p:cTn id="43" dur="1500" fill="hold"/>
                                        <p:tgtEl>
                                          <p:spTgt spid="10">
                                            <p:graphicEl>
                                              <a:chart seriesIdx="1" categoryIdx="-4" bldStep="series"/>
                                            </p:graphicEl>
                                          </p:spTgt>
                                        </p:tgtEl>
                                        <p:attrNameLst>
                                          <p:attrName>ppt_w</p:attrName>
                                        </p:attrNameLst>
                                      </p:cBhvr>
                                      <p:tavLst>
                                        <p:tav tm="0">
                                          <p:val>
                                            <p:fltVal val="0"/>
                                          </p:val>
                                        </p:tav>
                                        <p:tav tm="100000">
                                          <p:val>
                                            <p:strVal val="#ppt_w"/>
                                          </p:val>
                                        </p:tav>
                                      </p:tavLst>
                                    </p:anim>
                                    <p:anim calcmode="lin" valueType="num">
                                      <p:cBhvr>
                                        <p:cTn id="44" dur="1500" fill="hold"/>
                                        <p:tgtEl>
                                          <p:spTgt spid="10">
                                            <p:graphicEl>
                                              <a:chart seriesIdx="1" categoryIdx="-4" bldStep="series"/>
                                            </p:graphicEl>
                                          </p:spTgt>
                                        </p:tgtEl>
                                        <p:attrNameLst>
                                          <p:attrName>ppt_h</p:attrName>
                                        </p:attrNameLst>
                                      </p:cBhvr>
                                      <p:tavLst>
                                        <p:tav tm="0">
                                          <p:val>
                                            <p:strVal val="#ppt_h"/>
                                          </p:val>
                                        </p:tav>
                                        <p:tav tm="100000">
                                          <p:val>
                                            <p:strVal val="#ppt_h"/>
                                          </p:val>
                                        </p:tav>
                                      </p:tavLst>
                                    </p:anim>
                                  </p:childTnLst>
                                </p:cTn>
                              </p:par>
                              <p:par>
                                <p:cTn id="45" presetID="17" presetClass="entr" presetSubtype="8" fill="hold" grpId="0" nodeType="withEffect">
                                  <p:stCondLst>
                                    <p:cond delay="2500"/>
                                  </p:stCondLst>
                                  <p:childTnLst>
                                    <p:set>
                                      <p:cBhvr>
                                        <p:cTn id="46" dur="1" fill="hold">
                                          <p:stCondLst>
                                            <p:cond delay="0"/>
                                          </p:stCondLst>
                                        </p:cTn>
                                        <p:tgtEl>
                                          <p:spTgt spid="10">
                                            <p:graphicEl>
                                              <a:chart seriesIdx="2" categoryIdx="-4" bldStep="series"/>
                                            </p:graphicEl>
                                          </p:spTgt>
                                        </p:tgtEl>
                                        <p:attrNameLst>
                                          <p:attrName>style.visibility</p:attrName>
                                        </p:attrNameLst>
                                      </p:cBhvr>
                                      <p:to>
                                        <p:strVal val="visible"/>
                                      </p:to>
                                    </p:set>
                                    <p:anim calcmode="lin" valueType="num">
                                      <p:cBhvr>
                                        <p:cTn id="47" dur="1500" fill="hold"/>
                                        <p:tgtEl>
                                          <p:spTgt spid="10">
                                            <p:graphicEl>
                                              <a:chart seriesIdx="2" categoryIdx="-4" bldStep="series"/>
                                            </p:graphicEl>
                                          </p:spTgt>
                                        </p:tgtEl>
                                        <p:attrNameLst>
                                          <p:attrName>ppt_x</p:attrName>
                                        </p:attrNameLst>
                                      </p:cBhvr>
                                      <p:tavLst>
                                        <p:tav tm="0">
                                          <p:val>
                                            <p:strVal val="#ppt_x-#ppt_w/2"/>
                                          </p:val>
                                        </p:tav>
                                        <p:tav tm="100000">
                                          <p:val>
                                            <p:strVal val="#ppt_x"/>
                                          </p:val>
                                        </p:tav>
                                      </p:tavLst>
                                    </p:anim>
                                    <p:anim calcmode="lin" valueType="num">
                                      <p:cBhvr>
                                        <p:cTn id="48" dur="1500" fill="hold"/>
                                        <p:tgtEl>
                                          <p:spTgt spid="10">
                                            <p:graphicEl>
                                              <a:chart seriesIdx="2" categoryIdx="-4" bldStep="series"/>
                                            </p:graphicEl>
                                          </p:spTgt>
                                        </p:tgtEl>
                                        <p:attrNameLst>
                                          <p:attrName>ppt_y</p:attrName>
                                        </p:attrNameLst>
                                      </p:cBhvr>
                                      <p:tavLst>
                                        <p:tav tm="0">
                                          <p:val>
                                            <p:strVal val="#ppt_y"/>
                                          </p:val>
                                        </p:tav>
                                        <p:tav tm="100000">
                                          <p:val>
                                            <p:strVal val="#ppt_y"/>
                                          </p:val>
                                        </p:tav>
                                      </p:tavLst>
                                    </p:anim>
                                    <p:anim calcmode="lin" valueType="num">
                                      <p:cBhvr>
                                        <p:cTn id="49" dur="1500" fill="hold"/>
                                        <p:tgtEl>
                                          <p:spTgt spid="10">
                                            <p:graphicEl>
                                              <a:chart seriesIdx="2" categoryIdx="-4" bldStep="series"/>
                                            </p:graphicEl>
                                          </p:spTgt>
                                        </p:tgtEl>
                                        <p:attrNameLst>
                                          <p:attrName>ppt_w</p:attrName>
                                        </p:attrNameLst>
                                      </p:cBhvr>
                                      <p:tavLst>
                                        <p:tav tm="0">
                                          <p:val>
                                            <p:fltVal val="0"/>
                                          </p:val>
                                        </p:tav>
                                        <p:tav tm="100000">
                                          <p:val>
                                            <p:strVal val="#ppt_w"/>
                                          </p:val>
                                        </p:tav>
                                      </p:tavLst>
                                    </p:anim>
                                    <p:anim calcmode="lin" valueType="num">
                                      <p:cBhvr>
                                        <p:cTn id="50" dur="1500" fill="hold"/>
                                        <p:tgtEl>
                                          <p:spTgt spid="10">
                                            <p:graphicEl>
                                              <a:chart seriesIdx="2" categoryIdx="-4" bldStep="series"/>
                                            </p:graphicEl>
                                          </p:spTgt>
                                        </p:tgtEl>
                                        <p:attrNameLst>
                                          <p:attrName>ppt_h</p:attrName>
                                        </p:attrNameLst>
                                      </p:cBhvr>
                                      <p:tavLst>
                                        <p:tav tm="0">
                                          <p:val>
                                            <p:strVal val="#ppt_h"/>
                                          </p:val>
                                        </p:tav>
                                        <p:tav tm="100000">
                                          <p:val>
                                            <p:strVal val="#ppt_h"/>
                                          </p:val>
                                        </p:tav>
                                      </p:tavLst>
                                    </p:anim>
                                  </p:childTnLst>
                                </p:cTn>
                              </p:par>
                              <p:par>
                                <p:cTn id="51" presetID="17" presetClass="entr" presetSubtype="8" fill="hold" grpId="0" nodeType="withEffect">
                                  <p:stCondLst>
                                    <p:cond delay="1000"/>
                                  </p:stCondLst>
                                  <p:childTnLst>
                                    <p:set>
                                      <p:cBhvr>
                                        <p:cTn id="52" dur="1" fill="hold">
                                          <p:stCondLst>
                                            <p:cond delay="0"/>
                                          </p:stCondLst>
                                        </p:cTn>
                                        <p:tgtEl>
                                          <p:spTgt spid="6">
                                            <p:graphicEl>
                                              <a:chart seriesIdx="-3" categoryIdx="-3" bldStep="gridLegend"/>
                                            </p:graphicEl>
                                          </p:spTgt>
                                        </p:tgtEl>
                                        <p:attrNameLst>
                                          <p:attrName>style.visibility</p:attrName>
                                        </p:attrNameLst>
                                      </p:cBhvr>
                                      <p:to>
                                        <p:strVal val="visible"/>
                                      </p:to>
                                    </p:set>
                                    <p:anim calcmode="lin" valueType="num">
                                      <p:cBhvr>
                                        <p:cTn id="53" dur="1500" fill="hold"/>
                                        <p:tgtEl>
                                          <p:spTgt spid="6">
                                            <p:graphicEl>
                                              <a:chart seriesIdx="-3" categoryIdx="-3" bldStep="gridLegend"/>
                                            </p:graphicEl>
                                          </p:spTgt>
                                        </p:tgtEl>
                                        <p:attrNameLst>
                                          <p:attrName>ppt_x</p:attrName>
                                        </p:attrNameLst>
                                      </p:cBhvr>
                                      <p:tavLst>
                                        <p:tav tm="0">
                                          <p:val>
                                            <p:strVal val="#ppt_x-#ppt_w/2"/>
                                          </p:val>
                                        </p:tav>
                                        <p:tav tm="100000">
                                          <p:val>
                                            <p:strVal val="#ppt_x"/>
                                          </p:val>
                                        </p:tav>
                                      </p:tavLst>
                                    </p:anim>
                                    <p:anim calcmode="lin" valueType="num">
                                      <p:cBhvr>
                                        <p:cTn id="54" dur="1500" fill="hold"/>
                                        <p:tgtEl>
                                          <p:spTgt spid="6">
                                            <p:graphicEl>
                                              <a:chart seriesIdx="-3" categoryIdx="-3" bldStep="gridLegend"/>
                                            </p:graphicEl>
                                          </p:spTgt>
                                        </p:tgtEl>
                                        <p:attrNameLst>
                                          <p:attrName>ppt_y</p:attrName>
                                        </p:attrNameLst>
                                      </p:cBhvr>
                                      <p:tavLst>
                                        <p:tav tm="0">
                                          <p:val>
                                            <p:strVal val="#ppt_y"/>
                                          </p:val>
                                        </p:tav>
                                        <p:tav tm="100000">
                                          <p:val>
                                            <p:strVal val="#ppt_y"/>
                                          </p:val>
                                        </p:tav>
                                      </p:tavLst>
                                    </p:anim>
                                    <p:anim calcmode="lin" valueType="num">
                                      <p:cBhvr>
                                        <p:cTn id="55" dur="1500" fill="hold"/>
                                        <p:tgtEl>
                                          <p:spTgt spid="6">
                                            <p:graphicEl>
                                              <a:chart seriesIdx="-3" categoryIdx="-3" bldStep="gridLegend"/>
                                            </p:graphicEl>
                                          </p:spTgt>
                                        </p:tgtEl>
                                        <p:attrNameLst>
                                          <p:attrName>ppt_w</p:attrName>
                                        </p:attrNameLst>
                                      </p:cBhvr>
                                      <p:tavLst>
                                        <p:tav tm="0">
                                          <p:val>
                                            <p:fltVal val="0"/>
                                          </p:val>
                                        </p:tav>
                                        <p:tav tm="100000">
                                          <p:val>
                                            <p:strVal val="#ppt_w"/>
                                          </p:val>
                                        </p:tav>
                                      </p:tavLst>
                                    </p:anim>
                                    <p:anim calcmode="lin" valueType="num">
                                      <p:cBhvr>
                                        <p:cTn id="56" dur="1500" fill="hold"/>
                                        <p:tgtEl>
                                          <p:spTgt spid="6">
                                            <p:graphicEl>
                                              <a:chart seriesIdx="-3" categoryIdx="-3" bldStep="gridLegend"/>
                                            </p:graphicEl>
                                          </p:spTgt>
                                        </p:tgtEl>
                                        <p:attrNameLst>
                                          <p:attrName>ppt_h</p:attrName>
                                        </p:attrNameLst>
                                      </p:cBhvr>
                                      <p:tavLst>
                                        <p:tav tm="0">
                                          <p:val>
                                            <p:strVal val="#ppt_h"/>
                                          </p:val>
                                        </p:tav>
                                        <p:tav tm="100000">
                                          <p:val>
                                            <p:strVal val="#ppt_h"/>
                                          </p:val>
                                        </p:tav>
                                      </p:tavLst>
                                    </p:anim>
                                  </p:childTnLst>
                                </p:cTn>
                              </p:par>
                              <p:par>
                                <p:cTn id="57" presetID="17" presetClass="entr" presetSubtype="8" fill="hold" grpId="0" nodeType="withEffect">
                                  <p:stCondLst>
                                    <p:cond delay="1000"/>
                                  </p:stCondLst>
                                  <p:childTnLst>
                                    <p:set>
                                      <p:cBhvr>
                                        <p:cTn id="58" dur="1" fill="hold">
                                          <p:stCondLst>
                                            <p:cond delay="0"/>
                                          </p:stCondLst>
                                        </p:cTn>
                                        <p:tgtEl>
                                          <p:spTgt spid="6">
                                            <p:graphicEl>
                                              <a:chart seriesIdx="0" categoryIdx="-4" bldStep="series"/>
                                            </p:graphicEl>
                                          </p:spTgt>
                                        </p:tgtEl>
                                        <p:attrNameLst>
                                          <p:attrName>style.visibility</p:attrName>
                                        </p:attrNameLst>
                                      </p:cBhvr>
                                      <p:to>
                                        <p:strVal val="visible"/>
                                      </p:to>
                                    </p:set>
                                    <p:anim calcmode="lin" valueType="num">
                                      <p:cBhvr>
                                        <p:cTn id="59" dur="1500" fill="hold"/>
                                        <p:tgtEl>
                                          <p:spTgt spid="6">
                                            <p:graphicEl>
                                              <a:chart seriesIdx="0" categoryIdx="-4" bldStep="series"/>
                                            </p:graphicEl>
                                          </p:spTgt>
                                        </p:tgtEl>
                                        <p:attrNameLst>
                                          <p:attrName>ppt_x</p:attrName>
                                        </p:attrNameLst>
                                      </p:cBhvr>
                                      <p:tavLst>
                                        <p:tav tm="0">
                                          <p:val>
                                            <p:strVal val="#ppt_x-#ppt_w/2"/>
                                          </p:val>
                                        </p:tav>
                                        <p:tav tm="100000">
                                          <p:val>
                                            <p:strVal val="#ppt_x"/>
                                          </p:val>
                                        </p:tav>
                                      </p:tavLst>
                                    </p:anim>
                                    <p:anim calcmode="lin" valueType="num">
                                      <p:cBhvr>
                                        <p:cTn id="60" dur="1500" fill="hold"/>
                                        <p:tgtEl>
                                          <p:spTgt spid="6">
                                            <p:graphicEl>
                                              <a:chart seriesIdx="0" categoryIdx="-4" bldStep="series"/>
                                            </p:graphicEl>
                                          </p:spTgt>
                                        </p:tgtEl>
                                        <p:attrNameLst>
                                          <p:attrName>ppt_y</p:attrName>
                                        </p:attrNameLst>
                                      </p:cBhvr>
                                      <p:tavLst>
                                        <p:tav tm="0">
                                          <p:val>
                                            <p:strVal val="#ppt_y"/>
                                          </p:val>
                                        </p:tav>
                                        <p:tav tm="100000">
                                          <p:val>
                                            <p:strVal val="#ppt_y"/>
                                          </p:val>
                                        </p:tav>
                                      </p:tavLst>
                                    </p:anim>
                                    <p:anim calcmode="lin" valueType="num">
                                      <p:cBhvr>
                                        <p:cTn id="61" dur="1500" fill="hold"/>
                                        <p:tgtEl>
                                          <p:spTgt spid="6">
                                            <p:graphicEl>
                                              <a:chart seriesIdx="0" categoryIdx="-4" bldStep="series"/>
                                            </p:graphicEl>
                                          </p:spTgt>
                                        </p:tgtEl>
                                        <p:attrNameLst>
                                          <p:attrName>ppt_w</p:attrName>
                                        </p:attrNameLst>
                                      </p:cBhvr>
                                      <p:tavLst>
                                        <p:tav tm="0">
                                          <p:val>
                                            <p:fltVal val="0"/>
                                          </p:val>
                                        </p:tav>
                                        <p:tav tm="100000">
                                          <p:val>
                                            <p:strVal val="#ppt_w"/>
                                          </p:val>
                                        </p:tav>
                                      </p:tavLst>
                                    </p:anim>
                                    <p:anim calcmode="lin" valueType="num">
                                      <p:cBhvr>
                                        <p:cTn id="62" dur="1500" fill="hold"/>
                                        <p:tgtEl>
                                          <p:spTgt spid="6">
                                            <p:graphicEl>
                                              <a:chart seriesIdx="0" categoryIdx="-4" bldStep="series"/>
                                            </p:graphicEl>
                                          </p:spTgt>
                                        </p:tgtEl>
                                        <p:attrNameLst>
                                          <p:attrName>ppt_h</p:attrName>
                                        </p:attrNameLst>
                                      </p:cBhvr>
                                      <p:tavLst>
                                        <p:tav tm="0">
                                          <p:val>
                                            <p:strVal val="#ppt_h"/>
                                          </p:val>
                                        </p:tav>
                                        <p:tav tm="100000">
                                          <p:val>
                                            <p:strVal val="#ppt_h"/>
                                          </p:val>
                                        </p:tav>
                                      </p:tavLst>
                                    </p:anim>
                                  </p:childTnLst>
                                </p:cTn>
                              </p:par>
                              <p:par>
                                <p:cTn id="63" presetID="17" presetClass="entr" presetSubtype="8" fill="hold" grpId="0" nodeType="withEffect">
                                  <p:stCondLst>
                                    <p:cond delay="1750"/>
                                  </p:stCondLst>
                                  <p:childTnLst>
                                    <p:set>
                                      <p:cBhvr>
                                        <p:cTn id="64" dur="1" fill="hold">
                                          <p:stCondLst>
                                            <p:cond delay="0"/>
                                          </p:stCondLst>
                                        </p:cTn>
                                        <p:tgtEl>
                                          <p:spTgt spid="6">
                                            <p:graphicEl>
                                              <a:chart seriesIdx="1" categoryIdx="-4" bldStep="series"/>
                                            </p:graphicEl>
                                          </p:spTgt>
                                        </p:tgtEl>
                                        <p:attrNameLst>
                                          <p:attrName>style.visibility</p:attrName>
                                        </p:attrNameLst>
                                      </p:cBhvr>
                                      <p:to>
                                        <p:strVal val="visible"/>
                                      </p:to>
                                    </p:set>
                                    <p:anim calcmode="lin" valueType="num">
                                      <p:cBhvr>
                                        <p:cTn id="65" dur="1500" fill="hold"/>
                                        <p:tgtEl>
                                          <p:spTgt spid="6">
                                            <p:graphicEl>
                                              <a:chart seriesIdx="1" categoryIdx="-4" bldStep="series"/>
                                            </p:graphicEl>
                                          </p:spTgt>
                                        </p:tgtEl>
                                        <p:attrNameLst>
                                          <p:attrName>ppt_x</p:attrName>
                                        </p:attrNameLst>
                                      </p:cBhvr>
                                      <p:tavLst>
                                        <p:tav tm="0">
                                          <p:val>
                                            <p:strVal val="#ppt_x-#ppt_w/2"/>
                                          </p:val>
                                        </p:tav>
                                        <p:tav tm="100000">
                                          <p:val>
                                            <p:strVal val="#ppt_x"/>
                                          </p:val>
                                        </p:tav>
                                      </p:tavLst>
                                    </p:anim>
                                    <p:anim calcmode="lin" valueType="num">
                                      <p:cBhvr>
                                        <p:cTn id="66" dur="1500" fill="hold"/>
                                        <p:tgtEl>
                                          <p:spTgt spid="6">
                                            <p:graphicEl>
                                              <a:chart seriesIdx="1" categoryIdx="-4" bldStep="series"/>
                                            </p:graphicEl>
                                          </p:spTgt>
                                        </p:tgtEl>
                                        <p:attrNameLst>
                                          <p:attrName>ppt_y</p:attrName>
                                        </p:attrNameLst>
                                      </p:cBhvr>
                                      <p:tavLst>
                                        <p:tav tm="0">
                                          <p:val>
                                            <p:strVal val="#ppt_y"/>
                                          </p:val>
                                        </p:tav>
                                        <p:tav tm="100000">
                                          <p:val>
                                            <p:strVal val="#ppt_y"/>
                                          </p:val>
                                        </p:tav>
                                      </p:tavLst>
                                    </p:anim>
                                    <p:anim calcmode="lin" valueType="num">
                                      <p:cBhvr>
                                        <p:cTn id="67" dur="1500" fill="hold"/>
                                        <p:tgtEl>
                                          <p:spTgt spid="6">
                                            <p:graphicEl>
                                              <a:chart seriesIdx="1" categoryIdx="-4" bldStep="series"/>
                                            </p:graphicEl>
                                          </p:spTgt>
                                        </p:tgtEl>
                                        <p:attrNameLst>
                                          <p:attrName>ppt_w</p:attrName>
                                        </p:attrNameLst>
                                      </p:cBhvr>
                                      <p:tavLst>
                                        <p:tav tm="0">
                                          <p:val>
                                            <p:fltVal val="0"/>
                                          </p:val>
                                        </p:tav>
                                        <p:tav tm="100000">
                                          <p:val>
                                            <p:strVal val="#ppt_w"/>
                                          </p:val>
                                        </p:tav>
                                      </p:tavLst>
                                    </p:anim>
                                    <p:anim calcmode="lin" valueType="num">
                                      <p:cBhvr>
                                        <p:cTn id="68" dur="1500" fill="hold"/>
                                        <p:tgtEl>
                                          <p:spTgt spid="6">
                                            <p:graphicEl>
                                              <a:chart seriesIdx="1" categoryIdx="-4" bldStep="series"/>
                                            </p:graphicEl>
                                          </p:spTgt>
                                        </p:tgtEl>
                                        <p:attrNameLst>
                                          <p:attrName>ppt_h</p:attrName>
                                        </p:attrNameLst>
                                      </p:cBhvr>
                                      <p:tavLst>
                                        <p:tav tm="0">
                                          <p:val>
                                            <p:strVal val="#ppt_h"/>
                                          </p:val>
                                        </p:tav>
                                        <p:tav tm="100000">
                                          <p:val>
                                            <p:strVal val="#ppt_h"/>
                                          </p:val>
                                        </p:tav>
                                      </p:tavLst>
                                    </p:anim>
                                  </p:childTnLst>
                                </p:cTn>
                              </p:par>
                              <p:par>
                                <p:cTn id="69" presetID="17" presetClass="entr" presetSubtype="8" fill="hold" grpId="0" nodeType="withEffect">
                                  <p:stCondLst>
                                    <p:cond delay="2500"/>
                                  </p:stCondLst>
                                  <p:childTnLst>
                                    <p:set>
                                      <p:cBhvr>
                                        <p:cTn id="70" dur="1" fill="hold">
                                          <p:stCondLst>
                                            <p:cond delay="0"/>
                                          </p:stCondLst>
                                        </p:cTn>
                                        <p:tgtEl>
                                          <p:spTgt spid="6">
                                            <p:graphicEl>
                                              <a:chart seriesIdx="2" categoryIdx="-4" bldStep="series"/>
                                            </p:graphicEl>
                                          </p:spTgt>
                                        </p:tgtEl>
                                        <p:attrNameLst>
                                          <p:attrName>style.visibility</p:attrName>
                                        </p:attrNameLst>
                                      </p:cBhvr>
                                      <p:to>
                                        <p:strVal val="visible"/>
                                      </p:to>
                                    </p:set>
                                    <p:anim calcmode="lin" valueType="num">
                                      <p:cBhvr>
                                        <p:cTn id="71" dur="1500" fill="hold"/>
                                        <p:tgtEl>
                                          <p:spTgt spid="6">
                                            <p:graphicEl>
                                              <a:chart seriesIdx="2" categoryIdx="-4" bldStep="series"/>
                                            </p:graphicEl>
                                          </p:spTgt>
                                        </p:tgtEl>
                                        <p:attrNameLst>
                                          <p:attrName>ppt_x</p:attrName>
                                        </p:attrNameLst>
                                      </p:cBhvr>
                                      <p:tavLst>
                                        <p:tav tm="0">
                                          <p:val>
                                            <p:strVal val="#ppt_x-#ppt_w/2"/>
                                          </p:val>
                                        </p:tav>
                                        <p:tav tm="100000">
                                          <p:val>
                                            <p:strVal val="#ppt_x"/>
                                          </p:val>
                                        </p:tav>
                                      </p:tavLst>
                                    </p:anim>
                                    <p:anim calcmode="lin" valueType="num">
                                      <p:cBhvr>
                                        <p:cTn id="72" dur="1500" fill="hold"/>
                                        <p:tgtEl>
                                          <p:spTgt spid="6">
                                            <p:graphicEl>
                                              <a:chart seriesIdx="2" categoryIdx="-4" bldStep="series"/>
                                            </p:graphicEl>
                                          </p:spTgt>
                                        </p:tgtEl>
                                        <p:attrNameLst>
                                          <p:attrName>ppt_y</p:attrName>
                                        </p:attrNameLst>
                                      </p:cBhvr>
                                      <p:tavLst>
                                        <p:tav tm="0">
                                          <p:val>
                                            <p:strVal val="#ppt_y"/>
                                          </p:val>
                                        </p:tav>
                                        <p:tav tm="100000">
                                          <p:val>
                                            <p:strVal val="#ppt_y"/>
                                          </p:val>
                                        </p:tav>
                                      </p:tavLst>
                                    </p:anim>
                                    <p:anim calcmode="lin" valueType="num">
                                      <p:cBhvr>
                                        <p:cTn id="73" dur="1500" fill="hold"/>
                                        <p:tgtEl>
                                          <p:spTgt spid="6">
                                            <p:graphicEl>
                                              <a:chart seriesIdx="2" categoryIdx="-4" bldStep="series"/>
                                            </p:graphicEl>
                                          </p:spTgt>
                                        </p:tgtEl>
                                        <p:attrNameLst>
                                          <p:attrName>ppt_w</p:attrName>
                                        </p:attrNameLst>
                                      </p:cBhvr>
                                      <p:tavLst>
                                        <p:tav tm="0">
                                          <p:val>
                                            <p:fltVal val="0"/>
                                          </p:val>
                                        </p:tav>
                                        <p:tav tm="100000">
                                          <p:val>
                                            <p:strVal val="#ppt_w"/>
                                          </p:val>
                                        </p:tav>
                                      </p:tavLst>
                                    </p:anim>
                                    <p:anim calcmode="lin" valueType="num">
                                      <p:cBhvr>
                                        <p:cTn id="74" dur="1500" fill="hold"/>
                                        <p:tgtEl>
                                          <p:spTgt spid="6">
                                            <p:graphicEl>
                                              <a:chart seriesIdx="2" categoryIdx="-4" bldStep="series"/>
                                            </p:graphicEl>
                                          </p:spTgt>
                                        </p:tgtEl>
                                        <p:attrNameLst>
                                          <p:attrName>ppt_h</p:attrName>
                                        </p:attrNameLst>
                                      </p:cBhvr>
                                      <p:tavLst>
                                        <p:tav tm="0">
                                          <p:val>
                                            <p:strVal val="#ppt_h"/>
                                          </p:val>
                                        </p:tav>
                                        <p:tav tm="100000">
                                          <p:val>
                                            <p:strVal val="#ppt_h"/>
                                          </p:val>
                                        </p:tav>
                                      </p:tavLst>
                                    </p:anim>
                                  </p:childTnLst>
                                </p:cTn>
                              </p:par>
                              <p:par>
                                <p:cTn id="75" presetID="12" presetClass="entr" presetSubtype="1" fill="hold" nodeType="withEffect">
                                  <p:stCondLst>
                                    <p:cond delay="3500"/>
                                  </p:stCondLst>
                                  <p:childTnLst>
                                    <p:set>
                                      <p:cBhvr>
                                        <p:cTn id="76" dur="1" fill="hold">
                                          <p:stCondLst>
                                            <p:cond delay="0"/>
                                          </p:stCondLst>
                                        </p:cTn>
                                        <p:tgtEl>
                                          <p:spTgt spid="3"/>
                                        </p:tgtEl>
                                        <p:attrNameLst>
                                          <p:attrName>style.visibility</p:attrName>
                                        </p:attrNameLst>
                                      </p:cBhvr>
                                      <p:to>
                                        <p:strVal val="visible"/>
                                      </p:to>
                                    </p:set>
                                    <p:anim calcmode="lin" valueType="num">
                                      <p:cBhvr additive="base">
                                        <p:cTn id="77" dur="1000"/>
                                        <p:tgtEl>
                                          <p:spTgt spid="3"/>
                                        </p:tgtEl>
                                        <p:attrNameLst>
                                          <p:attrName>ppt_y</p:attrName>
                                        </p:attrNameLst>
                                      </p:cBhvr>
                                      <p:tavLst>
                                        <p:tav tm="0">
                                          <p:val>
                                            <p:strVal val="#ppt_y-#ppt_h*1.125000"/>
                                          </p:val>
                                        </p:tav>
                                        <p:tav tm="100000">
                                          <p:val>
                                            <p:strVal val="#ppt_y"/>
                                          </p:val>
                                        </p:tav>
                                      </p:tavLst>
                                    </p:anim>
                                    <p:animEffect transition="in" filter="wipe(down)">
                                      <p:cBhvr>
                                        <p:cTn id="78" dur="1000"/>
                                        <p:tgtEl>
                                          <p:spTgt spid="3"/>
                                        </p:tgtEl>
                                      </p:cBhvr>
                                    </p:animEffect>
                                  </p:childTnLst>
                                </p:cTn>
                              </p:par>
                              <p:par>
                                <p:cTn id="79" presetID="6" presetClass="emph" presetSubtype="0" repeatCount="indefinite" accel="34000" decel="33000" autoRev="1" fill="hold" nodeType="withEffect">
                                  <p:stCondLst>
                                    <p:cond delay="0"/>
                                  </p:stCondLst>
                                  <p:childTnLst>
                                    <p:animScale>
                                      <p:cBhvr>
                                        <p:cTn id="80" dur="30000" fill="hold"/>
                                        <p:tgtEl>
                                          <p:spTgt spid="28"/>
                                        </p:tgtEl>
                                      </p:cBhvr>
                                      <p:by x="120000" y="120000"/>
                                    </p:animScale>
                                  </p:childTnLst>
                                </p:cTn>
                              </p:par>
                              <p:par>
                                <p:cTn id="81" presetID="8" presetClass="emph" presetSubtype="0" repeatCount="indefinite" fill="hold" nodeType="withEffect">
                                  <p:stCondLst>
                                    <p:cond delay="0"/>
                                  </p:stCondLst>
                                  <p:childTnLst>
                                    <p:animRot by="21600000">
                                      <p:cBhvr>
                                        <p:cTn id="82" dur="59000" fill="hold"/>
                                        <p:tgtEl>
                                          <p:spTgt spid="2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Chart bld="series"/>
        </p:bldSub>
      </p:bldGraphic>
      <p:bldGraphic spid="10" grpId="0" uiExpand="1">
        <p:bldSub>
          <a:bldChart bld="series"/>
        </p:bldSub>
      </p:bldGraphic>
      <p:bldP spid="13"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62C44B-A8DD-2282-D59D-34E021E4BBF8}"/>
              </a:ext>
            </a:extLst>
          </p:cNvPr>
          <p:cNvPicPr>
            <a:picLocks noChangeAspect="1"/>
          </p:cNvPicPr>
          <p:nvPr/>
        </p:nvPicPr>
        <p:blipFill>
          <a:blip r:embed="rId3">
            <a:alphaModFix amt="82000"/>
          </a:blip>
          <a:srcRect/>
          <a:stretch/>
        </p:blipFill>
        <p:spPr>
          <a:xfrm rot="18612987">
            <a:off x="5435678" y="-3712048"/>
            <a:ext cx="13359222" cy="13359222"/>
          </a:xfrm>
          <a:prstGeom prst="rect">
            <a:avLst/>
          </a:prstGeom>
        </p:spPr>
      </p:pic>
      <p:sp>
        <p:nvSpPr>
          <p:cNvPr id="6" name="Rectangle 5">
            <a:extLst>
              <a:ext uri="{FF2B5EF4-FFF2-40B4-BE49-F238E27FC236}">
                <a16:creationId xmlns:a16="http://schemas.microsoft.com/office/drawing/2014/main" id="{36B6D459-9288-96FC-721B-B633E144AA5E}"/>
              </a:ext>
            </a:extLst>
          </p:cNvPr>
          <p:cNvSpPr/>
          <p:nvPr/>
        </p:nvSpPr>
        <p:spPr>
          <a:xfrm>
            <a:off x="0" y="0"/>
            <a:ext cx="12192000" cy="78735"/>
          </a:xfrm>
          <a:prstGeom prst="rect">
            <a:avLst/>
          </a:prstGeom>
          <a:gradFill>
            <a:gsLst>
              <a:gs pos="0">
                <a:schemeClr val="accent1"/>
              </a:gs>
              <a:gs pos="28000">
                <a:schemeClr val="tx2">
                  <a:lumMod val="40000"/>
                  <a:lumOff val="60000"/>
                </a:schemeClr>
              </a:gs>
              <a:gs pos="61000">
                <a:schemeClr val="accent1">
                  <a:lumMod val="60000"/>
                  <a:lumOff val="4000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5" name="Title 4">
            <a:extLst>
              <a:ext uri="{FF2B5EF4-FFF2-40B4-BE49-F238E27FC236}">
                <a16:creationId xmlns:a16="http://schemas.microsoft.com/office/drawing/2014/main" id="{10BECDC4-A9BA-247A-165F-98B342DD6AC2}"/>
              </a:ext>
            </a:extLst>
          </p:cNvPr>
          <p:cNvSpPr>
            <a:spLocks noGrp="1"/>
          </p:cNvSpPr>
          <p:nvPr>
            <p:ph type="title"/>
          </p:nvPr>
        </p:nvSpPr>
        <p:spPr>
          <a:xfrm>
            <a:off x="838200" y="663794"/>
            <a:ext cx="10515600" cy="914074"/>
          </a:xfrm>
        </p:spPr>
        <p:txBody>
          <a:bodyPr/>
          <a:lstStyle/>
          <a:p>
            <a:pPr algn="ctr"/>
            <a:r>
              <a:rPr lang="en-US" sz="2200" dirty="0"/>
              <a:t>MARKET EXPANSION ROADMAP</a:t>
            </a:r>
            <a:endParaRPr lang="en-UA" sz="2200" dirty="0"/>
          </a:p>
        </p:txBody>
      </p:sp>
      <p:sp>
        <p:nvSpPr>
          <p:cNvPr id="16" name="Content Placeholder 9">
            <a:extLst>
              <a:ext uri="{FF2B5EF4-FFF2-40B4-BE49-F238E27FC236}">
                <a16:creationId xmlns:a16="http://schemas.microsoft.com/office/drawing/2014/main" id="{1DD2F5FF-D1BC-1AAB-1E66-AB62397C8C2B}"/>
              </a:ext>
            </a:extLst>
          </p:cNvPr>
          <p:cNvSpPr txBox="1">
            <a:spLocks/>
          </p:cNvSpPr>
          <p:nvPr/>
        </p:nvSpPr>
        <p:spPr>
          <a:xfrm>
            <a:off x="854479" y="1577868"/>
            <a:ext cx="2321263" cy="474206"/>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4800" b="1" dirty="0">
                <a:ln>
                  <a:solidFill>
                    <a:schemeClr val="accent2"/>
                  </a:solidFill>
                </a:ln>
                <a:noFill/>
              </a:rPr>
              <a:t>20XX</a:t>
            </a:r>
            <a:endParaRPr lang="en-UA" sz="4800" b="1" dirty="0">
              <a:ln>
                <a:solidFill>
                  <a:schemeClr val="accent2"/>
                </a:solidFill>
              </a:ln>
              <a:noFill/>
            </a:endParaRPr>
          </a:p>
        </p:txBody>
      </p:sp>
      <p:sp>
        <p:nvSpPr>
          <p:cNvPr id="34" name="Content Placeholder 9">
            <a:extLst>
              <a:ext uri="{FF2B5EF4-FFF2-40B4-BE49-F238E27FC236}">
                <a16:creationId xmlns:a16="http://schemas.microsoft.com/office/drawing/2014/main" id="{A5F915E5-AE52-0893-E277-EB91F12D7CDE}"/>
              </a:ext>
            </a:extLst>
          </p:cNvPr>
          <p:cNvSpPr txBox="1">
            <a:spLocks/>
          </p:cNvSpPr>
          <p:nvPr/>
        </p:nvSpPr>
        <p:spPr>
          <a:xfrm>
            <a:off x="3605483" y="1577868"/>
            <a:ext cx="2321263" cy="474206"/>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4800" b="1" dirty="0">
                <a:ln>
                  <a:solidFill>
                    <a:schemeClr val="accent2"/>
                  </a:solidFill>
                </a:ln>
                <a:noFill/>
              </a:rPr>
              <a:t>20XX</a:t>
            </a:r>
            <a:endParaRPr lang="en-UA" sz="4800" b="1" dirty="0">
              <a:ln>
                <a:solidFill>
                  <a:schemeClr val="accent2"/>
                </a:solidFill>
              </a:ln>
              <a:noFill/>
            </a:endParaRPr>
          </a:p>
        </p:txBody>
      </p:sp>
      <p:sp>
        <p:nvSpPr>
          <p:cNvPr id="35" name="Content Placeholder 9">
            <a:extLst>
              <a:ext uri="{FF2B5EF4-FFF2-40B4-BE49-F238E27FC236}">
                <a16:creationId xmlns:a16="http://schemas.microsoft.com/office/drawing/2014/main" id="{526420D5-BFE5-57A4-EB33-5FA4B98B2F3B}"/>
              </a:ext>
            </a:extLst>
          </p:cNvPr>
          <p:cNvSpPr txBox="1">
            <a:spLocks/>
          </p:cNvSpPr>
          <p:nvPr/>
        </p:nvSpPr>
        <p:spPr>
          <a:xfrm>
            <a:off x="6296356" y="1577868"/>
            <a:ext cx="2321263" cy="474206"/>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4800" b="1" dirty="0">
                <a:ln>
                  <a:solidFill>
                    <a:schemeClr val="accent2"/>
                  </a:solidFill>
                </a:ln>
                <a:noFill/>
              </a:rPr>
              <a:t>20XX</a:t>
            </a:r>
            <a:endParaRPr lang="en-UA" sz="4800" b="1" dirty="0">
              <a:ln>
                <a:solidFill>
                  <a:schemeClr val="accent2"/>
                </a:solidFill>
              </a:ln>
              <a:noFill/>
            </a:endParaRPr>
          </a:p>
        </p:txBody>
      </p:sp>
      <p:sp>
        <p:nvSpPr>
          <p:cNvPr id="36" name="Content Placeholder 9">
            <a:extLst>
              <a:ext uri="{FF2B5EF4-FFF2-40B4-BE49-F238E27FC236}">
                <a16:creationId xmlns:a16="http://schemas.microsoft.com/office/drawing/2014/main" id="{A476D156-BE7B-17CE-A859-189B861E2243}"/>
              </a:ext>
            </a:extLst>
          </p:cNvPr>
          <p:cNvSpPr txBox="1">
            <a:spLocks/>
          </p:cNvSpPr>
          <p:nvPr/>
        </p:nvSpPr>
        <p:spPr>
          <a:xfrm>
            <a:off x="9001744" y="1577868"/>
            <a:ext cx="2321263" cy="474206"/>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4800" b="1" dirty="0">
                <a:ln>
                  <a:solidFill>
                    <a:schemeClr val="accent2"/>
                  </a:solidFill>
                </a:ln>
                <a:noFill/>
              </a:rPr>
              <a:t>20XX</a:t>
            </a:r>
            <a:endParaRPr lang="en-UA" sz="4800" b="1" dirty="0">
              <a:ln>
                <a:solidFill>
                  <a:schemeClr val="accent2"/>
                </a:solidFill>
              </a:ln>
              <a:noFill/>
            </a:endParaRPr>
          </a:p>
        </p:txBody>
      </p:sp>
      <p:grpSp>
        <p:nvGrpSpPr>
          <p:cNvPr id="8" name="Group 7">
            <a:extLst>
              <a:ext uri="{FF2B5EF4-FFF2-40B4-BE49-F238E27FC236}">
                <a16:creationId xmlns:a16="http://schemas.microsoft.com/office/drawing/2014/main" id="{401E141A-0C4F-4EE4-AE2C-F48F1DF5DB9C}"/>
              </a:ext>
            </a:extLst>
          </p:cNvPr>
          <p:cNvGrpSpPr/>
          <p:nvPr/>
        </p:nvGrpSpPr>
        <p:grpSpPr>
          <a:xfrm>
            <a:off x="853855" y="2276324"/>
            <a:ext cx="2321263" cy="433982"/>
            <a:chOff x="853855" y="2276324"/>
            <a:chExt cx="2321263" cy="433982"/>
          </a:xfrm>
        </p:grpSpPr>
        <p:sp>
          <p:nvSpPr>
            <p:cNvPr id="43" name="Title 3">
              <a:extLst>
                <a:ext uri="{FF2B5EF4-FFF2-40B4-BE49-F238E27FC236}">
                  <a16:creationId xmlns:a16="http://schemas.microsoft.com/office/drawing/2014/main" id="{A5C2CB31-5246-CAE8-1BA7-380D3CA9A96A}"/>
                </a:ext>
              </a:extLst>
            </p:cNvPr>
            <p:cNvSpPr txBox="1">
              <a:spLocks/>
            </p:cNvSpPr>
            <p:nvPr/>
          </p:nvSpPr>
          <p:spPr>
            <a:xfrm>
              <a:off x="853855" y="2276324"/>
              <a:ext cx="448496" cy="433982"/>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algn="ctr"/>
              <a:r>
                <a:rPr lang="en-UA" sz="1200" dirty="0"/>
                <a:t>Q1</a:t>
              </a:r>
            </a:p>
          </p:txBody>
        </p:sp>
        <p:sp>
          <p:nvSpPr>
            <p:cNvPr id="44" name="Title 3">
              <a:extLst>
                <a:ext uri="{FF2B5EF4-FFF2-40B4-BE49-F238E27FC236}">
                  <a16:creationId xmlns:a16="http://schemas.microsoft.com/office/drawing/2014/main" id="{2A6A13EF-F77F-C94D-CFEA-CE5565C9DAE3}"/>
                </a:ext>
              </a:extLst>
            </p:cNvPr>
            <p:cNvSpPr txBox="1">
              <a:spLocks/>
            </p:cNvSpPr>
            <p:nvPr/>
          </p:nvSpPr>
          <p:spPr>
            <a:xfrm>
              <a:off x="1482026" y="2276324"/>
              <a:ext cx="448496" cy="433982"/>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algn="ctr"/>
              <a:r>
                <a:rPr lang="en-UA" sz="1200" dirty="0"/>
                <a:t>Q2</a:t>
              </a:r>
            </a:p>
          </p:txBody>
        </p:sp>
        <p:sp>
          <p:nvSpPr>
            <p:cNvPr id="45" name="Title 3">
              <a:extLst>
                <a:ext uri="{FF2B5EF4-FFF2-40B4-BE49-F238E27FC236}">
                  <a16:creationId xmlns:a16="http://schemas.microsoft.com/office/drawing/2014/main" id="{22854826-6B63-AF06-51B8-3634A59EB735}"/>
                </a:ext>
              </a:extLst>
            </p:cNvPr>
            <p:cNvSpPr txBox="1">
              <a:spLocks/>
            </p:cNvSpPr>
            <p:nvPr/>
          </p:nvSpPr>
          <p:spPr>
            <a:xfrm>
              <a:off x="2105968" y="2276324"/>
              <a:ext cx="448496" cy="433982"/>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algn="ctr"/>
              <a:r>
                <a:rPr lang="en-UA" sz="1200" dirty="0"/>
                <a:t>Q3</a:t>
              </a:r>
            </a:p>
          </p:txBody>
        </p:sp>
        <p:sp>
          <p:nvSpPr>
            <p:cNvPr id="46" name="Title 3">
              <a:extLst>
                <a:ext uri="{FF2B5EF4-FFF2-40B4-BE49-F238E27FC236}">
                  <a16:creationId xmlns:a16="http://schemas.microsoft.com/office/drawing/2014/main" id="{A4EC40E4-3D38-FBFB-B079-560161534C0C}"/>
                </a:ext>
              </a:extLst>
            </p:cNvPr>
            <p:cNvSpPr txBox="1">
              <a:spLocks/>
            </p:cNvSpPr>
            <p:nvPr/>
          </p:nvSpPr>
          <p:spPr>
            <a:xfrm>
              <a:off x="2726622" y="2276324"/>
              <a:ext cx="448496" cy="433982"/>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algn="ctr"/>
              <a:r>
                <a:rPr lang="en-UA" sz="1200" dirty="0"/>
                <a:t>Q4</a:t>
              </a:r>
            </a:p>
          </p:txBody>
        </p:sp>
      </p:grpSp>
      <p:grpSp>
        <p:nvGrpSpPr>
          <p:cNvPr id="9" name="Group 8">
            <a:extLst>
              <a:ext uri="{FF2B5EF4-FFF2-40B4-BE49-F238E27FC236}">
                <a16:creationId xmlns:a16="http://schemas.microsoft.com/office/drawing/2014/main" id="{83EEC41E-EC73-4DA7-9AD3-EA65595024F7}"/>
              </a:ext>
            </a:extLst>
          </p:cNvPr>
          <p:cNvGrpSpPr/>
          <p:nvPr/>
        </p:nvGrpSpPr>
        <p:grpSpPr>
          <a:xfrm>
            <a:off x="3604870" y="2276324"/>
            <a:ext cx="2321263" cy="433982"/>
            <a:chOff x="3604870" y="2276324"/>
            <a:chExt cx="2321263" cy="433982"/>
          </a:xfrm>
        </p:grpSpPr>
        <p:sp>
          <p:nvSpPr>
            <p:cNvPr id="48" name="Title 3">
              <a:extLst>
                <a:ext uri="{FF2B5EF4-FFF2-40B4-BE49-F238E27FC236}">
                  <a16:creationId xmlns:a16="http://schemas.microsoft.com/office/drawing/2014/main" id="{2620F34F-5DAA-9232-2679-E6FA130ED5FA}"/>
                </a:ext>
              </a:extLst>
            </p:cNvPr>
            <p:cNvSpPr txBox="1">
              <a:spLocks/>
            </p:cNvSpPr>
            <p:nvPr/>
          </p:nvSpPr>
          <p:spPr>
            <a:xfrm>
              <a:off x="3604870" y="2276324"/>
              <a:ext cx="448496" cy="433982"/>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algn="ctr"/>
              <a:r>
                <a:rPr lang="en-UA" sz="1200" dirty="0"/>
                <a:t>Q1</a:t>
              </a:r>
            </a:p>
          </p:txBody>
        </p:sp>
        <p:sp>
          <p:nvSpPr>
            <p:cNvPr id="49" name="Title 3">
              <a:extLst>
                <a:ext uri="{FF2B5EF4-FFF2-40B4-BE49-F238E27FC236}">
                  <a16:creationId xmlns:a16="http://schemas.microsoft.com/office/drawing/2014/main" id="{04F3CF35-CBC0-2D71-BB35-4C81581E41B5}"/>
                </a:ext>
              </a:extLst>
            </p:cNvPr>
            <p:cNvSpPr txBox="1">
              <a:spLocks/>
            </p:cNvSpPr>
            <p:nvPr/>
          </p:nvSpPr>
          <p:spPr>
            <a:xfrm>
              <a:off x="4233041" y="2276324"/>
              <a:ext cx="448496" cy="433982"/>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algn="ctr"/>
              <a:r>
                <a:rPr lang="en-UA" sz="1200" dirty="0"/>
                <a:t>Q2</a:t>
              </a:r>
            </a:p>
          </p:txBody>
        </p:sp>
        <p:sp>
          <p:nvSpPr>
            <p:cNvPr id="50" name="Title 3">
              <a:extLst>
                <a:ext uri="{FF2B5EF4-FFF2-40B4-BE49-F238E27FC236}">
                  <a16:creationId xmlns:a16="http://schemas.microsoft.com/office/drawing/2014/main" id="{776DA911-ABDB-060A-C0BA-585F3F0AAA04}"/>
                </a:ext>
              </a:extLst>
            </p:cNvPr>
            <p:cNvSpPr txBox="1">
              <a:spLocks/>
            </p:cNvSpPr>
            <p:nvPr/>
          </p:nvSpPr>
          <p:spPr>
            <a:xfrm>
              <a:off x="4856983" y="2276324"/>
              <a:ext cx="448496" cy="433982"/>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algn="ctr"/>
              <a:r>
                <a:rPr lang="en-UA" sz="1200" dirty="0"/>
                <a:t>Q3</a:t>
              </a:r>
            </a:p>
          </p:txBody>
        </p:sp>
        <p:sp>
          <p:nvSpPr>
            <p:cNvPr id="51" name="Title 3">
              <a:extLst>
                <a:ext uri="{FF2B5EF4-FFF2-40B4-BE49-F238E27FC236}">
                  <a16:creationId xmlns:a16="http://schemas.microsoft.com/office/drawing/2014/main" id="{68B6B95B-921D-5EF2-91A7-7E99F9F8E0B4}"/>
                </a:ext>
              </a:extLst>
            </p:cNvPr>
            <p:cNvSpPr txBox="1">
              <a:spLocks/>
            </p:cNvSpPr>
            <p:nvPr/>
          </p:nvSpPr>
          <p:spPr>
            <a:xfrm>
              <a:off x="5477637" y="2276324"/>
              <a:ext cx="448496" cy="433982"/>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algn="ctr"/>
              <a:r>
                <a:rPr lang="en-UA" sz="1200" dirty="0"/>
                <a:t>Q4</a:t>
              </a:r>
            </a:p>
          </p:txBody>
        </p:sp>
      </p:grpSp>
      <p:grpSp>
        <p:nvGrpSpPr>
          <p:cNvPr id="10" name="Group 9">
            <a:extLst>
              <a:ext uri="{FF2B5EF4-FFF2-40B4-BE49-F238E27FC236}">
                <a16:creationId xmlns:a16="http://schemas.microsoft.com/office/drawing/2014/main" id="{9E1DC064-4CD3-47CF-9CC1-51B2BD7F18DE}"/>
              </a:ext>
            </a:extLst>
          </p:cNvPr>
          <p:cNvGrpSpPr/>
          <p:nvPr/>
        </p:nvGrpSpPr>
        <p:grpSpPr>
          <a:xfrm>
            <a:off x="6301177" y="2276324"/>
            <a:ext cx="2321263" cy="433982"/>
            <a:chOff x="6301177" y="2276324"/>
            <a:chExt cx="2321263" cy="433982"/>
          </a:xfrm>
        </p:grpSpPr>
        <p:sp>
          <p:nvSpPr>
            <p:cNvPr id="53" name="Title 3">
              <a:extLst>
                <a:ext uri="{FF2B5EF4-FFF2-40B4-BE49-F238E27FC236}">
                  <a16:creationId xmlns:a16="http://schemas.microsoft.com/office/drawing/2014/main" id="{4C753F67-7FA9-8C39-51C7-97806A84C7B3}"/>
                </a:ext>
              </a:extLst>
            </p:cNvPr>
            <p:cNvSpPr txBox="1">
              <a:spLocks/>
            </p:cNvSpPr>
            <p:nvPr/>
          </p:nvSpPr>
          <p:spPr>
            <a:xfrm>
              <a:off x="6301177" y="2276324"/>
              <a:ext cx="448496" cy="433982"/>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algn="ctr"/>
              <a:r>
                <a:rPr lang="en-UA" sz="1200" dirty="0"/>
                <a:t>Q1</a:t>
              </a:r>
            </a:p>
          </p:txBody>
        </p:sp>
        <p:sp>
          <p:nvSpPr>
            <p:cNvPr id="54" name="Title 3">
              <a:extLst>
                <a:ext uri="{FF2B5EF4-FFF2-40B4-BE49-F238E27FC236}">
                  <a16:creationId xmlns:a16="http://schemas.microsoft.com/office/drawing/2014/main" id="{B064F052-8F65-B3BE-98A1-E6796DEE35B8}"/>
                </a:ext>
              </a:extLst>
            </p:cNvPr>
            <p:cNvSpPr txBox="1">
              <a:spLocks/>
            </p:cNvSpPr>
            <p:nvPr/>
          </p:nvSpPr>
          <p:spPr>
            <a:xfrm>
              <a:off x="6929348" y="2276324"/>
              <a:ext cx="448496" cy="433982"/>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algn="ctr"/>
              <a:r>
                <a:rPr lang="en-UA" sz="1200" dirty="0"/>
                <a:t>Q2</a:t>
              </a:r>
            </a:p>
          </p:txBody>
        </p:sp>
        <p:sp>
          <p:nvSpPr>
            <p:cNvPr id="55" name="Title 3">
              <a:extLst>
                <a:ext uri="{FF2B5EF4-FFF2-40B4-BE49-F238E27FC236}">
                  <a16:creationId xmlns:a16="http://schemas.microsoft.com/office/drawing/2014/main" id="{FDB3F688-B7E3-AD67-2DD4-967BC77E7097}"/>
                </a:ext>
              </a:extLst>
            </p:cNvPr>
            <p:cNvSpPr txBox="1">
              <a:spLocks/>
            </p:cNvSpPr>
            <p:nvPr/>
          </p:nvSpPr>
          <p:spPr>
            <a:xfrm>
              <a:off x="7553290" y="2276324"/>
              <a:ext cx="448496" cy="433982"/>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algn="ctr"/>
              <a:r>
                <a:rPr lang="en-UA" sz="1200" dirty="0"/>
                <a:t>Q3</a:t>
              </a:r>
            </a:p>
          </p:txBody>
        </p:sp>
        <p:sp>
          <p:nvSpPr>
            <p:cNvPr id="56" name="Title 3">
              <a:extLst>
                <a:ext uri="{FF2B5EF4-FFF2-40B4-BE49-F238E27FC236}">
                  <a16:creationId xmlns:a16="http://schemas.microsoft.com/office/drawing/2014/main" id="{D6FA203C-CCCA-7928-631C-842AF676573A}"/>
                </a:ext>
              </a:extLst>
            </p:cNvPr>
            <p:cNvSpPr txBox="1">
              <a:spLocks/>
            </p:cNvSpPr>
            <p:nvPr/>
          </p:nvSpPr>
          <p:spPr>
            <a:xfrm>
              <a:off x="8173944" y="2276324"/>
              <a:ext cx="448496" cy="433982"/>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algn="ctr"/>
              <a:r>
                <a:rPr lang="en-UA" sz="1200" dirty="0"/>
                <a:t>Q4</a:t>
              </a:r>
            </a:p>
          </p:txBody>
        </p:sp>
      </p:grpSp>
      <p:grpSp>
        <p:nvGrpSpPr>
          <p:cNvPr id="11" name="Group 10">
            <a:extLst>
              <a:ext uri="{FF2B5EF4-FFF2-40B4-BE49-F238E27FC236}">
                <a16:creationId xmlns:a16="http://schemas.microsoft.com/office/drawing/2014/main" id="{558C1FF0-1332-4A7E-B15F-9E8734BDD485}"/>
              </a:ext>
            </a:extLst>
          </p:cNvPr>
          <p:cNvGrpSpPr/>
          <p:nvPr/>
        </p:nvGrpSpPr>
        <p:grpSpPr>
          <a:xfrm>
            <a:off x="9005300" y="2276324"/>
            <a:ext cx="2321263" cy="433982"/>
            <a:chOff x="9005300" y="2276324"/>
            <a:chExt cx="2321263" cy="433982"/>
          </a:xfrm>
        </p:grpSpPr>
        <p:sp>
          <p:nvSpPr>
            <p:cNvPr id="57" name="Title 3">
              <a:extLst>
                <a:ext uri="{FF2B5EF4-FFF2-40B4-BE49-F238E27FC236}">
                  <a16:creationId xmlns:a16="http://schemas.microsoft.com/office/drawing/2014/main" id="{BCF6B6D2-A0F5-E4A5-8B02-DD5D95DD1FCF}"/>
                </a:ext>
              </a:extLst>
            </p:cNvPr>
            <p:cNvSpPr txBox="1">
              <a:spLocks/>
            </p:cNvSpPr>
            <p:nvPr/>
          </p:nvSpPr>
          <p:spPr>
            <a:xfrm>
              <a:off x="9005300" y="2276324"/>
              <a:ext cx="448496" cy="433982"/>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algn="ctr"/>
              <a:r>
                <a:rPr lang="en-UA" sz="1200" dirty="0"/>
                <a:t>Q1</a:t>
              </a:r>
            </a:p>
          </p:txBody>
        </p:sp>
        <p:sp>
          <p:nvSpPr>
            <p:cNvPr id="58" name="Title 3">
              <a:extLst>
                <a:ext uri="{FF2B5EF4-FFF2-40B4-BE49-F238E27FC236}">
                  <a16:creationId xmlns:a16="http://schemas.microsoft.com/office/drawing/2014/main" id="{9AA4491C-3903-C6E4-5A42-A86637588FA7}"/>
                </a:ext>
              </a:extLst>
            </p:cNvPr>
            <p:cNvSpPr txBox="1">
              <a:spLocks/>
            </p:cNvSpPr>
            <p:nvPr/>
          </p:nvSpPr>
          <p:spPr>
            <a:xfrm>
              <a:off x="9633471" y="2276324"/>
              <a:ext cx="448496" cy="433982"/>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algn="ctr"/>
              <a:r>
                <a:rPr lang="en-UA" sz="1200" dirty="0"/>
                <a:t>Q2</a:t>
              </a:r>
            </a:p>
          </p:txBody>
        </p:sp>
        <p:sp>
          <p:nvSpPr>
            <p:cNvPr id="59" name="Title 3">
              <a:extLst>
                <a:ext uri="{FF2B5EF4-FFF2-40B4-BE49-F238E27FC236}">
                  <a16:creationId xmlns:a16="http://schemas.microsoft.com/office/drawing/2014/main" id="{1B08B6E3-7B92-A468-63BD-935FC6A1C056}"/>
                </a:ext>
              </a:extLst>
            </p:cNvPr>
            <p:cNvSpPr txBox="1">
              <a:spLocks/>
            </p:cNvSpPr>
            <p:nvPr/>
          </p:nvSpPr>
          <p:spPr>
            <a:xfrm>
              <a:off x="10257413" y="2276324"/>
              <a:ext cx="448496" cy="433982"/>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algn="ctr"/>
              <a:r>
                <a:rPr lang="en-UA" sz="1200" dirty="0"/>
                <a:t>Q3</a:t>
              </a:r>
            </a:p>
          </p:txBody>
        </p:sp>
        <p:sp>
          <p:nvSpPr>
            <p:cNvPr id="60" name="Title 3">
              <a:extLst>
                <a:ext uri="{FF2B5EF4-FFF2-40B4-BE49-F238E27FC236}">
                  <a16:creationId xmlns:a16="http://schemas.microsoft.com/office/drawing/2014/main" id="{2E33950B-706F-9155-7573-B23E38404235}"/>
                </a:ext>
              </a:extLst>
            </p:cNvPr>
            <p:cNvSpPr txBox="1">
              <a:spLocks/>
            </p:cNvSpPr>
            <p:nvPr/>
          </p:nvSpPr>
          <p:spPr>
            <a:xfrm>
              <a:off x="10878067" y="2276324"/>
              <a:ext cx="448496" cy="433982"/>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algn="ctr"/>
              <a:r>
                <a:rPr lang="en-UA" sz="1200" dirty="0"/>
                <a:t>Q4</a:t>
              </a:r>
            </a:p>
          </p:txBody>
        </p:sp>
      </p:grpSp>
      <p:grpSp>
        <p:nvGrpSpPr>
          <p:cNvPr id="66" name="Group 65">
            <a:extLst>
              <a:ext uri="{FF2B5EF4-FFF2-40B4-BE49-F238E27FC236}">
                <a16:creationId xmlns:a16="http://schemas.microsoft.com/office/drawing/2014/main" id="{1FC4DB74-FAF0-1532-7E38-50C4D5D24330}"/>
              </a:ext>
            </a:extLst>
          </p:cNvPr>
          <p:cNvGrpSpPr/>
          <p:nvPr/>
        </p:nvGrpSpPr>
        <p:grpSpPr>
          <a:xfrm>
            <a:off x="1385481" y="2244644"/>
            <a:ext cx="1258652" cy="3871459"/>
            <a:chOff x="1385481" y="2365829"/>
            <a:chExt cx="1258652" cy="3871459"/>
          </a:xfrm>
        </p:grpSpPr>
        <p:cxnSp>
          <p:nvCxnSpPr>
            <p:cNvPr id="62" name="Straight Connector 61">
              <a:extLst>
                <a:ext uri="{FF2B5EF4-FFF2-40B4-BE49-F238E27FC236}">
                  <a16:creationId xmlns:a16="http://schemas.microsoft.com/office/drawing/2014/main" id="{E29ED5F6-EA75-6781-F8E9-42A9F00CB102}"/>
                </a:ext>
              </a:extLst>
            </p:cNvPr>
            <p:cNvCxnSpPr>
              <a:cxnSpLocks/>
            </p:cNvCxnSpPr>
            <p:nvPr/>
          </p:nvCxnSpPr>
          <p:spPr>
            <a:xfrm>
              <a:off x="1385481" y="2365829"/>
              <a:ext cx="0" cy="387145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27A96B7-6C32-C68F-590A-420FB7979A8B}"/>
                </a:ext>
              </a:extLst>
            </p:cNvPr>
            <p:cNvCxnSpPr>
              <a:cxnSpLocks/>
            </p:cNvCxnSpPr>
            <p:nvPr/>
          </p:nvCxnSpPr>
          <p:spPr>
            <a:xfrm>
              <a:off x="2020678" y="2365829"/>
              <a:ext cx="0" cy="387145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0B80A93-C163-4FAA-DE5B-2F1CB99451AE}"/>
                </a:ext>
              </a:extLst>
            </p:cNvPr>
            <p:cNvCxnSpPr>
              <a:cxnSpLocks/>
            </p:cNvCxnSpPr>
            <p:nvPr/>
          </p:nvCxnSpPr>
          <p:spPr>
            <a:xfrm>
              <a:off x="2644133" y="2365829"/>
              <a:ext cx="0" cy="387145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A0F96DEC-02D7-10C3-B558-7F2E97B6BDFE}"/>
              </a:ext>
            </a:extLst>
          </p:cNvPr>
          <p:cNvGrpSpPr/>
          <p:nvPr/>
        </p:nvGrpSpPr>
        <p:grpSpPr>
          <a:xfrm>
            <a:off x="4136788" y="2244644"/>
            <a:ext cx="1258652" cy="3871459"/>
            <a:chOff x="1385481" y="2365829"/>
            <a:chExt cx="1258652" cy="3871459"/>
          </a:xfrm>
        </p:grpSpPr>
        <p:cxnSp>
          <p:nvCxnSpPr>
            <p:cNvPr id="68" name="Straight Connector 67">
              <a:extLst>
                <a:ext uri="{FF2B5EF4-FFF2-40B4-BE49-F238E27FC236}">
                  <a16:creationId xmlns:a16="http://schemas.microsoft.com/office/drawing/2014/main" id="{B2B382B7-F050-2EFE-95B1-D632FB8908E1}"/>
                </a:ext>
              </a:extLst>
            </p:cNvPr>
            <p:cNvCxnSpPr>
              <a:cxnSpLocks/>
            </p:cNvCxnSpPr>
            <p:nvPr/>
          </p:nvCxnSpPr>
          <p:spPr>
            <a:xfrm>
              <a:off x="1385481" y="2365829"/>
              <a:ext cx="0" cy="387145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D6660D9-A127-960B-10EF-2642D6666D68}"/>
                </a:ext>
              </a:extLst>
            </p:cNvPr>
            <p:cNvCxnSpPr>
              <a:cxnSpLocks/>
            </p:cNvCxnSpPr>
            <p:nvPr/>
          </p:nvCxnSpPr>
          <p:spPr>
            <a:xfrm>
              <a:off x="2020678" y="2365829"/>
              <a:ext cx="0" cy="387145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D4D2B39-205F-90B4-D6B0-F7349363950A}"/>
                </a:ext>
              </a:extLst>
            </p:cNvPr>
            <p:cNvCxnSpPr>
              <a:cxnSpLocks/>
            </p:cNvCxnSpPr>
            <p:nvPr/>
          </p:nvCxnSpPr>
          <p:spPr>
            <a:xfrm>
              <a:off x="2644133" y="2365829"/>
              <a:ext cx="0" cy="387145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F2120A29-9043-3410-7A49-AB2F84BD0EB7}"/>
              </a:ext>
            </a:extLst>
          </p:cNvPr>
          <p:cNvGrpSpPr/>
          <p:nvPr/>
        </p:nvGrpSpPr>
        <p:grpSpPr>
          <a:xfrm>
            <a:off x="6827661" y="2244644"/>
            <a:ext cx="1258652" cy="3871459"/>
            <a:chOff x="1385481" y="2365829"/>
            <a:chExt cx="1258652" cy="3871459"/>
          </a:xfrm>
        </p:grpSpPr>
        <p:cxnSp>
          <p:nvCxnSpPr>
            <p:cNvPr id="72" name="Straight Connector 71">
              <a:extLst>
                <a:ext uri="{FF2B5EF4-FFF2-40B4-BE49-F238E27FC236}">
                  <a16:creationId xmlns:a16="http://schemas.microsoft.com/office/drawing/2014/main" id="{A1A013EA-5ABF-6DDB-BD1C-DD07DED8D93D}"/>
                </a:ext>
              </a:extLst>
            </p:cNvPr>
            <p:cNvCxnSpPr>
              <a:cxnSpLocks/>
            </p:cNvCxnSpPr>
            <p:nvPr/>
          </p:nvCxnSpPr>
          <p:spPr>
            <a:xfrm>
              <a:off x="1385481" y="2365829"/>
              <a:ext cx="0" cy="387145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54E05857-1B3B-ECA2-233B-27381849E36C}"/>
                </a:ext>
              </a:extLst>
            </p:cNvPr>
            <p:cNvCxnSpPr>
              <a:cxnSpLocks/>
            </p:cNvCxnSpPr>
            <p:nvPr/>
          </p:nvCxnSpPr>
          <p:spPr>
            <a:xfrm>
              <a:off x="2020678" y="2365829"/>
              <a:ext cx="0" cy="387145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4856F69-DF86-7E35-4A6E-8BDA1D42E866}"/>
                </a:ext>
              </a:extLst>
            </p:cNvPr>
            <p:cNvCxnSpPr>
              <a:cxnSpLocks/>
            </p:cNvCxnSpPr>
            <p:nvPr/>
          </p:nvCxnSpPr>
          <p:spPr>
            <a:xfrm>
              <a:off x="2644133" y="2365829"/>
              <a:ext cx="0" cy="387145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5821F4B8-9561-CD9C-6DDA-6EB3686EFC32}"/>
              </a:ext>
            </a:extLst>
          </p:cNvPr>
          <p:cNvGrpSpPr/>
          <p:nvPr/>
        </p:nvGrpSpPr>
        <p:grpSpPr>
          <a:xfrm>
            <a:off x="9537610" y="2244644"/>
            <a:ext cx="1258652" cy="3871459"/>
            <a:chOff x="1385481" y="2365829"/>
            <a:chExt cx="1258652" cy="3871459"/>
          </a:xfrm>
        </p:grpSpPr>
        <p:cxnSp>
          <p:nvCxnSpPr>
            <p:cNvPr id="76" name="Straight Connector 75">
              <a:extLst>
                <a:ext uri="{FF2B5EF4-FFF2-40B4-BE49-F238E27FC236}">
                  <a16:creationId xmlns:a16="http://schemas.microsoft.com/office/drawing/2014/main" id="{604BBCB0-7123-AC8D-4859-3CA9E070C0BF}"/>
                </a:ext>
              </a:extLst>
            </p:cNvPr>
            <p:cNvCxnSpPr>
              <a:cxnSpLocks/>
            </p:cNvCxnSpPr>
            <p:nvPr/>
          </p:nvCxnSpPr>
          <p:spPr>
            <a:xfrm>
              <a:off x="1385481" y="2365829"/>
              <a:ext cx="0" cy="387145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E9AE251-2DF5-D405-CDA0-3EB4341D880D}"/>
                </a:ext>
              </a:extLst>
            </p:cNvPr>
            <p:cNvCxnSpPr>
              <a:cxnSpLocks/>
            </p:cNvCxnSpPr>
            <p:nvPr/>
          </p:nvCxnSpPr>
          <p:spPr>
            <a:xfrm>
              <a:off x="2020678" y="2365829"/>
              <a:ext cx="0" cy="387145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6924D81-89B3-F32F-DDF4-30A9369AEBEB}"/>
                </a:ext>
              </a:extLst>
            </p:cNvPr>
            <p:cNvCxnSpPr>
              <a:cxnSpLocks/>
            </p:cNvCxnSpPr>
            <p:nvPr/>
          </p:nvCxnSpPr>
          <p:spPr>
            <a:xfrm>
              <a:off x="2644133" y="2365829"/>
              <a:ext cx="0" cy="387145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9" name="Oval 78">
            <a:extLst>
              <a:ext uri="{FF2B5EF4-FFF2-40B4-BE49-F238E27FC236}">
                <a16:creationId xmlns:a16="http://schemas.microsoft.com/office/drawing/2014/main" id="{31E82AB3-23FD-51C3-2E7E-8E3402290831}"/>
              </a:ext>
            </a:extLst>
          </p:cNvPr>
          <p:cNvSpPr/>
          <p:nvPr/>
        </p:nvSpPr>
        <p:spPr>
          <a:xfrm>
            <a:off x="1080270" y="4200389"/>
            <a:ext cx="80994" cy="80994"/>
          </a:xfrm>
          <a:prstGeom prst="ellipse">
            <a:avLst/>
          </a:prstGeom>
          <a:solidFill>
            <a:schemeClr val="accent2">
              <a:lumMod val="40000"/>
              <a:lumOff val="6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80" name="Oval 79">
            <a:extLst>
              <a:ext uri="{FF2B5EF4-FFF2-40B4-BE49-F238E27FC236}">
                <a16:creationId xmlns:a16="http://schemas.microsoft.com/office/drawing/2014/main" id="{E9577EAD-6CC0-465D-F111-43F765CFD05B}"/>
              </a:ext>
            </a:extLst>
          </p:cNvPr>
          <p:cNvSpPr/>
          <p:nvPr/>
        </p:nvSpPr>
        <p:spPr>
          <a:xfrm>
            <a:off x="1679563" y="5598464"/>
            <a:ext cx="80994" cy="80994"/>
          </a:xfrm>
          <a:prstGeom prst="ellipse">
            <a:avLst/>
          </a:prstGeom>
          <a:solidFill>
            <a:schemeClr val="bg2">
              <a:lumMod val="75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81" name="Oval 80">
            <a:extLst>
              <a:ext uri="{FF2B5EF4-FFF2-40B4-BE49-F238E27FC236}">
                <a16:creationId xmlns:a16="http://schemas.microsoft.com/office/drawing/2014/main" id="{98775D9A-19B2-3790-48D0-731A19E596D7}"/>
              </a:ext>
            </a:extLst>
          </p:cNvPr>
          <p:cNvSpPr/>
          <p:nvPr/>
        </p:nvSpPr>
        <p:spPr>
          <a:xfrm>
            <a:off x="2910373" y="3279768"/>
            <a:ext cx="80994" cy="80994"/>
          </a:xfrm>
          <a:prstGeom prst="ellipse">
            <a:avLst/>
          </a:prstGeom>
          <a:solidFill>
            <a:schemeClr val="bg2">
              <a:lumMod val="75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nvGrpSpPr>
          <p:cNvPr id="86" name="Group 85">
            <a:extLst>
              <a:ext uri="{FF2B5EF4-FFF2-40B4-BE49-F238E27FC236}">
                <a16:creationId xmlns:a16="http://schemas.microsoft.com/office/drawing/2014/main" id="{EF015C1B-FD5D-4956-B044-D51D5472B954}"/>
              </a:ext>
            </a:extLst>
          </p:cNvPr>
          <p:cNvGrpSpPr/>
          <p:nvPr/>
        </p:nvGrpSpPr>
        <p:grpSpPr>
          <a:xfrm>
            <a:off x="1167770" y="4002692"/>
            <a:ext cx="1965518" cy="472608"/>
            <a:chOff x="1261579" y="4185936"/>
            <a:chExt cx="1465043" cy="352269"/>
          </a:xfrm>
          <a:gradFill>
            <a:gsLst>
              <a:gs pos="99000">
                <a:schemeClr val="accent2">
                  <a:lumMod val="60000"/>
                  <a:lumOff val="40000"/>
                </a:schemeClr>
              </a:gs>
              <a:gs pos="42000">
                <a:schemeClr val="accent2">
                  <a:lumMod val="40000"/>
                  <a:lumOff val="60000"/>
                </a:schemeClr>
              </a:gs>
            </a:gsLst>
            <a:lin ang="3600000" scaled="0"/>
          </a:gradFill>
        </p:grpSpPr>
        <p:sp>
          <p:nvSpPr>
            <p:cNvPr id="83" name="Rounded Rectangle 82">
              <a:extLst>
                <a:ext uri="{FF2B5EF4-FFF2-40B4-BE49-F238E27FC236}">
                  <a16:creationId xmlns:a16="http://schemas.microsoft.com/office/drawing/2014/main" id="{4C3C33AF-DC62-040E-8BB3-F239E86748AF}"/>
                </a:ext>
              </a:extLst>
            </p:cNvPr>
            <p:cNvSpPr/>
            <p:nvPr/>
          </p:nvSpPr>
          <p:spPr>
            <a:xfrm>
              <a:off x="1302351" y="4185936"/>
              <a:ext cx="1424271" cy="3522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00"/>
                </a:spcBef>
                <a:spcAft>
                  <a:spcPts val="100"/>
                </a:spcAft>
              </a:pPr>
              <a:r>
                <a:rPr lang="en-US" sz="900" b="1" dirty="0">
                  <a:solidFill>
                    <a:srgbClr val="01000E"/>
                  </a:solidFill>
                  <a:latin typeface="Montserrat" pitchFamily="2" charset="77"/>
                </a:rPr>
                <a:t>Product Milestone</a:t>
              </a:r>
              <a:endParaRPr lang="en-UA" sz="900" b="1" dirty="0">
                <a:solidFill>
                  <a:srgbClr val="01000E"/>
                </a:solidFill>
                <a:latin typeface="Montserrat" pitchFamily="2" charset="77"/>
              </a:endParaRPr>
            </a:p>
            <a:p>
              <a:pPr>
                <a:spcBef>
                  <a:spcPts val="100"/>
                </a:spcBef>
                <a:spcAft>
                  <a:spcPts val="100"/>
                </a:spcAft>
              </a:pPr>
              <a:r>
                <a:rPr lang="en-US" sz="900" dirty="0">
                  <a:solidFill>
                    <a:srgbClr val="01000E"/>
                  </a:solidFill>
                  <a:latin typeface="Montserrat" pitchFamily="2" charset="77"/>
                </a:rPr>
                <a:t>Insert milestone details</a:t>
              </a:r>
              <a:endParaRPr lang="en-UA" sz="900" dirty="0">
                <a:solidFill>
                  <a:srgbClr val="01000E"/>
                </a:solidFill>
                <a:latin typeface="Montserrat" pitchFamily="2" charset="77"/>
              </a:endParaRPr>
            </a:p>
          </p:txBody>
        </p:sp>
        <p:sp>
          <p:nvSpPr>
            <p:cNvPr id="84" name="Extract 83">
              <a:extLst>
                <a:ext uri="{FF2B5EF4-FFF2-40B4-BE49-F238E27FC236}">
                  <a16:creationId xmlns:a16="http://schemas.microsoft.com/office/drawing/2014/main" id="{C824FD8E-4B19-03CE-FF04-C3195E43652E}"/>
                </a:ext>
              </a:extLst>
            </p:cNvPr>
            <p:cNvSpPr/>
            <p:nvPr/>
          </p:nvSpPr>
          <p:spPr>
            <a:xfrm rot="16200000">
              <a:off x="1244692" y="4340183"/>
              <a:ext cx="77550" cy="43775"/>
            </a:xfrm>
            <a:prstGeom prst="flowChartExtra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00"/>
                </a:spcBef>
                <a:spcAft>
                  <a:spcPts val="100"/>
                </a:spcAft>
              </a:pPr>
              <a:endParaRPr lang="en-UA" sz="900">
                <a:solidFill>
                  <a:srgbClr val="01000E"/>
                </a:solidFill>
              </a:endParaRPr>
            </a:p>
          </p:txBody>
        </p:sp>
      </p:grpSp>
      <p:grpSp>
        <p:nvGrpSpPr>
          <p:cNvPr id="87" name="Group 86">
            <a:extLst>
              <a:ext uri="{FF2B5EF4-FFF2-40B4-BE49-F238E27FC236}">
                <a16:creationId xmlns:a16="http://schemas.microsoft.com/office/drawing/2014/main" id="{67DACA9B-46B2-1B68-9302-280A5D9E52A7}"/>
              </a:ext>
            </a:extLst>
          </p:cNvPr>
          <p:cNvGrpSpPr/>
          <p:nvPr/>
        </p:nvGrpSpPr>
        <p:grpSpPr>
          <a:xfrm>
            <a:off x="1764711" y="5404007"/>
            <a:ext cx="1965520" cy="472608"/>
            <a:chOff x="1261579" y="4185934"/>
            <a:chExt cx="1465045" cy="352269"/>
          </a:xfrm>
          <a:gradFill>
            <a:gsLst>
              <a:gs pos="0">
                <a:schemeClr val="accent2">
                  <a:lumMod val="75000"/>
                </a:schemeClr>
              </a:gs>
              <a:gs pos="39000">
                <a:srgbClr val="3155EA"/>
              </a:gs>
              <a:gs pos="81000">
                <a:schemeClr val="accent2"/>
              </a:gs>
            </a:gsLst>
            <a:lin ang="3600000" scaled="0"/>
          </a:gradFill>
        </p:grpSpPr>
        <p:sp>
          <p:nvSpPr>
            <p:cNvPr id="88" name="Rounded Rectangle 87">
              <a:extLst>
                <a:ext uri="{FF2B5EF4-FFF2-40B4-BE49-F238E27FC236}">
                  <a16:creationId xmlns:a16="http://schemas.microsoft.com/office/drawing/2014/main" id="{F3A8EC1A-C6DE-C4D8-2DA0-58250080C35D}"/>
                </a:ext>
              </a:extLst>
            </p:cNvPr>
            <p:cNvSpPr/>
            <p:nvPr/>
          </p:nvSpPr>
          <p:spPr>
            <a:xfrm>
              <a:off x="1302352" y="4185934"/>
              <a:ext cx="1424272" cy="3522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00"/>
                </a:spcBef>
                <a:spcAft>
                  <a:spcPts val="100"/>
                </a:spcAft>
              </a:pPr>
              <a:r>
                <a:rPr lang="en-US" sz="900" b="1" dirty="0">
                  <a:latin typeface="Montserrat" pitchFamily="2" charset="77"/>
                </a:rPr>
                <a:t>Product Milestone</a:t>
              </a:r>
              <a:endParaRPr lang="en-UA" sz="900" b="1" dirty="0">
                <a:latin typeface="Montserrat" pitchFamily="2" charset="77"/>
              </a:endParaRPr>
            </a:p>
            <a:p>
              <a:pPr>
                <a:spcBef>
                  <a:spcPts val="100"/>
                </a:spcBef>
                <a:spcAft>
                  <a:spcPts val="100"/>
                </a:spcAft>
              </a:pPr>
              <a:r>
                <a:rPr lang="en-US" sz="900" dirty="0">
                  <a:latin typeface="Montserrat" pitchFamily="2" charset="77"/>
                </a:rPr>
                <a:t>Insert milestone details</a:t>
              </a:r>
              <a:endParaRPr lang="en-UA" sz="900" dirty="0">
                <a:latin typeface="Montserrat" pitchFamily="2" charset="77"/>
              </a:endParaRPr>
            </a:p>
          </p:txBody>
        </p:sp>
        <p:sp>
          <p:nvSpPr>
            <p:cNvPr id="89" name="Extract 88">
              <a:extLst>
                <a:ext uri="{FF2B5EF4-FFF2-40B4-BE49-F238E27FC236}">
                  <a16:creationId xmlns:a16="http://schemas.microsoft.com/office/drawing/2014/main" id="{C414FFA9-B78D-1757-0C2A-6DEDCC59992A}"/>
                </a:ext>
              </a:extLst>
            </p:cNvPr>
            <p:cNvSpPr/>
            <p:nvPr/>
          </p:nvSpPr>
          <p:spPr>
            <a:xfrm rot="16200000">
              <a:off x="1244692" y="4340183"/>
              <a:ext cx="77550" cy="43775"/>
            </a:xfrm>
            <a:prstGeom prst="flowChartExtra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00"/>
                </a:spcBef>
                <a:spcAft>
                  <a:spcPts val="100"/>
                </a:spcAft>
              </a:pPr>
              <a:endParaRPr lang="en-UA" sz="900"/>
            </a:p>
          </p:txBody>
        </p:sp>
      </p:grpSp>
      <p:grpSp>
        <p:nvGrpSpPr>
          <p:cNvPr id="90" name="Group 89">
            <a:extLst>
              <a:ext uri="{FF2B5EF4-FFF2-40B4-BE49-F238E27FC236}">
                <a16:creationId xmlns:a16="http://schemas.microsoft.com/office/drawing/2014/main" id="{65FE1289-61BC-FE70-4D21-CED5504887D3}"/>
              </a:ext>
            </a:extLst>
          </p:cNvPr>
          <p:cNvGrpSpPr/>
          <p:nvPr/>
        </p:nvGrpSpPr>
        <p:grpSpPr>
          <a:xfrm>
            <a:off x="951287" y="3095751"/>
            <a:ext cx="1963599" cy="472608"/>
            <a:chOff x="1302351" y="4185934"/>
            <a:chExt cx="1463613" cy="352269"/>
          </a:xfrm>
          <a:gradFill>
            <a:gsLst>
              <a:gs pos="0">
                <a:schemeClr val="accent2">
                  <a:lumMod val="75000"/>
                </a:schemeClr>
              </a:gs>
              <a:gs pos="39000">
                <a:srgbClr val="3155EA"/>
              </a:gs>
              <a:gs pos="81000">
                <a:schemeClr val="accent2"/>
              </a:gs>
            </a:gsLst>
            <a:lin ang="3600000" scaled="0"/>
          </a:gradFill>
        </p:grpSpPr>
        <p:sp>
          <p:nvSpPr>
            <p:cNvPr id="91" name="Rounded Rectangle 90">
              <a:extLst>
                <a:ext uri="{FF2B5EF4-FFF2-40B4-BE49-F238E27FC236}">
                  <a16:creationId xmlns:a16="http://schemas.microsoft.com/office/drawing/2014/main" id="{E321949F-4D9B-74D7-E96E-C3BFC0D164F5}"/>
                </a:ext>
              </a:extLst>
            </p:cNvPr>
            <p:cNvSpPr/>
            <p:nvPr/>
          </p:nvSpPr>
          <p:spPr>
            <a:xfrm>
              <a:off x="1302351" y="4185934"/>
              <a:ext cx="1424271" cy="3522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00"/>
                </a:spcBef>
                <a:spcAft>
                  <a:spcPts val="100"/>
                </a:spcAft>
              </a:pPr>
              <a:r>
                <a:rPr lang="en-US" sz="900" b="1" dirty="0">
                  <a:latin typeface="Montserrat" pitchFamily="2" charset="77"/>
                </a:rPr>
                <a:t>Product Milestone</a:t>
              </a:r>
              <a:endParaRPr lang="en-UA" sz="900" b="1" dirty="0">
                <a:latin typeface="Montserrat" pitchFamily="2" charset="77"/>
              </a:endParaRPr>
            </a:p>
            <a:p>
              <a:pPr>
                <a:spcBef>
                  <a:spcPts val="100"/>
                </a:spcBef>
                <a:spcAft>
                  <a:spcPts val="100"/>
                </a:spcAft>
              </a:pPr>
              <a:r>
                <a:rPr lang="en-US" sz="900" dirty="0">
                  <a:latin typeface="Montserrat" pitchFamily="2" charset="77"/>
                </a:rPr>
                <a:t>Insert milestone details</a:t>
              </a:r>
              <a:endParaRPr lang="en-UA" sz="900" dirty="0">
                <a:latin typeface="Montserrat" pitchFamily="2" charset="77"/>
              </a:endParaRPr>
            </a:p>
          </p:txBody>
        </p:sp>
        <p:sp>
          <p:nvSpPr>
            <p:cNvPr id="92" name="Extract 91">
              <a:extLst>
                <a:ext uri="{FF2B5EF4-FFF2-40B4-BE49-F238E27FC236}">
                  <a16:creationId xmlns:a16="http://schemas.microsoft.com/office/drawing/2014/main" id="{D868FAB6-B976-E528-B70C-96623B78AF17}"/>
                </a:ext>
              </a:extLst>
            </p:cNvPr>
            <p:cNvSpPr/>
            <p:nvPr/>
          </p:nvSpPr>
          <p:spPr>
            <a:xfrm rot="5400000">
              <a:off x="2705302" y="4340183"/>
              <a:ext cx="77550" cy="43775"/>
            </a:xfrm>
            <a:prstGeom prst="flowChartExtra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00"/>
                </a:spcBef>
                <a:spcAft>
                  <a:spcPts val="100"/>
                </a:spcAft>
              </a:pPr>
              <a:endParaRPr lang="en-UA" sz="900"/>
            </a:p>
          </p:txBody>
        </p:sp>
      </p:grpSp>
      <p:sp>
        <p:nvSpPr>
          <p:cNvPr id="93" name="Oval 92">
            <a:extLst>
              <a:ext uri="{FF2B5EF4-FFF2-40B4-BE49-F238E27FC236}">
                <a16:creationId xmlns:a16="http://schemas.microsoft.com/office/drawing/2014/main" id="{AEDB6418-1266-FE8D-C515-B14E923D7DD2}"/>
              </a:ext>
            </a:extLst>
          </p:cNvPr>
          <p:cNvSpPr/>
          <p:nvPr/>
        </p:nvSpPr>
        <p:spPr>
          <a:xfrm>
            <a:off x="3788621" y="2955063"/>
            <a:ext cx="80994" cy="80994"/>
          </a:xfrm>
          <a:prstGeom prst="ellipse">
            <a:avLst/>
          </a:prstGeom>
          <a:solidFill>
            <a:schemeClr val="accent2">
              <a:lumMod val="40000"/>
              <a:lumOff val="6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nvGrpSpPr>
          <p:cNvPr id="94" name="Group 93">
            <a:extLst>
              <a:ext uri="{FF2B5EF4-FFF2-40B4-BE49-F238E27FC236}">
                <a16:creationId xmlns:a16="http://schemas.microsoft.com/office/drawing/2014/main" id="{0988487D-D1BB-79A8-5BAE-113DA322A788}"/>
              </a:ext>
            </a:extLst>
          </p:cNvPr>
          <p:cNvGrpSpPr/>
          <p:nvPr/>
        </p:nvGrpSpPr>
        <p:grpSpPr>
          <a:xfrm>
            <a:off x="3874262" y="2770302"/>
            <a:ext cx="1965518" cy="472608"/>
            <a:chOff x="1261579" y="4185936"/>
            <a:chExt cx="1465043" cy="352269"/>
          </a:xfrm>
          <a:gradFill>
            <a:gsLst>
              <a:gs pos="99000">
                <a:schemeClr val="accent2">
                  <a:lumMod val="60000"/>
                  <a:lumOff val="40000"/>
                </a:schemeClr>
              </a:gs>
              <a:gs pos="42000">
                <a:schemeClr val="accent2">
                  <a:lumMod val="40000"/>
                  <a:lumOff val="60000"/>
                </a:schemeClr>
              </a:gs>
            </a:gsLst>
            <a:lin ang="3600000" scaled="0"/>
          </a:gradFill>
        </p:grpSpPr>
        <p:sp>
          <p:nvSpPr>
            <p:cNvPr id="95" name="Rounded Rectangle 94">
              <a:extLst>
                <a:ext uri="{FF2B5EF4-FFF2-40B4-BE49-F238E27FC236}">
                  <a16:creationId xmlns:a16="http://schemas.microsoft.com/office/drawing/2014/main" id="{DC9C271F-F9A6-6F99-17F0-1D21B16F37CC}"/>
                </a:ext>
              </a:extLst>
            </p:cNvPr>
            <p:cNvSpPr/>
            <p:nvPr/>
          </p:nvSpPr>
          <p:spPr>
            <a:xfrm>
              <a:off x="1302351" y="4185936"/>
              <a:ext cx="1424271" cy="3522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00"/>
                </a:spcBef>
                <a:spcAft>
                  <a:spcPts val="100"/>
                </a:spcAft>
              </a:pPr>
              <a:r>
                <a:rPr lang="en-US" sz="900" b="1" dirty="0">
                  <a:solidFill>
                    <a:srgbClr val="01000E"/>
                  </a:solidFill>
                  <a:latin typeface="Montserrat" pitchFamily="2" charset="77"/>
                </a:rPr>
                <a:t>Product Milestone</a:t>
              </a:r>
              <a:endParaRPr lang="en-UA" sz="900" b="1">
                <a:solidFill>
                  <a:srgbClr val="01000E"/>
                </a:solidFill>
                <a:latin typeface="Montserrat" pitchFamily="2" charset="77"/>
              </a:endParaRPr>
            </a:p>
            <a:p>
              <a:pPr>
                <a:spcBef>
                  <a:spcPts val="100"/>
                </a:spcBef>
                <a:spcAft>
                  <a:spcPts val="100"/>
                </a:spcAft>
              </a:pPr>
              <a:r>
                <a:rPr lang="en-US" sz="900" dirty="0">
                  <a:solidFill>
                    <a:srgbClr val="01000E"/>
                  </a:solidFill>
                  <a:latin typeface="Montserrat" pitchFamily="2" charset="77"/>
                </a:rPr>
                <a:t>Insert milestone details</a:t>
              </a:r>
              <a:endParaRPr lang="en-UA" sz="900" dirty="0">
                <a:solidFill>
                  <a:srgbClr val="01000E"/>
                </a:solidFill>
                <a:latin typeface="Montserrat" pitchFamily="2" charset="77"/>
              </a:endParaRPr>
            </a:p>
          </p:txBody>
        </p:sp>
        <p:sp>
          <p:nvSpPr>
            <p:cNvPr id="96" name="Extract 95">
              <a:extLst>
                <a:ext uri="{FF2B5EF4-FFF2-40B4-BE49-F238E27FC236}">
                  <a16:creationId xmlns:a16="http://schemas.microsoft.com/office/drawing/2014/main" id="{7C121FD1-01A9-2BFB-80DC-F929D5023E43}"/>
                </a:ext>
              </a:extLst>
            </p:cNvPr>
            <p:cNvSpPr/>
            <p:nvPr/>
          </p:nvSpPr>
          <p:spPr>
            <a:xfrm rot="16200000">
              <a:off x="1244692" y="4340183"/>
              <a:ext cx="77550" cy="43775"/>
            </a:xfrm>
            <a:prstGeom prst="flowChartExtra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00"/>
                </a:spcBef>
                <a:spcAft>
                  <a:spcPts val="100"/>
                </a:spcAft>
              </a:pPr>
              <a:endParaRPr lang="en-UA" sz="900">
                <a:solidFill>
                  <a:srgbClr val="01000E"/>
                </a:solidFill>
              </a:endParaRPr>
            </a:p>
          </p:txBody>
        </p:sp>
      </p:grpSp>
      <p:sp>
        <p:nvSpPr>
          <p:cNvPr id="97" name="Oval 96">
            <a:extLst>
              <a:ext uri="{FF2B5EF4-FFF2-40B4-BE49-F238E27FC236}">
                <a16:creationId xmlns:a16="http://schemas.microsoft.com/office/drawing/2014/main" id="{5AA5073B-EA4F-B532-46C3-EB254E2A6A24}"/>
              </a:ext>
            </a:extLst>
          </p:cNvPr>
          <p:cNvSpPr/>
          <p:nvPr/>
        </p:nvSpPr>
        <p:spPr>
          <a:xfrm>
            <a:off x="5661388" y="4882146"/>
            <a:ext cx="80994" cy="80994"/>
          </a:xfrm>
          <a:prstGeom prst="ellipse">
            <a:avLst/>
          </a:prstGeom>
          <a:solidFill>
            <a:schemeClr val="bg2">
              <a:lumMod val="75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nvGrpSpPr>
          <p:cNvPr id="98" name="Group 97">
            <a:extLst>
              <a:ext uri="{FF2B5EF4-FFF2-40B4-BE49-F238E27FC236}">
                <a16:creationId xmlns:a16="http://schemas.microsoft.com/office/drawing/2014/main" id="{CFF8DE3D-F7B4-BF53-1222-381878D227DA}"/>
              </a:ext>
            </a:extLst>
          </p:cNvPr>
          <p:cNvGrpSpPr/>
          <p:nvPr/>
        </p:nvGrpSpPr>
        <p:grpSpPr>
          <a:xfrm>
            <a:off x="3704273" y="4686339"/>
            <a:ext cx="1963599" cy="472608"/>
            <a:chOff x="1302351" y="4185936"/>
            <a:chExt cx="1463613" cy="352269"/>
          </a:xfrm>
          <a:gradFill>
            <a:gsLst>
              <a:gs pos="0">
                <a:schemeClr val="accent2">
                  <a:lumMod val="75000"/>
                </a:schemeClr>
              </a:gs>
              <a:gs pos="39000">
                <a:srgbClr val="3155EA"/>
              </a:gs>
              <a:gs pos="81000">
                <a:schemeClr val="accent2"/>
              </a:gs>
            </a:gsLst>
            <a:lin ang="3600000" scaled="0"/>
          </a:gradFill>
        </p:grpSpPr>
        <p:sp>
          <p:nvSpPr>
            <p:cNvPr id="99" name="Rounded Rectangle 98">
              <a:extLst>
                <a:ext uri="{FF2B5EF4-FFF2-40B4-BE49-F238E27FC236}">
                  <a16:creationId xmlns:a16="http://schemas.microsoft.com/office/drawing/2014/main" id="{8F8E8E74-DD5C-EF38-9EB0-4EF1A6972932}"/>
                </a:ext>
              </a:extLst>
            </p:cNvPr>
            <p:cNvSpPr/>
            <p:nvPr/>
          </p:nvSpPr>
          <p:spPr>
            <a:xfrm>
              <a:off x="1302351" y="4185936"/>
              <a:ext cx="1424271" cy="3522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00"/>
                </a:spcBef>
                <a:spcAft>
                  <a:spcPts val="100"/>
                </a:spcAft>
              </a:pPr>
              <a:r>
                <a:rPr lang="en-US" sz="900" b="1" dirty="0">
                  <a:latin typeface="Montserrat" pitchFamily="2" charset="77"/>
                </a:rPr>
                <a:t>Product Milestone</a:t>
              </a:r>
              <a:endParaRPr lang="en-UA" sz="900" b="1" dirty="0">
                <a:latin typeface="Montserrat" pitchFamily="2" charset="77"/>
              </a:endParaRPr>
            </a:p>
            <a:p>
              <a:pPr>
                <a:spcBef>
                  <a:spcPts val="100"/>
                </a:spcBef>
                <a:spcAft>
                  <a:spcPts val="100"/>
                </a:spcAft>
              </a:pPr>
              <a:r>
                <a:rPr lang="en-US" sz="900" dirty="0">
                  <a:latin typeface="Montserrat" pitchFamily="2" charset="77"/>
                </a:rPr>
                <a:t>Insert milestone details</a:t>
              </a:r>
              <a:endParaRPr lang="en-UA" sz="900" dirty="0">
                <a:latin typeface="Montserrat" pitchFamily="2" charset="77"/>
              </a:endParaRPr>
            </a:p>
          </p:txBody>
        </p:sp>
        <p:sp>
          <p:nvSpPr>
            <p:cNvPr id="100" name="Extract 99">
              <a:extLst>
                <a:ext uri="{FF2B5EF4-FFF2-40B4-BE49-F238E27FC236}">
                  <a16:creationId xmlns:a16="http://schemas.microsoft.com/office/drawing/2014/main" id="{ECBDD791-8AC0-6DC7-E81F-4FD6FC8DE65E}"/>
                </a:ext>
              </a:extLst>
            </p:cNvPr>
            <p:cNvSpPr/>
            <p:nvPr/>
          </p:nvSpPr>
          <p:spPr>
            <a:xfrm rot="5400000">
              <a:off x="2705302" y="4340183"/>
              <a:ext cx="77550" cy="43775"/>
            </a:xfrm>
            <a:prstGeom prst="flowChartExtra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00"/>
                </a:spcBef>
                <a:spcAft>
                  <a:spcPts val="100"/>
                </a:spcAft>
              </a:pPr>
              <a:endParaRPr lang="en-UA" sz="900"/>
            </a:p>
          </p:txBody>
        </p:sp>
      </p:grpSp>
      <p:sp>
        <p:nvSpPr>
          <p:cNvPr id="101" name="Oval 100">
            <a:extLst>
              <a:ext uri="{FF2B5EF4-FFF2-40B4-BE49-F238E27FC236}">
                <a16:creationId xmlns:a16="http://schemas.microsoft.com/office/drawing/2014/main" id="{E30309B0-F224-3CD5-A378-54FC71F4600E}"/>
              </a:ext>
            </a:extLst>
          </p:cNvPr>
          <p:cNvSpPr/>
          <p:nvPr/>
        </p:nvSpPr>
        <p:spPr>
          <a:xfrm>
            <a:off x="5042656" y="3704000"/>
            <a:ext cx="80994" cy="80994"/>
          </a:xfrm>
          <a:prstGeom prst="ellipse">
            <a:avLst/>
          </a:prstGeom>
          <a:solidFill>
            <a:schemeClr val="bg2">
              <a:lumMod val="75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nvGrpSpPr>
          <p:cNvPr id="102" name="Group 101">
            <a:extLst>
              <a:ext uri="{FF2B5EF4-FFF2-40B4-BE49-F238E27FC236}">
                <a16:creationId xmlns:a16="http://schemas.microsoft.com/office/drawing/2014/main" id="{D6DAC7B6-1F8B-5819-124A-707D0CAB5198}"/>
              </a:ext>
            </a:extLst>
          </p:cNvPr>
          <p:cNvGrpSpPr/>
          <p:nvPr/>
        </p:nvGrpSpPr>
        <p:grpSpPr>
          <a:xfrm>
            <a:off x="5117727" y="3493410"/>
            <a:ext cx="1965518" cy="472608"/>
            <a:chOff x="1261579" y="4185936"/>
            <a:chExt cx="1465043" cy="352269"/>
          </a:xfrm>
          <a:gradFill>
            <a:gsLst>
              <a:gs pos="0">
                <a:schemeClr val="accent2">
                  <a:lumMod val="75000"/>
                </a:schemeClr>
              </a:gs>
              <a:gs pos="39000">
                <a:srgbClr val="3155EA"/>
              </a:gs>
              <a:gs pos="81000">
                <a:schemeClr val="accent2"/>
              </a:gs>
            </a:gsLst>
            <a:lin ang="3600000" scaled="0"/>
          </a:gradFill>
        </p:grpSpPr>
        <p:sp>
          <p:nvSpPr>
            <p:cNvPr id="103" name="Rounded Rectangle 102">
              <a:extLst>
                <a:ext uri="{FF2B5EF4-FFF2-40B4-BE49-F238E27FC236}">
                  <a16:creationId xmlns:a16="http://schemas.microsoft.com/office/drawing/2014/main" id="{0AD88F08-2D76-4AC6-2296-9A7E7EA42D41}"/>
                </a:ext>
              </a:extLst>
            </p:cNvPr>
            <p:cNvSpPr/>
            <p:nvPr/>
          </p:nvSpPr>
          <p:spPr>
            <a:xfrm>
              <a:off x="1302351" y="4185936"/>
              <a:ext cx="1424271" cy="3522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00"/>
                </a:spcBef>
                <a:spcAft>
                  <a:spcPts val="100"/>
                </a:spcAft>
              </a:pPr>
              <a:r>
                <a:rPr lang="en-US" sz="900" b="1" dirty="0">
                  <a:latin typeface="Montserrat" pitchFamily="2" charset="77"/>
                </a:rPr>
                <a:t>Product Milestone</a:t>
              </a:r>
              <a:endParaRPr lang="en-UA" sz="900" b="1">
                <a:latin typeface="Montserrat" pitchFamily="2" charset="77"/>
              </a:endParaRPr>
            </a:p>
            <a:p>
              <a:pPr>
                <a:spcBef>
                  <a:spcPts val="100"/>
                </a:spcBef>
                <a:spcAft>
                  <a:spcPts val="100"/>
                </a:spcAft>
              </a:pPr>
              <a:r>
                <a:rPr lang="en-US" sz="900" dirty="0">
                  <a:latin typeface="Montserrat" pitchFamily="2" charset="77"/>
                </a:rPr>
                <a:t>Insert milestone details</a:t>
              </a:r>
              <a:endParaRPr lang="en-UA" sz="900" dirty="0">
                <a:latin typeface="Montserrat" pitchFamily="2" charset="77"/>
              </a:endParaRPr>
            </a:p>
          </p:txBody>
        </p:sp>
        <p:sp>
          <p:nvSpPr>
            <p:cNvPr id="104" name="Extract 103">
              <a:extLst>
                <a:ext uri="{FF2B5EF4-FFF2-40B4-BE49-F238E27FC236}">
                  <a16:creationId xmlns:a16="http://schemas.microsoft.com/office/drawing/2014/main" id="{CB5349E4-B327-BA74-476D-BDA6CF690A96}"/>
                </a:ext>
              </a:extLst>
            </p:cNvPr>
            <p:cNvSpPr/>
            <p:nvPr/>
          </p:nvSpPr>
          <p:spPr>
            <a:xfrm rot="16200000">
              <a:off x="1244692" y="4340183"/>
              <a:ext cx="77550" cy="43775"/>
            </a:xfrm>
            <a:prstGeom prst="flowChartExtra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00"/>
                </a:spcBef>
                <a:spcAft>
                  <a:spcPts val="100"/>
                </a:spcAft>
              </a:pPr>
              <a:endParaRPr lang="en-UA" sz="900"/>
            </a:p>
          </p:txBody>
        </p:sp>
      </p:grpSp>
      <p:sp>
        <p:nvSpPr>
          <p:cNvPr id="105" name="Oval 104">
            <a:extLst>
              <a:ext uri="{FF2B5EF4-FFF2-40B4-BE49-F238E27FC236}">
                <a16:creationId xmlns:a16="http://schemas.microsoft.com/office/drawing/2014/main" id="{678AD0AC-79C5-ADC1-DAB6-4130B9A55665}"/>
              </a:ext>
            </a:extLst>
          </p:cNvPr>
          <p:cNvSpPr/>
          <p:nvPr/>
        </p:nvSpPr>
        <p:spPr>
          <a:xfrm>
            <a:off x="7124004" y="3207612"/>
            <a:ext cx="80994" cy="80994"/>
          </a:xfrm>
          <a:prstGeom prst="ellipse">
            <a:avLst/>
          </a:prstGeom>
          <a:solidFill>
            <a:schemeClr val="accent2">
              <a:lumMod val="40000"/>
              <a:lumOff val="6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nvGrpSpPr>
          <p:cNvPr id="106" name="Group 105">
            <a:extLst>
              <a:ext uri="{FF2B5EF4-FFF2-40B4-BE49-F238E27FC236}">
                <a16:creationId xmlns:a16="http://schemas.microsoft.com/office/drawing/2014/main" id="{D3971E9C-BC15-FE4E-A98C-A7FBBCCE4054}"/>
              </a:ext>
            </a:extLst>
          </p:cNvPr>
          <p:cNvGrpSpPr/>
          <p:nvPr/>
        </p:nvGrpSpPr>
        <p:grpSpPr>
          <a:xfrm>
            <a:off x="7225228" y="3010841"/>
            <a:ext cx="1965518" cy="472608"/>
            <a:chOff x="1261579" y="4185936"/>
            <a:chExt cx="1465043" cy="352269"/>
          </a:xfrm>
          <a:gradFill>
            <a:gsLst>
              <a:gs pos="99000">
                <a:schemeClr val="accent2">
                  <a:lumMod val="60000"/>
                  <a:lumOff val="40000"/>
                </a:schemeClr>
              </a:gs>
              <a:gs pos="42000">
                <a:schemeClr val="accent2">
                  <a:lumMod val="40000"/>
                  <a:lumOff val="60000"/>
                </a:schemeClr>
              </a:gs>
            </a:gsLst>
            <a:lin ang="3600000" scaled="0"/>
          </a:gradFill>
        </p:grpSpPr>
        <p:sp>
          <p:nvSpPr>
            <p:cNvPr id="107" name="Rounded Rectangle 106">
              <a:extLst>
                <a:ext uri="{FF2B5EF4-FFF2-40B4-BE49-F238E27FC236}">
                  <a16:creationId xmlns:a16="http://schemas.microsoft.com/office/drawing/2014/main" id="{C7980BF5-B508-D951-41AB-3EDCF06E427A}"/>
                </a:ext>
              </a:extLst>
            </p:cNvPr>
            <p:cNvSpPr/>
            <p:nvPr/>
          </p:nvSpPr>
          <p:spPr>
            <a:xfrm>
              <a:off x="1302351" y="4185936"/>
              <a:ext cx="1424271" cy="3522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00"/>
                </a:spcBef>
                <a:spcAft>
                  <a:spcPts val="100"/>
                </a:spcAft>
              </a:pPr>
              <a:r>
                <a:rPr lang="en-US" sz="900" b="1" dirty="0">
                  <a:solidFill>
                    <a:srgbClr val="01000E"/>
                  </a:solidFill>
                  <a:latin typeface="Montserrat" pitchFamily="2" charset="77"/>
                </a:rPr>
                <a:t>Product Milestone</a:t>
              </a:r>
              <a:endParaRPr lang="en-UA" sz="900" b="1" dirty="0">
                <a:solidFill>
                  <a:srgbClr val="01000E"/>
                </a:solidFill>
                <a:latin typeface="Montserrat" pitchFamily="2" charset="77"/>
              </a:endParaRPr>
            </a:p>
            <a:p>
              <a:pPr>
                <a:spcBef>
                  <a:spcPts val="100"/>
                </a:spcBef>
                <a:spcAft>
                  <a:spcPts val="100"/>
                </a:spcAft>
              </a:pPr>
              <a:r>
                <a:rPr lang="en-US" sz="900" dirty="0">
                  <a:solidFill>
                    <a:srgbClr val="01000E"/>
                  </a:solidFill>
                  <a:latin typeface="Montserrat" pitchFamily="2" charset="77"/>
                </a:rPr>
                <a:t>Insert milestone details</a:t>
              </a:r>
              <a:endParaRPr lang="en-UA" sz="900" dirty="0">
                <a:solidFill>
                  <a:srgbClr val="01000E"/>
                </a:solidFill>
                <a:latin typeface="Montserrat" pitchFamily="2" charset="77"/>
              </a:endParaRPr>
            </a:p>
          </p:txBody>
        </p:sp>
        <p:sp>
          <p:nvSpPr>
            <p:cNvPr id="108" name="Extract 107">
              <a:extLst>
                <a:ext uri="{FF2B5EF4-FFF2-40B4-BE49-F238E27FC236}">
                  <a16:creationId xmlns:a16="http://schemas.microsoft.com/office/drawing/2014/main" id="{F42C3CE6-2367-3EA0-3964-0451D81F7C57}"/>
                </a:ext>
              </a:extLst>
            </p:cNvPr>
            <p:cNvSpPr/>
            <p:nvPr/>
          </p:nvSpPr>
          <p:spPr>
            <a:xfrm rot="16200000">
              <a:off x="1244692" y="4340183"/>
              <a:ext cx="77550" cy="43775"/>
            </a:xfrm>
            <a:prstGeom prst="flowChartExtra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00"/>
                </a:spcBef>
                <a:spcAft>
                  <a:spcPts val="100"/>
                </a:spcAft>
              </a:pPr>
              <a:endParaRPr lang="en-UA" sz="900">
                <a:solidFill>
                  <a:srgbClr val="01000E"/>
                </a:solidFill>
              </a:endParaRPr>
            </a:p>
          </p:txBody>
        </p:sp>
      </p:grpSp>
      <p:sp>
        <p:nvSpPr>
          <p:cNvPr id="110" name="Oval 109">
            <a:extLst>
              <a:ext uri="{FF2B5EF4-FFF2-40B4-BE49-F238E27FC236}">
                <a16:creationId xmlns:a16="http://schemas.microsoft.com/office/drawing/2014/main" id="{309A959A-B96D-FC60-1858-9C099BD7CAB0}"/>
              </a:ext>
            </a:extLst>
          </p:cNvPr>
          <p:cNvSpPr/>
          <p:nvPr/>
        </p:nvSpPr>
        <p:spPr>
          <a:xfrm>
            <a:off x="7734029" y="4446717"/>
            <a:ext cx="80994" cy="80994"/>
          </a:xfrm>
          <a:prstGeom prst="ellipse">
            <a:avLst/>
          </a:prstGeom>
          <a:solidFill>
            <a:schemeClr val="accent2">
              <a:lumMod val="40000"/>
              <a:lumOff val="6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nvGrpSpPr>
          <p:cNvPr id="111" name="Group 110">
            <a:extLst>
              <a:ext uri="{FF2B5EF4-FFF2-40B4-BE49-F238E27FC236}">
                <a16:creationId xmlns:a16="http://schemas.microsoft.com/office/drawing/2014/main" id="{02F25F0E-44C9-FCC3-73E4-6A3007C50659}"/>
              </a:ext>
            </a:extLst>
          </p:cNvPr>
          <p:cNvGrpSpPr/>
          <p:nvPr/>
        </p:nvGrpSpPr>
        <p:grpSpPr>
          <a:xfrm>
            <a:off x="5763732" y="4250910"/>
            <a:ext cx="1963599" cy="472608"/>
            <a:chOff x="1302351" y="4185936"/>
            <a:chExt cx="1463613" cy="352269"/>
          </a:xfrm>
          <a:gradFill>
            <a:gsLst>
              <a:gs pos="99000">
                <a:schemeClr val="accent2">
                  <a:lumMod val="60000"/>
                  <a:lumOff val="40000"/>
                </a:schemeClr>
              </a:gs>
              <a:gs pos="42000">
                <a:schemeClr val="accent2">
                  <a:lumMod val="40000"/>
                  <a:lumOff val="60000"/>
                </a:schemeClr>
              </a:gs>
            </a:gsLst>
            <a:lin ang="3600000" scaled="0"/>
          </a:gradFill>
        </p:grpSpPr>
        <p:sp>
          <p:nvSpPr>
            <p:cNvPr id="112" name="Rounded Rectangle 111">
              <a:extLst>
                <a:ext uri="{FF2B5EF4-FFF2-40B4-BE49-F238E27FC236}">
                  <a16:creationId xmlns:a16="http://schemas.microsoft.com/office/drawing/2014/main" id="{42F33587-5AA5-EDE5-A108-7B9F764CDB02}"/>
                </a:ext>
              </a:extLst>
            </p:cNvPr>
            <p:cNvSpPr/>
            <p:nvPr/>
          </p:nvSpPr>
          <p:spPr>
            <a:xfrm>
              <a:off x="1302351" y="4185936"/>
              <a:ext cx="1424271" cy="3522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00"/>
                </a:spcBef>
                <a:spcAft>
                  <a:spcPts val="100"/>
                </a:spcAft>
              </a:pPr>
              <a:r>
                <a:rPr lang="en-US" sz="900" b="1" dirty="0">
                  <a:solidFill>
                    <a:srgbClr val="01000E"/>
                  </a:solidFill>
                  <a:latin typeface="Montserrat" pitchFamily="2" charset="77"/>
                </a:rPr>
                <a:t>Product Milestone</a:t>
              </a:r>
              <a:endParaRPr lang="en-UA" sz="900" b="1" dirty="0">
                <a:solidFill>
                  <a:srgbClr val="01000E"/>
                </a:solidFill>
                <a:latin typeface="Montserrat" pitchFamily="2" charset="77"/>
              </a:endParaRPr>
            </a:p>
            <a:p>
              <a:pPr>
                <a:spcBef>
                  <a:spcPts val="100"/>
                </a:spcBef>
                <a:spcAft>
                  <a:spcPts val="100"/>
                </a:spcAft>
              </a:pPr>
              <a:r>
                <a:rPr lang="en-US" sz="900" dirty="0">
                  <a:solidFill>
                    <a:srgbClr val="01000E"/>
                  </a:solidFill>
                  <a:latin typeface="Montserrat" pitchFamily="2" charset="77"/>
                </a:rPr>
                <a:t>Insert milestone details</a:t>
              </a:r>
              <a:endParaRPr lang="en-UA" sz="900" dirty="0">
                <a:solidFill>
                  <a:srgbClr val="01000E"/>
                </a:solidFill>
                <a:latin typeface="Montserrat" pitchFamily="2" charset="77"/>
              </a:endParaRPr>
            </a:p>
          </p:txBody>
        </p:sp>
        <p:sp>
          <p:nvSpPr>
            <p:cNvPr id="113" name="Extract 112">
              <a:extLst>
                <a:ext uri="{FF2B5EF4-FFF2-40B4-BE49-F238E27FC236}">
                  <a16:creationId xmlns:a16="http://schemas.microsoft.com/office/drawing/2014/main" id="{3D19B92D-BD41-E897-930D-6A2EC8AB32BF}"/>
                </a:ext>
              </a:extLst>
            </p:cNvPr>
            <p:cNvSpPr/>
            <p:nvPr/>
          </p:nvSpPr>
          <p:spPr>
            <a:xfrm rot="5400000">
              <a:off x="2705302" y="4340183"/>
              <a:ext cx="77550" cy="43775"/>
            </a:xfrm>
            <a:prstGeom prst="flowChartExtra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00"/>
                </a:spcBef>
                <a:spcAft>
                  <a:spcPts val="100"/>
                </a:spcAft>
              </a:pPr>
              <a:endParaRPr lang="en-UA" sz="900">
                <a:solidFill>
                  <a:srgbClr val="01000E"/>
                </a:solidFill>
              </a:endParaRPr>
            </a:p>
          </p:txBody>
        </p:sp>
      </p:grpSp>
      <p:sp>
        <p:nvSpPr>
          <p:cNvPr id="114" name="Oval 113">
            <a:extLst>
              <a:ext uri="{FF2B5EF4-FFF2-40B4-BE49-F238E27FC236}">
                <a16:creationId xmlns:a16="http://schemas.microsoft.com/office/drawing/2014/main" id="{E00BC6D4-290C-FFB2-FF16-709B5B6EEEEF}"/>
              </a:ext>
            </a:extLst>
          </p:cNvPr>
          <p:cNvSpPr/>
          <p:nvPr/>
        </p:nvSpPr>
        <p:spPr>
          <a:xfrm>
            <a:off x="8314806" y="5390423"/>
            <a:ext cx="80994" cy="80994"/>
          </a:xfrm>
          <a:prstGeom prst="ellipse">
            <a:avLst/>
          </a:prstGeom>
          <a:solidFill>
            <a:schemeClr val="bg2">
              <a:lumMod val="75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nvGrpSpPr>
          <p:cNvPr id="115" name="Group 114">
            <a:extLst>
              <a:ext uri="{FF2B5EF4-FFF2-40B4-BE49-F238E27FC236}">
                <a16:creationId xmlns:a16="http://schemas.microsoft.com/office/drawing/2014/main" id="{FDA527AB-C084-E0BF-64F1-5D3068269230}"/>
              </a:ext>
            </a:extLst>
          </p:cNvPr>
          <p:cNvGrpSpPr/>
          <p:nvPr/>
        </p:nvGrpSpPr>
        <p:grpSpPr>
          <a:xfrm>
            <a:off x="6353876" y="5190645"/>
            <a:ext cx="1963599" cy="472608"/>
            <a:chOff x="1302351" y="4185936"/>
            <a:chExt cx="1463613" cy="352269"/>
          </a:xfrm>
          <a:gradFill>
            <a:gsLst>
              <a:gs pos="0">
                <a:schemeClr val="accent2">
                  <a:lumMod val="75000"/>
                </a:schemeClr>
              </a:gs>
              <a:gs pos="39000">
                <a:srgbClr val="3155EA"/>
              </a:gs>
              <a:gs pos="81000">
                <a:schemeClr val="accent2"/>
              </a:gs>
            </a:gsLst>
            <a:lin ang="3600000" scaled="0"/>
          </a:gradFill>
        </p:grpSpPr>
        <p:sp>
          <p:nvSpPr>
            <p:cNvPr id="116" name="Rounded Rectangle 115">
              <a:extLst>
                <a:ext uri="{FF2B5EF4-FFF2-40B4-BE49-F238E27FC236}">
                  <a16:creationId xmlns:a16="http://schemas.microsoft.com/office/drawing/2014/main" id="{EB188A54-A567-47F4-D1D3-9C1E70502D75}"/>
                </a:ext>
              </a:extLst>
            </p:cNvPr>
            <p:cNvSpPr/>
            <p:nvPr/>
          </p:nvSpPr>
          <p:spPr>
            <a:xfrm>
              <a:off x="1302351" y="4185936"/>
              <a:ext cx="1424271" cy="3522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00"/>
                </a:spcBef>
                <a:spcAft>
                  <a:spcPts val="100"/>
                </a:spcAft>
              </a:pPr>
              <a:r>
                <a:rPr lang="en-US" sz="900" b="1" dirty="0">
                  <a:latin typeface="Montserrat" pitchFamily="2" charset="77"/>
                </a:rPr>
                <a:t>Product Milestone</a:t>
              </a:r>
              <a:endParaRPr lang="en-UA" sz="900" b="1" dirty="0">
                <a:latin typeface="Montserrat" pitchFamily="2" charset="77"/>
              </a:endParaRPr>
            </a:p>
            <a:p>
              <a:pPr>
                <a:spcBef>
                  <a:spcPts val="100"/>
                </a:spcBef>
                <a:spcAft>
                  <a:spcPts val="100"/>
                </a:spcAft>
              </a:pPr>
              <a:r>
                <a:rPr lang="en-US" sz="900" dirty="0">
                  <a:latin typeface="Montserrat" pitchFamily="2" charset="77"/>
                </a:rPr>
                <a:t>Insert milestone details</a:t>
              </a:r>
              <a:endParaRPr lang="en-UA" sz="900" dirty="0">
                <a:latin typeface="Montserrat" pitchFamily="2" charset="77"/>
              </a:endParaRPr>
            </a:p>
          </p:txBody>
        </p:sp>
        <p:sp>
          <p:nvSpPr>
            <p:cNvPr id="117" name="Extract 116">
              <a:extLst>
                <a:ext uri="{FF2B5EF4-FFF2-40B4-BE49-F238E27FC236}">
                  <a16:creationId xmlns:a16="http://schemas.microsoft.com/office/drawing/2014/main" id="{46C5B878-6C1F-F273-2C9A-76BD2196FDD4}"/>
                </a:ext>
              </a:extLst>
            </p:cNvPr>
            <p:cNvSpPr/>
            <p:nvPr/>
          </p:nvSpPr>
          <p:spPr>
            <a:xfrm rot="5400000">
              <a:off x="2705302" y="4340183"/>
              <a:ext cx="77550" cy="43775"/>
            </a:xfrm>
            <a:prstGeom prst="flowChartExtra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00"/>
                </a:spcBef>
                <a:spcAft>
                  <a:spcPts val="100"/>
                </a:spcAft>
              </a:pPr>
              <a:endParaRPr lang="en-UA" sz="900"/>
            </a:p>
          </p:txBody>
        </p:sp>
      </p:grpSp>
      <p:sp>
        <p:nvSpPr>
          <p:cNvPr id="119" name="Oval 118">
            <a:extLst>
              <a:ext uri="{FF2B5EF4-FFF2-40B4-BE49-F238E27FC236}">
                <a16:creationId xmlns:a16="http://schemas.microsoft.com/office/drawing/2014/main" id="{1E0B846A-58E3-E963-E4D6-BD9B5326CA46}"/>
              </a:ext>
            </a:extLst>
          </p:cNvPr>
          <p:cNvSpPr/>
          <p:nvPr/>
        </p:nvSpPr>
        <p:spPr>
          <a:xfrm>
            <a:off x="9196644" y="3582081"/>
            <a:ext cx="80994" cy="80994"/>
          </a:xfrm>
          <a:prstGeom prst="ellipse">
            <a:avLst/>
          </a:prstGeom>
          <a:solidFill>
            <a:schemeClr val="bg2">
              <a:lumMod val="75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nvGrpSpPr>
          <p:cNvPr id="120" name="Group 119">
            <a:extLst>
              <a:ext uri="{FF2B5EF4-FFF2-40B4-BE49-F238E27FC236}">
                <a16:creationId xmlns:a16="http://schemas.microsoft.com/office/drawing/2014/main" id="{65ED481E-82BC-04C8-7B50-51F4275DC75C}"/>
              </a:ext>
            </a:extLst>
          </p:cNvPr>
          <p:cNvGrpSpPr/>
          <p:nvPr/>
        </p:nvGrpSpPr>
        <p:grpSpPr>
          <a:xfrm>
            <a:off x="9286847" y="3386274"/>
            <a:ext cx="1965518" cy="472608"/>
            <a:chOff x="1261579" y="4185936"/>
            <a:chExt cx="1465043" cy="352269"/>
          </a:xfrm>
          <a:gradFill>
            <a:gsLst>
              <a:gs pos="0">
                <a:schemeClr val="accent2">
                  <a:lumMod val="75000"/>
                </a:schemeClr>
              </a:gs>
              <a:gs pos="39000">
                <a:srgbClr val="3155EA"/>
              </a:gs>
              <a:gs pos="81000">
                <a:schemeClr val="accent2"/>
              </a:gs>
            </a:gsLst>
            <a:lin ang="3600000" scaled="0"/>
          </a:gradFill>
        </p:grpSpPr>
        <p:sp>
          <p:nvSpPr>
            <p:cNvPr id="121" name="Rounded Rectangle 120">
              <a:extLst>
                <a:ext uri="{FF2B5EF4-FFF2-40B4-BE49-F238E27FC236}">
                  <a16:creationId xmlns:a16="http://schemas.microsoft.com/office/drawing/2014/main" id="{4F67A3BD-0432-E7AE-B6CE-2ABD24E0D036}"/>
                </a:ext>
              </a:extLst>
            </p:cNvPr>
            <p:cNvSpPr/>
            <p:nvPr/>
          </p:nvSpPr>
          <p:spPr>
            <a:xfrm>
              <a:off x="1302351" y="4185936"/>
              <a:ext cx="1424271" cy="3522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00"/>
                </a:spcBef>
                <a:spcAft>
                  <a:spcPts val="100"/>
                </a:spcAft>
              </a:pPr>
              <a:r>
                <a:rPr lang="en-US" sz="900" b="1" dirty="0">
                  <a:latin typeface="Montserrat" pitchFamily="2" charset="77"/>
                </a:rPr>
                <a:t>Product Milestone</a:t>
              </a:r>
              <a:endParaRPr lang="en-UA" sz="900" b="1">
                <a:latin typeface="Montserrat" pitchFamily="2" charset="77"/>
              </a:endParaRPr>
            </a:p>
            <a:p>
              <a:pPr>
                <a:spcBef>
                  <a:spcPts val="100"/>
                </a:spcBef>
                <a:spcAft>
                  <a:spcPts val="100"/>
                </a:spcAft>
              </a:pPr>
              <a:r>
                <a:rPr lang="en-US" sz="900" dirty="0">
                  <a:latin typeface="Montserrat" pitchFamily="2" charset="77"/>
                </a:rPr>
                <a:t>Insert milestone details</a:t>
              </a:r>
              <a:endParaRPr lang="en-UA" sz="900" dirty="0">
                <a:latin typeface="Montserrat" pitchFamily="2" charset="77"/>
              </a:endParaRPr>
            </a:p>
          </p:txBody>
        </p:sp>
        <p:sp>
          <p:nvSpPr>
            <p:cNvPr id="122" name="Extract 121">
              <a:extLst>
                <a:ext uri="{FF2B5EF4-FFF2-40B4-BE49-F238E27FC236}">
                  <a16:creationId xmlns:a16="http://schemas.microsoft.com/office/drawing/2014/main" id="{FA76EB60-CAFA-92E2-7BCF-D112AD7ACAA5}"/>
                </a:ext>
              </a:extLst>
            </p:cNvPr>
            <p:cNvSpPr/>
            <p:nvPr/>
          </p:nvSpPr>
          <p:spPr>
            <a:xfrm rot="16200000">
              <a:off x="1244692" y="4340183"/>
              <a:ext cx="77550" cy="43775"/>
            </a:xfrm>
            <a:prstGeom prst="flowChartExtra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00"/>
                </a:spcBef>
                <a:spcAft>
                  <a:spcPts val="100"/>
                </a:spcAft>
              </a:pPr>
              <a:endParaRPr lang="en-UA" sz="900"/>
            </a:p>
          </p:txBody>
        </p:sp>
      </p:grpSp>
      <p:sp>
        <p:nvSpPr>
          <p:cNvPr id="123" name="Oval 122">
            <a:extLst>
              <a:ext uri="{FF2B5EF4-FFF2-40B4-BE49-F238E27FC236}">
                <a16:creationId xmlns:a16="http://schemas.microsoft.com/office/drawing/2014/main" id="{2786B23E-8684-AABD-7A25-35ECEDFCD5EA}"/>
              </a:ext>
            </a:extLst>
          </p:cNvPr>
          <p:cNvSpPr/>
          <p:nvPr/>
        </p:nvSpPr>
        <p:spPr>
          <a:xfrm>
            <a:off x="10435824" y="4435192"/>
            <a:ext cx="80994" cy="80994"/>
          </a:xfrm>
          <a:prstGeom prst="ellipse">
            <a:avLst/>
          </a:prstGeom>
          <a:solidFill>
            <a:schemeClr val="bg2">
              <a:lumMod val="75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32" name="Oval 131">
            <a:extLst>
              <a:ext uri="{FF2B5EF4-FFF2-40B4-BE49-F238E27FC236}">
                <a16:creationId xmlns:a16="http://schemas.microsoft.com/office/drawing/2014/main" id="{98A26599-345A-EABF-3AD4-BFA36ABCCFAB}"/>
              </a:ext>
            </a:extLst>
          </p:cNvPr>
          <p:cNvSpPr/>
          <p:nvPr/>
        </p:nvSpPr>
        <p:spPr>
          <a:xfrm>
            <a:off x="11034578" y="5387242"/>
            <a:ext cx="80994" cy="80994"/>
          </a:xfrm>
          <a:prstGeom prst="ellipse">
            <a:avLst/>
          </a:prstGeom>
          <a:solidFill>
            <a:schemeClr val="accent2">
              <a:lumMod val="40000"/>
              <a:lumOff val="6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nvGrpSpPr>
          <p:cNvPr id="133" name="Group 132">
            <a:extLst>
              <a:ext uri="{FF2B5EF4-FFF2-40B4-BE49-F238E27FC236}">
                <a16:creationId xmlns:a16="http://schemas.microsoft.com/office/drawing/2014/main" id="{D8DFB724-634C-0B44-DBE2-4D8627AC7BA3}"/>
              </a:ext>
            </a:extLst>
          </p:cNvPr>
          <p:cNvGrpSpPr/>
          <p:nvPr/>
        </p:nvGrpSpPr>
        <p:grpSpPr>
          <a:xfrm>
            <a:off x="9069276" y="5190645"/>
            <a:ext cx="1963599" cy="472608"/>
            <a:chOff x="1302351" y="4185936"/>
            <a:chExt cx="1463613" cy="352269"/>
          </a:xfrm>
          <a:gradFill>
            <a:gsLst>
              <a:gs pos="99000">
                <a:schemeClr val="accent2">
                  <a:lumMod val="60000"/>
                  <a:lumOff val="40000"/>
                </a:schemeClr>
              </a:gs>
              <a:gs pos="42000">
                <a:schemeClr val="accent2">
                  <a:lumMod val="40000"/>
                  <a:lumOff val="60000"/>
                </a:schemeClr>
              </a:gs>
            </a:gsLst>
            <a:lin ang="3600000" scaled="0"/>
          </a:gradFill>
        </p:grpSpPr>
        <p:sp>
          <p:nvSpPr>
            <p:cNvPr id="134" name="Rounded Rectangle 133">
              <a:extLst>
                <a:ext uri="{FF2B5EF4-FFF2-40B4-BE49-F238E27FC236}">
                  <a16:creationId xmlns:a16="http://schemas.microsoft.com/office/drawing/2014/main" id="{EC826362-E479-1E00-0B4D-D7DE6F1049F1}"/>
                </a:ext>
              </a:extLst>
            </p:cNvPr>
            <p:cNvSpPr/>
            <p:nvPr/>
          </p:nvSpPr>
          <p:spPr>
            <a:xfrm>
              <a:off x="1302351" y="4185936"/>
              <a:ext cx="1424271" cy="3522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00"/>
                </a:spcBef>
                <a:spcAft>
                  <a:spcPts val="100"/>
                </a:spcAft>
              </a:pPr>
              <a:r>
                <a:rPr lang="en-US" sz="900" b="1" dirty="0">
                  <a:solidFill>
                    <a:srgbClr val="01000E"/>
                  </a:solidFill>
                  <a:latin typeface="Montserrat" pitchFamily="2" charset="77"/>
                </a:rPr>
                <a:t>Product Milestone</a:t>
              </a:r>
              <a:endParaRPr lang="en-UA" sz="900" b="1">
                <a:solidFill>
                  <a:srgbClr val="01000E"/>
                </a:solidFill>
                <a:latin typeface="Montserrat" pitchFamily="2" charset="77"/>
              </a:endParaRPr>
            </a:p>
            <a:p>
              <a:pPr>
                <a:spcBef>
                  <a:spcPts val="100"/>
                </a:spcBef>
                <a:spcAft>
                  <a:spcPts val="100"/>
                </a:spcAft>
              </a:pPr>
              <a:r>
                <a:rPr lang="en-US" sz="900" dirty="0">
                  <a:solidFill>
                    <a:srgbClr val="01000E"/>
                  </a:solidFill>
                  <a:latin typeface="Montserrat" pitchFamily="2" charset="77"/>
                </a:rPr>
                <a:t>Insert milestone details</a:t>
              </a:r>
              <a:endParaRPr lang="en-UA" sz="900" dirty="0">
                <a:solidFill>
                  <a:srgbClr val="01000E"/>
                </a:solidFill>
                <a:latin typeface="Montserrat" pitchFamily="2" charset="77"/>
              </a:endParaRPr>
            </a:p>
          </p:txBody>
        </p:sp>
        <p:sp>
          <p:nvSpPr>
            <p:cNvPr id="135" name="Extract 134">
              <a:extLst>
                <a:ext uri="{FF2B5EF4-FFF2-40B4-BE49-F238E27FC236}">
                  <a16:creationId xmlns:a16="http://schemas.microsoft.com/office/drawing/2014/main" id="{54EB93E4-6F05-6C81-5F5E-548DC1E6A21B}"/>
                </a:ext>
              </a:extLst>
            </p:cNvPr>
            <p:cNvSpPr/>
            <p:nvPr/>
          </p:nvSpPr>
          <p:spPr>
            <a:xfrm rot="5400000">
              <a:off x="2705302" y="4340183"/>
              <a:ext cx="77550" cy="43775"/>
            </a:xfrm>
            <a:prstGeom prst="flowChartExtra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00"/>
                </a:spcBef>
                <a:spcAft>
                  <a:spcPts val="100"/>
                </a:spcAft>
              </a:pPr>
              <a:endParaRPr lang="en-UA" sz="900">
                <a:solidFill>
                  <a:srgbClr val="01000E"/>
                </a:solidFill>
              </a:endParaRPr>
            </a:p>
          </p:txBody>
        </p:sp>
      </p:grpSp>
      <p:cxnSp>
        <p:nvCxnSpPr>
          <p:cNvPr id="39" name="Straight Connector 38">
            <a:extLst>
              <a:ext uri="{FF2B5EF4-FFF2-40B4-BE49-F238E27FC236}">
                <a16:creationId xmlns:a16="http://schemas.microsoft.com/office/drawing/2014/main" id="{55B0DB0A-7556-5D48-234A-10D6214915F8}"/>
              </a:ext>
            </a:extLst>
          </p:cNvPr>
          <p:cNvCxnSpPr/>
          <p:nvPr/>
        </p:nvCxnSpPr>
        <p:spPr>
          <a:xfrm>
            <a:off x="854479" y="2244644"/>
            <a:ext cx="2321263"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E74DB09-F012-1145-635D-4DF4BCC510DF}"/>
              </a:ext>
            </a:extLst>
          </p:cNvPr>
          <p:cNvCxnSpPr>
            <a:cxnSpLocks/>
          </p:cNvCxnSpPr>
          <p:nvPr/>
        </p:nvCxnSpPr>
        <p:spPr>
          <a:xfrm>
            <a:off x="3605483" y="2244644"/>
            <a:ext cx="2321263"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438C29F-5245-392D-5D9C-184C5A5BD3BC}"/>
              </a:ext>
            </a:extLst>
          </p:cNvPr>
          <p:cNvCxnSpPr>
            <a:cxnSpLocks/>
          </p:cNvCxnSpPr>
          <p:nvPr/>
        </p:nvCxnSpPr>
        <p:spPr>
          <a:xfrm>
            <a:off x="6296356" y="2244644"/>
            <a:ext cx="2321263"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4BF5D56-55E0-122D-76CD-83E77198051D}"/>
              </a:ext>
            </a:extLst>
          </p:cNvPr>
          <p:cNvCxnSpPr>
            <a:cxnSpLocks/>
          </p:cNvCxnSpPr>
          <p:nvPr/>
        </p:nvCxnSpPr>
        <p:spPr>
          <a:xfrm>
            <a:off x="9001744" y="2244644"/>
            <a:ext cx="2321263"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A70DB9D0-F277-01F8-6162-7F7C44BACE82}"/>
              </a:ext>
            </a:extLst>
          </p:cNvPr>
          <p:cNvGrpSpPr/>
          <p:nvPr/>
        </p:nvGrpSpPr>
        <p:grpSpPr>
          <a:xfrm>
            <a:off x="8479805" y="4238430"/>
            <a:ext cx="1963599" cy="472608"/>
            <a:chOff x="1302351" y="4185936"/>
            <a:chExt cx="1463613" cy="352269"/>
          </a:xfrm>
          <a:gradFill>
            <a:gsLst>
              <a:gs pos="0">
                <a:schemeClr val="accent2">
                  <a:lumMod val="75000"/>
                </a:schemeClr>
              </a:gs>
              <a:gs pos="39000">
                <a:srgbClr val="3155EA"/>
              </a:gs>
              <a:gs pos="81000">
                <a:schemeClr val="accent2"/>
              </a:gs>
            </a:gsLst>
            <a:lin ang="3600000" scaled="0"/>
          </a:gradFill>
        </p:grpSpPr>
        <p:sp>
          <p:nvSpPr>
            <p:cNvPr id="4" name="Rounded Rectangle 3">
              <a:extLst>
                <a:ext uri="{FF2B5EF4-FFF2-40B4-BE49-F238E27FC236}">
                  <a16:creationId xmlns:a16="http://schemas.microsoft.com/office/drawing/2014/main" id="{5504476A-ADCD-9628-A4A2-4D6734A901E8}"/>
                </a:ext>
              </a:extLst>
            </p:cNvPr>
            <p:cNvSpPr/>
            <p:nvPr/>
          </p:nvSpPr>
          <p:spPr>
            <a:xfrm>
              <a:off x="1302351" y="4185936"/>
              <a:ext cx="1424271" cy="3522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00"/>
                </a:spcBef>
                <a:spcAft>
                  <a:spcPts val="100"/>
                </a:spcAft>
              </a:pPr>
              <a:r>
                <a:rPr lang="en-US" sz="900" b="1" dirty="0">
                  <a:latin typeface="Montserrat" pitchFamily="2" charset="77"/>
                </a:rPr>
                <a:t>Product Milestone</a:t>
              </a:r>
              <a:endParaRPr lang="en-UA" sz="900" b="1">
                <a:latin typeface="Montserrat" pitchFamily="2" charset="77"/>
              </a:endParaRPr>
            </a:p>
            <a:p>
              <a:pPr>
                <a:spcBef>
                  <a:spcPts val="100"/>
                </a:spcBef>
                <a:spcAft>
                  <a:spcPts val="100"/>
                </a:spcAft>
              </a:pPr>
              <a:r>
                <a:rPr lang="en-US" sz="900" dirty="0">
                  <a:latin typeface="Montserrat" pitchFamily="2" charset="77"/>
                </a:rPr>
                <a:t>Insert milestone details</a:t>
              </a:r>
              <a:endParaRPr lang="en-UA" sz="900" dirty="0">
                <a:latin typeface="Montserrat" pitchFamily="2" charset="77"/>
              </a:endParaRPr>
            </a:p>
          </p:txBody>
        </p:sp>
        <p:sp>
          <p:nvSpPr>
            <p:cNvPr id="7" name="Extract 6">
              <a:extLst>
                <a:ext uri="{FF2B5EF4-FFF2-40B4-BE49-F238E27FC236}">
                  <a16:creationId xmlns:a16="http://schemas.microsoft.com/office/drawing/2014/main" id="{77D5D936-E866-B995-BF8E-D1E410B05C45}"/>
                </a:ext>
              </a:extLst>
            </p:cNvPr>
            <p:cNvSpPr/>
            <p:nvPr/>
          </p:nvSpPr>
          <p:spPr>
            <a:xfrm rot="5400000">
              <a:off x="2705302" y="4340183"/>
              <a:ext cx="77550" cy="43775"/>
            </a:xfrm>
            <a:prstGeom prst="flowChartExtra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00"/>
                </a:spcBef>
                <a:spcAft>
                  <a:spcPts val="100"/>
                </a:spcAft>
              </a:pPr>
              <a:endParaRPr lang="en-UA" sz="900"/>
            </a:p>
          </p:txBody>
        </p:sp>
      </p:grpSp>
    </p:spTree>
    <p:extLst>
      <p:ext uri="{BB962C8B-B14F-4D97-AF65-F5344CB8AC3E}">
        <p14:creationId xmlns:p14="http://schemas.microsoft.com/office/powerpoint/2010/main" val="365448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1000"/>
                                        <p:tgtEl>
                                          <p:spTgt spid="16"/>
                                        </p:tgtEl>
                                      </p:cBhvr>
                                    </p:animEffect>
                                  </p:childTnLst>
                                </p:cTn>
                              </p:par>
                              <p:par>
                                <p:cTn id="8" presetID="42" presetClass="path" presetSubtype="0" accel="50000" decel="50000" fill="hold" grpId="1" nodeType="withEffect">
                                  <p:stCondLst>
                                    <p:cond delay="0"/>
                                  </p:stCondLst>
                                  <p:childTnLst>
                                    <p:animMotion origin="layout" path="M -4.375E-6 -0.05231 L -4.375E-6 -7.40741E-7 " pathEditMode="relative" rAng="0" ptsTypes="AA">
                                      <p:cBhvr>
                                        <p:cTn id="9" dur="1500" fill="hold"/>
                                        <p:tgtEl>
                                          <p:spTgt spid="16"/>
                                        </p:tgtEl>
                                        <p:attrNameLst>
                                          <p:attrName>ppt_x</p:attrName>
                                          <p:attrName>ppt_y</p:attrName>
                                        </p:attrNameLst>
                                      </p:cBhvr>
                                      <p:rCtr x="0" y="2662"/>
                                    </p:animMotion>
                                  </p:childTnLst>
                                </p:cTn>
                              </p:par>
                              <p:par>
                                <p:cTn id="10" presetID="22" presetClass="entr" presetSubtype="4" fill="hold" grpId="0" nodeType="withEffect">
                                  <p:stCondLst>
                                    <p:cond delay="250"/>
                                  </p:stCondLst>
                                  <p:childTnLst>
                                    <p:set>
                                      <p:cBhvr>
                                        <p:cTn id="11" dur="1" fill="hold">
                                          <p:stCondLst>
                                            <p:cond delay="0"/>
                                          </p:stCondLst>
                                        </p:cTn>
                                        <p:tgtEl>
                                          <p:spTgt spid="34"/>
                                        </p:tgtEl>
                                        <p:attrNameLst>
                                          <p:attrName>style.visibility</p:attrName>
                                        </p:attrNameLst>
                                      </p:cBhvr>
                                      <p:to>
                                        <p:strVal val="visible"/>
                                      </p:to>
                                    </p:set>
                                    <p:animEffect transition="in" filter="wipe(down)">
                                      <p:cBhvr>
                                        <p:cTn id="12" dur="1000"/>
                                        <p:tgtEl>
                                          <p:spTgt spid="34"/>
                                        </p:tgtEl>
                                      </p:cBhvr>
                                    </p:animEffect>
                                  </p:childTnLst>
                                </p:cTn>
                              </p:par>
                              <p:par>
                                <p:cTn id="13" presetID="42" presetClass="path" presetSubtype="0" accel="50000" decel="50000" fill="hold" grpId="1" nodeType="withEffect">
                                  <p:stCondLst>
                                    <p:cond delay="250"/>
                                  </p:stCondLst>
                                  <p:childTnLst>
                                    <p:animMotion origin="layout" path="M -4.375E-6 -0.05231 L -4.375E-6 -7.40741E-7 " pathEditMode="relative" rAng="0" ptsTypes="AA">
                                      <p:cBhvr>
                                        <p:cTn id="14" dur="1500" fill="hold"/>
                                        <p:tgtEl>
                                          <p:spTgt spid="34"/>
                                        </p:tgtEl>
                                        <p:attrNameLst>
                                          <p:attrName>ppt_x</p:attrName>
                                          <p:attrName>ppt_y</p:attrName>
                                        </p:attrNameLst>
                                      </p:cBhvr>
                                      <p:rCtr x="0" y="2662"/>
                                    </p:animMotion>
                                  </p:childTnLst>
                                </p:cTn>
                              </p:par>
                              <p:par>
                                <p:cTn id="15" presetID="22" presetClass="entr" presetSubtype="4" fill="hold" grpId="0" nodeType="withEffect">
                                  <p:stCondLst>
                                    <p:cond delay="500"/>
                                  </p:stCondLst>
                                  <p:childTnLst>
                                    <p:set>
                                      <p:cBhvr>
                                        <p:cTn id="16" dur="1" fill="hold">
                                          <p:stCondLst>
                                            <p:cond delay="0"/>
                                          </p:stCondLst>
                                        </p:cTn>
                                        <p:tgtEl>
                                          <p:spTgt spid="35"/>
                                        </p:tgtEl>
                                        <p:attrNameLst>
                                          <p:attrName>style.visibility</p:attrName>
                                        </p:attrNameLst>
                                      </p:cBhvr>
                                      <p:to>
                                        <p:strVal val="visible"/>
                                      </p:to>
                                    </p:set>
                                    <p:animEffect transition="in" filter="wipe(down)">
                                      <p:cBhvr>
                                        <p:cTn id="17" dur="1000"/>
                                        <p:tgtEl>
                                          <p:spTgt spid="35"/>
                                        </p:tgtEl>
                                      </p:cBhvr>
                                    </p:animEffect>
                                  </p:childTnLst>
                                </p:cTn>
                              </p:par>
                              <p:par>
                                <p:cTn id="18" presetID="42" presetClass="path" presetSubtype="0" accel="50000" decel="50000" fill="hold" grpId="1" nodeType="withEffect">
                                  <p:stCondLst>
                                    <p:cond delay="500"/>
                                  </p:stCondLst>
                                  <p:childTnLst>
                                    <p:animMotion origin="layout" path="M -4.375E-6 -0.05231 L -4.375E-6 -7.40741E-7 " pathEditMode="relative" rAng="0" ptsTypes="AA">
                                      <p:cBhvr>
                                        <p:cTn id="19" dur="1500" fill="hold"/>
                                        <p:tgtEl>
                                          <p:spTgt spid="35"/>
                                        </p:tgtEl>
                                        <p:attrNameLst>
                                          <p:attrName>ppt_x</p:attrName>
                                          <p:attrName>ppt_y</p:attrName>
                                        </p:attrNameLst>
                                      </p:cBhvr>
                                      <p:rCtr x="0" y="2662"/>
                                    </p:animMotion>
                                  </p:childTnLst>
                                </p:cTn>
                              </p:par>
                              <p:par>
                                <p:cTn id="20" presetID="22" presetClass="entr" presetSubtype="4" fill="hold" grpId="0" nodeType="withEffect">
                                  <p:stCondLst>
                                    <p:cond delay="750"/>
                                  </p:stCondLst>
                                  <p:childTnLst>
                                    <p:set>
                                      <p:cBhvr>
                                        <p:cTn id="21" dur="1" fill="hold">
                                          <p:stCondLst>
                                            <p:cond delay="0"/>
                                          </p:stCondLst>
                                        </p:cTn>
                                        <p:tgtEl>
                                          <p:spTgt spid="36"/>
                                        </p:tgtEl>
                                        <p:attrNameLst>
                                          <p:attrName>style.visibility</p:attrName>
                                        </p:attrNameLst>
                                      </p:cBhvr>
                                      <p:to>
                                        <p:strVal val="visible"/>
                                      </p:to>
                                    </p:set>
                                    <p:animEffect transition="in" filter="wipe(down)">
                                      <p:cBhvr>
                                        <p:cTn id="22" dur="1000"/>
                                        <p:tgtEl>
                                          <p:spTgt spid="36"/>
                                        </p:tgtEl>
                                      </p:cBhvr>
                                    </p:animEffect>
                                  </p:childTnLst>
                                </p:cTn>
                              </p:par>
                              <p:par>
                                <p:cTn id="23" presetID="42" presetClass="path" presetSubtype="0" accel="50000" decel="50000" fill="hold" grpId="1" nodeType="withEffect">
                                  <p:stCondLst>
                                    <p:cond delay="750"/>
                                  </p:stCondLst>
                                  <p:childTnLst>
                                    <p:animMotion origin="layout" path="M -4.375E-6 -0.05231 L -4.375E-6 -7.40741E-7 " pathEditMode="relative" rAng="0" ptsTypes="AA">
                                      <p:cBhvr>
                                        <p:cTn id="24" dur="1500" fill="hold"/>
                                        <p:tgtEl>
                                          <p:spTgt spid="36"/>
                                        </p:tgtEl>
                                        <p:attrNameLst>
                                          <p:attrName>ppt_x</p:attrName>
                                          <p:attrName>ppt_y</p:attrName>
                                        </p:attrNameLst>
                                      </p:cBhvr>
                                      <p:rCtr x="0" y="2662"/>
                                    </p:animMotion>
                                  </p:childTnLst>
                                </p:cTn>
                              </p:par>
                              <p:par>
                                <p:cTn id="25" presetID="17" presetClass="entr" presetSubtype="1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p:cTn id="27" dur="1000" fill="hold"/>
                                        <p:tgtEl>
                                          <p:spTgt spid="39"/>
                                        </p:tgtEl>
                                        <p:attrNameLst>
                                          <p:attrName>ppt_w</p:attrName>
                                        </p:attrNameLst>
                                      </p:cBhvr>
                                      <p:tavLst>
                                        <p:tav tm="0">
                                          <p:val>
                                            <p:fltVal val="0"/>
                                          </p:val>
                                        </p:tav>
                                        <p:tav tm="100000">
                                          <p:val>
                                            <p:strVal val="#ppt_w"/>
                                          </p:val>
                                        </p:tav>
                                      </p:tavLst>
                                    </p:anim>
                                    <p:anim calcmode="lin" valueType="num">
                                      <p:cBhvr>
                                        <p:cTn id="28" dur="1000" fill="hold"/>
                                        <p:tgtEl>
                                          <p:spTgt spid="39"/>
                                        </p:tgtEl>
                                        <p:attrNameLst>
                                          <p:attrName>ppt_h</p:attrName>
                                        </p:attrNameLst>
                                      </p:cBhvr>
                                      <p:tavLst>
                                        <p:tav tm="0">
                                          <p:val>
                                            <p:strVal val="#ppt_h"/>
                                          </p:val>
                                        </p:tav>
                                        <p:tav tm="100000">
                                          <p:val>
                                            <p:strVal val="#ppt_h"/>
                                          </p:val>
                                        </p:tav>
                                      </p:tavLst>
                                    </p:anim>
                                  </p:childTnLst>
                                </p:cTn>
                              </p:par>
                              <p:par>
                                <p:cTn id="29" presetID="17" presetClass="entr" presetSubtype="10" fill="hold" nodeType="withEffect">
                                  <p:stCondLst>
                                    <p:cond delay="250"/>
                                  </p:stCondLst>
                                  <p:childTnLst>
                                    <p:set>
                                      <p:cBhvr>
                                        <p:cTn id="30" dur="1" fill="hold">
                                          <p:stCondLst>
                                            <p:cond delay="0"/>
                                          </p:stCondLst>
                                        </p:cTn>
                                        <p:tgtEl>
                                          <p:spTgt spid="40"/>
                                        </p:tgtEl>
                                        <p:attrNameLst>
                                          <p:attrName>style.visibility</p:attrName>
                                        </p:attrNameLst>
                                      </p:cBhvr>
                                      <p:to>
                                        <p:strVal val="visible"/>
                                      </p:to>
                                    </p:set>
                                    <p:anim calcmode="lin" valueType="num">
                                      <p:cBhvr>
                                        <p:cTn id="31" dur="1000" fill="hold"/>
                                        <p:tgtEl>
                                          <p:spTgt spid="40"/>
                                        </p:tgtEl>
                                        <p:attrNameLst>
                                          <p:attrName>ppt_w</p:attrName>
                                        </p:attrNameLst>
                                      </p:cBhvr>
                                      <p:tavLst>
                                        <p:tav tm="0">
                                          <p:val>
                                            <p:fltVal val="0"/>
                                          </p:val>
                                        </p:tav>
                                        <p:tav tm="100000">
                                          <p:val>
                                            <p:strVal val="#ppt_w"/>
                                          </p:val>
                                        </p:tav>
                                      </p:tavLst>
                                    </p:anim>
                                    <p:anim calcmode="lin" valueType="num">
                                      <p:cBhvr>
                                        <p:cTn id="32" dur="1000" fill="hold"/>
                                        <p:tgtEl>
                                          <p:spTgt spid="40"/>
                                        </p:tgtEl>
                                        <p:attrNameLst>
                                          <p:attrName>ppt_h</p:attrName>
                                        </p:attrNameLst>
                                      </p:cBhvr>
                                      <p:tavLst>
                                        <p:tav tm="0">
                                          <p:val>
                                            <p:strVal val="#ppt_h"/>
                                          </p:val>
                                        </p:tav>
                                        <p:tav tm="100000">
                                          <p:val>
                                            <p:strVal val="#ppt_h"/>
                                          </p:val>
                                        </p:tav>
                                      </p:tavLst>
                                    </p:anim>
                                  </p:childTnLst>
                                </p:cTn>
                              </p:par>
                              <p:par>
                                <p:cTn id="33" presetID="17" presetClass="entr" presetSubtype="10" fill="hold" nodeType="withEffect">
                                  <p:stCondLst>
                                    <p:cond delay="500"/>
                                  </p:stCondLst>
                                  <p:childTnLst>
                                    <p:set>
                                      <p:cBhvr>
                                        <p:cTn id="34" dur="1" fill="hold">
                                          <p:stCondLst>
                                            <p:cond delay="0"/>
                                          </p:stCondLst>
                                        </p:cTn>
                                        <p:tgtEl>
                                          <p:spTgt spid="41"/>
                                        </p:tgtEl>
                                        <p:attrNameLst>
                                          <p:attrName>style.visibility</p:attrName>
                                        </p:attrNameLst>
                                      </p:cBhvr>
                                      <p:to>
                                        <p:strVal val="visible"/>
                                      </p:to>
                                    </p:set>
                                    <p:anim calcmode="lin" valueType="num">
                                      <p:cBhvr>
                                        <p:cTn id="35" dur="1000" fill="hold"/>
                                        <p:tgtEl>
                                          <p:spTgt spid="41"/>
                                        </p:tgtEl>
                                        <p:attrNameLst>
                                          <p:attrName>ppt_w</p:attrName>
                                        </p:attrNameLst>
                                      </p:cBhvr>
                                      <p:tavLst>
                                        <p:tav tm="0">
                                          <p:val>
                                            <p:fltVal val="0"/>
                                          </p:val>
                                        </p:tav>
                                        <p:tav tm="100000">
                                          <p:val>
                                            <p:strVal val="#ppt_w"/>
                                          </p:val>
                                        </p:tav>
                                      </p:tavLst>
                                    </p:anim>
                                    <p:anim calcmode="lin" valueType="num">
                                      <p:cBhvr>
                                        <p:cTn id="36" dur="1000" fill="hold"/>
                                        <p:tgtEl>
                                          <p:spTgt spid="41"/>
                                        </p:tgtEl>
                                        <p:attrNameLst>
                                          <p:attrName>ppt_h</p:attrName>
                                        </p:attrNameLst>
                                      </p:cBhvr>
                                      <p:tavLst>
                                        <p:tav tm="0">
                                          <p:val>
                                            <p:strVal val="#ppt_h"/>
                                          </p:val>
                                        </p:tav>
                                        <p:tav tm="100000">
                                          <p:val>
                                            <p:strVal val="#ppt_h"/>
                                          </p:val>
                                        </p:tav>
                                      </p:tavLst>
                                    </p:anim>
                                  </p:childTnLst>
                                </p:cTn>
                              </p:par>
                              <p:par>
                                <p:cTn id="37" presetID="17" presetClass="entr" presetSubtype="10" fill="hold" nodeType="withEffect">
                                  <p:stCondLst>
                                    <p:cond delay="750"/>
                                  </p:stCondLst>
                                  <p:childTnLst>
                                    <p:set>
                                      <p:cBhvr>
                                        <p:cTn id="38" dur="1" fill="hold">
                                          <p:stCondLst>
                                            <p:cond delay="0"/>
                                          </p:stCondLst>
                                        </p:cTn>
                                        <p:tgtEl>
                                          <p:spTgt spid="42"/>
                                        </p:tgtEl>
                                        <p:attrNameLst>
                                          <p:attrName>style.visibility</p:attrName>
                                        </p:attrNameLst>
                                      </p:cBhvr>
                                      <p:to>
                                        <p:strVal val="visible"/>
                                      </p:to>
                                    </p:set>
                                    <p:anim calcmode="lin" valueType="num">
                                      <p:cBhvr>
                                        <p:cTn id="39" dur="1000" fill="hold"/>
                                        <p:tgtEl>
                                          <p:spTgt spid="42"/>
                                        </p:tgtEl>
                                        <p:attrNameLst>
                                          <p:attrName>ppt_w</p:attrName>
                                        </p:attrNameLst>
                                      </p:cBhvr>
                                      <p:tavLst>
                                        <p:tav tm="0">
                                          <p:val>
                                            <p:fltVal val="0"/>
                                          </p:val>
                                        </p:tav>
                                        <p:tav tm="100000">
                                          <p:val>
                                            <p:strVal val="#ppt_w"/>
                                          </p:val>
                                        </p:tav>
                                      </p:tavLst>
                                    </p:anim>
                                    <p:anim calcmode="lin" valueType="num">
                                      <p:cBhvr>
                                        <p:cTn id="40" dur="1000" fill="hold"/>
                                        <p:tgtEl>
                                          <p:spTgt spid="42"/>
                                        </p:tgtEl>
                                        <p:attrNameLst>
                                          <p:attrName>ppt_h</p:attrName>
                                        </p:attrNameLst>
                                      </p:cBhvr>
                                      <p:tavLst>
                                        <p:tav tm="0">
                                          <p:val>
                                            <p:strVal val="#ppt_h"/>
                                          </p:val>
                                        </p:tav>
                                        <p:tav tm="100000">
                                          <p:val>
                                            <p:strVal val="#ppt_h"/>
                                          </p:val>
                                        </p:tav>
                                      </p:tavLst>
                                    </p:anim>
                                  </p:childTnLst>
                                </p:cTn>
                              </p:par>
                              <p:par>
                                <p:cTn id="41" presetID="17" presetClass="entr" presetSubtype="1" fill="hold" nodeType="withEffect">
                                  <p:stCondLst>
                                    <p:cond delay="0"/>
                                  </p:stCondLst>
                                  <p:childTnLst>
                                    <p:set>
                                      <p:cBhvr>
                                        <p:cTn id="42" dur="1" fill="hold">
                                          <p:stCondLst>
                                            <p:cond delay="0"/>
                                          </p:stCondLst>
                                        </p:cTn>
                                        <p:tgtEl>
                                          <p:spTgt spid="66"/>
                                        </p:tgtEl>
                                        <p:attrNameLst>
                                          <p:attrName>style.visibility</p:attrName>
                                        </p:attrNameLst>
                                      </p:cBhvr>
                                      <p:to>
                                        <p:strVal val="visible"/>
                                      </p:to>
                                    </p:set>
                                    <p:anim calcmode="lin" valueType="num">
                                      <p:cBhvr>
                                        <p:cTn id="43" dur="1500" fill="hold"/>
                                        <p:tgtEl>
                                          <p:spTgt spid="66"/>
                                        </p:tgtEl>
                                        <p:attrNameLst>
                                          <p:attrName>ppt_x</p:attrName>
                                        </p:attrNameLst>
                                      </p:cBhvr>
                                      <p:tavLst>
                                        <p:tav tm="0">
                                          <p:val>
                                            <p:strVal val="#ppt_x"/>
                                          </p:val>
                                        </p:tav>
                                        <p:tav tm="100000">
                                          <p:val>
                                            <p:strVal val="#ppt_x"/>
                                          </p:val>
                                        </p:tav>
                                      </p:tavLst>
                                    </p:anim>
                                    <p:anim calcmode="lin" valueType="num">
                                      <p:cBhvr>
                                        <p:cTn id="44" dur="1500" fill="hold"/>
                                        <p:tgtEl>
                                          <p:spTgt spid="66"/>
                                        </p:tgtEl>
                                        <p:attrNameLst>
                                          <p:attrName>ppt_y</p:attrName>
                                        </p:attrNameLst>
                                      </p:cBhvr>
                                      <p:tavLst>
                                        <p:tav tm="0">
                                          <p:val>
                                            <p:strVal val="#ppt_y-#ppt_h/2"/>
                                          </p:val>
                                        </p:tav>
                                        <p:tav tm="100000">
                                          <p:val>
                                            <p:strVal val="#ppt_y"/>
                                          </p:val>
                                        </p:tav>
                                      </p:tavLst>
                                    </p:anim>
                                    <p:anim calcmode="lin" valueType="num">
                                      <p:cBhvr>
                                        <p:cTn id="45" dur="1500" fill="hold"/>
                                        <p:tgtEl>
                                          <p:spTgt spid="66"/>
                                        </p:tgtEl>
                                        <p:attrNameLst>
                                          <p:attrName>ppt_w</p:attrName>
                                        </p:attrNameLst>
                                      </p:cBhvr>
                                      <p:tavLst>
                                        <p:tav tm="0">
                                          <p:val>
                                            <p:strVal val="#ppt_w"/>
                                          </p:val>
                                        </p:tav>
                                        <p:tav tm="100000">
                                          <p:val>
                                            <p:strVal val="#ppt_w"/>
                                          </p:val>
                                        </p:tav>
                                      </p:tavLst>
                                    </p:anim>
                                    <p:anim calcmode="lin" valueType="num">
                                      <p:cBhvr>
                                        <p:cTn id="46" dur="1500" fill="hold"/>
                                        <p:tgtEl>
                                          <p:spTgt spid="66"/>
                                        </p:tgtEl>
                                        <p:attrNameLst>
                                          <p:attrName>ppt_h</p:attrName>
                                        </p:attrNameLst>
                                      </p:cBhvr>
                                      <p:tavLst>
                                        <p:tav tm="0">
                                          <p:val>
                                            <p:fltVal val="0"/>
                                          </p:val>
                                        </p:tav>
                                        <p:tav tm="100000">
                                          <p:val>
                                            <p:strVal val="#ppt_h"/>
                                          </p:val>
                                        </p:tav>
                                      </p:tavLst>
                                    </p:anim>
                                  </p:childTnLst>
                                </p:cTn>
                              </p:par>
                              <p:par>
                                <p:cTn id="47" presetID="17" presetClass="entr" presetSubtype="1" fill="hold" nodeType="withEffect">
                                  <p:stCondLst>
                                    <p:cond delay="250"/>
                                  </p:stCondLst>
                                  <p:childTnLst>
                                    <p:set>
                                      <p:cBhvr>
                                        <p:cTn id="48" dur="1" fill="hold">
                                          <p:stCondLst>
                                            <p:cond delay="0"/>
                                          </p:stCondLst>
                                        </p:cTn>
                                        <p:tgtEl>
                                          <p:spTgt spid="67"/>
                                        </p:tgtEl>
                                        <p:attrNameLst>
                                          <p:attrName>style.visibility</p:attrName>
                                        </p:attrNameLst>
                                      </p:cBhvr>
                                      <p:to>
                                        <p:strVal val="visible"/>
                                      </p:to>
                                    </p:set>
                                    <p:anim calcmode="lin" valueType="num">
                                      <p:cBhvr>
                                        <p:cTn id="49" dur="1500" fill="hold"/>
                                        <p:tgtEl>
                                          <p:spTgt spid="67"/>
                                        </p:tgtEl>
                                        <p:attrNameLst>
                                          <p:attrName>ppt_x</p:attrName>
                                        </p:attrNameLst>
                                      </p:cBhvr>
                                      <p:tavLst>
                                        <p:tav tm="0">
                                          <p:val>
                                            <p:strVal val="#ppt_x"/>
                                          </p:val>
                                        </p:tav>
                                        <p:tav tm="100000">
                                          <p:val>
                                            <p:strVal val="#ppt_x"/>
                                          </p:val>
                                        </p:tav>
                                      </p:tavLst>
                                    </p:anim>
                                    <p:anim calcmode="lin" valueType="num">
                                      <p:cBhvr>
                                        <p:cTn id="50" dur="1500" fill="hold"/>
                                        <p:tgtEl>
                                          <p:spTgt spid="67"/>
                                        </p:tgtEl>
                                        <p:attrNameLst>
                                          <p:attrName>ppt_y</p:attrName>
                                        </p:attrNameLst>
                                      </p:cBhvr>
                                      <p:tavLst>
                                        <p:tav tm="0">
                                          <p:val>
                                            <p:strVal val="#ppt_y-#ppt_h/2"/>
                                          </p:val>
                                        </p:tav>
                                        <p:tav tm="100000">
                                          <p:val>
                                            <p:strVal val="#ppt_y"/>
                                          </p:val>
                                        </p:tav>
                                      </p:tavLst>
                                    </p:anim>
                                    <p:anim calcmode="lin" valueType="num">
                                      <p:cBhvr>
                                        <p:cTn id="51" dur="1500" fill="hold"/>
                                        <p:tgtEl>
                                          <p:spTgt spid="67"/>
                                        </p:tgtEl>
                                        <p:attrNameLst>
                                          <p:attrName>ppt_w</p:attrName>
                                        </p:attrNameLst>
                                      </p:cBhvr>
                                      <p:tavLst>
                                        <p:tav tm="0">
                                          <p:val>
                                            <p:strVal val="#ppt_w"/>
                                          </p:val>
                                        </p:tav>
                                        <p:tav tm="100000">
                                          <p:val>
                                            <p:strVal val="#ppt_w"/>
                                          </p:val>
                                        </p:tav>
                                      </p:tavLst>
                                    </p:anim>
                                    <p:anim calcmode="lin" valueType="num">
                                      <p:cBhvr>
                                        <p:cTn id="52" dur="1500" fill="hold"/>
                                        <p:tgtEl>
                                          <p:spTgt spid="67"/>
                                        </p:tgtEl>
                                        <p:attrNameLst>
                                          <p:attrName>ppt_h</p:attrName>
                                        </p:attrNameLst>
                                      </p:cBhvr>
                                      <p:tavLst>
                                        <p:tav tm="0">
                                          <p:val>
                                            <p:fltVal val="0"/>
                                          </p:val>
                                        </p:tav>
                                        <p:tav tm="100000">
                                          <p:val>
                                            <p:strVal val="#ppt_h"/>
                                          </p:val>
                                        </p:tav>
                                      </p:tavLst>
                                    </p:anim>
                                  </p:childTnLst>
                                </p:cTn>
                              </p:par>
                              <p:par>
                                <p:cTn id="53" presetID="17" presetClass="entr" presetSubtype="1" fill="hold" nodeType="withEffect">
                                  <p:stCondLst>
                                    <p:cond delay="500"/>
                                  </p:stCondLst>
                                  <p:childTnLst>
                                    <p:set>
                                      <p:cBhvr>
                                        <p:cTn id="54" dur="1" fill="hold">
                                          <p:stCondLst>
                                            <p:cond delay="0"/>
                                          </p:stCondLst>
                                        </p:cTn>
                                        <p:tgtEl>
                                          <p:spTgt spid="71"/>
                                        </p:tgtEl>
                                        <p:attrNameLst>
                                          <p:attrName>style.visibility</p:attrName>
                                        </p:attrNameLst>
                                      </p:cBhvr>
                                      <p:to>
                                        <p:strVal val="visible"/>
                                      </p:to>
                                    </p:set>
                                    <p:anim calcmode="lin" valueType="num">
                                      <p:cBhvr>
                                        <p:cTn id="55" dur="1500" fill="hold"/>
                                        <p:tgtEl>
                                          <p:spTgt spid="71"/>
                                        </p:tgtEl>
                                        <p:attrNameLst>
                                          <p:attrName>ppt_x</p:attrName>
                                        </p:attrNameLst>
                                      </p:cBhvr>
                                      <p:tavLst>
                                        <p:tav tm="0">
                                          <p:val>
                                            <p:strVal val="#ppt_x"/>
                                          </p:val>
                                        </p:tav>
                                        <p:tav tm="100000">
                                          <p:val>
                                            <p:strVal val="#ppt_x"/>
                                          </p:val>
                                        </p:tav>
                                      </p:tavLst>
                                    </p:anim>
                                    <p:anim calcmode="lin" valueType="num">
                                      <p:cBhvr>
                                        <p:cTn id="56" dur="1500" fill="hold"/>
                                        <p:tgtEl>
                                          <p:spTgt spid="71"/>
                                        </p:tgtEl>
                                        <p:attrNameLst>
                                          <p:attrName>ppt_y</p:attrName>
                                        </p:attrNameLst>
                                      </p:cBhvr>
                                      <p:tavLst>
                                        <p:tav tm="0">
                                          <p:val>
                                            <p:strVal val="#ppt_y-#ppt_h/2"/>
                                          </p:val>
                                        </p:tav>
                                        <p:tav tm="100000">
                                          <p:val>
                                            <p:strVal val="#ppt_y"/>
                                          </p:val>
                                        </p:tav>
                                      </p:tavLst>
                                    </p:anim>
                                    <p:anim calcmode="lin" valueType="num">
                                      <p:cBhvr>
                                        <p:cTn id="57" dur="1500" fill="hold"/>
                                        <p:tgtEl>
                                          <p:spTgt spid="71"/>
                                        </p:tgtEl>
                                        <p:attrNameLst>
                                          <p:attrName>ppt_w</p:attrName>
                                        </p:attrNameLst>
                                      </p:cBhvr>
                                      <p:tavLst>
                                        <p:tav tm="0">
                                          <p:val>
                                            <p:strVal val="#ppt_w"/>
                                          </p:val>
                                        </p:tav>
                                        <p:tav tm="100000">
                                          <p:val>
                                            <p:strVal val="#ppt_w"/>
                                          </p:val>
                                        </p:tav>
                                      </p:tavLst>
                                    </p:anim>
                                    <p:anim calcmode="lin" valueType="num">
                                      <p:cBhvr>
                                        <p:cTn id="58" dur="1500" fill="hold"/>
                                        <p:tgtEl>
                                          <p:spTgt spid="71"/>
                                        </p:tgtEl>
                                        <p:attrNameLst>
                                          <p:attrName>ppt_h</p:attrName>
                                        </p:attrNameLst>
                                      </p:cBhvr>
                                      <p:tavLst>
                                        <p:tav tm="0">
                                          <p:val>
                                            <p:fltVal val="0"/>
                                          </p:val>
                                        </p:tav>
                                        <p:tav tm="100000">
                                          <p:val>
                                            <p:strVal val="#ppt_h"/>
                                          </p:val>
                                        </p:tav>
                                      </p:tavLst>
                                    </p:anim>
                                  </p:childTnLst>
                                </p:cTn>
                              </p:par>
                              <p:par>
                                <p:cTn id="59" presetID="17" presetClass="entr" presetSubtype="1" fill="hold" nodeType="withEffect">
                                  <p:stCondLst>
                                    <p:cond delay="750"/>
                                  </p:stCondLst>
                                  <p:childTnLst>
                                    <p:set>
                                      <p:cBhvr>
                                        <p:cTn id="60" dur="1" fill="hold">
                                          <p:stCondLst>
                                            <p:cond delay="0"/>
                                          </p:stCondLst>
                                        </p:cTn>
                                        <p:tgtEl>
                                          <p:spTgt spid="75"/>
                                        </p:tgtEl>
                                        <p:attrNameLst>
                                          <p:attrName>style.visibility</p:attrName>
                                        </p:attrNameLst>
                                      </p:cBhvr>
                                      <p:to>
                                        <p:strVal val="visible"/>
                                      </p:to>
                                    </p:set>
                                    <p:anim calcmode="lin" valueType="num">
                                      <p:cBhvr>
                                        <p:cTn id="61" dur="1500" fill="hold"/>
                                        <p:tgtEl>
                                          <p:spTgt spid="75"/>
                                        </p:tgtEl>
                                        <p:attrNameLst>
                                          <p:attrName>ppt_x</p:attrName>
                                        </p:attrNameLst>
                                      </p:cBhvr>
                                      <p:tavLst>
                                        <p:tav tm="0">
                                          <p:val>
                                            <p:strVal val="#ppt_x"/>
                                          </p:val>
                                        </p:tav>
                                        <p:tav tm="100000">
                                          <p:val>
                                            <p:strVal val="#ppt_x"/>
                                          </p:val>
                                        </p:tav>
                                      </p:tavLst>
                                    </p:anim>
                                    <p:anim calcmode="lin" valueType="num">
                                      <p:cBhvr>
                                        <p:cTn id="62" dur="1500" fill="hold"/>
                                        <p:tgtEl>
                                          <p:spTgt spid="75"/>
                                        </p:tgtEl>
                                        <p:attrNameLst>
                                          <p:attrName>ppt_y</p:attrName>
                                        </p:attrNameLst>
                                      </p:cBhvr>
                                      <p:tavLst>
                                        <p:tav tm="0">
                                          <p:val>
                                            <p:strVal val="#ppt_y-#ppt_h/2"/>
                                          </p:val>
                                        </p:tav>
                                        <p:tav tm="100000">
                                          <p:val>
                                            <p:strVal val="#ppt_y"/>
                                          </p:val>
                                        </p:tav>
                                      </p:tavLst>
                                    </p:anim>
                                    <p:anim calcmode="lin" valueType="num">
                                      <p:cBhvr>
                                        <p:cTn id="63" dur="1500" fill="hold"/>
                                        <p:tgtEl>
                                          <p:spTgt spid="75"/>
                                        </p:tgtEl>
                                        <p:attrNameLst>
                                          <p:attrName>ppt_w</p:attrName>
                                        </p:attrNameLst>
                                      </p:cBhvr>
                                      <p:tavLst>
                                        <p:tav tm="0">
                                          <p:val>
                                            <p:strVal val="#ppt_w"/>
                                          </p:val>
                                        </p:tav>
                                        <p:tav tm="100000">
                                          <p:val>
                                            <p:strVal val="#ppt_w"/>
                                          </p:val>
                                        </p:tav>
                                      </p:tavLst>
                                    </p:anim>
                                    <p:anim calcmode="lin" valueType="num">
                                      <p:cBhvr>
                                        <p:cTn id="64" dur="1500" fill="hold"/>
                                        <p:tgtEl>
                                          <p:spTgt spid="75"/>
                                        </p:tgtEl>
                                        <p:attrNameLst>
                                          <p:attrName>ppt_h</p:attrName>
                                        </p:attrNameLst>
                                      </p:cBhvr>
                                      <p:tavLst>
                                        <p:tav tm="0">
                                          <p:val>
                                            <p:fltVal val="0"/>
                                          </p:val>
                                        </p:tav>
                                        <p:tav tm="100000">
                                          <p:val>
                                            <p:strVal val="#ppt_h"/>
                                          </p:val>
                                        </p:tav>
                                      </p:tavLst>
                                    </p:anim>
                                  </p:childTnLst>
                                </p:cTn>
                              </p:par>
                              <p:par>
                                <p:cTn id="65" presetID="22" presetClass="entr" presetSubtype="1" fill="hold" nodeType="with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wipe(up)">
                                      <p:cBhvr>
                                        <p:cTn id="67" dur="1000"/>
                                        <p:tgtEl>
                                          <p:spTgt spid="8"/>
                                        </p:tgtEl>
                                      </p:cBhvr>
                                    </p:animEffect>
                                  </p:childTnLst>
                                </p:cTn>
                              </p:par>
                              <p:par>
                                <p:cTn id="68" presetID="42" presetClass="path" presetSubtype="0" accel="50000" decel="50000" fill="hold" nodeType="withEffect">
                                  <p:stCondLst>
                                    <p:cond delay="0"/>
                                  </p:stCondLst>
                                  <p:childTnLst>
                                    <p:animMotion origin="layout" path="M -4.375E-6 0.04699 L -4.375E-6 4.07407E-6 " pathEditMode="relative" rAng="0" ptsTypes="AA">
                                      <p:cBhvr>
                                        <p:cTn id="69" dur="1500" fill="hold"/>
                                        <p:tgtEl>
                                          <p:spTgt spid="8"/>
                                        </p:tgtEl>
                                        <p:attrNameLst>
                                          <p:attrName>ppt_x</p:attrName>
                                          <p:attrName>ppt_y</p:attrName>
                                        </p:attrNameLst>
                                      </p:cBhvr>
                                      <p:rCtr x="0" y="-2361"/>
                                    </p:animMotion>
                                  </p:childTnLst>
                                </p:cTn>
                              </p:par>
                              <p:par>
                                <p:cTn id="70" presetID="22" presetClass="entr" presetSubtype="1" fill="hold" nodeType="withEffect">
                                  <p:stCondLst>
                                    <p:cond delay="250"/>
                                  </p:stCondLst>
                                  <p:childTnLst>
                                    <p:set>
                                      <p:cBhvr>
                                        <p:cTn id="71" dur="1" fill="hold">
                                          <p:stCondLst>
                                            <p:cond delay="0"/>
                                          </p:stCondLst>
                                        </p:cTn>
                                        <p:tgtEl>
                                          <p:spTgt spid="9"/>
                                        </p:tgtEl>
                                        <p:attrNameLst>
                                          <p:attrName>style.visibility</p:attrName>
                                        </p:attrNameLst>
                                      </p:cBhvr>
                                      <p:to>
                                        <p:strVal val="visible"/>
                                      </p:to>
                                    </p:set>
                                    <p:animEffect transition="in" filter="wipe(up)">
                                      <p:cBhvr>
                                        <p:cTn id="72" dur="1000"/>
                                        <p:tgtEl>
                                          <p:spTgt spid="9"/>
                                        </p:tgtEl>
                                      </p:cBhvr>
                                    </p:animEffect>
                                  </p:childTnLst>
                                </p:cTn>
                              </p:par>
                              <p:par>
                                <p:cTn id="73" presetID="42" presetClass="path" presetSubtype="0" accel="50000" decel="50000" fill="hold" nodeType="withEffect">
                                  <p:stCondLst>
                                    <p:cond delay="250"/>
                                  </p:stCondLst>
                                  <p:childTnLst>
                                    <p:animMotion origin="layout" path="M -4.375E-6 0.04699 L -4.375E-6 4.07407E-6 " pathEditMode="relative" rAng="0" ptsTypes="AA">
                                      <p:cBhvr>
                                        <p:cTn id="74" dur="1500" fill="hold"/>
                                        <p:tgtEl>
                                          <p:spTgt spid="9"/>
                                        </p:tgtEl>
                                        <p:attrNameLst>
                                          <p:attrName>ppt_x</p:attrName>
                                          <p:attrName>ppt_y</p:attrName>
                                        </p:attrNameLst>
                                      </p:cBhvr>
                                      <p:rCtr x="0" y="-2361"/>
                                    </p:animMotion>
                                  </p:childTnLst>
                                </p:cTn>
                              </p:par>
                              <p:par>
                                <p:cTn id="75" presetID="22" presetClass="entr" presetSubtype="1" fill="hold" nodeType="withEffect">
                                  <p:stCondLst>
                                    <p:cond delay="500"/>
                                  </p:stCondLst>
                                  <p:childTnLst>
                                    <p:set>
                                      <p:cBhvr>
                                        <p:cTn id="76" dur="1" fill="hold">
                                          <p:stCondLst>
                                            <p:cond delay="0"/>
                                          </p:stCondLst>
                                        </p:cTn>
                                        <p:tgtEl>
                                          <p:spTgt spid="10"/>
                                        </p:tgtEl>
                                        <p:attrNameLst>
                                          <p:attrName>style.visibility</p:attrName>
                                        </p:attrNameLst>
                                      </p:cBhvr>
                                      <p:to>
                                        <p:strVal val="visible"/>
                                      </p:to>
                                    </p:set>
                                    <p:animEffect transition="in" filter="wipe(up)">
                                      <p:cBhvr>
                                        <p:cTn id="77" dur="1000"/>
                                        <p:tgtEl>
                                          <p:spTgt spid="10"/>
                                        </p:tgtEl>
                                      </p:cBhvr>
                                    </p:animEffect>
                                  </p:childTnLst>
                                </p:cTn>
                              </p:par>
                              <p:par>
                                <p:cTn id="78" presetID="42" presetClass="path" presetSubtype="0" accel="50000" decel="50000" fill="hold" nodeType="withEffect">
                                  <p:stCondLst>
                                    <p:cond delay="500"/>
                                  </p:stCondLst>
                                  <p:childTnLst>
                                    <p:animMotion origin="layout" path="M -4.375E-6 0.04699 L -4.375E-6 4.07407E-6 " pathEditMode="relative" rAng="0" ptsTypes="AA">
                                      <p:cBhvr>
                                        <p:cTn id="79" dur="1500" fill="hold"/>
                                        <p:tgtEl>
                                          <p:spTgt spid="10"/>
                                        </p:tgtEl>
                                        <p:attrNameLst>
                                          <p:attrName>ppt_x</p:attrName>
                                          <p:attrName>ppt_y</p:attrName>
                                        </p:attrNameLst>
                                      </p:cBhvr>
                                      <p:rCtr x="0" y="-2361"/>
                                    </p:animMotion>
                                  </p:childTnLst>
                                </p:cTn>
                              </p:par>
                              <p:par>
                                <p:cTn id="80" presetID="22" presetClass="entr" presetSubtype="1" fill="hold" nodeType="withEffect">
                                  <p:stCondLst>
                                    <p:cond delay="750"/>
                                  </p:stCondLst>
                                  <p:childTnLst>
                                    <p:set>
                                      <p:cBhvr>
                                        <p:cTn id="81" dur="1" fill="hold">
                                          <p:stCondLst>
                                            <p:cond delay="0"/>
                                          </p:stCondLst>
                                        </p:cTn>
                                        <p:tgtEl>
                                          <p:spTgt spid="11"/>
                                        </p:tgtEl>
                                        <p:attrNameLst>
                                          <p:attrName>style.visibility</p:attrName>
                                        </p:attrNameLst>
                                      </p:cBhvr>
                                      <p:to>
                                        <p:strVal val="visible"/>
                                      </p:to>
                                    </p:set>
                                    <p:animEffect transition="in" filter="wipe(up)">
                                      <p:cBhvr>
                                        <p:cTn id="82" dur="1000"/>
                                        <p:tgtEl>
                                          <p:spTgt spid="11"/>
                                        </p:tgtEl>
                                      </p:cBhvr>
                                    </p:animEffect>
                                  </p:childTnLst>
                                </p:cTn>
                              </p:par>
                              <p:par>
                                <p:cTn id="83" presetID="42" presetClass="path" presetSubtype="0" accel="50000" decel="50000" fill="hold" nodeType="withEffect">
                                  <p:stCondLst>
                                    <p:cond delay="750"/>
                                  </p:stCondLst>
                                  <p:childTnLst>
                                    <p:animMotion origin="layout" path="M -4.375E-6 0.04699 L -4.375E-6 4.07407E-6 " pathEditMode="relative" rAng="0" ptsTypes="AA">
                                      <p:cBhvr>
                                        <p:cTn id="84" dur="1500" fill="hold"/>
                                        <p:tgtEl>
                                          <p:spTgt spid="11"/>
                                        </p:tgtEl>
                                        <p:attrNameLst>
                                          <p:attrName>ppt_x</p:attrName>
                                          <p:attrName>ppt_y</p:attrName>
                                        </p:attrNameLst>
                                      </p:cBhvr>
                                      <p:rCtr x="0" y="-2361"/>
                                    </p:animMotion>
                                  </p:childTnLst>
                                </p:cTn>
                              </p:par>
                              <p:par>
                                <p:cTn id="85" presetID="53" presetClass="entr" presetSubtype="16" fill="hold" grpId="0" nodeType="withEffect">
                                  <p:stCondLst>
                                    <p:cond delay="2000"/>
                                  </p:stCondLst>
                                  <p:childTnLst>
                                    <p:set>
                                      <p:cBhvr>
                                        <p:cTn id="86" dur="1" fill="hold">
                                          <p:stCondLst>
                                            <p:cond delay="0"/>
                                          </p:stCondLst>
                                        </p:cTn>
                                        <p:tgtEl>
                                          <p:spTgt spid="79"/>
                                        </p:tgtEl>
                                        <p:attrNameLst>
                                          <p:attrName>style.visibility</p:attrName>
                                        </p:attrNameLst>
                                      </p:cBhvr>
                                      <p:to>
                                        <p:strVal val="visible"/>
                                      </p:to>
                                    </p:set>
                                    <p:anim calcmode="lin" valueType="num">
                                      <p:cBhvr>
                                        <p:cTn id="87" dur="1000" fill="hold"/>
                                        <p:tgtEl>
                                          <p:spTgt spid="79"/>
                                        </p:tgtEl>
                                        <p:attrNameLst>
                                          <p:attrName>ppt_w</p:attrName>
                                        </p:attrNameLst>
                                      </p:cBhvr>
                                      <p:tavLst>
                                        <p:tav tm="0">
                                          <p:val>
                                            <p:fltVal val="0"/>
                                          </p:val>
                                        </p:tav>
                                        <p:tav tm="100000">
                                          <p:val>
                                            <p:strVal val="#ppt_w"/>
                                          </p:val>
                                        </p:tav>
                                      </p:tavLst>
                                    </p:anim>
                                    <p:anim calcmode="lin" valueType="num">
                                      <p:cBhvr>
                                        <p:cTn id="88" dur="1000" fill="hold"/>
                                        <p:tgtEl>
                                          <p:spTgt spid="79"/>
                                        </p:tgtEl>
                                        <p:attrNameLst>
                                          <p:attrName>ppt_h</p:attrName>
                                        </p:attrNameLst>
                                      </p:cBhvr>
                                      <p:tavLst>
                                        <p:tav tm="0">
                                          <p:val>
                                            <p:fltVal val="0"/>
                                          </p:val>
                                        </p:tav>
                                        <p:tav tm="100000">
                                          <p:val>
                                            <p:strVal val="#ppt_h"/>
                                          </p:val>
                                        </p:tav>
                                      </p:tavLst>
                                    </p:anim>
                                    <p:animEffect transition="in" filter="fade">
                                      <p:cBhvr>
                                        <p:cTn id="89" dur="1000"/>
                                        <p:tgtEl>
                                          <p:spTgt spid="79"/>
                                        </p:tgtEl>
                                      </p:cBhvr>
                                    </p:animEffect>
                                  </p:childTnLst>
                                </p:cTn>
                              </p:par>
                              <p:par>
                                <p:cTn id="90" presetID="53" presetClass="entr" presetSubtype="16" fill="hold" grpId="0" nodeType="withEffect">
                                  <p:stCondLst>
                                    <p:cond delay="2000"/>
                                  </p:stCondLst>
                                  <p:childTnLst>
                                    <p:set>
                                      <p:cBhvr>
                                        <p:cTn id="91" dur="1" fill="hold">
                                          <p:stCondLst>
                                            <p:cond delay="0"/>
                                          </p:stCondLst>
                                        </p:cTn>
                                        <p:tgtEl>
                                          <p:spTgt spid="80"/>
                                        </p:tgtEl>
                                        <p:attrNameLst>
                                          <p:attrName>style.visibility</p:attrName>
                                        </p:attrNameLst>
                                      </p:cBhvr>
                                      <p:to>
                                        <p:strVal val="visible"/>
                                      </p:to>
                                    </p:set>
                                    <p:anim calcmode="lin" valueType="num">
                                      <p:cBhvr>
                                        <p:cTn id="92" dur="1000" fill="hold"/>
                                        <p:tgtEl>
                                          <p:spTgt spid="80"/>
                                        </p:tgtEl>
                                        <p:attrNameLst>
                                          <p:attrName>ppt_w</p:attrName>
                                        </p:attrNameLst>
                                      </p:cBhvr>
                                      <p:tavLst>
                                        <p:tav tm="0">
                                          <p:val>
                                            <p:fltVal val="0"/>
                                          </p:val>
                                        </p:tav>
                                        <p:tav tm="100000">
                                          <p:val>
                                            <p:strVal val="#ppt_w"/>
                                          </p:val>
                                        </p:tav>
                                      </p:tavLst>
                                    </p:anim>
                                    <p:anim calcmode="lin" valueType="num">
                                      <p:cBhvr>
                                        <p:cTn id="93" dur="1000" fill="hold"/>
                                        <p:tgtEl>
                                          <p:spTgt spid="80"/>
                                        </p:tgtEl>
                                        <p:attrNameLst>
                                          <p:attrName>ppt_h</p:attrName>
                                        </p:attrNameLst>
                                      </p:cBhvr>
                                      <p:tavLst>
                                        <p:tav tm="0">
                                          <p:val>
                                            <p:fltVal val="0"/>
                                          </p:val>
                                        </p:tav>
                                        <p:tav tm="100000">
                                          <p:val>
                                            <p:strVal val="#ppt_h"/>
                                          </p:val>
                                        </p:tav>
                                      </p:tavLst>
                                    </p:anim>
                                    <p:animEffect transition="in" filter="fade">
                                      <p:cBhvr>
                                        <p:cTn id="94" dur="1000"/>
                                        <p:tgtEl>
                                          <p:spTgt spid="80"/>
                                        </p:tgtEl>
                                      </p:cBhvr>
                                    </p:animEffect>
                                  </p:childTnLst>
                                </p:cTn>
                              </p:par>
                              <p:par>
                                <p:cTn id="95" presetID="53" presetClass="entr" presetSubtype="16" fill="hold" grpId="0" nodeType="withEffect">
                                  <p:stCondLst>
                                    <p:cond delay="2000"/>
                                  </p:stCondLst>
                                  <p:childTnLst>
                                    <p:set>
                                      <p:cBhvr>
                                        <p:cTn id="96" dur="1" fill="hold">
                                          <p:stCondLst>
                                            <p:cond delay="0"/>
                                          </p:stCondLst>
                                        </p:cTn>
                                        <p:tgtEl>
                                          <p:spTgt spid="81"/>
                                        </p:tgtEl>
                                        <p:attrNameLst>
                                          <p:attrName>style.visibility</p:attrName>
                                        </p:attrNameLst>
                                      </p:cBhvr>
                                      <p:to>
                                        <p:strVal val="visible"/>
                                      </p:to>
                                    </p:set>
                                    <p:anim calcmode="lin" valueType="num">
                                      <p:cBhvr>
                                        <p:cTn id="97" dur="1000" fill="hold"/>
                                        <p:tgtEl>
                                          <p:spTgt spid="81"/>
                                        </p:tgtEl>
                                        <p:attrNameLst>
                                          <p:attrName>ppt_w</p:attrName>
                                        </p:attrNameLst>
                                      </p:cBhvr>
                                      <p:tavLst>
                                        <p:tav tm="0">
                                          <p:val>
                                            <p:fltVal val="0"/>
                                          </p:val>
                                        </p:tav>
                                        <p:tav tm="100000">
                                          <p:val>
                                            <p:strVal val="#ppt_w"/>
                                          </p:val>
                                        </p:tav>
                                      </p:tavLst>
                                    </p:anim>
                                    <p:anim calcmode="lin" valueType="num">
                                      <p:cBhvr>
                                        <p:cTn id="98" dur="1000" fill="hold"/>
                                        <p:tgtEl>
                                          <p:spTgt spid="81"/>
                                        </p:tgtEl>
                                        <p:attrNameLst>
                                          <p:attrName>ppt_h</p:attrName>
                                        </p:attrNameLst>
                                      </p:cBhvr>
                                      <p:tavLst>
                                        <p:tav tm="0">
                                          <p:val>
                                            <p:fltVal val="0"/>
                                          </p:val>
                                        </p:tav>
                                        <p:tav tm="100000">
                                          <p:val>
                                            <p:strVal val="#ppt_h"/>
                                          </p:val>
                                        </p:tav>
                                      </p:tavLst>
                                    </p:anim>
                                    <p:animEffect transition="in" filter="fade">
                                      <p:cBhvr>
                                        <p:cTn id="99" dur="1000"/>
                                        <p:tgtEl>
                                          <p:spTgt spid="81"/>
                                        </p:tgtEl>
                                      </p:cBhvr>
                                    </p:animEffect>
                                  </p:childTnLst>
                                </p:cTn>
                              </p:par>
                              <p:par>
                                <p:cTn id="100" presetID="22" presetClass="entr" presetSubtype="2" fill="hold" nodeType="withEffect">
                                  <p:stCondLst>
                                    <p:cond delay="2000"/>
                                  </p:stCondLst>
                                  <p:childTnLst>
                                    <p:set>
                                      <p:cBhvr>
                                        <p:cTn id="101" dur="1" fill="hold">
                                          <p:stCondLst>
                                            <p:cond delay="0"/>
                                          </p:stCondLst>
                                        </p:cTn>
                                        <p:tgtEl>
                                          <p:spTgt spid="90"/>
                                        </p:tgtEl>
                                        <p:attrNameLst>
                                          <p:attrName>style.visibility</p:attrName>
                                        </p:attrNameLst>
                                      </p:cBhvr>
                                      <p:to>
                                        <p:strVal val="visible"/>
                                      </p:to>
                                    </p:set>
                                    <p:animEffect transition="in" filter="wipe(right)">
                                      <p:cBhvr>
                                        <p:cTn id="102" dur="1000"/>
                                        <p:tgtEl>
                                          <p:spTgt spid="90"/>
                                        </p:tgtEl>
                                      </p:cBhvr>
                                    </p:animEffect>
                                  </p:childTnLst>
                                </p:cTn>
                              </p:par>
                              <p:par>
                                <p:cTn id="103" presetID="63" presetClass="path" presetSubtype="0" accel="50000" decel="50000" fill="hold" nodeType="withEffect">
                                  <p:stCondLst>
                                    <p:cond delay="2000"/>
                                  </p:stCondLst>
                                  <p:childTnLst>
                                    <p:animMotion origin="layout" path="M -0.02474 3.7037E-7 L -1.45833E-6 3.7037E-7 " pathEditMode="relative" rAng="0" ptsTypes="AA">
                                      <p:cBhvr>
                                        <p:cTn id="104" dur="1500" fill="hold"/>
                                        <p:tgtEl>
                                          <p:spTgt spid="90"/>
                                        </p:tgtEl>
                                        <p:attrNameLst>
                                          <p:attrName>ppt_x</p:attrName>
                                          <p:attrName>ppt_y</p:attrName>
                                        </p:attrNameLst>
                                      </p:cBhvr>
                                      <p:rCtr x="1172" y="0"/>
                                    </p:animMotion>
                                  </p:childTnLst>
                                </p:cTn>
                              </p:par>
                              <p:par>
                                <p:cTn id="105" presetID="22" presetClass="entr" presetSubtype="8" fill="hold" nodeType="withEffect">
                                  <p:stCondLst>
                                    <p:cond delay="2000"/>
                                  </p:stCondLst>
                                  <p:childTnLst>
                                    <p:set>
                                      <p:cBhvr>
                                        <p:cTn id="106" dur="1" fill="hold">
                                          <p:stCondLst>
                                            <p:cond delay="0"/>
                                          </p:stCondLst>
                                        </p:cTn>
                                        <p:tgtEl>
                                          <p:spTgt spid="86"/>
                                        </p:tgtEl>
                                        <p:attrNameLst>
                                          <p:attrName>style.visibility</p:attrName>
                                        </p:attrNameLst>
                                      </p:cBhvr>
                                      <p:to>
                                        <p:strVal val="visible"/>
                                      </p:to>
                                    </p:set>
                                    <p:animEffect transition="in" filter="wipe(left)">
                                      <p:cBhvr>
                                        <p:cTn id="107" dur="1000"/>
                                        <p:tgtEl>
                                          <p:spTgt spid="86"/>
                                        </p:tgtEl>
                                      </p:cBhvr>
                                    </p:animEffect>
                                  </p:childTnLst>
                                </p:cTn>
                              </p:par>
                              <p:par>
                                <p:cTn id="108" presetID="63" presetClass="path" presetSubtype="0" accel="50000" decel="50000" fill="hold" nodeType="withEffect">
                                  <p:stCondLst>
                                    <p:cond delay="2000"/>
                                  </p:stCondLst>
                                  <p:childTnLst>
                                    <p:animMotion origin="layout" path="M 2.08333E-7 4.44444E-6 L 0.02474 4.44444E-6 " pathEditMode="relative" rAng="0" ptsTypes="AA">
                                      <p:cBhvr>
                                        <p:cTn id="109" dur="1500" spd="-100000" fill="hold"/>
                                        <p:tgtEl>
                                          <p:spTgt spid="86"/>
                                        </p:tgtEl>
                                        <p:attrNameLst>
                                          <p:attrName>ppt_x</p:attrName>
                                          <p:attrName>ppt_y</p:attrName>
                                        </p:attrNameLst>
                                      </p:cBhvr>
                                      <p:rCtr x="1237" y="0"/>
                                    </p:animMotion>
                                  </p:childTnLst>
                                </p:cTn>
                              </p:par>
                              <p:par>
                                <p:cTn id="110" presetID="22" presetClass="entr" presetSubtype="8" fill="hold" nodeType="withEffect">
                                  <p:stCondLst>
                                    <p:cond delay="2000"/>
                                  </p:stCondLst>
                                  <p:childTnLst>
                                    <p:set>
                                      <p:cBhvr>
                                        <p:cTn id="111" dur="1" fill="hold">
                                          <p:stCondLst>
                                            <p:cond delay="0"/>
                                          </p:stCondLst>
                                        </p:cTn>
                                        <p:tgtEl>
                                          <p:spTgt spid="87"/>
                                        </p:tgtEl>
                                        <p:attrNameLst>
                                          <p:attrName>style.visibility</p:attrName>
                                        </p:attrNameLst>
                                      </p:cBhvr>
                                      <p:to>
                                        <p:strVal val="visible"/>
                                      </p:to>
                                    </p:set>
                                    <p:animEffect transition="in" filter="wipe(left)">
                                      <p:cBhvr>
                                        <p:cTn id="112" dur="1000"/>
                                        <p:tgtEl>
                                          <p:spTgt spid="87"/>
                                        </p:tgtEl>
                                      </p:cBhvr>
                                    </p:animEffect>
                                  </p:childTnLst>
                                </p:cTn>
                              </p:par>
                              <p:par>
                                <p:cTn id="113" presetID="63" presetClass="path" presetSubtype="0" accel="50000" decel="50000" fill="hold" nodeType="withEffect">
                                  <p:stCondLst>
                                    <p:cond delay="2000"/>
                                  </p:stCondLst>
                                  <p:childTnLst>
                                    <p:animMotion origin="layout" path="M 2.08333E-7 4.44444E-6 L 0.02474 4.44444E-6 " pathEditMode="relative" rAng="0" ptsTypes="AA">
                                      <p:cBhvr>
                                        <p:cTn id="114" dur="1500" spd="-100000" fill="hold"/>
                                        <p:tgtEl>
                                          <p:spTgt spid="87"/>
                                        </p:tgtEl>
                                        <p:attrNameLst>
                                          <p:attrName>ppt_x</p:attrName>
                                          <p:attrName>ppt_y</p:attrName>
                                        </p:attrNameLst>
                                      </p:cBhvr>
                                      <p:rCtr x="1237" y="0"/>
                                    </p:animMotion>
                                  </p:childTnLst>
                                </p:cTn>
                              </p:par>
                              <p:par>
                                <p:cTn id="115" presetID="53" presetClass="entr" presetSubtype="16" fill="hold" grpId="0" nodeType="withEffect">
                                  <p:stCondLst>
                                    <p:cond delay="2750"/>
                                  </p:stCondLst>
                                  <p:childTnLst>
                                    <p:set>
                                      <p:cBhvr>
                                        <p:cTn id="116" dur="1" fill="hold">
                                          <p:stCondLst>
                                            <p:cond delay="0"/>
                                          </p:stCondLst>
                                        </p:cTn>
                                        <p:tgtEl>
                                          <p:spTgt spid="93"/>
                                        </p:tgtEl>
                                        <p:attrNameLst>
                                          <p:attrName>style.visibility</p:attrName>
                                        </p:attrNameLst>
                                      </p:cBhvr>
                                      <p:to>
                                        <p:strVal val="visible"/>
                                      </p:to>
                                    </p:set>
                                    <p:anim calcmode="lin" valueType="num">
                                      <p:cBhvr>
                                        <p:cTn id="117" dur="1000" fill="hold"/>
                                        <p:tgtEl>
                                          <p:spTgt spid="93"/>
                                        </p:tgtEl>
                                        <p:attrNameLst>
                                          <p:attrName>ppt_w</p:attrName>
                                        </p:attrNameLst>
                                      </p:cBhvr>
                                      <p:tavLst>
                                        <p:tav tm="0">
                                          <p:val>
                                            <p:fltVal val="0"/>
                                          </p:val>
                                        </p:tav>
                                        <p:tav tm="100000">
                                          <p:val>
                                            <p:strVal val="#ppt_w"/>
                                          </p:val>
                                        </p:tav>
                                      </p:tavLst>
                                    </p:anim>
                                    <p:anim calcmode="lin" valueType="num">
                                      <p:cBhvr>
                                        <p:cTn id="118" dur="1000" fill="hold"/>
                                        <p:tgtEl>
                                          <p:spTgt spid="93"/>
                                        </p:tgtEl>
                                        <p:attrNameLst>
                                          <p:attrName>ppt_h</p:attrName>
                                        </p:attrNameLst>
                                      </p:cBhvr>
                                      <p:tavLst>
                                        <p:tav tm="0">
                                          <p:val>
                                            <p:fltVal val="0"/>
                                          </p:val>
                                        </p:tav>
                                        <p:tav tm="100000">
                                          <p:val>
                                            <p:strVal val="#ppt_h"/>
                                          </p:val>
                                        </p:tav>
                                      </p:tavLst>
                                    </p:anim>
                                    <p:animEffect transition="in" filter="fade">
                                      <p:cBhvr>
                                        <p:cTn id="119" dur="1000"/>
                                        <p:tgtEl>
                                          <p:spTgt spid="93"/>
                                        </p:tgtEl>
                                      </p:cBhvr>
                                    </p:animEffect>
                                  </p:childTnLst>
                                </p:cTn>
                              </p:par>
                              <p:par>
                                <p:cTn id="120" presetID="53" presetClass="entr" presetSubtype="16" fill="hold" grpId="0" nodeType="withEffect">
                                  <p:stCondLst>
                                    <p:cond delay="2750"/>
                                  </p:stCondLst>
                                  <p:childTnLst>
                                    <p:set>
                                      <p:cBhvr>
                                        <p:cTn id="121" dur="1" fill="hold">
                                          <p:stCondLst>
                                            <p:cond delay="0"/>
                                          </p:stCondLst>
                                        </p:cTn>
                                        <p:tgtEl>
                                          <p:spTgt spid="101"/>
                                        </p:tgtEl>
                                        <p:attrNameLst>
                                          <p:attrName>style.visibility</p:attrName>
                                        </p:attrNameLst>
                                      </p:cBhvr>
                                      <p:to>
                                        <p:strVal val="visible"/>
                                      </p:to>
                                    </p:set>
                                    <p:anim calcmode="lin" valueType="num">
                                      <p:cBhvr>
                                        <p:cTn id="122" dur="1000" fill="hold"/>
                                        <p:tgtEl>
                                          <p:spTgt spid="101"/>
                                        </p:tgtEl>
                                        <p:attrNameLst>
                                          <p:attrName>ppt_w</p:attrName>
                                        </p:attrNameLst>
                                      </p:cBhvr>
                                      <p:tavLst>
                                        <p:tav tm="0">
                                          <p:val>
                                            <p:fltVal val="0"/>
                                          </p:val>
                                        </p:tav>
                                        <p:tav tm="100000">
                                          <p:val>
                                            <p:strVal val="#ppt_w"/>
                                          </p:val>
                                        </p:tav>
                                      </p:tavLst>
                                    </p:anim>
                                    <p:anim calcmode="lin" valueType="num">
                                      <p:cBhvr>
                                        <p:cTn id="123" dur="1000" fill="hold"/>
                                        <p:tgtEl>
                                          <p:spTgt spid="101"/>
                                        </p:tgtEl>
                                        <p:attrNameLst>
                                          <p:attrName>ppt_h</p:attrName>
                                        </p:attrNameLst>
                                      </p:cBhvr>
                                      <p:tavLst>
                                        <p:tav tm="0">
                                          <p:val>
                                            <p:fltVal val="0"/>
                                          </p:val>
                                        </p:tav>
                                        <p:tav tm="100000">
                                          <p:val>
                                            <p:strVal val="#ppt_h"/>
                                          </p:val>
                                        </p:tav>
                                      </p:tavLst>
                                    </p:anim>
                                    <p:animEffect transition="in" filter="fade">
                                      <p:cBhvr>
                                        <p:cTn id="124" dur="1000"/>
                                        <p:tgtEl>
                                          <p:spTgt spid="101"/>
                                        </p:tgtEl>
                                      </p:cBhvr>
                                    </p:animEffect>
                                  </p:childTnLst>
                                </p:cTn>
                              </p:par>
                              <p:par>
                                <p:cTn id="125" presetID="53" presetClass="entr" presetSubtype="16" fill="hold" grpId="0" nodeType="withEffect">
                                  <p:stCondLst>
                                    <p:cond delay="2750"/>
                                  </p:stCondLst>
                                  <p:childTnLst>
                                    <p:set>
                                      <p:cBhvr>
                                        <p:cTn id="126" dur="1" fill="hold">
                                          <p:stCondLst>
                                            <p:cond delay="0"/>
                                          </p:stCondLst>
                                        </p:cTn>
                                        <p:tgtEl>
                                          <p:spTgt spid="97"/>
                                        </p:tgtEl>
                                        <p:attrNameLst>
                                          <p:attrName>style.visibility</p:attrName>
                                        </p:attrNameLst>
                                      </p:cBhvr>
                                      <p:to>
                                        <p:strVal val="visible"/>
                                      </p:to>
                                    </p:set>
                                    <p:anim calcmode="lin" valueType="num">
                                      <p:cBhvr>
                                        <p:cTn id="127" dur="1000" fill="hold"/>
                                        <p:tgtEl>
                                          <p:spTgt spid="97"/>
                                        </p:tgtEl>
                                        <p:attrNameLst>
                                          <p:attrName>ppt_w</p:attrName>
                                        </p:attrNameLst>
                                      </p:cBhvr>
                                      <p:tavLst>
                                        <p:tav tm="0">
                                          <p:val>
                                            <p:fltVal val="0"/>
                                          </p:val>
                                        </p:tav>
                                        <p:tav tm="100000">
                                          <p:val>
                                            <p:strVal val="#ppt_w"/>
                                          </p:val>
                                        </p:tav>
                                      </p:tavLst>
                                    </p:anim>
                                    <p:anim calcmode="lin" valueType="num">
                                      <p:cBhvr>
                                        <p:cTn id="128" dur="1000" fill="hold"/>
                                        <p:tgtEl>
                                          <p:spTgt spid="97"/>
                                        </p:tgtEl>
                                        <p:attrNameLst>
                                          <p:attrName>ppt_h</p:attrName>
                                        </p:attrNameLst>
                                      </p:cBhvr>
                                      <p:tavLst>
                                        <p:tav tm="0">
                                          <p:val>
                                            <p:fltVal val="0"/>
                                          </p:val>
                                        </p:tav>
                                        <p:tav tm="100000">
                                          <p:val>
                                            <p:strVal val="#ppt_h"/>
                                          </p:val>
                                        </p:tav>
                                      </p:tavLst>
                                    </p:anim>
                                    <p:animEffect transition="in" filter="fade">
                                      <p:cBhvr>
                                        <p:cTn id="129" dur="1000"/>
                                        <p:tgtEl>
                                          <p:spTgt spid="97"/>
                                        </p:tgtEl>
                                      </p:cBhvr>
                                    </p:animEffect>
                                  </p:childTnLst>
                                </p:cTn>
                              </p:par>
                              <p:par>
                                <p:cTn id="130" presetID="22" presetClass="entr" presetSubtype="8" fill="hold" nodeType="withEffect">
                                  <p:stCondLst>
                                    <p:cond delay="2750"/>
                                  </p:stCondLst>
                                  <p:childTnLst>
                                    <p:set>
                                      <p:cBhvr>
                                        <p:cTn id="131" dur="1" fill="hold">
                                          <p:stCondLst>
                                            <p:cond delay="0"/>
                                          </p:stCondLst>
                                        </p:cTn>
                                        <p:tgtEl>
                                          <p:spTgt spid="94"/>
                                        </p:tgtEl>
                                        <p:attrNameLst>
                                          <p:attrName>style.visibility</p:attrName>
                                        </p:attrNameLst>
                                      </p:cBhvr>
                                      <p:to>
                                        <p:strVal val="visible"/>
                                      </p:to>
                                    </p:set>
                                    <p:animEffect transition="in" filter="wipe(left)">
                                      <p:cBhvr>
                                        <p:cTn id="132" dur="1000"/>
                                        <p:tgtEl>
                                          <p:spTgt spid="94"/>
                                        </p:tgtEl>
                                      </p:cBhvr>
                                    </p:animEffect>
                                  </p:childTnLst>
                                </p:cTn>
                              </p:par>
                              <p:par>
                                <p:cTn id="133" presetID="63" presetClass="path" presetSubtype="0" accel="50000" decel="50000" fill="hold" nodeType="withEffect">
                                  <p:stCondLst>
                                    <p:cond delay="2750"/>
                                  </p:stCondLst>
                                  <p:childTnLst>
                                    <p:animMotion origin="layout" path="M 2.08333E-7 4.44444E-6 L 0.02474 4.44444E-6 " pathEditMode="relative" rAng="0" ptsTypes="AA">
                                      <p:cBhvr>
                                        <p:cTn id="134" dur="1500" spd="-100000" fill="hold"/>
                                        <p:tgtEl>
                                          <p:spTgt spid="94"/>
                                        </p:tgtEl>
                                        <p:attrNameLst>
                                          <p:attrName>ppt_x</p:attrName>
                                          <p:attrName>ppt_y</p:attrName>
                                        </p:attrNameLst>
                                      </p:cBhvr>
                                      <p:rCtr x="1237" y="0"/>
                                    </p:animMotion>
                                  </p:childTnLst>
                                </p:cTn>
                              </p:par>
                              <p:par>
                                <p:cTn id="135" presetID="22" presetClass="entr" presetSubtype="8" fill="hold" nodeType="withEffect">
                                  <p:stCondLst>
                                    <p:cond delay="2750"/>
                                  </p:stCondLst>
                                  <p:childTnLst>
                                    <p:set>
                                      <p:cBhvr>
                                        <p:cTn id="136" dur="1" fill="hold">
                                          <p:stCondLst>
                                            <p:cond delay="0"/>
                                          </p:stCondLst>
                                        </p:cTn>
                                        <p:tgtEl>
                                          <p:spTgt spid="102"/>
                                        </p:tgtEl>
                                        <p:attrNameLst>
                                          <p:attrName>style.visibility</p:attrName>
                                        </p:attrNameLst>
                                      </p:cBhvr>
                                      <p:to>
                                        <p:strVal val="visible"/>
                                      </p:to>
                                    </p:set>
                                    <p:animEffect transition="in" filter="wipe(left)">
                                      <p:cBhvr>
                                        <p:cTn id="137" dur="1000"/>
                                        <p:tgtEl>
                                          <p:spTgt spid="102"/>
                                        </p:tgtEl>
                                      </p:cBhvr>
                                    </p:animEffect>
                                  </p:childTnLst>
                                </p:cTn>
                              </p:par>
                              <p:par>
                                <p:cTn id="138" presetID="63" presetClass="path" presetSubtype="0" accel="50000" decel="50000" fill="hold" nodeType="withEffect">
                                  <p:stCondLst>
                                    <p:cond delay="2750"/>
                                  </p:stCondLst>
                                  <p:childTnLst>
                                    <p:animMotion origin="layout" path="M 2.08333E-7 4.44444E-6 L 0.02474 4.44444E-6 " pathEditMode="relative" rAng="0" ptsTypes="AA">
                                      <p:cBhvr>
                                        <p:cTn id="139" dur="1500" spd="-100000" fill="hold"/>
                                        <p:tgtEl>
                                          <p:spTgt spid="102"/>
                                        </p:tgtEl>
                                        <p:attrNameLst>
                                          <p:attrName>ppt_x</p:attrName>
                                          <p:attrName>ppt_y</p:attrName>
                                        </p:attrNameLst>
                                      </p:cBhvr>
                                      <p:rCtr x="1237" y="0"/>
                                    </p:animMotion>
                                  </p:childTnLst>
                                </p:cTn>
                              </p:par>
                              <p:par>
                                <p:cTn id="140" presetID="22" presetClass="entr" presetSubtype="2" fill="hold" nodeType="withEffect">
                                  <p:stCondLst>
                                    <p:cond delay="2750"/>
                                  </p:stCondLst>
                                  <p:childTnLst>
                                    <p:set>
                                      <p:cBhvr>
                                        <p:cTn id="141" dur="1" fill="hold">
                                          <p:stCondLst>
                                            <p:cond delay="0"/>
                                          </p:stCondLst>
                                        </p:cTn>
                                        <p:tgtEl>
                                          <p:spTgt spid="98"/>
                                        </p:tgtEl>
                                        <p:attrNameLst>
                                          <p:attrName>style.visibility</p:attrName>
                                        </p:attrNameLst>
                                      </p:cBhvr>
                                      <p:to>
                                        <p:strVal val="visible"/>
                                      </p:to>
                                    </p:set>
                                    <p:animEffect transition="in" filter="wipe(right)">
                                      <p:cBhvr>
                                        <p:cTn id="142" dur="1000"/>
                                        <p:tgtEl>
                                          <p:spTgt spid="98"/>
                                        </p:tgtEl>
                                      </p:cBhvr>
                                    </p:animEffect>
                                  </p:childTnLst>
                                </p:cTn>
                              </p:par>
                              <p:par>
                                <p:cTn id="143" presetID="63" presetClass="path" presetSubtype="0" accel="50000" decel="50000" fill="hold" nodeType="withEffect">
                                  <p:stCondLst>
                                    <p:cond delay="2750"/>
                                  </p:stCondLst>
                                  <p:childTnLst>
                                    <p:animMotion origin="layout" path="M -0.02474 3.7037E-7 L -1.45833E-6 3.7037E-7 " pathEditMode="relative" rAng="0" ptsTypes="AA">
                                      <p:cBhvr>
                                        <p:cTn id="144" dur="1500" fill="hold"/>
                                        <p:tgtEl>
                                          <p:spTgt spid="98"/>
                                        </p:tgtEl>
                                        <p:attrNameLst>
                                          <p:attrName>ppt_x</p:attrName>
                                          <p:attrName>ppt_y</p:attrName>
                                        </p:attrNameLst>
                                      </p:cBhvr>
                                      <p:rCtr x="1172" y="0"/>
                                    </p:animMotion>
                                  </p:childTnLst>
                                </p:cTn>
                              </p:par>
                              <p:par>
                                <p:cTn id="145" presetID="53" presetClass="entr" presetSubtype="16" fill="hold" grpId="0" nodeType="withEffect">
                                  <p:stCondLst>
                                    <p:cond delay="3500"/>
                                  </p:stCondLst>
                                  <p:childTnLst>
                                    <p:set>
                                      <p:cBhvr>
                                        <p:cTn id="146" dur="1" fill="hold">
                                          <p:stCondLst>
                                            <p:cond delay="0"/>
                                          </p:stCondLst>
                                        </p:cTn>
                                        <p:tgtEl>
                                          <p:spTgt spid="105"/>
                                        </p:tgtEl>
                                        <p:attrNameLst>
                                          <p:attrName>style.visibility</p:attrName>
                                        </p:attrNameLst>
                                      </p:cBhvr>
                                      <p:to>
                                        <p:strVal val="visible"/>
                                      </p:to>
                                    </p:set>
                                    <p:anim calcmode="lin" valueType="num">
                                      <p:cBhvr>
                                        <p:cTn id="147" dur="1000" fill="hold"/>
                                        <p:tgtEl>
                                          <p:spTgt spid="105"/>
                                        </p:tgtEl>
                                        <p:attrNameLst>
                                          <p:attrName>ppt_w</p:attrName>
                                        </p:attrNameLst>
                                      </p:cBhvr>
                                      <p:tavLst>
                                        <p:tav tm="0">
                                          <p:val>
                                            <p:fltVal val="0"/>
                                          </p:val>
                                        </p:tav>
                                        <p:tav tm="100000">
                                          <p:val>
                                            <p:strVal val="#ppt_w"/>
                                          </p:val>
                                        </p:tav>
                                      </p:tavLst>
                                    </p:anim>
                                    <p:anim calcmode="lin" valueType="num">
                                      <p:cBhvr>
                                        <p:cTn id="148" dur="1000" fill="hold"/>
                                        <p:tgtEl>
                                          <p:spTgt spid="105"/>
                                        </p:tgtEl>
                                        <p:attrNameLst>
                                          <p:attrName>ppt_h</p:attrName>
                                        </p:attrNameLst>
                                      </p:cBhvr>
                                      <p:tavLst>
                                        <p:tav tm="0">
                                          <p:val>
                                            <p:fltVal val="0"/>
                                          </p:val>
                                        </p:tav>
                                        <p:tav tm="100000">
                                          <p:val>
                                            <p:strVal val="#ppt_h"/>
                                          </p:val>
                                        </p:tav>
                                      </p:tavLst>
                                    </p:anim>
                                    <p:animEffect transition="in" filter="fade">
                                      <p:cBhvr>
                                        <p:cTn id="149" dur="1000"/>
                                        <p:tgtEl>
                                          <p:spTgt spid="105"/>
                                        </p:tgtEl>
                                      </p:cBhvr>
                                    </p:animEffect>
                                  </p:childTnLst>
                                </p:cTn>
                              </p:par>
                              <p:par>
                                <p:cTn id="150" presetID="53" presetClass="entr" presetSubtype="16" fill="hold" grpId="0" nodeType="withEffect">
                                  <p:stCondLst>
                                    <p:cond delay="3500"/>
                                  </p:stCondLst>
                                  <p:childTnLst>
                                    <p:set>
                                      <p:cBhvr>
                                        <p:cTn id="151" dur="1" fill="hold">
                                          <p:stCondLst>
                                            <p:cond delay="0"/>
                                          </p:stCondLst>
                                        </p:cTn>
                                        <p:tgtEl>
                                          <p:spTgt spid="110"/>
                                        </p:tgtEl>
                                        <p:attrNameLst>
                                          <p:attrName>style.visibility</p:attrName>
                                        </p:attrNameLst>
                                      </p:cBhvr>
                                      <p:to>
                                        <p:strVal val="visible"/>
                                      </p:to>
                                    </p:set>
                                    <p:anim calcmode="lin" valueType="num">
                                      <p:cBhvr>
                                        <p:cTn id="152" dur="1000" fill="hold"/>
                                        <p:tgtEl>
                                          <p:spTgt spid="110"/>
                                        </p:tgtEl>
                                        <p:attrNameLst>
                                          <p:attrName>ppt_w</p:attrName>
                                        </p:attrNameLst>
                                      </p:cBhvr>
                                      <p:tavLst>
                                        <p:tav tm="0">
                                          <p:val>
                                            <p:fltVal val="0"/>
                                          </p:val>
                                        </p:tav>
                                        <p:tav tm="100000">
                                          <p:val>
                                            <p:strVal val="#ppt_w"/>
                                          </p:val>
                                        </p:tav>
                                      </p:tavLst>
                                    </p:anim>
                                    <p:anim calcmode="lin" valueType="num">
                                      <p:cBhvr>
                                        <p:cTn id="153" dur="1000" fill="hold"/>
                                        <p:tgtEl>
                                          <p:spTgt spid="110"/>
                                        </p:tgtEl>
                                        <p:attrNameLst>
                                          <p:attrName>ppt_h</p:attrName>
                                        </p:attrNameLst>
                                      </p:cBhvr>
                                      <p:tavLst>
                                        <p:tav tm="0">
                                          <p:val>
                                            <p:fltVal val="0"/>
                                          </p:val>
                                        </p:tav>
                                        <p:tav tm="100000">
                                          <p:val>
                                            <p:strVal val="#ppt_h"/>
                                          </p:val>
                                        </p:tav>
                                      </p:tavLst>
                                    </p:anim>
                                    <p:animEffect transition="in" filter="fade">
                                      <p:cBhvr>
                                        <p:cTn id="154" dur="1000"/>
                                        <p:tgtEl>
                                          <p:spTgt spid="110"/>
                                        </p:tgtEl>
                                      </p:cBhvr>
                                    </p:animEffect>
                                  </p:childTnLst>
                                </p:cTn>
                              </p:par>
                              <p:par>
                                <p:cTn id="155" presetID="53" presetClass="entr" presetSubtype="16" fill="hold" grpId="0" nodeType="withEffect">
                                  <p:stCondLst>
                                    <p:cond delay="3500"/>
                                  </p:stCondLst>
                                  <p:childTnLst>
                                    <p:set>
                                      <p:cBhvr>
                                        <p:cTn id="156" dur="1" fill="hold">
                                          <p:stCondLst>
                                            <p:cond delay="0"/>
                                          </p:stCondLst>
                                        </p:cTn>
                                        <p:tgtEl>
                                          <p:spTgt spid="114"/>
                                        </p:tgtEl>
                                        <p:attrNameLst>
                                          <p:attrName>style.visibility</p:attrName>
                                        </p:attrNameLst>
                                      </p:cBhvr>
                                      <p:to>
                                        <p:strVal val="visible"/>
                                      </p:to>
                                    </p:set>
                                    <p:anim calcmode="lin" valueType="num">
                                      <p:cBhvr>
                                        <p:cTn id="157" dur="1000" fill="hold"/>
                                        <p:tgtEl>
                                          <p:spTgt spid="114"/>
                                        </p:tgtEl>
                                        <p:attrNameLst>
                                          <p:attrName>ppt_w</p:attrName>
                                        </p:attrNameLst>
                                      </p:cBhvr>
                                      <p:tavLst>
                                        <p:tav tm="0">
                                          <p:val>
                                            <p:fltVal val="0"/>
                                          </p:val>
                                        </p:tav>
                                        <p:tav tm="100000">
                                          <p:val>
                                            <p:strVal val="#ppt_w"/>
                                          </p:val>
                                        </p:tav>
                                      </p:tavLst>
                                    </p:anim>
                                    <p:anim calcmode="lin" valueType="num">
                                      <p:cBhvr>
                                        <p:cTn id="158" dur="1000" fill="hold"/>
                                        <p:tgtEl>
                                          <p:spTgt spid="114"/>
                                        </p:tgtEl>
                                        <p:attrNameLst>
                                          <p:attrName>ppt_h</p:attrName>
                                        </p:attrNameLst>
                                      </p:cBhvr>
                                      <p:tavLst>
                                        <p:tav tm="0">
                                          <p:val>
                                            <p:fltVal val="0"/>
                                          </p:val>
                                        </p:tav>
                                        <p:tav tm="100000">
                                          <p:val>
                                            <p:strVal val="#ppt_h"/>
                                          </p:val>
                                        </p:tav>
                                      </p:tavLst>
                                    </p:anim>
                                    <p:animEffect transition="in" filter="fade">
                                      <p:cBhvr>
                                        <p:cTn id="159" dur="1000"/>
                                        <p:tgtEl>
                                          <p:spTgt spid="114"/>
                                        </p:tgtEl>
                                      </p:cBhvr>
                                    </p:animEffect>
                                  </p:childTnLst>
                                </p:cTn>
                              </p:par>
                              <p:par>
                                <p:cTn id="160" presetID="22" presetClass="entr" presetSubtype="8" fill="hold" nodeType="withEffect">
                                  <p:stCondLst>
                                    <p:cond delay="3500"/>
                                  </p:stCondLst>
                                  <p:childTnLst>
                                    <p:set>
                                      <p:cBhvr>
                                        <p:cTn id="161" dur="1" fill="hold">
                                          <p:stCondLst>
                                            <p:cond delay="0"/>
                                          </p:stCondLst>
                                        </p:cTn>
                                        <p:tgtEl>
                                          <p:spTgt spid="106"/>
                                        </p:tgtEl>
                                        <p:attrNameLst>
                                          <p:attrName>style.visibility</p:attrName>
                                        </p:attrNameLst>
                                      </p:cBhvr>
                                      <p:to>
                                        <p:strVal val="visible"/>
                                      </p:to>
                                    </p:set>
                                    <p:animEffect transition="in" filter="wipe(left)">
                                      <p:cBhvr>
                                        <p:cTn id="162" dur="1000"/>
                                        <p:tgtEl>
                                          <p:spTgt spid="106"/>
                                        </p:tgtEl>
                                      </p:cBhvr>
                                    </p:animEffect>
                                  </p:childTnLst>
                                </p:cTn>
                              </p:par>
                              <p:par>
                                <p:cTn id="163" presetID="63" presetClass="path" presetSubtype="0" accel="50000" decel="50000" fill="hold" nodeType="withEffect">
                                  <p:stCondLst>
                                    <p:cond delay="3500"/>
                                  </p:stCondLst>
                                  <p:childTnLst>
                                    <p:animMotion origin="layout" path="M 2.08333E-7 4.44444E-6 L 0.02474 4.44444E-6 " pathEditMode="relative" rAng="0" ptsTypes="AA">
                                      <p:cBhvr>
                                        <p:cTn id="164" dur="1500" spd="-100000" fill="hold"/>
                                        <p:tgtEl>
                                          <p:spTgt spid="106"/>
                                        </p:tgtEl>
                                        <p:attrNameLst>
                                          <p:attrName>ppt_x</p:attrName>
                                          <p:attrName>ppt_y</p:attrName>
                                        </p:attrNameLst>
                                      </p:cBhvr>
                                      <p:rCtr x="1237" y="0"/>
                                    </p:animMotion>
                                  </p:childTnLst>
                                </p:cTn>
                              </p:par>
                              <p:par>
                                <p:cTn id="165" presetID="22" presetClass="entr" presetSubtype="2" fill="hold" nodeType="withEffect">
                                  <p:stCondLst>
                                    <p:cond delay="3500"/>
                                  </p:stCondLst>
                                  <p:childTnLst>
                                    <p:set>
                                      <p:cBhvr>
                                        <p:cTn id="166" dur="1" fill="hold">
                                          <p:stCondLst>
                                            <p:cond delay="0"/>
                                          </p:stCondLst>
                                        </p:cTn>
                                        <p:tgtEl>
                                          <p:spTgt spid="111"/>
                                        </p:tgtEl>
                                        <p:attrNameLst>
                                          <p:attrName>style.visibility</p:attrName>
                                        </p:attrNameLst>
                                      </p:cBhvr>
                                      <p:to>
                                        <p:strVal val="visible"/>
                                      </p:to>
                                    </p:set>
                                    <p:animEffect transition="in" filter="wipe(right)">
                                      <p:cBhvr>
                                        <p:cTn id="167" dur="1000"/>
                                        <p:tgtEl>
                                          <p:spTgt spid="111"/>
                                        </p:tgtEl>
                                      </p:cBhvr>
                                    </p:animEffect>
                                  </p:childTnLst>
                                </p:cTn>
                              </p:par>
                              <p:par>
                                <p:cTn id="168" presetID="63" presetClass="path" presetSubtype="0" accel="50000" decel="50000" fill="hold" nodeType="withEffect">
                                  <p:stCondLst>
                                    <p:cond delay="3500"/>
                                  </p:stCondLst>
                                  <p:childTnLst>
                                    <p:animMotion origin="layout" path="M -0.02474 3.7037E-7 L -1.45833E-6 3.7037E-7 " pathEditMode="relative" rAng="0" ptsTypes="AA">
                                      <p:cBhvr>
                                        <p:cTn id="169" dur="1500" fill="hold"/>
                                        <p:tgtEl>
                                          <p:spTgt spid="111"/>
                                        </p:tgtEl>
                                        <p:attrNameLst>
                                          <p:attrName>ppt_x</p:attrName>
                                          <p:attrName>ppt_y</p:attrName>
                                        </p:attrNameLst>
                                      </p:cBhvr>
                                      <p:rCtr x="1172" y="0"/>
                                    </p:animMotion>
                                  </p:childTnLst>
                                </p:cTn>
                              </p:par>
                              <p:par>
                                <p:cTn id="170" presetID="22" presetClass="entr" presetSubtype="2" fill="hold" nodeType="withEffect">
                                  <p:stCondLst>
                                    <p:cond delay="3500"/>
                                  </p:stCondLst>
                                  <p:childTnLst>
                                    <p:set>
                                      <p:cBhvr>
                                        <p:cTn id="171" dur="1" fill="hold">
                                          <p:stCondLst>
                                            <p:cond delay="0"/>
                                          </p:stCondLst>
                                        </p:cTn>
                                        <p:tgtEl>
                                          <p:spTgt spid="115"/>
                                        </p:tgtEl>
                                        <p:attrNameLst>
                                          <p:attrName>style.visibility</p:attrName>
                                        </p:attrNameLst>
                                      </p:cBhvr>
                                      <p:to>
                                        <p:strVal val="visible"/>
                                      </p:to>
                                    </p:set>
                                    <p:animEffect transition="in" filter="wipe(right)">
                                      <p:cBhvr>
                                        <p:cTn id="172" dur="1000"/>
                                        <p:tgtEl>
                                          <p:spTgt spid="115"/>
                                        </p:tgtEl>
                                      </p:cBhvr>
                                    </p:animEffect>
                                  </p:childTnLst>
                                </p:cTn>
                              </p:par>
                              <p:par>
                                <p:cTn id="173" presetID="63" presetClass="path" presetSubtype="0" accel="50000" decel="50000" fill="hold" nodeType="withEffect">
                                  <p:stCondLst>
                                    <p:cond delay="3500"/>
                                  </p:stCondLst>
                                  <p:childTnLst>
                                    <p:animMotion origin="layout" path="M -0.02474 3.7037E-7 L -1.45833E-6 3.7037E-7 " pathEditMode="relative" rAng="0" ptsTypes="AA">
                                      <p:cBhvr>
                                        <p:cTn id="174" dur="1500" fill="hold"/>
                                        <p:tgtEl>
                                          <p:spTgt spid="115"/>
                                        </p:tgtEl>
                                        <p:attrNameLst>
                                          <p:attrName>ppt_x</p:attrName>
                                          <p:attrName>ppt_y</p:attrName>
                                        </p:attrNameLst>
                                      </p:cBhvr>
                                      <p:rCtr x="1172" y="0"/>
                                    </p:animMotion>
                                  </p:childTnLst>
                                </p:cTn>
                              </p:par>
                              <p:par>
                                <p:cTn id="175" presetID="53" presetClass="entr" presetSubtype="16" fill="hold" grpId="0" nodeType="withEffect">
                                  <p:stCondLst>
                                    <p:cond delay="4250"/>
                                  </p:stCondLst>
                                  <p:childTnLst>
                                    <p:set>
                                      <p:cBhvr>
                                        <p:cTn id="176" dur="1" fill="hold">
                                          <p:stCondLst>
                                            <p:cond delay="0"/>
                                          </p:stCondLst>
                                        </p:cTn>
                                        <p:tgtEl>
                                          <p:spTgt spid="119"/>
                                        </p:tgtEl>
                                        <p:attrNameLst>
                                          <p:attrName>style.visibility</p:attrName>
                                        </p:attrNameLst>
                                      </p:cBhvr>
                                      <p:to>
                                        <p:strVal val="visible"/>
                                      </p:to>
                                    </p:set>
                                    <p:anim calcmode="lin" valueType="num">
                                      <p:cBhvr>
                                        <p:cTn id="177" dur="1000" fill="hold"/>
                                        <p:tgtEl>
                                          <p:spTgt spid="119"/>
                                        </p:tgtEl>
                                        <p:attrNameLst>
                                          <p:attrName>ppt_w</p:attrName>
                                        </p:attrNameLst>
                                      </p:cBhvr>
                                      <p:tavLst>
                                        <p:tav tm="0">
                                          <p:val>
                                            <p:fltVal val="0"/>
                                          </p:val>
                                        </p:tav>
                                        <p:tav tm="100000">
                                          <p:val>
                                            <p:strVal val="#ppt_w"/>
                                          </p:val>
                                        </p:tav>
                                      </p:tavLst>
                                    </p:anim>
                                    <p:anim calcmode="lin" valueType="num">
                                      <p:cBhvr>
                                        <p:cTn id="178" dur="1000" fill="hold"/>
                                        <p:tgtEl>
                                          <p:spTgt spid="119"/>
                                        </p:tgtEl>
                                        <p:attrNameLst>
                                          <p:attrName>ppt_h</p:attrName>
                                        </p:attrNameLst>
                                      </p:cBhvr>
                                      <p:tavLst>
                                        <p:tav tm="0">
                                          <p:val>
                                            <p:fltVal val="0"/>
                                          </p:val>
                                        </p:tav>
                                        <p:tav tm="100000">
                                          <p:val>
                                            <p:strVal val="#ppt_h"/>
                                          </p:val>
                                        </p:tav>
                                      </p:tavLst>
                                    </p:anim>
                                    <p:animEffect transition="in" filter="fade">
                                      <p:cBhvr>
                                        <p:cTn id="179" dur="1000"/>
                                        <p:tgtEl>
                                          <p:spTgt spid="119"/>
                                        </p:tgtEl>
                                      </p:cBhvr>
                                    </p:animEffect>
                                  </p:childTnLst>
                                </p:cTn>
                              </p:par>
                              <p:par>
                                <p:cTn id="180" presetID="53" presetClass="entr" presetSubtype="16" fill="hold" grpId="0" nodeType="withEffect">
                                  <p:stCondLst>
                                    <p:cond delay="4250"/>
                                  </p:stCondLst>
                                  <p:childTnLst>
                                    <p:set>
                                      <p:cBhvr>
                                        <p:cTn id="181" dur="1" fill="hold">
                                          <p:stCondLst>
                                            <p:cond delay="0"/>
                                          </p:stCondLst>
                                        </p:cTn>
                                        <p:tgtEl>
                                          <p:spTgt spid="123"/>
                                        </p:tgtEl>
                                        <p:attrNameLst>
                                          <p:attrName>style.visibility</p:attrName>
                                        </p:attrNameLst>
                                      </p:cBhvr>
                                      <p:to>
                                        <p:strVal val="visible"/>
                                      </p:to>
                                    </p:set>
                                    <p:anim calcmode="lin" valueType="num">
                                      <p:cBhvr>
                                        <p:cTn id="182" dur="1000" fill="hold"/>
                                        <p:tgtEl>
                                          <p:spTgt spid="123"/>
                                        </p:tgtEl>
                                        <p:attrNameLst>
                                          <p:attrName>ppt_w</p:attrName>
                                        </p:attrNameLst>
                                      </p:cBhvr>
                                      <p:tavLst>
                                        <p:tav tm="0">
                                          <p:val>
                                            <p:fltVal val="0"/>
                                          </p:val>
                                        </p:tav>
                                        <p:tav tm="100000">
                                          <p:val>
                                            <p:strVal val="#ppt_w"/>
                                          </p:val>
                                        </p:tav>
                                      </p:tavLst>
                                    </p:anim>
                                    <p:anim calcmode="lin" valueType="num">
                                      <p:cBhvr>
                                        <p:cTn id="183" dur="1000" fill="hold"/>
                                        <p:tgtEl>
                                          <p:spTgt spid="123"/>
                                        </p:tgtEl>
                                        <p:attrNameLst>
                                          <p:attrName>ppt_h</p:attrName>
                                        </p:attrNameLst>
                                      </p:cBhvr>
                                      <p:tavLst>
                                        <p:tav tm="0">
                                          <p:val>
                                            <p:fltVal val="0"/>
                                          </p:val>
                                        </p:tav>
                                        <p:tav tm="100000">
                                          <p:val>
                                            <p:strVal val="#ppt_h"/>
                                          </p:val>
                                        </p:tav>
                                      </p:tavLst>
                                    </p:anim>
                                    <p:animEffect transition="in" filter="fade">
                                      <p:cBhvr>
                                        <p:cTn id="184" dur="1000"/>
                                        <p:tgtEl>
                                          <p:spTgt spid="123"/>
                                        </p:tgtEl>
                                      </p:cBhvr>
                                    </p:animEffect>
                                  </p:childTnLst>
                                </p:cTn>
                              </p:par>
                              <p:par>
                                <p:cTn id="185" presetID="53" presetClass="entr" presetSubtype="16" fill="hold" grpId="0" nodeType="withEffect">
                                  <p:stCondLst>
                                    <p:cond delay="4250"/>
                                  </p:stCondLst>
                                  <p:childTnLst>
                                    <p:set>
                                      <p:cBhvr>
                                        <p:cTn id="186" dur="1" fill="hold">
                                          <p:stCondLst>
                                            <p:cond delay="0"/>
                                          </p:stCondLst>
                                        </p:cTn>
                                        <p:tgtEl>
                                          <p:spTgt spid="132"/>
                                        </p:tgtEl>
                                        <p:attrNameLst>
                                          <p:attrName>style.visibility</p:attrName>
                                        </p:attrNameLst>
                                      </p:cBhvr>
                                      <p:to>
                                        <p:strVal val="visible"/>
                                      </p:to>
                                    </p:set>
                                    <p:anim calcmode="lin" valueType="num">
                                      <p:cBhvr>
                                        <p:cTn id="187" dur="1000" fill="hold"/>
                                        <p:tgtEl>
                                          <p:spTgt spid="132"/>
                                        </p:tgtEl>
                                        <p:attrNameLst>
                                          <p:attrName>ppt_w</p:attrName>
                                        </p:attrNameLst>
                                      </p:cBhvr>
                                      <p:tavLst>
                                        <p:tav tm="0">
                                          <p:val>
                                            <p:fltVal val="0"/>
                                          </p:val>
                                        </p:tav>
                                        <p:tav tm="100000">
                                          <p:val>
                                            <p:strVal val="#ppt_w"/>
                                          </p:val>
                                        </p:tav>
                                      </p:tavLst>
                                    </p:anim>
                                    <p:anim calcmode="lin" valueType="num">
                                      <p:cBhvr>
                                        <p:cTn id="188" dur="1000" fill="hold"/>
                                        <p:tgtEl>
                                          <p:spTgt spid="132"/>
                                        </p:tgtEl>
                                        <p:attrNameLst>
                                          <p:attrName>ppt_h</p:attrName>
                                        </p:attrNameLst>
                                      </p:cBhvr>
                                      <p:tavLst>
                                        <p:tav tm="0">
                                          <p:val>
                                            <p:fltVal val="0"/>
                                          </p:val>
                                        </p:tav>
                                        <p:tav tm="100000">
                                          <p:val>
                                            <p:strVal val="#ppt_h"/>
                                          </p:val>
                                        </p:tav>
                                      </p:tavLst>
                                    </p:anim>
                                    <p:animEffect transition="in" filter="fade">
                                      <p:cBhvr>
                                        <p:cTn id="189" dur="1000"/>
                                        <p:tgtEl>
                                          <p:spTgt spid="132"/>
                                        </p:tgtEl>
                                      </p:cBhvr>
                                    </p:animEffect>
                                  </p:childTnLst>
                                </p:cTn>
                              </p:par>
                              <p:par>
                                <p:cTn id="190" presetID="22" presetClass="entr" presetSubtype="8" fill="hold" nodeType="withEffect">
                                  <p:stCondLst>
                                    <p:cond delay="4250"/>
                                  </p:stCondLst>
                                  <p:childTnLst>
                                    <p:set>
                                      <p:cBhvr>
                                        <p:cTn id="191" dur="1" fill="hold">
                                          <p:stCondLst>
                                            <p:cond delay="0"/>
                                          </p:stCondLst>
                                        </p:cTn>
                                        <p:tgtEl>
                                          <p:spTgt spid="120"/>
                                        </p:tgtEl>
                                        <p:attrNameLst>
                                          <p:attrName>style.visibility</p:attrName>
                                        </p:attrNameLst>
                                      </p:cBhvr>
                                      <p:to>
                                        <p:strVal val="visible"/>
                                      </p:to>
                                    </p:set>
                                    <p:animEffect transition="in" filter="wipe(left)">
                                      <p:cBhvr>
                                        <p:cTn id="192" dur="1000"/>
                                        <p:tgtEl>
                                          <p:spTgt spid="120"/>
                                        </p:tgtEl>
                                      </p:cBhvr>
                                    </p:animEffect>
                                  </p:childTnLst>
                                </p:cTn>
                              </p:par>
                              <p:par>
                                <p:cTn id="193" presetID="63" presetClass="path" presetSubtype="0" accel="50000" decel="50000" fill="hold" nodeType="withEffect">
                                  <p:stCondLst>
                                    <p:cond delay="4250"/>
                                  </p:stCondLst>
                                  <p:childTnLst>
                                    <p:animMotion origin="layout" path="M 2.08333E-7 4.44444E-6 L 0.02474 4.44444E-6 " pathEditMode="relative" rAng="0" ptsTypes="AA">
                                      <p:cBhvr>
                                        <p:cTn id="194" dur="1500" spd="-100000" fill="hold"/>
                                        <p:tgtEl>
                                          <p:spTgt spid="120"/>
                                        </p:tgtEl>
                                        <p:attrNameLst>
                                          <p:attrName>ppt_x</p:attrName>
                                          <p:attrName>ppt_y</p:attrName>
                                        </p:attrNameLst>
                                      </p:cBhvr>
                                      <p:rCtr x="1237" y="0"/>
                                    </p:animMotion>
                                  </p:childTnLst>
                                </p:cTn>
                              </p:par>
                              <p:par>
                                <p:cTn id="195" presetID="22" presetClass="entr" presetSubtype="2" fill="hold" nodeType="withEffect">
                                  <p:stCondLst>
                                    <p:cond delay="4250"/>
                                  </p:stCondLst>
                                  <p:childTnLst>
                                    <p:set>
                                      <p:cBhvr>
                                        <p:cTn id="196" dur="1" fill="hold">
                                          <p:stCondLst>
                                            <p:cond delay="0"/>
                                          </p:stCondLst>
                                        </p:cTn>
                                        <p:tgtEl>
                                          <p:spTgt spid="2"/>
                                        </p:tgtEl>
                                        <p:attrNameLst>
                                          <p:attrName>style.visibility</p:attrName>
                                        </p:attrNameLst>
                                      </p:cBhvr>
                                      <p:to>
                                        <p:strVal val="visible"/>
                                      </p:to>
                                    </p:set>
                                    <p:animEffect transition="in" filter="wipe(right)">
                                      <p:cBhvr>
                                        <p:cTn id="197" dur="1000"/>
                                        <p:tgtEl>
                                          <p:spTgt spid="2"/>
                                        </p:tgtEl>
                                      </p:cBhvr>
                                    </p:animEffect>
                                  </p:childTnLst>
                                </p:cTn>
                              </p:par>
                              <p:par>
                                <p:cTn id="198" presetID="63" presetClass="path" presetSubtype="0" accel="50000" decel="50000" fill="hold" nodeType="withEffect">
                                  <p:stCondLst>
                                    <p:cond delay="4250"/>
                                  </p:stCondLst>
                                  <p:childTnLst>
                                    <p:animMotion origin="layout" path="M -0.02474 3.7037E-7 L -1.45833E-6 3.7037E-7 " pathEditMode="relative" rAng="0" ptsTypes="AA">
                                      <p:cBhvr>
                                        <p:cTn id="199" dur="1500" fill="hold"/>
                                        <p:tgtEl>
                                          <p:spTgt spid="2"/>
                                        </p:tgtEl>
                                        <p:attrNameLst>
                                          <p:attrName>ppt_x</p:attrName>
                                          <p:attrName>ppt_y</p:attrName>
                                        </p:attrNameLst>
                                      </p:cBhvr>
                                      <p:rCtr x="1172" y="0"/>
                                    </p:animMotion>
                                  </p:childTnLst>
                                </p:cTn>
                              </p:par>
                              <p:par>
                                <p:cTn id="200" presetID="22" presetClass="entr" presetSubtype="2" fill="hold" nodeType="withEffect">
                                  <p:stCondLst>
                                    <p:cond delay="4250"/>
                                  </p:stCondLst>
                                  <p:childTnLst>
                                    <p:set>
                                      <p:cBhvr>
                                        <p:cTn id="201" dur="1" fill="hold">
                                          <p:stCondLst>
                                            <p:cond delay="0"/>
                                          </p:stCondLst>
                                        </p:cTn>
                                        <p:tgtEl>
                                          <p:spTgt spid="133"/>
                                        </p:tgtEl>
                                        <p:attrNameLst>
                                          <p:attrName>style.visibility</p:attrName>
                                        </p:attrNameLst>
                                      </p:cBhvr>
                                      <p:to>
                                        <p:strVal val="visible"/>
                                      </p:to>
                                    </p:set>
                                    <p:animEffect transition="in" filter="wipe(right)">
                                      <p:cBhvr>
                                        <p:cTn id="202" dur="1000"/>
                                        <p:tgtEl>
                                          <p:spTgt spid="133"/>
                                        </p:tgtEl>
                                      </p:cBhvr>
                                    </p:animEffect>
                                  </p:childTnLst>
                                </p:cTn>
                              </p:par>
                              <p:par>
                                <p:cTn id="203" presetID="63" presetClass="path" presetSubtype="0" accel="50000" decel="50000" fill="hold" nodeType="withEffect">
                                  <p:stCondLst>
                                    <p:cond delay="4250"/>
                                  </p:stCondLst>
                                  <p:childTnLst>
                                    <p:animMotion origin="layout" path="M -0.02474 3.7037E-7 L -1.45833E-6 3.7037E-7 " pathEditMode="relative" rAng="0" ptsTypes="AA">
                                      <p:cBhvr>
                                        <p:cTn id="204" dur="1500" fill="hold"/>
                                        <p:tgtEl>
                                          <p:spTgt spid="133"/>
                                        </p:tgtEl>
                                        <p:attrNameLst>
                                          <p:attrName>ppt_x</p:attrName>
                                          <p:attrName>ppt_y</p:attrName>
                                        </p:attrNameLst>
                                      </p:cBhvr>
                                      <p:rCtr x="1172" y="0"/>
                                    </p:animMotion>
                                  </p:childTnLst>
                                </p:cTn>
                              </p:par>
                              <p:par>
                                <p:cTn id="205" presetID="23" presetClass="entr" presetSubtype="288" fill="hold" nodeType="withEffect">
                                  <p:stCondLst>
                                    <p:cond delay="0"/>
                                  </p:stCondLst>
                                  <p:childTnLst>
                                    <p:set>
                                      <p:cBhvr>
                                        <p:cTn id="206" dur="1" fill="hold">
                                          <p:stCondLst>
                                            <p:cond delay="0"/>
                                          </p:stCondLst>
                                        </p:cTn>
                                        <p:tgtEl>
                                          <p:spTgt spid="3"/>
                                        </p:tgtEl>
                                        <p:attrNameLst>
                                          <p:attrName>style.visibility</p:attrName>
                                        </p:attrNameLst>
                                      </p:cBhvr>
                                      <p:to>
                                        <p:strVal val="visible"/>
                                      </p:to>
                                    </p:set>
                                    <p:anim calcmode="lin" valueType="num">
                                      <p:cBhvr>
                                        <p:cTn id="207" dur="3000" fill="hold"/>
                                        <p:tgtEl>
                                          <p:spTgt spid="3"/>
                                        </p:tgtEl>
                                        <p:attrNameLst>
                                          <p:attrName>ppt_w</p:attrName>
                                        </p:attrNameLst>
                                      </p:cBhvr>
                                      <p:tavLst>
                                        <p:tav tm="0">
                                          <p:val>
                                            <p:strVal val="4/3*#ppt_w"/>
                                          </p:val>
                                        </p:tav>
                                        <p:tav tm="100000">
                                          <p:val>
                                            <p:strVal val="#ppt_w"/>
                                          </p:val>
                                        </p:tav>
                                      </p:tavLst>
                                    </p:anim>
                                    <p:anim calcmode="lin" valueType="num">
                                      <p:cBhvr>
                                        <p:cTn id="208" dur="3000" fill="hold"/>
                                        <p:tgtEl>
                                          <p:spTgt spid="3"/>
                                        </p:tgtEl>
                                        <p:attrNameLst>
                                          <p:attrName>ppt_h</p:attrName>
                                        </p:attrNameLst>
                                      </p:cBhvr>
                                      <p:tavLst>
                                        <p:tav tm="0">
                                          <p:val>
                                            <p:strVal val="4/3*#ppt_h"/>
                                          </p:val>
                                        </p:tav>
                                        <p:tav tm="100000">
                                          <p:val>
                                            <p:strVal val="#ppt_h"/>
                                          </p:val>
                                        </p:tav>
                                      </p:tavLst>
                                    </p:anim>
                                  </p:childTnLst>
                                </p:cTn>
                              </p:par>
                              <p:par>
                                <p:cTn id="209" presetID="8" presetClass="emph" presetSubtype="0" fill="hold" nodeType="withEffect">
                                  <p:stCondLst>
                                    <p:cond delay="0"/>
                                  </p:stCondLst>
                                  <p:childTnLst>
                                    <p:animRot by="21600000">
                                      <p:cBhvr>
                                        <p:cTn id="210" dur="90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34" grpId="0"/>
      <p:bldP spid="34" grpId="1"/>
      <p:bldP spid="35" grpId="0"/>
      <p:bldP spid="35" grpId="1"/>
      <p:bldP spid="36" grpId="0"/>
      <p:bldP spid="36" grpId="1"/>
      <p:bldP spid="79" grpId="0" animBg="1"/>
      <p:bldP spid="80" grpId="0" animBg="1"/>
      <p:bldP spid="81" grpId="0" animBg="1"/>
      <p:bldP spid="93" grpId="0" animBg="1"/>
      <p:bldP spid="97" grpId="0" animBg="1"/>
      <p:bldP spid="101" grpId="0" animBg="1"/>
      <p:bldP spid="105" grpId="0" animBg="1"/>
      <p:bldP spid="110" grpId="0" animBg="1"/>
      <p:bldP spid="114" grpId="0" animBg="1"/>
      <p:bldP spid="119" grpId="0" animBg="1"/>
      <p:bldP spid="123" grpId="0" animBg="1"/>
      <p:bldP spid="13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34A613DF-B288-86F6-11FF-0D70899C6BD5}"/>
              </a:ext>
            </a:extLst>
          </p:cNvPr>
          <p:cNvPicPr>
            <a:picLocks noChangeAspect="1"/>
          </p:cNvPicPr>
          <p:nvPr/>
        </p:nvPicPr>
        <p:blipFill>
          <a:blip r:embed="rId3"/>
          <a:srcRect/>
          <a:stretch/>
        </p:blipFill>
        <p:spPr>
          <a:xfrm rot="9708488">
            <a:off x="6200255" y="-3458897"/>
            <a:ext cx="7540932" cy="7540932"/>
          </a:xfrm>
          <a:prstGeom prst="rect">
            <a:avLst/>
          </a:prstGeom>
        </p:spPr>
      </p:pic>
      <p:pic>
        <p:nvPicPr>
          <p:cNvPr id="61" name="Picture 60">
            <a:extLst>
              <a:ext uri="{FF2B5EF4-FFF2-40B4-BE49-F238E27FC236}">
                <a16:creationId xmlns:a16="http://schemas.microsoft.com/office/drawing/2014/main" id="{C5AEB7A6-6772-C795-4884-24BAD80B6166}"/>
              </a:ext>
            </a:extLst>
          </p:cNvPr>
          <p:cNvPicPr>
            <a:picLocks noChangeAspect="1"/>
          </p:cNvPicPr>
          <p:nvPr/>
        </p:nvPicPr>
        <p:blipFill>
          <a:blip r:embed="rId3">
            <a:alphaModFix amt="59000"/>
          </a:blip>
          <a:srcRect/>
          <a:stretch/>
        </p:blipFill>
        <p:spPr>
          <a:xfrm rot="9699245">
            <a:off x="1119019" y="4522245"/>
            <a:ext cx="6232175" cy="6232175"/>
          </a:xfrm>
          <a:prstGeom prst="rect">
            <a:avLst/>
          </a:prstGeom>
        </p:spPr>
      </p:pic>
      <p:graphicFrame>
        <p:nvGraphicFramePr>
          <p:cNvPr id="6" name="Table 24">
            <a:extLst>
              <a:ext uri="{FF2B5EF4-FFF2-40B4-BE49-F238E27FC236}">
                <a16:creationId xmlns:a16="http://schemas.microsoft.com/office/drawing/2014/main" id="{2C539069-0049-B9FE-ACBA-03607DDC4F17}"/>
              </a:ext>
            </a:extLst>
          </p:cNvPr>
          <p:cNvGraphicFramePr>
            <a:graphicFrameLocks noGrp="1"/>
          </p:cNvGraphicFramePr>
          <p:nvPr>
            <p:extLst>
              <p:ext uri="{D42A27DB-BD31-4B8C-83A1-F6EECF244321}">
                <p14:modId xmlns:p14="http://schemas.microsoft.com/office/powerpoint/2010/main" val="1794495882"/>
              </p:ext>
            </p:extLst>
          </p:nvPr>
        </p:nvGraphicFramePr>
        <p:xfrm>
          <a:off x="2641600" y="1997354"/>
          <a:ext cx="8710615" cy="3872148"/>
        </p:xfrm>
        <a:graphic>
          <a:graphicData uri="http://schemas.openxmlformats.org/drawingml/2006/table">
            <a:tbl>
              <a:tblPr firstRow="1" bandRow="1">
                <a:tableStyleId>{5C22544A-7EE6-4342-B048-85BDC9FD1C3A}</a:tableStyleId>
              </a:tblPr>
              <a:tblGrid>
                <a:gridCol w="1742123">
                  <a:extLst>
                    <a:ext uri="{9D8B030D-6E8A-4147-A177-3AD203B41FA5}">
                      <a16:colId xmlns:a16="http://schemas.microsoft.com/office/drawing/2014/main" val="2468701374"/>
                    </a:ext>
                  </a:extLst>
                </a:gridCol>
                <a:gridCol w="1742123">
                  <a:extLst>
                    <a:ext uri="{9D8B030D-6E8A-4147-A177-3AD203B41FA5}">
                      <a16:colId xmlns:a16="http://schemas.microsoft.com/office/drawing/2014/main" val="463828164"/>
                    </a:ext>
                  </a:extLst>
                </a:gridCol>
                <a:gridCol w="1742123">
                  <a:extLst>
                    <a:ext uri="{9D8B030D-6E8A-4147-A177-3AD203B41FA5}">
                      <a16:colId xmlns:a16="http://schemas.microsoft.com/office/drawing/2014/main" val="4019468063"/>
                    </a:ext>
                  </a:extLst>
                </a:gridCol>
                <a:gridCol w="1742123">
                  <a:extLst>
                    <a:ext uri="{9D8B030D-6E8A-4147-A177-3AD203B41FA5}">
                      <a16:colId xmlns:a16="http://schemas.microsoft.com/office/drawing/2014/main" val="833927649"/>
                    </a:ext>
                  </a:extLst>
                </a:gridCol>
                <a:gridCol w="1742123">
                  <a:extLst>
                    <a:ext uri="{9D8B030D-6E8A-4147-A177-3AD203B41FA5}">
                      <a16:colId xmlns:a16="http://schemas.microsoft.com/office/drawing/2014/main" val="2195745193"/>
                    </a:ext>
                  </a:extLst>
                </a:gridCol>
              </a:tblGrid>
              <a:tr h="436493">
                <a:tc>
                  <a:txBody>
                    <a:bodyPr/>
                    <a:lstStyle/>
                    <a:p>
                      <a:pPr marL="0" indent="0" algn="ctr">
                        <a:buFont typeface="Arial" panose="020B0604020202020204" pitchFamily="34" charset="0"/>
                        <a:buNone/>
                      </a:pPr>
                      <a:r>
                        <a:rPr lang="en-US" sz="1200" b="1" dirty="0">
                          <a:solidFill>
                            <a:schemeClr val="bg2"/>
                          </a:solidFill>
                          <a:latin typeface="Montserrat" pitchFamily="2" charset="77"/>
                        </a:rPr>
                        <a:t>LOCATIONS</a:t>
                      </a:r>
                      <a:endParaRPr lang="en-UA" sz="1200" b="1" dirty="0">
                        <a:solidFill>
                          <a:schemeClr val="bg2"/>
                        </a:solidFill>
                        <a:latin typeface="Montserrat" pitchFamily="2" charset="77"/>
                      </a:endParaRPr>
                    </a:p>
                  </a:txBody>
                  <a:tcPr marL="144000" marR="144000" anchor="ctr">
                    <a:lnL w="12700" cmpd="sng">
                      <a:noFill/>
                    </a:lnL>
                    <a:lnR w="12700" cmpd="sng">
                      <a:noFill/>
                    </a:lnR>
                    <a:lnT w="6350" cap="flat" cmpd="sng" algn="ctr">
                      <a:no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en-US" sz="1200" b="1" dirty="0">
                          <a:solidFill>
                            <a:schemeClr val="bg2"/>
                          </a:solidFill>
                          <a:latin typeface="Montserrat" pitchFamily="2" charset="77"/>
                        </a:rPr>
                        <a:t>ECOMMERCE</a:t>
                      </a:r>
                      <a:endParaRPr lang="en-UA" sz="1200" b="1" dirty="0">
                        <a:solidFill>
                          <a:schemeClr val="bg2"/>
                        </a:solidFill>
                        <a:latin typeface="Montserrat" pitchFamily="2" charset="77"/>
                      </a:endParaRPr>
                    </a:p>
                  </a:txBody>
                  <a:tcPr marL="144000" marR="144000" anchor="ctr">
                    <a:lnL w="12700" cmpd="sng">
                      <a:noFill/>
                    </a:lnL>
                    <a:lnR w="12700" cmpd="sng">
                      <a:noFill/>
                    </a:lnR>
                    <a:lnT w="6350" cap="flat" cmpd="sng" algn="ctr">
                      <a:no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en-US" sz="1200" b="1" dirty="0">
                          <a:solidFill>
                            <a:schemeClr val="bg2"/>
                          </a:solidFill>
                          <a:latin typeface="Montserrat" pitchFamily="2" charset="77"/>
                        </a:rPr>
                        <a:t>REVENUE</a:t>
                      </a:r>
                      <a:endParaRPr lang="en-UA" sz="1200" b="1" dirty="0">
                        <a:solidFill>
                          <a:schemeClr val="bg2"/>
                        </a:solidFill>
                        <a:latin typeface="Montserrat" pitchFamily="2" charset="77"/>
                      </a:endParaRPr>
                    </a:p>
                  </a:txBody>
                  <a:tcPr marL="144000" marR="144000" anchor="ctr">
                    <a:lnL w="12700" cmpd="sng">
                      <a:noFill/>
                    </a:lnL>
                    <a:lnR w="12700" cmpd="sng">
                      <a:noFill/>
                    </a:lnR>
                    <a:lnT w="6350" cap="flat" cmpd="sng" algn="ctr">
                      <a:no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en-US" sz="1200" b="1" dirty="0">
                          <a:solidFill>
                            <a:schemeClr val="bg2"/>
                          </a:solidFill>
                          <a:latin typeface="Montserrat" pitchFamily="2" charset="77"/>
                        </a:rPr>
                        <a:t>MARKET SHARE</a:t>
                      </a:r>
                      <a:endParaRPr lang="en-UA" sz="1200" b="1" dirty="0">
                        <a:solidFill>
                          <a:schemeClr val="bg2"/>
                        </a:solidFill>
                        <a:latin typeface="Montserrat" pitchFamily="2" charset="77"/>
                      </a:endParaRPr>
                    </a:p>
                  </a:txBody>
                  <a:tcPr marL="144000" marR="144000" anchor="ctr">
                    <a:lnL w="12700" cmpd="sng">
                      <a:noFill/>
                    </a:lnL>
                    <a:lnR w="12700" cmpd="sng">
                      <a:noFill/>
                    </a:lnR>
                    <a:lnT w="6350" cap="flat" cmpd="sng" algn="ctr">
                      <a:no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en-US" sz="1200" b="1" dirty="0">
                          <a:solidFill>
                            <a:schemeClr val="bg2"/>
                          </a:solidFill>
                          <a:latin typeface="Montserrat" pitchFamily="2" charset="77"/>
                        </a:rPr>
                        <a:t>DIFFERENTIATOR</a:t>
                      </a:r>
                      <a:endParaRPr lang="en-UA" sz="1200" b="1" dirty="0">
                        <a:solidFill>
                          <a:schemeClr val="bg2"/>
                        </a:solidFill>
                        <a:latin typeface="Montserrat" pitchFamily="2" charset="77"/>
                      </a:endParaRPr>
                    </a:p>
                  </a:txBody>
                  <a:tcPr marL="144000" marR="144000" anchor="ctr">
                    <a:lnL w="12700" cmpd="sng">
                      <a:noFill/>
                    </a:lnL>
                    <a:lnR w="12700" cmpd="sng">
                      <a:noFill/>
                    </a:lnR>
                    <a:lnT w="6350" cap="flat" cmpd="sng" algn="ctr">
                      <a:noFill/>
                      <a:prstDash val="solid"/>
                      <a:round/>
                      <a:headEnd type="none" w="med" len="med"/>
                      <a:tailEnd type="none" w="med" len="med"/>
                    </a:lnT>
                    <a:lnB w="1270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3773890"/>
                  </a:ext>
                </a:extLst>
              </a:tr>
              <a:tr h="687131">
                <a:tc>
                  <a:txBody>
                    <a:bodyPr/>
                    <a:lstStyle/>
                    <a:p>
                      <a:pPr marL="0" indent="0" algn="ctr">
                        <a:buFont typeface="Arial" panose="020B0604020202020204" pitchFamily="34" charset="0"/>
                        <a:buNone/>
                      </a:pPr>
                      <a:r>
                        <a:rPr lang="en-US" sz="1200" b="0" dirty="0">
                          <a:solidFill>
                            <a:schemeClr val="bg1"/>
                          </a:solidFill>
                          <a:latin typeface="Montserrat" pitchFamily="2" charset="77"/>
                        </a:rPr>
                        <a:t>330</a:t>
                      </a:r>
                      <a:endParaRPr lang="en-UA" sz="1200" b="0" dirty="0">
                        <a:solidFill>
                          <a:schemeClr val="bg1"/>
                        </a:solidFill>
                        <a:latin typeface="Montserrat" pitchFamily="2" charset="77"/>
                      </a:endParaRPr>
                    </a:p>
                  </a:txBody>
                  <a:tcPr marL="144000" marR="144000" anchor="ctr">
                    <a:lnL w="12700" cmpd="sng">
                      <a:noFill/>
                    </a:lnL>
                    <a:lnR w="12700" cmpd="sng">
                      <a:noFill/>
                    </a:lnR>
                    <a:lnT w="12700" cap="flat" cmpd="sng" algn="ctr">
                      <a:solidFill>
                        <a:schemeClr val="accent2">
                          <a:lumMod val="60000"/>
                          <a:lumOff val="40000"/>
                        </a:schemeClr>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Font typeface="Arial" panose="020B0604020202020204" pitchFamily="34" charset="0"/>
                        <a:buNone/>
                      </a:pPr>
                      <a:endParaRPr lang="en-UA" sz="1100" b="0" dirty="0">
                        <a:solidFill>
                          <a:schemeClr val="tx1">
                            <a:lumMod val="10000"/>
                            <a:lumOff val="90000"/>
                          </a:schemeClr>
                        </a:solidFill>
                        <a:latin typeface="Montserrat" pitchFamily="2" charset="77"/>
                      </a:endParaRPr>
                    </a:p>
                  </a:txBody>
                  <a:tcPr marL="144000" marR="144000" anchor="ctr">
                    <a:lnL w="12700" cmpd="sng">
                      <a:noFill/>
                    </a:lnL>
                    <a:lnR w="12700" cmpd="sng">
                      <a:noFill/>
                    </a:lnR>
                    <a:lnT w="12700" cap="flat" cmpd="sng" algn="ctr">
                      <a:solidFill>
                        <a:schemeClr val="accent2">
                          <a:lumMod val="60000"/>
                          <a:lumOff val="40000"/>
                        </a:schemeClr>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indent="0" algn="ctr">
                        <a:buFont typeface="Arial" panose="020B0604020202020204" pitchFamily="34" charset="0"/>
                        <a:buNone/>
                      </a:pPr>
                      <a:r>
                        <a:rPr lang="en-US" sz="1200" b="0" dirty="0">
                          <a:solidFill>
                            <a:schemeClr val="bg1"/>
                          </a:solidFill>
                          <a:latin typeface="Montserrat" pitchFamily="2" charset="77"/>
                        </a:rPr>
                        <a:t>550,000</a:t>
                      </a:r>
                      <a:endParaRPr lang="en-UA" sz="1200" b="0" dirty="0">
                        <a:solidFill>
                          <a:schemeClr val="bg1"/>
                        </a:solidFill>
                        <a:latin typeface="Montserrat" pitchFamily="2" charset="77"/>
                      </a:endParaRPr>
                    </a:p>
                  </a:txBody>
                  <a:tcPr marL="144000" marR="144000" anchor="ctr">
                    <a:lnL w="12700" cmpd="sng">
                      <a:noFill/>
                    </a:lnL>
                    <a:lnR w="12700" cmpd="sng">
                      <a:noFill/>
                    </a:lnR>
                    <a:lnT w="12700" cap="flat" cmpd="sng" algn="ctr">
                      <a:solidFill>
                        <a:schemeClr val="accent2">
                          <a:lumMod val="60000"/>
                          <a:lumOff val="40000"/>
                        </a:schemeClr>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en-US" sz="1200" b="0" dirty="0">
                          <a:solidFill>
                            <a:schemeClr val="bg1"/>
                          </a:solidFill>
                          <a:latin typeface="Montserrat" pitchFamily="2" charset="77"/>
                        </a:rPr>
                        <a:t>29%</a:t>
                      </a:r>
                      <a:endParaRPr lang="en-UA" sz="1200" b="0" dirty="0">
                        <a:solidFill>
                          <a:schemeClr val="bg1"/>
                        </a:solidFill>
                        <a:latin typeface="Montserrat" pitchFamily="2" charset="77"/>
                      </a:endParaRPr>
                    </a:p>
                  </a:txBody>
                  <a:tcPr marL="144000" marR="144000" anchor="ctr">
                    <a:lnL w="12700" cmpd="sng">
                      <a:noFill/>
                    </a:lnL>
                    <a:lnR w="12700" cmpd="sng">
                      <a:noFill/>
                    </a:lnR>
                    <a:lnT w="12700" cap="flat" cmpd="sng" algn="ctr">
                      <a:solidFill>
                        <a:schemeClr val="accent2">
                          <a:lumMod val="60000"/>
                          <a:lumOff val="40000"/>
                        </a:schemeClr>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indent="0" algn="ctr">
                        <a:buFont typeface="Arial" panose="020B0604020202020204" pitchFamily="34" charset="0"/>
                        <a:buNone/>
                      </a:pPr>
                      <a:r>
                        <a:rPr lang="en-US" sz="1200" b="0" dirty="0">
                          <a:solidFill>
                            <a:schemeClr val="bg1"/>
                          </a:solidFill>
                          <a:latin typeface="Montserrat" pitchFamily="2" charset="77"/>
                        </a:rPr>
                        <a:t>Low prices</a:t>
                      </a:r>
                      <a:endParaRPr lang="en-UA" sz="1200" b="0" dirty="0">
                        <a:solidFill>
                          <a:schemeClr val="bg1"/>
                        </a:solidFill>
                        <a:latin typeface="Montserrat" pitchFamily="2" charset="77"/>
                      </a:endParaRPr>
                    </a:p>
                  </a:txBody>
                  <a:tcPr marL="144000" marR="144000" anchor="ctr">
                    <a:lnL w="12700" cmpd="sng">
                      <a:noFill/>
                    </a:lnL>
                    <a:lnR w="12700" cmpd="sng">
                      <a:noFill/>
                    </a:lnR>
                    <a:lnT w="12700" cap="flat" cmpd="sng" algn="ctr">
                      <a:solidFill>
                        <a:schemeClr val="accent2">
                          <a:lumMod val="60000"/>
                          <a:lumOff val="40000"/>
                        </a:schemeClr>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6490811"/>
                  </a:ext>
                </a:extLst>
              </a:tr>
              <a:tr h="687131">
                <a:tc>
                  <a:txBody>
                    <a:bodyPr/>
                    <a:lstStyle/>
                    <a:p>
                      <a:pPr marL="0" indent="0" algn="ctr">
                        <a:buFont typeface="Arial" panose="020B0604020202020204" pitchFamily="34" charset="0"/>
                        <a:buNone/>
                      </a:pPr>
                      <a:r>
                        <a:rPr lang="en-US" sz="1200" b="0" dirty="0">
                          <a:solidFill>
                            <a:schemeClr val="bg1"/>
                          </a:solidFill>
                          <a:latin typeface="Montserrat" pitchFamily="2" charset="77"/>
                        </a:rPr>
                        <a:t>480</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Font typeface="Arial" panose="020B0604020202020204" pitchFamily="34" charset="0"/>
                        <a:buNone/>
                      </a:pPr>
                      <a:endParaRPr lang="en-UA" sz="1100" b="0" dirty="0">
                        <a:solidFill>
                          <a:schemeClr val="tx1">
                            <a:lumMod val="10000"/>
                            <a:lumOff val="90000"/>
                          </a:schemeClr>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indent="0" algn="ctr">
                        <a:buFont typeface="Arial" panose="020B0604020202020204" pitchFamily="34" charset="0"/>
                        <a:buNone/>
                      </a:pPr>
                      <a:r>
                        <a:rPr lang="en-US" sz="1200" b="0" dirty="0">
                          <a:solidFill>
                            <a:schemeClr val="bg1"/>
                          </a:solidFill>
                          <a:latin typeface="Montserrat" pitchFamily="2" charset="77"/>
                        </a:rPr>
                        <a:t>450,000</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en-US" sz="1200" b="0" dirty="0">
                          <a:solidFill>
                            <a:schemeClr val="bg1"/>
                          </a:solidFill>
                          <a:latin typeface="Montserrat" pitchFamily="2" charset="77"/>
                        </a:rPr>
                        <a:t>24%</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indent="0" algn="ctr">
                        <a:buFont typeface="Arial" panose="020B0604020202020204" pitchFamily="34" charset="0"/>
                        <a:buNone/>
                      </a:pPr>
                      <a:r>
                        <a:rPr lang="en-US" sz="1200" b="0" dirty="0">
                          <a:solidFill>
                            <a:schemeClr val="bg1"/>
                          </a:solidFill>
                          <a:latin typeface="Montserrat" pitchFamily="2" charset="77"/>
                        </a:rPr>
                        <a:t>Top class CRM system</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3302667"/>
                  </a:ext>
                </a:extLst>
              </a:tr>
              <a:tr h="687131">
                <a:tc>
                  <a:txBody>
                    <a:bodyPr/>
                    <a:lstStyle/>
                    <a:p>
                      <a:pPr marL="0" indent="0" algn="ctr">
                        <a:buFont typeface="Arial" panose="020B0604020202020204" pitchFamily="34" charset="0"/>
                        <a:buNone/>
                      </a:pPr>
                      <a:r>
                        <a:rPr lang="en-US" sz="1200" b="0" dirty="0">
                          <a:solidFill>
                            <a:schemeClr val="bg1"/>
                          </a:solidFill>
                          <a:latin typeface="Montserrat" pitchFamily="2" charset="77"/>
                        </a:rPr>
                        <a:t>200</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Font typeface="Arial" panose="020B0604020202020204" pitchFamily="34" charset="0"/>
                        <a:buNone/>
                      </a:pPr>
                      <a:endParaRPr lang="en-UA" sz="1100" b="0" dirty="0">
                        <a:solidFill>
                          <a:schemeClr val="tx1">
                            <a:lumMod val="10000"/>
                            <a:lumOff val="90000"/>
                          </a:schemeClr>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indent="0" algn="ctr">
                        <a:buFont typeface="Arial" panose="020B0604020202020204" pitchFamily="34" charset="0"/>
                        <a:buNone/>
                      </a:pPr>
                      <a:r>
                        <a:rPr lang="en-US" sz="1200" b="0" dirty="0">
                          <a:solidFill>
                            <a:schemeClr val="bg1"/>
                          </a:solidFill>
                          <a:latin typeface="Montserrat" pitchFamily="2" charset="77"/>
                        </a:rPr>
                        <a:t>26,000</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en-US" sz="1200" b="0" dirty="0">
                          <a:solidFill>
                            <a:schemeClr val="bg1"/>
                          </a:solidFill>
                          <a:latin typeface="Montserrat" pitchFamily="2" charset="77"/>
                        </a:rPr>
                        <a:t>14%</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indent="0" algn="ctr">
                        <a:buFont typeface="Arial" panose="020B0604020202020204" pitchFamily="34" charset="0"/>
                        <a:buNone/>
                      </a:pPr>
                      <a:r>
                        <a:rPr lang="en-US" sz="1200" b="0" dirty="0">
                          <a:solidFill>
                            <a:schemeClr val="bg1"/>
                          </a:solidFill>
                          <a:latin typeface="Montserrat" pitchFamily="2" charset="77"/>
                        </a:rPr>
                        <a:t>Good quality</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7198247"/>
                  </a:ext>
                </a:extLst>
              </a:tr>
              <a:tr h="687131">
                <a:tc>
                  <a:txBody>
                    <a:bodyPr/>
                    <a:lstStyle/>
                    <a:p>
                      <a:pPr marL="0" indent="0" algn="ctr">
                        <a:buFont typeface="Arial" panose="020B0604020202020204" pitchFamily="34" charset="0"/>
                        <a:buNone/>
                      </a:pPr>
                      <a:r>
                        <a:rPr lang="en-US" sz="1200" b="0" dirty="0">
                          <a:solidFill>
                            <a:schemeClr val="bg1"/>
                          </a:solidFill>
                          <a:latin typeface="Montserrat" pitchFamily="2" charset="77"/>
                        </a:rPr>
                        <a:t>150</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Font typeface="Arial" panose="020B0604020202020204" pitchFamily="34" charset="0"/>
                        <a:buNone/>
                      </a:pPr>
                      <a:endParaRPr lang="en-UA" sz="1100" b="0" dirty="0">
                        <a:solidFill>
                          <a:schemeClr val="tx1">
                            <a:lumMod val="10000"/>
                            <a:lumOff val="90000"/>
                          </a:schemeClr>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indent="0" algn="ctr">
                        <a:buFont typeface="Arial" panose="020B0604020202020204" pitchFamily="34" charset="0"/>
                        <a:buNone/>
                      </a:pPr>
                      <a:r>
                        <a:rPr lang="en-US" sz="1200" b="0" dirty="0">
                          <a:solidFill>
                            <a:schemeClr val="bg1"/>
                          </a:solidFill>
                          <a:latin typeface="Montserrat" pitchFamily="2" charset="77"/>
                        </a:rPr>
                        <a:t>230,000</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en-US" sz="1200" b="0" dirty="0">
                          <a:solidFill>
                            <a:schemeClr val="bg1"/>
                          </a:solidFill>
                          <a:latin typeface="Montserrat" pitchFamily="2" charset="77"/>
                        </a:rPr>
                        <a:t>12%</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dirty="0">
                          <a:solidFill>
                            <a:schemeClr val="bg1"/>
                          </a:solidFill>
                          <a:latin typeface="Montserrat" pitchFamily="2" charset="77"/>
                        </a:rPr>
                        <a:t>Reputation</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0403499"/>
                  </a:ext>
                </a:extLst>
              </a:tr>
              <a:tr h="687131">
                <a:tc>
                  <a:txBody>
                    <a:bodyPr/>
                    <a:lstStyle/>
                    <a:p>
                      <a:pPr marL="0" indent="0" algn="ctr">
                        <a:buFont typeface="Arial" panose="020B0604020202020204" pitchFamily="34" charset="0"/>
                        <a:buNone/>
                      </a:pPr>
                      <a:r>
                        <a:rPr lang="en-US" sz="1200" b="0" dirty="0">
                          <a:solidFill>
                            <a:schemeClr val="bg1"/>
                          </a:solidFill>
                          <a:latin typeface="Montserrat" pitchFamily="2" charset="77"/>
                        </a:rPr>
                        <a:t>80</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Font typeface="Arial" panose="020B0604020202020204" pitchFamily="34" charset="0"/>
                        <a:buNone/>
                      </a:pPr>
                      <a:endParaRPr lang="en-UA" sz="1100" b="0" dirty="0">
                        <a:solidFill>
                          <a:schemeClr val="tx1">
                            <a:lumMod val="10000"/>
                            <a:lumOff val="90000"/>
                          </a:schemeClr>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indent="0" algn="ctr">
                        <a:buFont typeface="Arial" panose="020B0604020202020204" pitchFamily="34" charset="0"/>
                        <a:buNone/>
                      </a:pPr>
                      <a:r>
                        <a:rPr lang="en-US" sz="1200" b="0" dirty="0">
                          <a:solidFill>
                            <a:schemeClr val="bg1"/>
                          </a:solidFill>
                          <a:latin typeface="Montserrat" pitchFamily="2" charset="77"/>
                        </a:rPr>
                        <a:t>180,000</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en-US" sz="1200" b="0" dirty="0">
                          <a:solidFill>
                            <a:schemeClr val="bg1"/>
                          </a:solidFill>
                          <a:latin typeface="Montserrat" pitchFamily="2" charset="77"/>
                        </a:rPr>
                        <a:t>9%</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dirty="0">
                          <a:solidFill>
                            <a:schemeClr val="bg1"/>
                          </a:solidFill>
                          <a:latin typeface="Montserrat" pitchFamily="2" charset="77"/>
                        </a:rPr>
                        <a:t>Reputation</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9432254"/>
                  </a:ext>
                </a:extLst>
              </a:tr>
            </a:tbl>
          </a:graphicData>
        </a:graphic>
      </p:graphicFrame>
      <p:sp>
        <p:nvSpPr>
          <p:cNvPr id="7" name="Pentagon 11">
            <a:extLst>
              <a:ext uri="{FF2B5EF4-FFF2-40B4-BE49-F238E27FC236}">
                <a16:creationId xmlns:a16="http://schemas.microsoft.com/office/drawing/2014/main" id="{4929E74D-F42D-ED17-45D0-8939A28F365C}"/>
              </a:ext>
            </a:extLst>
          </p:cNvPr>
          <p:cNvSpPr/>
          <p:nvPr/>
        </p:nvSpPr>
        <p:spPr>
          <a:xfrm>
            <a:off x="839785" y="2532651"/>
            <a:ext cx="1635401" cy="576000"/>
          </a:xfrm>
          <a:prstGeom prst="homePlat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8" name="Pentagon 11">
            <a:extLst>
              <a:ext uri="{FF2B5EF4-FFF2-40B4-BE49-F238E27FC236}">
                <a16:creationId xmlns:a16="http://schemas.microsoft.com/office/drawing/2014/main" id="{3158B4DC-A3DB-04AD-45D4-F3C67A85025D}"/>
              </a:ext>
            </a:extLst>
          </p:cNvPr>
          <p:cNvSpPr/>
          <p:nvPr/>
        </p:nvSpPr>
        <p:spPr>
          <a:xfrm>
            <a:off x="839784" y="3221750"/>
            <a:ext cx="1635401" cy="576000"/>
          </a:xfrm>
          <a:prstGeom prst="homePlat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9" name="Pentagon 11">
            <a:extLst>
              <a:ext uri="{FF2B5EF4-FFF2-40B4-BE49-F238E27FC236}">
                <a16:creationId xmlns:a16="http://schemas.microsoft.com/office/drawing/2014/main" id="{9EFE8149-FCA8-BBBD-5E23-7314DC8AE969}"/>
              </a:ext>
            </a:extLst>
          </p:cNvPr>
          <p:cNvSpPr/>
          <p:nvPr/>
        </p:nvSpPr>
        <p:spPr>
          <a:xfrm>
            <a:off x="839788" y="3909394"/>
            <a:ext cx="1635401" cy="576000"/>
          </a:xfrm>
          <a:prstGeom prst="homePlat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0" name="Pentagon 11">
            <a:extLst>
              <a:ext uri="{FF2B5EF4-FFF2-40B4-BE49-F238E27FC236}">
                <a16:creationId xmlns:a16="http://schemas.microsoft.com/office/drawing/2014/main" id="{DF0958C9-2AEC-B116-44C7-55BA0D721433}"/>
              </a:ext>
            </a:extLst>
          </p:cNvPr>
          <p:cNvSpPr/>
          <p:nvPr/>
        </p:nvSpPr>
        <p:spPr>
          <a:xfrm>
            <a:off x="839788" y="4599799"/>
            <a:ext cx="1635401" cy="576000"/>
          </a:xfrm>
          <a:prstGeom prst="homePlat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1" name="Graphic 23">
            <a:extLst>
              <a:ext uri="{FF2B5EF4-FFF2-40B4-BE49-F238E27FC236}">
                <a16:creationId xmlns:a16="http://schemas.microsoft.com/office/drawing/2014/main" id="{1B73F42E-D178-46D2-1285-9689F4B89E0E}"/>
              </a:ext>
            </a:extLst>
          </p:cNvPr>
          <p:cNvSpPr/>
          <p:nvPr/>
        </p:nvSpPr>
        <p:spPr>
          <a:xfrm rot="10800000">
            <a:off x="2172580" y="2663531"/>
            <a:ext cx="157144" cy="314239"/>
          </a:xfrm>
          <a:custGeom>
            <a:avLst/>
            <a:gdLst>
              <a:gd name="connsiteX0" fmla="*/ 306229 w 306228"/>
              <a:gd name="connsiteY0" fmla="*/ 612362 h 612362"/>
              <a:gd name="connsiteX1" fmla="*/ 0 w 306228"/>
              <a:gd name="connsiteY1" fmla="*/ 306134 h 612362"/>
              <a:gd name="connsiteX2" fmla="*/ 306229 w 306228"/>
              <a:gd name="connsiteY2" fmla="*/ 0 h 612362"/>
            </a:gdLst>
            <a:ahLst/>
            <a:cxnLst>
              <a:cxn ang="0">
                <a:pos x="connsiteX0" y="connsiteY0"/>
              </a:cxn>
              <a:cxn ang="0">
                <a:pos x="connsiteX1" y="connsiteY1"/>
              </a:cxn>
              <a:cxn ang="0">
                <a:pos x="connsiteX2" y="connsiteY2"/>
              </a:cxn>
            </a:cxnLst>
            <a:rect l="l" t="t" r="r" b="b"/>
            <a:pathLst>
              <a:path w="306228" h="612362">
                <a:moveTo>
                  <a:pt x="306229" y="612362"/>
                </a:moveTo>
                <a:lnTo>
                  <a:pt x="0" y="306134"/>
                </a:lnTo>
                <a:lnTo>
                  <a:pt x="306229" y="0"/>
                </a:lnTo>
              </a:path>
            </a:pathLst>
          </a:custGeom>
          <a:noFill/>
          <a:ln w="9525" cap="rnd">
            <a:solidFill>
              <a:schemeClr val="bg2"/>
            </a:solidFill>
            <a:prstDash val="solid"/>
            <a:round/>
          </a:ln>
        </p:spPr>
        <p:txBody>
          <a:bodyPr rtlCol="0" anchor="ctr"/>
          <a:lstStyle/>
          <a:p>
            <a:endParaRPr lang="en-UA"/>
          </a:p>
        </p:txBody>
      </p:sp>
      <p:sp>
        <p:nvSpPr>
          <p:cNvPr id="12" name="Graphic 23">
            <a:extLst>
              <a:ext uri="{FF2B5EF4-FFF2-40B4-BE49-F238E27FC236}">
                <a16:creationId xmlns:a16="http://schemas.microsoft.com/office/drawing/2014/main" id="{26EAC306-7409-B9DF-C3E9-459EE9E60E16}"/>
              </a:ext>
            </a:extLst>
          </p:cNvPr>
          <p:cNvSpPr/>
          <p:nvPr/>
        </p:nvSpPr>
        <p:spPr>
          <a:xfrm rot="10800000">
            <a:off x="2172580" y="3352630"/>
            <a:ext cx="157144" cy="314239"/>
          </a:xfrm>
          <a:custGeom>
            <a:avLst/>
            <a:gdLst>
              <a:gd name="connsiteX0" fmla="*/ 306229 w 306228"/>
              <a:gd name="connsiteY0" fmla="*/ 612362 h 612362"/>
              <a:gd name="connsiteX1" fmla="*/ 0 w 306228"/>
              <a:gd name="connsiteY1" fmla="*/ 306134 h 612362"/>
              <a:gd name="connsiteX2" fmla="*/ 306229 w 306228"/>
              <a:gd name="connsiteY2" fmla="*/ 0 h 612362"/>
            </a:gdLst>
            <a:ahLst/>
            <a:cxnLst>
              <a:cxn ang="0">
                <a:pos x="connsiteX0" y="connsiteY0"/>
              </a:cxn>
              <a:cxn ang="0">
                <a:pos x="connsiteX1" y="connsiteY1"/>
              </a:cxn>
              <a:cxn ang="0">
                <a:pos x="connsiteX2" y="connsiteY2"/>
              </a:cxn>
            </a:cxnLst>
            <a:rect l="l" t="t" r="r" b="b"/>
            <a:pathLst>
              <a:path w="306228" h="612362">
                <a:moveTo>
                  <a:pt x="306229" y="612362"/>
                </a:moveTo>
                <a:lnTo>
                  <a:pt x="0" y="306134"/>
                </a:lnTo>
                <a:lnTo>
                  <a:pt x="306229" y="0"/>
                </a:lnTo>
              </a:path>
            </a:pathLst>
          </a:custGeom>
          <a:noFill/>
          <a:ln w="9525" cap="rnd">
            <a:solidFill>
              <a:schemeClr val="bg2"/>
            </a:solidFill>
            <a:prstDash val="solid"/>
            <a:round/>
          </a:ln>
        </p:spPr>
        <p:txBody>
          <a:bodyPr rtlCol="0" anchor="ctr"/>
          <a:lstStyle/>
          <a:p>
            <a:endParaRPr lang="en-UA"/>
          </a:p>
        </p:txBody>
      </p:sp>
      <p:sp>
        <p:nvSpPr>
          <p:cNvPr id="13" name="Graphic 23">
            <a:extLst>
              <a:ext uri="{FF2B5EF4-FFF2-40B4-BE49-F238E27FC236}">
                <a16:creationId xmlns:a16="http://schemas.microsoft.com/office/drawing/2014/main" id="{65E6E055-8C55-3127-07F2-9020741C63A4}"/>
              </a:ext>
            </a:extLst>
          </p:cNvPr>
          <p:cNvSpPr/>
          <p:nvPr/>
        </p:nvSpPr>
        <p:spPr>
          <a:xfrm rot="10800000">
            <a:off x="2172580" y="4040274"/>
            <a:ext cx="157144" cy="314239"/>
          </a:xfrm>
          <a:custGeom>
            <a:avLst/>
            <a:gdLst>
              <a:gd name="connsiteX0" fmla="*/ 306229 w 306228"/>
              <a:gd name="connsiteY0" fmla="*/ 612362 h 612362"/>
              <a:gd name="connsiteX1" fmla="*/ 0 w 306228"/>
              <a:gd name="connsiteY1" fmla="*/ 306134 h 612362"/>
              <a:gd name="connsiteX2" fmla="*/ 306229 w 306228"/>
              <a:gd name="connsiteY2" fmla="*/ 0 h 612362"/>
            </a:gdLst>
            <a:ahLst/>
            <a:cxnLst>
              <a:cxn ang="0">
                <a:pos x="connsiteX0" y="connsiteY0"/>
              </a:cxn>
              <a:cxn ang="0">
                <a:pos x="connsiteX1" y="connsiteY1"/>
              </a:cxn>
              <a:cxn ang="0">
                <a:pos x="connsiteX2" y="connsiteY2"/>
              </a:cxn>
            </a:cxnLst>
            <a:rect l="l" t="t" r="r" b="b"/>
            <a:pathLst>
              <a:path w="306228" h="612362">
                <a:moveTo>
                  <a:pt x="306229" y="612362"/>
                </a:moveTo>
                <a:lnTo>
                  <a:pt x="0" y="306134"/>
                </a:lnTo>
                <a:lnTo>
                  <a:pt x="306229" y="0"/>
                </a:lnTo>
              </a:path>
            </a:pathLst>
          </a:custGeom>
          <a:noFill/>
          <a:ln w="9525" cap="rnd">
            <a:solidFill>
              <a:schemeClr val="bg2"/>
            </a:solidFill>
            <a:prstDash val="solid"/>
            <a:round/>
          </a:ln>
        </p:spPr>
        <p:txBody>
          <a:bodyPr rtlCol="0" anchor="ctr"/>
          <a:lstStyle/>
          <a:p>
            <a:endParaRPr lang="en-UA"/>
          </a:p>
        </p:txBody>
      </p:sp>
      <p:sp>
        <p:nvSpPr>
          <p:cNvPr id="14" name="Graphic 23">
            <a:extLst>
              <a:ext uri="{FF2B5EF4-FFF2-40B4-BE49-F238E27FC236}">
                <a16:creationId xmlns:a16="http://schemas.microsoft.com/office/drawing/2014/main" id="{CE95FB09-F236-4B09-3075-A60140510477}"/>
              </a:ext>
            </a:extLst>
          </p:cNvPr>
          <p:cNvSpPr/>
          <p:nvPr/>
        </p:nvSpPr>
        <p:spPr>
          <a:xfrm rot="10800000">
            <a:off x="2172580" y="4730680"/>
            <a:ext cx="157144" cy="314239"/>
          </a:xfrm>
          <a:custGeom>
            <a:avLst/>
            <a:gdLst>
              <a:gd name="connsiteX0" fmla="*/ 306229 w 306228"/>
              <a:gd name="connsiteY0" fmla="*/ 612362 h 612362"/>
              <a:gd name="connsiteX1" fmla="*/ 0 w 306228"/>
              <a:gd name="connsiteY1" fmla="*/ 306134 h 612362"/>
              <a:gd name="connsiteX2" fmla="*/ 306229 w 306228"/>
              <a:gd name="connsiteY2" fmla="*/ 0 h 612362"/>
            </a:gdLst>
            <a:ahLst/>
            <a:cxnLst>
              <a:cxn ang="0">
                <a:pos x="connsiteX0" y="connsiteY0"/>
              </a:cxn>
              <a:cxn ang="0">
                <a:pos x="connsiteX1" y="connsiteY1"/>
              </a:cxn>
              <a:cxn ang="0">
                <a:pos x="connsiteX2" y="connsiteY2"/>
              </a:cxn>
            </a:cxnLst>
            <a:rect l="l" t="t" r="r" b="b"/>
            <a:pathLst>
              <a:path w="306228" h="612362">
                <a:moveTo>
                  <a:pt x="306229" y="612362"/>
                </a:moveTo>
                <a:lnTo>
                  <a:pt x="0" y="306134"/>
                </a:lnTo>
                <a:lnTo>
                  <a:pt x="306229" y="0"/>
                </a:lnTo>
              </a:path>
            </a:pathLst>
          </a:custGeom>
          <a:noFill/>
          <a:ln w="9525" cap="rnd">
            <a:solidFill>
              <a:schemeClr val="bg2"/>
            </a:solidFill>
            <a:prstDash val="solid"/>
            <a:round/>
          </a:ln>
        </p:spPr>
        <p:txBody>
          <a:bodyPr rtlCol="0" anchor="ctr"/>
          <a:lstStyle/>
          <a:p>
            <a:endParaRPr lang="en-UA"/>
          </a:p>
        </p:txBody>
      </p:sp>
      <p:sp>
        <p:nvSpPr>
          <p:cNvPr id="19" name="Pentagon 11">
            <a:extLst>
              <a:ext uri="{FF2B5EF4-FFF2-40B4-BE49-F238E27FC236}">
                <a16:creationId xmlns:a16="http://schemas.microsoft.com/office/drawing/2014/main" id="{ACBFD773-6A60-94BC-B204-21DAA5413838}"/>
              </a:ext>
            </a:extLst>
          </p:cNvPr>
          <p:cNvSpPr/>
          <p:nvPr/>
        </p:nvSpPr>
        <p:spPr>
          <a:xfrm>
            <a:off x="839788" y="5291955"/>
            <a:ext cx="1635401" cy="576000"/>
          </a:xfrm>
          <a:prstGeom prst="homePlat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21" name="Graphic 23">
            <a:extLst>
              <a:ext uri="{FF2B5EF4-FFF2-40B4-BE49-F238E27FC236}">
                <a16:creationId xmlns:a16="http://schemas.microsoft.com/office/drawing/2014/main" id="{4000ECFA-4BF8-BD40-A283-F9C91BC9E3EC}"/>
              </a:ext>
            </a:extLst>
          </p:cNvPr>
          <p:cNvSpPr/>
          <p:nvPr/>
        </p:nvSpPr>
        <p:spPr>
          <a:xfrm rot="10800000">
            <a:off x="2172580" y="5422836"/>
            <a:ext cx="157144" cy="314239"/>
          </a:xfrm>
          <a:custGeom>
            <a:avLst/>
            <a:gdLst>
              <a:gd name="connsiteX0" fmla="*/ 306229 w 306228"/>
              <a:gd name="connsiteY0" fmla="*/ 612362 h 612362"/>
              <a:gd name="connsiteX1" fmla="*/ 0 w 306228"/>
              <a:gd name="connsiteY1" fmla="*/ 306134 h 612362"/>
              <a:gd name="connsiteX2" fmla="*/ 306229 w 306228"/>
              <a:gd name="connsiteY2" fmla="*/ 0 h 612362"/>
            </a:gdLst>
            <a:ahLst/>
            <a:cxnLst>
              <a:cxn ang="0">
                <a:pos x="connsiteX0" y="connsiteY0"/>
              </a:cxn>
              <a:cxn ang="0">
                <a:pos x="connsiteX1" y="connsiteY1"/>
              </a:cxn>
              <a:cxn ang="0">
                <a:pos x="connsiteX2" y="connsiteY2"/>
              </a:cxn>
            </a:cxnLst>
            <a:rect l="l" t="t" r="r" b="b"/>
            <a:pathLst>
              <a:path w="306228" h="612362">
                <a:moveTo>
                  <a:pt x="306229" y="612362"/>
                </a:moveTo>
                <a:lnTo>
                  <a:pt x="0" y="306134"/>
                </a:lnTo>
                <a:lnTo>
                  <a:pt x="306229" y="0"/>
                </a:lnTo>
              </a:path>
            </a:pathLst>
          </a:custGeom>
          <a:noFill/>
          <a:ln w="9525" cap="rnd">
            <a:solidFill>
              <a:schemeClr val="bg2"/>
            </a:solidFill>
            <a:prstDash val="solid"/>
            <a:round/>
          </a:ln>
        </p:spPr>
        <p:txBody>
          <a:bodyPr rtlCol="0" anchor="ctr"/>
          <a:lstStyle/>
          <a:p>
            <a:endParaRPr lang="en-UA"/>
          </a:p>
        </p:txBody>
      </p:sp>
      <p:grpSp>
        <p:nvGrpSpPr>
          <p:cNvPr id="57" name="Group 56">
            <a:extLst>
              <a:ext uri="{FF2B5EF4-FFF2-40B4-BE49-F238E27FC236}">
                <a16:creationId xmlns:a16="http://schemas.microsoft.com/office/drawing/2014/main" id="{B1812A57-3FC9-A213-EB62-92951F1C3617}"/>
              </a:ext>
            </a:extLst>
          </p:cNvPr>
          <p:cNvGrpSpPr/>
          <p:nvPr/>
        </p:nvGrpSpPr>
        <p:grpSpPr>
          <a:xfrm>
            <a:off x="5197054" y="2740263"/>
            <a:ext cx="160775" cy="160776"/>
            <a:chOff x="5129819" y="2373600"/>
            <a:chExt cx="160775" cy="160776"/>
          </a:xfrm>
        </p:grpSpPr>
        <p:sp>
          <p:nvSpPr>
            <p:cNvPr id="33" name="Freeform 32">
              <a:extLst>
                <a:ext uri="{FF2B5EF4-FFF2-40B4-BE49-F238E27FC236}">
                  <a16:creationId xmlns:a16="http://schemas.microsoft.com/office/drawing/2014/main" id="{18DDC26E-353A-30F3-4B92-79CC51B1A8F6}"/>
                </a:ext>
              </a:extLst>
            </p:cNvPr>
            <p:cNvSpPr/>
            <p:nvPr/>
          </p:nvSpPr>
          <p:spPr>
            <a:xfrm>
              <a:off x="5130504" y="2373600"/>
              <a:ext cx="160090" cy="160090"/>
            </a:xfrm>
            <a:custGeom>
              <a:avLst/>
              <a:gdLst>
                <a:gd name="connsiteX0" fmla="*/ 67894 w 67894"/>
                <a:gd name="connsiteY0" fmla="*/ 67894 h 67894"/>
                <a:gd name="connsiteX1" fmla="*/ 0 w 67894"/>
                <a:gd name="connsiteY1" fmla="*/ 0 h 67894"/>
              </a:gdLst>
              <a:ahLst/>
              <a:cxnLst>
                <a:cxn ang="0">
                  <a:pos x="connsiteX0" y="connsiteY0"/>
                </a:cxn>
                <a:cxn ang="0">
                  <a:pos x="connsiteX1" y="connsiteY1"/>
                </a:cxn>
              </a:cxnLst>
              <a:rect l="l" t="t" r="r" b="b"/>
              <a:pathLst>
                <a:path w="67894" h="67894">
                  <a:moveTo>
                    <a:pt x="67894" y="67894"/>
                  </a:moveTo>
                  <a:lnTo>
                    <a:pt x="0" y="0"/>
                  </a:lnTo>
                </a:path>
              </a:pathLst>
            </a:custGeom>
            <a:noFill/>
            <a:ln w="38100" cap="rnd">
              <a:gradFill flip="none" rotWithShape="1">
                <a:gsLst>
                  <a:gs pos="37000">
                    <a:schemeClr val="accent2">
                      <a:lumMod val="40000"/>
                      <a:lumOff val="60000"/>
                    </a:schemeClr>
                  </a:gs>
                  <a:gs pos="75000">
                    <a:schemeClr val="bg1"/>
                  </a:gs>
                </a:gsLst>
                <a:lin ang="8100000" scaled="1"/>
                <a:tileRect/>
              </a:gradFill>
              <a:prstDash val="solid"/>
              <a:round/>
            </a:ln>
          </p:spPr>
          <p:txBody>
            <a:bodyPr rtlCol="0" anchor="ctr"/>
            <a:lstStyle/>
            <a:p>
              <a:endParaRPr lang="en-UA"/>
            </a:p>
          </p:txBody>
        </p:sp>
        <p:sp>
          <p:nvSpPr>
            <p:cNvPr id="34" name="Freeform 33">
              <a:extLst>
                <a:ext uri="{FF2B5EF4-FFF2-40B4-BE49-F238E27FC236}">
                  <a16:creationId xmlns:a16="http://schemas.microsoft.com/office/drawing/2014/main" id="{53DE89A7-5A37-A06F-5E27-28A250D442A3}"/>
                </a:ext>
              </a:extLst>
            </p:cNvPr>
            <p:cNvSpPr/>
            <p:nvPr/>
          </p:nvSpPr>
          <p:spPr>
            <a:xfrm>
              <a:off x="5129819" y="2374286"/>
              <a:ext cx="160090" cy="160090"/>
            </a:xfrm>
            <a:custGeom>
              <a:avLst/>
              <a:gdLst>
                <a:gd name="connsiteX0" fmla="*/ 67894 w 67894"/>
                <a:gd name="connsiteY0" fmla="*/ 0 h 67894"/>
                <a:gd name="connsiteX1" fmla="*/ 0 w 67894"/>
                <a:gd name="connsiteY1" fmla="*/ 67894 h 67894"/>
              </a:gdLst>
              <a:ahLst/>
              <a:cxnLst>
                <a:cxn ang="0">
                  <a:pos x="connsiteX0" y="connsiteY0"/>
                </a:cxn>
                <a:cxn ang="0">
                  <a:pos x="connsiteX1" y="connsiteY1"/>
                </a:cxn>
              </a:cxnLst>
              <a:rect l="l" t="t" r="r" b="b"/>
              <a:pathLst>
                <a:path w="67894" h="67894">
                  <a:moveTo>
                    <a:pt x="67894" y="0"/>
                  </a:moveTo>
                  <a:lnTo>
                    <a:pt x="0" y="67894"/>
                  </a:lnTo>
                </a:path>
              </a:pathLst>
            </a:custGeom>
            <a:noFill/>
            <a:ln w="38100" cap="rnd">
              <a:gradFill flip="none" rotWithShape="1">
                <a:gsLst>
                  <a:gs pos="37000">
                    <a:schemeClr val="accent2">
                      <a:lumMod val="40000"/>
                      <a:lumOff val="60000"/>
                    </a:schemeClr>
                  </a:gs>
                  <a:gs pos="75000">
                    <a:schemeClr val="bg1"/>
                  </a:gs>
                </a:gsLst>
                <a:lin ang="8100000" scaled="1"/>
                <a:tileRect/>
              </a:gradFill>
              <a:prstDash val="solid"/>
              <a:round/>
            </a:ln>
          </p:spPr>
          <p:txBody>
            <a:bodyPr rtlCol="0" anchor="ctr"/>
            <a:lstStyle/>
            <a:p>
              <a:endParaRPr lang="en-UA"/>
            </a:p>
          </p:txBody>
        </p:sp>
      </p:grpSp>
      <p:sp>
        <p:nvSpPr>
          <p:cNvPr id="38" name="Freeform 37">
            <a:extLst>
              <a:ext uri="{FF2B5EF4-FFF2-40B4-BE49-F238E27FC236}">
                <a16:creationId xmlns:a16="http://schemas.microsoft.com/office/drawing/2014/main" id="{4198062F-0C2C-3A73-88A7-D724B7D6A9D9}"/>
              </a:ext>
            </a:extLst>
          </p:cNvPr>
          <p:cNvSpPr/>
          <p:nvPr/>
        </p:nvSpPr>
        <p:spPr>
          <a:xfrm>
            <a:off x="5167295" y="3399379"/>
            <a:ext cx="222349" cy="161708"/>
          </a:xfrm>
          <a:custGeom>
            <a:avLst/>
            <a:gdLst>
              <a:gd name="connsiteX0" fmla="*/ 0 w 94297"/>
              <a:gd name="connsiteY0" fmla="*/ 42863 h 68580"/>
              <a:gd name="connsiteX1" fmla="*/ 25718 w 94297"/>
              <a:gd name="connsiteY1" fmla="*/ 68580 h 68580"/>
              <a:gd name="connsiteX2" fmla="*/ 94298 w 94297"/>
              <a:gd name="connsiteY2" fmla="*/ 0 h 68580"/>
            </a:gdLst>
            <a:ahLst/>
            <a:cxnLst>
              <a:cxn ang="0">
                <a:pos x="connsiteX0" y="connsiteY0"/>
              </a:cxn>
              <a:cxn ang="0">
                <a:pos x="connsiteX1" y="connsiteY1"/>
              </a:cxn>
              <a:cxn ang="0">
                <a:pos x="connsiteX2" y="connsiteY2"/>
              </a:cxn>
            </a:cxnLst>
            <a:rect l="l" t="t" r="r" b="b"/>
            <a:pathLst>
              <a:path w="94297" h="68580">
                <a:moveTo>
                  <a:pt x="0" y="42863"/>
                </a:moveTo>
                <a:lnTo>
                  <a:pt x="25718" y="68580"/>
                </a:lnTo>
                <a:lnTo>
                  <a:pt x="94298" y="0"/>
                </a:lnTo>
              </a:path>
            </a:pathLst>
          </a:custGeom>
          <a:noFill/>
          <a:ln w="38100" cap="rnd">
            <a:gradFill flip="none" rotWithShape="1">
              <a:gsLst>
                <a:gs pos="37000">
                  <a:schemeClr val="accent2">
                    <a:lumMod val="40000"/>
                    <a:lumOff val="60000"/>
                  </a:schemeClr>
                </a:gs>
                <a:gs pos="75000">
                  <a:schemeClr val="bg1"/>
                </a:gs>
              </a:gsLst>
              <a:lin ang="8100000" scaled="1"/>
              <a:tileRect/>
            </a:gradFill>
            <a:prstDash val="solid"/>
            <a:round/>
          </a:ln>
        </p:spPr>
        <p:txBody>
          <a:bodyPr rtlCol="0" anchor="ctr"/>
          <a:lstStyle/>
          <a:p>
            <a:endParaRPr lang="en-UA"/>
          </a:p>
        </p:txBody>
      </p:sp>
      <p:pic>
        <p:nvPicPr>
          <p:cNvPr id="24" name="Graphic 23">
            <a:extLst>
              <a:ext uri="{FF2B5EF4-FFF2-40B4-BE49-F238E27FC236}">
                <a16:creationId xmlns:a16="http://schemas.microsoft.com/office/drawing/2014/main" id="{1EAB0E00-CDE4-4A5D-C8A7-966B2D99CE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11967" y="1529283"/>
            <a:ext cx="418497" cy="418497"/>
          </a:xfrm>
          <a:prstGeom prst="rect">
            <a:avLst/>
          </a:prstGeom>
        </p:spPr>
      </p:pic>
      <p:pic>
        <p:nvPicPr>
          <p:cNvPr id="25" name="Graphic 24">
            <a:extLst>
              <a:ext uri="{FF2B5EF4-FFF2-40B4-BE49-F238E27FC236}">
                <a16:creationId xmlns:a16="http://schemas.microsoft.com/office/drawing/2014/main" id="{AE6FD009-B188-3056-B53F-A4A2466C92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49270" y="1529283"/>
            <a:ext cx="418497" cy="418497"/>
          </a:xfrm>
          <a:prstGeom prst="rect">
            <a:avLst/>
          </a:prstGeom>
        </p:spPr>
      </p:pic>
      <p:pic>
        <p:nvPicPr>
          <p:cNvPr id="26" name="Graphic 25">
            <a:extLst>
              <a:ext uri="{FF2B5EF4-FFF2-40B4-BE49-F238E27FC236}">
                <a16:creationId xmlns:a16="http://schemas.microsoft.com/office/drawing/2014/main" id="{4D292354-2AA4-B23F-9E0F-8513959B496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16181" y="1525769"/>
            <a:ext cx="384679" cy="384679"/>
          </a:xfrm>
          <a:prstGeom prst="rect">
            <a:avLst/>
          </a:prstGeom>
        </p:spPr>
      </p:pic>
      <p:pic>
        <p:nvPicPr>
          <p:cNvPr id="27" name="Graphic 26">
            <a:extLst>
              <a:ext uri="{FF2B5EF4-FFF2-40B4-BE49-F238E27FC236}">
                <a16:creationId xmlns:a16="http://schemas.microsoft.com/office/drawing/2014/main" id="{D1B1B13D-D1C8-98FB-9F3F-8F55755ECE4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341571" y="1578857"/>
            <a:ext cx="418497" cy="418497"/>
          </a:xfrm>
          <a:prstGeom prst="rect">
            <a:avLst/>
          </a:prstGeom>
        </p:spPr>
      </p:pic>
      <p:pic>
        <p:nvPicPr>
          <p:cNvPr id="28" name="Graphic 27">
            <a:extLst>
              <a:ext uri="{FF2B5EF4-FFF2-40B4-BE49-F238E27FC236}">
                <a16:creationId xmlns:a16="http://schemas.microsoft.com/office/drawing/2014/main" id="{1DB73B9F-7F0C-E473-4281-416B0805F92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19666" y="1529283"/>
            <a:ext cx="418497" cy="418497"/>
          </a:xfrm>
          <a:prstGeom prst="rect">
            <a:avLst/>
          </a:prstGeom>
        </p:spPr>
      </p:pic>
      <p:grpSp>
        <p:nvGrpSpPr>
          <p:cNvPr id="56" name="Group 55">
            <a:extLst>
              <a:ext uri="{FF2B5EF4-FFF2-40B4-BE49-F238E27FC236}">
                <a16:creationId xmlns:a16="http://schemas.microsoft.com/office/drawing/2014/main" id="{C2CF7F44-F466-C67C-8D44-51A657433919}"/>
              </a:ext>
            </a:extLst>
          </p:cNvPr>
          <p:cNvGrpSpPr/>
          <p:nvPr/>
        </p:nvGrpSpPr>
        <p:grpSpPr>
          <a:xfrm>
            <a:off x="5197054" y="4117006"/>
            <a:ext cx="160775" cy="160776"/>
            <a:chOff x="5129819" y="3750343"/>
            <a:chExt cx="160775" cy="160776"/>
          </a:xfrm>
        </p:grpSpPr>
        <p:sp>
          <p:nvSpPr>
            <p:cNvPr id="42" name="Freeform 41">
              <a:extLst>
                <a:ext uri="{FF2B5EF4-FFF2-40B4-BE49-F238E27FC236}">
                  <a16:creationId xmlns:a16="http://schemas.microsoft.com/office/drawing/2014/main" id="{595BB892-8254-679C-B8D8-C228BEF68637}"/>
                </a:ext>
              </a:extLst>
            </p:cNvPr>
            <p:cNvSpPr/>
            <p:nvPr/>
          </p:nvSpPr>
          <p:spPr>
            <a:xfrm>
              <a:off x="5130504" y="3750343"/>
              <a:ext cx="160090" cy="160090"/>
            </a:xfrm>
            <a:custGeom>
              <a:avLst/>
              <a:gdLst>
                <a:gd name="connsiteX0" fmla="*/ 67894 w 67894"/>
                <a:gd name="connsiteY0" fmla="*/ 67894 h 67894"/>
                <a:gd name="connsiteX1" fmla="*/ 0 w 67894"/>
                <a:gd name="connsiteY1" fmla="*/ 0 h 67894"/>
              </a:gdLst>
              <a:ahLst/>
              <a:cxnLst>
                <a:cxn ang="0">
                  <a:pos x="connsiteX0" y="connsiteY0"/>
                </a:cxn>
                <a:cxn ang="0">
                  <a:pos x="connsiteX1" y="connsiteY1"/>
                </a:cxn>
              </a:cxnLst>
              <a:rect l="l" t="t" r="r" b="b"/>
              <a:pathLst>
                <a:path w="67894" h="67894">
                  <a:moveTo>
                    <a:pt x="67894" y="67894"/>
                  </a:moveTo>
                  <a:lnTo>
                    <a:pt x="0" y="0"/>
                  </a:lnTo>
                </a:path>
              </a:pathLst>
            </a:custGeom>
            <a:noFill/>
            <a:ln w="38100" cap="rnd">
              <a:gradFill flip="none" rotWithShape="1">
                <a:gsLst>
                  <a:gs pos="37000">
                    <a:schemeClr val="accent2">
                      <a:lumMod val="40000"/>
                      <a:lumOff val="60000"/>
                    </a:schemeClr>
                  </a:gs>
                  <a:gs pos="75000">
                    <a:schemeClr val="bg1"/>
                  </a:gs>
                </a:gsLst>
                <a:lin ang="8100000" scaled="1"/>
                <a:tileRect/>
              </a:gradFill>
              <a:prstDash val="solid"/>
              <a:round/>
            </a:ln>
          </p:spPr>
          <p:txBody>
            <a:bodyPr rtlCol="0" anchor="ctr"/>
            <a:lstStyle/>
            <a:p>
              <a:endParaRPr lang="en-UA"/>
            </a:p>
          </p:txBody>
        </p:sp>
        <p:sp>
          <p:nvSpPr>
            <p:cNvPr id="43" name="Freeform 42">
              <a:extLst>
                <a:ext uri="{FF2B5EF4-FFF2-40B4-BE49-F238E27FC236}">
                  <a16:creationId xmlns:a16="http://schemas.microsoft.com/office/drawing/2014/main" id="{D29596AF-CEBC-DD14-D0D9-EF64324EA7BE}"/>
                </a:ext>
              </a:extLst>
            </p:cNvPr>
            <p:cNvSpPr/>
            <p:nvPr/>
          </p:nvSpPr>
          <p:spPr>
            <a:xfrm>
              <a:off x="5129819" y="3751029"/>
              <a:ext cx="160090" cy="160090"/>
            </a:xfrm>
            <a:custGeom>
              <a:avLst/>
              <a:gdLst>
                <a:gd name="connsiteX0" fmla="*/ 67894 w 67894"/>
                <a:gd name="connsiteY0" fmla="*/ 0 h 67894"/>
                <a:gd name="connsiteX1" fmla="*/ 0 w 67894"/>
                <a:gd name="connsiteY1" fmla="*/ 67894 h 67894"/>
              </a:gdLst>
              <a:ahLst/>
              <a:cxnLst>
                <a:cxn ang="0">
                  <a:pos x="connsiteX0" y="connsiteY0"/>
                </a:cxn>
                <a:cxn ang="0">
                  <a:pos x="connsiteX1" y="connsiteY1"/>
                </a:cxn>
              </a:cxnLst>
              <a:rect l="l" t="t" r="r" b="b"/>
              <a:pathLst>
                <a:path w="67894" h="67894">
                  <a:moveTo>
                    <a:pt x="67894" y="0"/>
                  </a:moveTo>
                  <a:lnTo>
                    <a:pt x="0" y="67894"/>
                  </a:lnTo>
                </a:path>
              </a:pathLst>
            </a:custGeom>
            <a:noFill/>
            <a:ln w="38100" cap="rnd">
              <a:gradFill flip="none" rotWithShape="1">
                <a:gsLst>
                  <a:gs pos="37000">
                    <a:schemeClr val="accent2">
                      <a:lumMod val="40000"/>
                      <a:lumOff val="60000"/>
                    </a:schemeClr>
                  </a:gs>
                  <a:gs pos="75000">
                    <a:schemeClr val="bg1"/>
                  </a:gs>
                </a:gsLst>
                <a:lin ang="8100000" scaled="1"/>
                <a:tileRect/>
              </a:gradFill>
              <a:prstDash val="solid"/>
              <a:round/>
            </a:ln>
          </p:spPr>
          <p:txBody>
            <a:bodyPr rtlCol="0" anchor="ctr"/>
            <a:lstStyle/>
            <a:p>
              <a:endParaRPr lang="en-UA"/>
            </a:p>
          </p:txBody>
        </p:sp>
      </p:grpSp>
      <p:grpSp>
        <p:nvGrpSpPr>
          <p:cNvPr id="55" name="Group 54">
            <a:extLst>
              <a:ext uri="{FF2B5EF4-FFF2-40B4-BE49-F238E27FC236}">
                <a16:creationId xmlns:a16="http://schemas.microsoft.com/office/drawing/2014/main" id="{819F00C4-623E-137A-E8C1-4A97AB0486F0}"/>
              </a:ext>
            </a:extLst>
          </p:cNvPr>
          <p:cNvGrpSpPr/>
          <p:nvPr/>
        </p:nvGrpSpPr>
        <p:grpSpPr>
          <a:xfrm>
            <a:off x="5197054" y="4807411"/>
            <a:ext cx="160775" cy="160776"/>
            <a:chOff x="5129819" y="4440748"/>
            <a:chExt cx="160775" cy="160776"/>
          </a:xfrm>
        </p:grpSpPr>
        <p:sp>
          <p:nvSpPr>
            <p:cNvPr id="47" name="Freeform 46">
              <a:extLst>
                <a:ext uri="{FF2B5EF4-FFF2-40B4-BE49-F238E27FC236}">
                  <a16:creationId xmlns:a16="http://schemas.microsoft.com/office/drawing/2014/main" id="{C8F4351E-02AB-3F25-0A06-43286D04F75D}"/>
                </a:ext>
              </a:extLst>
            </p:cNvPr>
            <p:cNvSpPr/>
            <p:nvPr/>
          </p:nvSpPr>
          <p:spPr>
            <a:xfrm>
              <a:off x="5130504" y="4440748"/>
              <a:ext cx="160090" cy="160090"/>
            </a:xfrm>
            <a:custGeom>
              <a:avLst/>
              <a:gdLst>
                <a:gd name="connsiteX0" fmla="*/ 67894 w 67894"/>
                <a:gd name="connsiteY0" fmla="*/ 67894 h 67894"/>
                <a:gd name="connsiteX1" fmla="*/ 0 w 67894"/>
                <a:gd name="connsiteY1" fmla="*/ 0 h 67894"/>
              </a:gdLst>
              <a:ahLst/>
              <a:cxnLst>
                <a:cxn ang="0">
                  <a:pos x="connsiteX0" y="connsiteY0"/>
                </a:cxn>
                <a:cxn ang="0">
                  <a:pos x="connsiteX1" y="connsiteY1"/>
                </a:cxn>
              </a:cxnLst>
              <a:rect l="l" t="t" r="r" b="b"/>
              <a:pathLst>
                <a:path w="67894" h="67894">
                  <a:moveTo>
                    <a:pt x="67894" y="67894"/>
                  </a:moveTo>
                  <a:lnTo>
                    <a:pt x="0" y="0"/>
                  </a:lnTo>
                </a:path>
              </a:pathLst>
            </a:custGeom>
            <a:noFill/>
            <a:ln w="38100" cap="rnd">
              <a:gradFill flip="none" rotWithShape="1">
                <a:gsLst>
                  <a:gs pos="37000">
                    <a:schemeClr val="accent2">
                      <a:lumMod val="40000"/>
                      <a:lumOff val="60000"/>
                    </a:schemeClr>
                  </a:gs>
                  <a:gs pos="75000">
                    <a:schemeClr val="bg1"/>
                  </a:gs>
                </a:gsLst>
                <a:lin ang="8100000" scaled="1"/>
                <a:tileRect/>
              </a:gradFill>
              <a:prstDash val="solid"/>
              <a:round/>
            </a:ln>
          </p:spPr>
          <p:txBody>
            <a:bodyPr rtlCol="0" anchor="ctr"/>
            <a:lstStyle/>
            <a:p>
              <a:endParaRPr lang="en-UA"/>
            </a:p>
          </p:txBody>
        </p:sp>
        <p:sp>
          <p:nvSpPr>
            <p:cNvPr id="48" name="Freeform 47">
              <a:extLst>
                <a:ext uri="{FF2B5EF4-FFF2-40B4-BE49-F238E27FC236}">
                  <a16:creationId xmlns:a16="http://schemas.microsoft.com/office/drawing/2014/main" id="{16EEA9BD-6DA0-1560-1F18-9E94D241FDFE}"/>
                </a:ext>
              </a:extLst>
            </p:cNvPr>
            <p:cNvSpPr/>
            <p:nvPr/>
          </p:nvSpPr>
          <p:spPr>
            <a:xfrm>
              <a:off x="5129819" y="4441434"/>
              <a:ext cx="160090" cy="160090"/>
            </a:xfrm>
            <a:custGeom>
              <a:avLst/>
              <a:gdLst>
                <a:gd name="connsiteX0" fmla="*/ 67894 w 67894"/>
                <a:gd name="connsiteY0" fmla="*/ 0 h 67894"/>
                <a:gd name="connsiteX1" fmla="*/ 0 w 67894"/>
                <a:gd name="connsiteY1" fmla="*/ 67894 h 67894"/>
              </a:gdLst>
              <a:ahLst/>
              <a:cxnLst>
                <a:cxn ang="0">
                  <a:pos x="connsiteX0" y="connsiteY0"/>
                </a:cxn>
                <a:cxn ang="0">
                  <a:pos x="connsiteX1" y="connsiteY1"/>
                </a:cxn>
              </a:cxnLst>
              <a:rect l="l" t="t" r="r" b="b"/>
              <a:pathLst>
                <a:path w="67894" h="67894">
                  <a:moveTo>
                    <a:pt x="67894" y="0"/>
                  </a:moveTo>
                  <a:lnTo>
                    <a:pt x="0" y="67894"/>
                  </a:lnTo>
                </a:path>
              </a:pathLst>
            </a:custGeom>
            <a:noFill/>
            <a:ln w="38100" cap="rnd">
              <a:gradFill flip="none" rotWithShape="1">
                <a:gsLst>
                  <a:gs pos="37000">
                    <a:schemeClr val="accent2">
                      <a:lumMod val="40000"/>
                      <a:lumOff val="60000"/>
                    </a:schemeClr>
                  </a:gs>
                  <a:gs pos="75000">
                    <a:schemeClr val="bg1"/>
                  </a:gs>
                </a:gsLst>
                <a:lin ang="8100000" scaled="1"/>
                <a:tileRect/>
              </a:gradFill>
              <a:prstDash val="solid"/>
              <a:round/>
            </a:ln>
          </p:spPr>
          <p:txBody>
            <a:bodyPr rtlCol="0" anchor="ctr"/>
            <a:lstStyle/>
            <a:p>
              <a:endParaRPr lang="en-UA"/>
            </a:p>
          </p:txBody>
        </p:sp>
      </p:grpSp>
      <p:sp>
        <p:nvSpPr>
          <p:cNvPr id="52" name="Freeform 51">
            <a:extLst>
              <a:ext uri="{FF2B5EF4-FFF2-40B4-BE49-F238E27FC236}">
                <a16:creationId xmlns:a16="http://schemas.microsoft.com/office/drawing/2014/main" id="{08C8662D-F341-0D9B-E352-D909671C2B6A}"/>
              </a:ext>
            </a:extLst>
          </p:cNvPr>
          <p:cNvSpPr/>
          <p:nvPr/>
        </p:nvSpPr>
        <p:spPr>
          <a:xfrm>
            <a:off x="5167295" y="5469584"/>
            <a:ext cx="222349" cy="161708"/>
          </a:xfrm>
          <a:custGeom>
            <a:avLst/>
            <a:gdLst>
              <a:gd name="connsiteX0" fmla="*/ 0 w 94297"/>
              <a:gd name="connsiteY0" fmla="*/ 42863 h 68580"/>
              <a:gd name="connsiteX1" fmla="*/ 25718 w 94297"/>
              <a:gd name="connsiteY1" fmla="*/ 68580 h 68580"/>
              <a:gd name="connsiteX2" fmla="*/ 94298 w 94297"/>
              <a:gd name="connsiteY2" fmla="*/ 0 h 68580"/>
            </a:gdLst>
            <a:ahLst/>
            <a:cxnLst>
              <a:cxn ang="0">
                <a:pos x="connsiteX0" y="connsiteY0"/>
              </a:cxn>
              <a:cxn ang="0">
                <a:pos x="connsiteX1" y="connsiteY1"/>
              </a:cxn>
              <a:cxn ang="0">
                <a:pos x="connsiteX2" y="connsiteY2"/>
              </a:cxn>
            </a:cxnLst>
            <a:rect l="l" t="t" r="r" b="b"/>
            <a:pathLst>
              <a:path w="94297" h="68580">
                <a:moveTo>
                  <a:pt x="0" y="42863"/>
                </a:moveTo>
                <a:lnTo>
                  <a:pt x="25718" y="68580"/>
                </a:lnTo>
                <a:lnTo>
                  <a:pt x="94298" y="0"/>
                </a:lnTo>
              </a:path>
            </a:pathLst>
          </a:custGeom>
          <a:noFill/>
          <a:ln w="38100" cap="rnd">
            <a:gradFill flip="none" rotWithShape="1">
              <a:gsLst>
                <a:gs pos="37000">
                  <a:schemeClr val="accent2">
                    <a:lumMod val="40000"/>
                    <a:lumOff val="60000"/>
                  </a:schemeClr>
                </a:gs>
                <a:gs pos="75000">
                  <a:schemeClr val="bg1"/>
                </a:gs>
              </a:gsLst>
              <a:lin ang="8100000" scaled="1"/>
              <a:tileRect/>
            </a:gradFill>
            <a:prstDash val="solid"/>
            <a:round/>
          </a:ln>
        </p:spPr>
        <p:txBody>
          <a:bodyPr rtlCol="0" anchor="ctr"/>
          <a:lstStyle/>
          <a:p>
            <a:endParaRPr lang="en-UA"/>
          </a:p>
        </p:txBody>
      </p:sp>
      <p:sp>
        <p:nvSpPr>
          <p:cNvPr id="62" name="Rectangle 61">
            <a:extLst>
              <a:ext uri="{FF2B5EF4-FFF2-40B4-BE49-F238E27FC236}">
                <a16:creationId xmlns:a16="http://schemas.microsoft.com/office/drawing/2014/main" id="{14231F2C-B552-6E93-0AAD-EED1BA109574}"/>
              </a:ext>
            </a:extLst>
          </p:cNvPr>
          <p:cNvSpPr/>
          <p:nvPr/>
        </p:nvSpPr>
        <p:spPr>
          <a:xfrm>
            <a:off x="0" y="0"/>
            <a:ext cx="12192000" cy="78735"/>
          </a:xfrm>
          <a:prstGeom prst="rect">
            <a:avLst/>
          </a:prstGeom>
          <a:gradFill>
            <a:gsLst>
              <a:gs pos="0">
                <a:schemeClr val="accent1"/>
              </a:gs>
              <a:gs pos="28000">
                <a:schemeClr val="tx2">
                  <a:lumMod val="40000"/>
                  <a:lumOff val="60000"/>
                </a:schemeClr>
              </a:gs>
              <a:gs pos="61000">
                <a:schemeClr val="accent1">
                  <a:lumMod val="60000"/>
                  <a:lumOff val="4000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2" name="TextBox 1">
            <a:extLst>
              <a:ext uri="{FF2B5EF4-FFF2-40B4-BE49-F238E27FC236}">
                <a16:creationId xmlns:a16="http://schemas.microsoft.com/office/drawing/2014/main" id="{0E185DE6-E8C2-1CE5-3107-70632187D0A3}"/>
              </a:ext>
            </a:extLst>
          </p:cNvPr>
          <p:cNvSpPr txBox="1"/>
          <p:nvPr/>
        </p:nvSpPr>
        <p:spPr>
          <a:xfrm>
            <a:off x="912648" y="2682879"/>
            <a:ext cx="1273105" cy="276999"/>
          </a:xfrm>
          <a:prstGeom prst="rect">
            <a:avLst/>
          </a:prstGeom>
          <a:noFill/>
        </p:spPr>
        <p:txBody>
          <a:bodyPr wrap="none" rtlCol="0">
            <a:spAutoFit/>
          </a:bodyPr>
          <a:lstStyle/>
          <a:p>
            <a:r>
              <a:rPr lang="en-US" sz="1200" b="1" dirty="0">
                <a:solidFill>
                  <a:schemeClr val="bg1"/>
                </a:solidFill>
                <a:latin typeface="Montserrat" pitchFamily="2" charset="77"/>
              </a:rPr>
              <a:t>Competitor A</a:t>
            </a:r>
          </a:p>
        </p:txBody>
      </p:sp>
      <p:sp>
        <p:nvSpPr>
          <p:cNvPr id="3" name="TextBox 2">
            <a:extLst>
              <a:ext uri="{FF2B5EF4-FFF2-40B4-BE49-F238E27FC236}">
                <a16:creationId xmlns:a16="http://schemas.microsoft.com/office/drawing/2014/main" id="{3328B4FC-1C2F-00F0-FB28-5AE9D2487FA0}"/>
              </a:ext>
            </a:extLst>
          </p:cNvPr>
          <p:cNvSpPr txBox="1"/>
          <p:nvPr/>
        </p:nvSpPr>
        <p:spPr>
          <a:xfrm>
            <a:off x="912648" y="3370523"/>
            <a:ext cx="1271502" cy="276999"/>
          </a:xfrm>
          <a:prstGeom prst="rect">
            <a:avLst/>
          </a:prstGeom>
          <a:noFill/>
        </p:spPr>
        <p:txBody>
          <a:bodyPr wrap="none" rtlCol="0">
            <a:spAutoFit/>
          </a:bodyPr>
          <a:lstStyle/>
          <a:p>
            <a:r>
              <a:rPr lang="en-US" sz="1200" b="1" dirty="0">
                <a:solidFill>
                  <a:schemeClr val="bg1"/>
                </a:solidFill>
                <a:latin typeface="Montserrat" pitchFamily="2" charset="77"/>
              </a:rPr>
              <a:t>Competitor B</a:t>
            </a:r>
          </a:p>
        </p:txBody>
      </p:sp>
      <p:sp>
        <p:nvSpPr>
          <p:cNvPr id="4" name="TextBox 3">
            <a:extLst>
              <a:ext uri="{FF2B5EF4-FFF2-40B4-BE49-F238E27FC236}">
                <a16:creationId xmlns:a16="http://schemas.microsoft.com/office/drawing/2014/main" id="{DB059BAE-2468-C24D-315F-75459DF7001B}"/>
              </a:ext>
            </a:extLst>
          </p:cNvPr>
          <p:cNvSpPr txBox="1"/>
          <p:nvPr/>
        </p:nvSpPr>
        <p:spPr>
          <a:xfrm>
            <a:off x="924437" y="4073868"/>
            <a:ext cx="1266693" cy="276999"/>
          </a:xfrm>
          <a:prstGeom prst="rect">
            <a:avLst/>
          </a:prstGeom>
          <a:noFill/>
        </p:spPr>
        <p:txBody>
          <a:bodyPr wrap="none" rtlCol="0">
            <a:spAutoFit/>
          </a:bodyPr>
          <a:lstStyle/>
          <a:p>
            <a:r>
              <a:rPr lang="en-US" sz="1200" b="1" dirty="0">
                <a:solidFill>
                  <a:schemeClr val="bg1"/>
                </a:solidFill>
                <a:latin typeface="Montserrat" pitchFamily="2" charset="77"/>
              </a:rPr>
              <a:t>Competitor C</a:t>
            </a:r>
          </a:p>
        </p:txBody>
      </p:sp>
      <p:sp>
        <p:nvSpPr>
          <p:cNvPr id="5" name="TextBox 4">
            <a:extLst>
              <a:ext uri="{FF2B5EF4-FFF2-40B4-BE49-F238E27FC236}">
                <a16:creationId xmlns:a16="http://schemas.microsoft.com/office/drawing/2014/main" id="{2C3D4616-1CF9-529B-84E8-BDE694AA023B}"/>
              </a:ext>
            </a:extLst>
          </p:cNvPr>
          <p:cNvSpPr txBox="1"/>
          <p:nvPr/>
        </p:nvSpPr>
        <p:spPr>
          <a:xfrm>
            <a:off x="924437" y="4761512"/>
            <a:ext cx="1281120" cy="276999"/>
          </a:xfrm>
          <a:prstGeom prst="rect">
            <a:avLst/>
          </a:prstGeom>
          <a:noFill/>
        </p:spPr>
        <p:txBody>
          <a:bodyPr wrap="none" rtlCol="0">
            <a:spAutoFit/>
          </a:bodyPr>
          <a:lstStyle/>
          <a:p>
            <a:r>
              <a:rPr lang="en-US" sz="1200" b="1" dirty="0">
                <a:solidFill>
                  <a:schemeClr val="bg1"/>
                </a:solidFill>
                <a:latin typeface="Montserrat" pitchFamily="2" charset="77"/>
              </a:rPr>
              <a:t>Competitor D</a:t>
            </a:r>
          </a:p>
        </p:txBody>
      </p:sp>
      <p:sp>
        <p:nvSpPr>
          <p:cNvPr id="22" name="TextBox 21">
            <a:extLst>
              <a:ext uri="{FF2B5EF4-FFF2-40B4-BE49-F238E27FC236}">
                <a16:creationId xmlns:a16="http://schemas.microsoft.com/office/drawing/2014/main" id="{A7E6F0CB-1594-CEA2-46F4-AB4AFEA35D2C}"/>
              </a:ext>
            </a:extLst>
          </p:cNvPr>
          <p:cNvSpPr txBox="1"/>
          <p:nvPr/>
        </p:nvSpPr>
        <p:spPr>
          <a:xfrm>
            <a:off x="924437" y="5441455"/>
            <a:ext cx="1257075" cy="276999"/>
          </a:xfrm>
          <a:prstGeom prst="rect">
            <a:avLst/>
          </a:prstGeom>
          <a:noFill/>
        </p:spPr>
        <p:txBody>
          <a:bodyPr wrap="none" rtlCol="0">
            <a:spAutoFit/>
          </a:bodyPr>
          <a:lstStyle/>
          <a:p>
            <a:r>
              <a:rPr lang="en-US" sz="1200" b="1" dirty="0">
                <a:solidFill>
                  <a:schemeClr val="bg1"/>
                </a:solidFill>
                <a:latin typeface="Montserrat" pitchFamily="2" charset="77"/>
              </a:rPr>
              <a:t>Competitor E</a:t>
            </a:r>
          </a:p>
        </p:txBody>
      </p:sp>
      <p:sp>
        <p:nvSpPr>
          <p:cNvPr id="23" name="Title 1">
            <a:extLst>
              <a:ext uri="{FF2B5EF4-FFF2-40B4-BE49-F238E27FC236}">
                <a16:creationId xmlns:a16="http://schemas.microsoft.com/office/drawing/2014/main" id="{E7A98CE4-AD78-039B-8D69-D87A97DC2BD0}"/>
              </a:ext>
            </a:extLst>
          </p:cNvPr>
          <p:cNvSpPr>
            <a:spLocks noGrp="1"/>
          </p:cNvSpPr>
          <p:nvPr>
            <p:ph type="title"/>
          </p:nvPr>
        </p:nvSpPr>
        <p:spPr>
          <a:xfrm>
            <a:off x="837344" y="696176"/>
            <a:ext cx="4366971" cy="914074"/>
          </a:xfrm>
        </p:spPr>
        <p:txBody>
          <a:bodyPr/>
          <a:lstStyle/>
          <a:p>
            <a:r>
              <a:rPr lang="en-GB" sz="2200" dirty="0"/>
              <a:t>EXISTING COMPETITION</a:t>
            </a:r>
            <a:endParaRPr lang="en-UA" sz="2200" dirty="0"/>
          </a:p>
        </p:txBody>
      </p:sp>
    </p:spTree>
    <p:extLst>
      <p:ext uri="{BB962C8B-B14F-4D97-AF65-F5344CB8AC3E}">
        <p14:creationId xmlns:p14="http://schemas.microsoft.com/office/powerpoint/2010/main" val="3383087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Picture 67">
            <a:extLst>
              <a:ext uri="{FF2B5EF4-FFF2-40B4-BE49-F238E27FC236}">
                <a16:creationId xmlns:a16="http://schemas.microsoft.com/office/drawing/2014/main" id="{DF725BAE-491E-6152-AD00-42D827AC3740}"/>
              </a:ext>
            </a:extLst>
          </p:cNvPr>
          <p:cNvPicPr>
            <a:picLocks noChangeAspect="1"/>
          </p:cNvPicPr>
          <p:nvPr/>
        </p:nvPicPr>
        <p:blipFill>
          <a:blip r:embed="rId3">
            <a:alphaModFix amt="67000"/>
          </a:blip>
          <a:srcRect/>
          <a:stretch/>
        </p:blipFill>
        <p:spPr>
          <a:xfrm rot="21143947">
            <a:off x="-3875334" y="2099401"/>
            <a:ext cx="7540932" cy="7540932"/>
          </a:xfrm>
          <a:prstGeom prst="rect">
            <a:avLst/>
          </a:prstGeom>
        </p:spPr>
      </p:pic>
      <p:pic>
        <p:nvPicPr>
          <p:cNvPr id="69" name="Picture 68">
            <a:extLst>
              <a:ext uri="{FF2B5EF4-FFF2-40B4-BE49-F238E27FC236}">
                <a16:creationId xmlns:a16="http://schemas.microsoft.com/office/drawing/2014/main" id="{8573ECC2-69BF-7BA9-AF4A-16CA28F0CEE1}"/>
              </a:ext>
            </a:extLst>
          </p:cNvPr>
          <p:cNvPicPr>
            <a:picLocks noChangeAspect="1"/>
          </p:cNvPicPr>
          <p:nvPr/>
        </p:nvPicPr>
        <p:blipFill>
          <a:blip r:embed="rId4">
            <a:alphaModFix amt="65000"/>
          </a:blip>
          <a:srcRect/>
          <a:stretch/>
        </p:blipFill>
        <p:spPr>
          <a:xfrm rot="6799754" flipH="1">
            <a:off x="6784358" y="-2892974"/>
            <a:ext cx="8044076" cy="8044076"/>
          </a:xfrm>
          <a:prstGeom prst="rect">
            <a:avLst/>
          </a:prstGeom>
        </p:spPr>
      </p:pic>
      <p:sp>
        <p:nvSpPr>
          <p:cNvPr id="2" name="Title 1">
            <a:extLst>
              <a:ext uri="{FF2B5EF4-FFF2-40B4-BE49-F238E27FC236}">
                <a16:creationId xmlns:a16="http://schemas.microsoft.com/office/drawing/2014/main" id="{4E501E93-AA85-11B8-6E28-72F6347B9CEE}"/>
              </a:ext>
            </a:extLst>
          </p:cNvPr>
          <p:cNvSpPr>
            <a:spLocks noGrp="1"/>
          </p:cNvSpPr>
          <p:nvPr>
            <p:ph type="title"/>
          </p:nvPr>
        </p:nvSpPr>
        <p:spPr>
          <a:xfrm>
            <a:off x="838200" y="672028"/>
            <a:ext cx="10515600" cy="914074"/>
          </a:xfrm>
        </p:spPr>
        <p:txBody>
          <a:bodyPr/>
          <a:lstStyle/>
          <a:p>
            <a:pPr algn="ctr"/>
            <a:r>
              <a:rPr lang="en-US" sz="2200" dirty="0"/>
              <a:t>TARGET DEMOGRAPHIC</a:t>
            </a:r>
            <a:endParaRPr lang="en-UA" sz="2200" dirty="0"/>
          </a:p>
        </p:txBody>
      </p:sp>
      <p:graphicFrame>
        <p:nvGraphicFramePr>
          <p:cNvPr id="30" name="Chart 29">
            <a:extLst>
              <a:ext uri="{FF2B5EF4-FFF2-40B4-BE49-F238E27FC236}">
                <a16:creationId xmlns:a16="http://schemas.microsoft.com/office/drawing/2014/main" id="{C0048B35-E91A-E4CD-2A42-158C7D093F18}"/>
              </a:ext>
            </a:extLst>
          </p:cNvPr>
          <p:cNvGraphicFramePr>
            <a:graphicFrameLocks/>
          </p:cNvGraphicFramePr>
          <p:nvPr>
            <p:extLst>
              <p:ext uri="{D42A27DB-BD31-4B8C-83A1-F6EECF244321}">
                <p14:modId xmlns:p14="http://schemas.microsoft.com/office/powerpoint/2010/main" val="3712501155"/>
              </p:ext>
            </p:extLst>
          </p:nvPr>
        </p:nvGraphicFramePr>
        <p:xfrm>
          <a:off x="8088674" y="1876236"/>
          <a:ext cx="3353202" cy="1786397"/>
        </p:xfrm>
        <a:graphic>
          <a:graphicData uri="http://schemas.openxmlformats.org/drawingml/2006/chart">
            <c:chart xmlns:c="http://schemas.openxmlformats.org/drawingml/2006/chart" xmlns:r="http://schemas.openxmlformats.org/officeDocument/2006/relationships" r:id="rId5"/>
          </a:graphicData>
        </a:graphic>
      </p:graphicFrame>
      <p:cxnSp>
        <p:nvCxnSpPr>
          <p:cNvPr id="13" name="Straight Connector 12">
            <a:extLst>
              <a:ext uri="{FF2B5EF4-FFF2-40B4-BE49-F238E27FC236}">
                <a16:creationId xmlns:a16="http://schemas.microsoft.com/office/drawing/2014/main" id="{A1CA8076-F876-F8D0-CC35-855384802948}"/>
              </a:ext>
            </a:extLst>
          </p:cNvPr>
          <p:cNvCxnSpPr>
            <a:cxnSpLocks/>
          </p:cNvCxnSpPr>
          <p:nvPr/>
        </p:nvCxnSpPr>
        <p:spPr>
          <a:xfrm>
            <a:off x="4578236" y="3209885"/>
            <a:ext cx="3035526"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AE5BE865-1A51-1EFA-9F53-1A0C71CE1B49}"/>
              </a:ext>
            </a:extLst>
          </p:cNvPr>
          <p:cNvSpPr/>
          <p:nvPr/>
        </p:nvSpPr>
        <p:spPr>
          <a:xfrm>
            <a:off x="4680402" y="2856809"/>
            <a:ext cx="393353" cy="349175"/>
          </a:xfrm>
          <a:prstGeom prst="rect">
            <a:avLst/>
          </a:prstGeom>
          <a:solidFill>
            <a:srgbClr val="5070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9C60113-9D2A-2C4B-0188-23BE92E7B2DD}"/>
              </a:ext>
            </a:extLst>
          </p:cNvPr>
          <p:cNvSpPr/>
          <p:nvPr/>
        </p:nvSpPr>
        <p:spPr>
          <a:xfrm>
            <a:off x="5291206" y="3005472"/>
            <a:ext cx="393353" cy="200512"/>
          </a:xfrm>
          <a:prstGeom prst="rect">
            <a:avLst/>
          </a:prstGeom>
          <a:solidFill>
            <a:srgbClr val="5070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81D04B6-C05C-6335-96B9-C42FE4C29063}"/>
              </a:ext>
            </a:extLst>
          </p:cNvPr>
          <p:cNvSpPr/>
          <p:nvPr/>
        </p:nvSpPr>
        <p:spPr>
          <a:xfrm>
            <a:off x="5902010" y="2377782"/>
            <a:ext cx="393353" cy="82820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AC1DD239-F9C7-AFFF-3C38-6F4B82C270A4}"/>
              </a:ext>
            </a:extLst>
          </p:cNvPr>
          <p:cNvSpPr/>
          <p:nvPr/>
        </p:nvSpPr>
        <p:spPr>
          <a:xfrm>
            <a:off x="6512814" y="2947662"/>
            <a:ext cx="393353" cy="258322"/>
          </a:xfrm>
          <a:prstGeom prst="rect">
            <a:avLst/>
          </a:prstGeom>
          <a:solidFill>
            <a:srgbClr val="5070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8E872DB-DECB-E947-A315-C9B8E79332BD}"/>
              </a:ext>
            </a:extLst>
          </p:cNvPr>
          <p:cNvSpPr/>
          <p:nvPr/>
        </p:nvSpPr>
        <p:spPr>
          <a:xfrm>
            <a:off x="7123619" y="2741189"/>
            <a:ext cx="393353" cy="468698"/>
          </a:xfrm>
          <a:prstGeom prst="rect">
            <a:avLst/>
          </a:prstGeom>
          <a:solidFill>
            <a:srgbClr val="5070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A7A68B98-B190-4D5A-8991-7F4BBB080E2E}"/>
              </a:ext>
            </a:extLst>
          </p:cNvPr>
          <p:cNvGrpSpPr/>
          <p:nvPr/>
        </p:nvGrpSpPr>
        <p:grpSpPr>
          <a:xfrm>
            <a:off x="4640802" y="3288185"/>
            <a:ext cx="2915770" cy="300827"/>
            <a:chOff x="4640802" y="3288185"/>
            <a:chExt cx="2915770" cy="300827"/>
          </a:xfrm>
        </p:grpSpPr>
        <p:sp>
          <p:nvSpPr>
            <p:cNvPr id="20" name="Content Placeholder 9">
              <a:extLst>
                <a:ext uri="{FF2B5EF4-FFF2-40B4-BE49-F238E27FC236}">
                  <a16:creationId xmlns:a16="http://schemas.microsoft.com/office/drawing/2014/main" id="{F939994B-79DD-7357-1492-029950EA18CE}"/>
                </a:ext>
              </a:extLst>
            </p:cNvPr>
            <p:cNvSpPr txBox="1">
              <a:spLocks/>
            </p:cNvSpPr>
            <p:nvPr/>
          </p:nvSpPr>
          <p:spPr>
            <a:xfrm>
              <a:off x="4640802" y="3288185"/>
              <a:ext cx="472554" cy="300827"/>
            </a:xfrm>
            <a:prstGeom prst="rect">
              <a:avLst/>
            </a:prstGeom>
          </p:spPr>
          <p:txBody>
            <a:bodyPr vert="horz" lIns="0" tIns="45720" rIns="0" bIns="45720" rtlCol="0" anchor="t">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uk-UA" sz="1000" dirty="0"/>
                <a:t>0-14</a:t>
              </a:r>
              <a:endParaRPr lang="en-GB" sz="1000" dirty="0"/>
            </a:p>
          </p:txBody>
        </p:sp>
        <p:sp>
          <p:nvSpPr>
            <p:cNvPr id="21" name="Content Placeholder 9">
              <a:extLst>
                <a:ext uri="{FF2B5EF4-FFF2-40B4-BE49-F238E27FC236}">
                  <a16:creationId xmlns:a16="http://schemas.microsoft.com/office/drawing/2014/main" id="{7AEAD072-8B93-25B0-5656-CFEB0F9C8A34}"/>
                </a:ext>
              </a:extLst>
            </p:cNvPr>
            <p:cNvSpPr txBox="1">
              <a:spLocks/>
            </p:cNvSpPr>
            <p:nvPr/>
          </p:nvSpPr>
          <p:spPr>
            <a:xfrm>
              <a:off x="5251605" y="3288185"/>
              <a:ext cx="472554" cy="300827"/>
            </a:xfrm>
            <a:prstGeom prst="rect">
              <a:avLst/>
            </a:prstGeom>
          </p:spPr>
          <p:txBody>
            <a:bodyPr vert="horz" lIns="0" tIns="45720" rIns="0" bIns="45720" rtlCol="0" anchor="t">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uk-UA" sz="1000" dirty="0"/>
                <a:t>15-24</a:t>
              </a:r>
              <a:endParaRPr lang="en-GB" sz="1000" dirty="0"/>
            </a:p>
          </p:txBody>
        </p:sp>
        <p:sp>
          <p:nvSpPr>
            <p:cNvPr id="22" name="Content Placeholder 9">
              <a:extLst>
                <a:ext uri="{FF2B5EF4-FFF2-40B4-BE49-F238E27FC236}">
                  <a16:creationId xmlns:a16="http://schemas.microsoft.com/office/drawing/2014/main" id="{9E87652C-CED8-1023-C49E-AEE44A0408F9}"/>
                </a:ext>
              </a:extLst>
            </p:cNvPr>
            <p:cNvSpPr txBox="1">
              <a:spLocks/>
            </p:cNvSpPr>
            <p:nvPr/>
          </p:nvSpPr>
          <p:spPr>
            <a:xfrm>
              <a:off x="5858747" y="3288185"/>
              <a:ext cx="472554" cy="300827"/>
            </a:xfrm>
            <a:prstGeom prst="rect">
              <a:avLst/>
            </a:prstGeom>
          </p:spPr>
          <p:txBody>
            <a:bodyPr vert="horz" lIns="0" tIns="45720" rIns="0" bIns="45720" rtlCol="0" anchor="t">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uk-UA" sz="1000" dirty="0"/>
                <a:t>25-54</a:t>
              </a:r>
              <a:endParaRPr lang="en-GB" sz="1000" dirty="0"/>
            </a:p>
          </p:txBody>
        </p:sp>
        <p:sp>
          <p:nvSpPr>
            <p:cNvPr id="23" name="Content Placeholder 9">
              <a:extLst>
                <a:ext uri="{FF2B5EF4-FFF2-40B4-BE49-F238E27FC236}">
                  <a16:creationId xmlns:a16="http://schemas.microsoft.com/office/drawing/2014/main" id="{85E861D2-D836-76F0-D4BD-551DA7CB735C}"/>
                </a:ext>
              </a:extLst>
            </p:cNvPr>
            <p:cNvSpPr txBox="1">
              <a:spLocks/>
            </p:cNvSpPr>
            <p:nvPr/>
          </p:nvSpPr>
          <p:spPr>
            <a:xfrm>
              <a:off x="6473213" y="3288185"/>
              <a:ext cx="472554" cy="300827"/>
            </a:xfrm>
            <a:prstGeom prst="rect">
              <a:avLst/>
            </a:prstGeom>
          </p:spPr>
          <p:txBody>
            <a:bodyPr vert="horz" lIns="0" tIns="45720" rIns="0" bIns="45720" rtlCol="0" anchor="t">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uk-UA" sz="1000" dirty="0"/>
                <a:t>55-64</a:t>
              </a:r>
              <a:endParaRPr lang="en-GB" sz="1000" dirty="0"/>
            </a:p>
          </p:txBody>
        </p:sp>
        <p:sp>
          <p:nvSpPr>
            <p:cNvPr id="24" name="Content Placeholder 9">
              <a:extLst>
                <a:ext uri="{FF2B5EF4-FFF2-40B4-BE49-F238E27FC236}">
                  <a16:creationId xmlns:a16="http://schemas.microsoft.com/office/drawing/2014/main" id="{ADA26A59-F604-7813-5AB2-632703D5A493}"/>
                </a:ext>
              </a:extLst>
            </p:cNvPr>
            <p:cNvSpPr txBox="1">
              <a:spLocks/>
            </p:cNvSpPr>
            <p:nvPr/>
          </p:nvSpPr>
          <p:spPr>
            <a:xfrm>
              <a:off x="7084018" y="3288185"/>
              <a:ext cx="472554" cy="300827"/>
            </a:xfrm>
            <a:prstGeom prst="rect">
              <a:avLst/>
            </a:prstGeom>
          </p:spPr>
          <p:txBody>
            <a:bodyPr vert="horz" lIns="0" tIns="45720" rIns="0" bIns="45720" rtlCol="0" anchor="t">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uk-UA" sz="1000" dirty="0"/>
                <a:t>65+</a:t>
              </a:r>
              <a:endParaRPr lang="en-GB" sz="1000" dirty="0"/>
            </a:p>
          </p:txBody>
        </p:sp>
      </p:grpSp>
      <p:sp>
        <p:nvSpPr>
          <p:cNvPr id="25" name="Content Placeholder 9">
            <a:extLst>
              <a:ext uri="{FF2B5EF4-FFF2-40B4-BE49-F238E27FC236}">
                <a16:creationId xmlns:a16="http://schemas.microsoft.com/office/drawing/2014/main" id="{9E44024E-34BD-ABB3-F5AE-E7B442748E9E}"/>
              </a:ext>
            </a:extLst>
          </p:cNvPr>
          <p:cNvSpPr txBox="1">
            <a:spLocks/>
          </p:cNvSpPr>
          <p:nvPr/>
        </p:nvSpPr>
        <p:spPr>
          <a:xfrm>
            <a:off x="5180826" y="2665496"/>
            <a:ext cx="607495" cy="300827"/>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000" b="1" dirty="0"/>
              <a:t>9.9</a:t>
            </a:r>
            <a:r>
              <a:rPr lang="uk-UA" sz="1000" b="1" dirty="0"/>
              <a:t>%</a:t>
            </a:r>
            <a:endParaRPr lang="en-GB" sz="1000" b="1" dirty="0"/>
          </a:p>
        </p:txBody>
      </p:sp>
      <p:sp>
        <p:nvSpPr>
          <p:cNvPr id="26" name="Content Placeholder 9">
            <a:extLst>
              <a:ext uri="{FF2B5EF4-FFF2-40B4-BE49-F238E27FC236}">
                <a16:creationId xmlns:a16="http://schemas.microsoft.com/office/drawing/2014/main" id="{1727FB15-20D9-F5C3-D246-09EDFA22D8C6}"/>
              </a:ext>
            </a:extLst>
          </p:cNvPr>
          <p:cNvSpPr txBox="1">
            <a:spLocks/>
          </p:cNvSpPr>
          <p:nvPr/>
        </p:nvSpPr>
        <p:spPr>
          <a:xfrm>
            <a:off x="5788321" y="2020509"/>
            <a:ext cx="607495" cy="300827"/>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000" b="1" dirty="0"/>
              <a:t>43.6</a:t>
            </a:r>
            <a:r>
              <a:rPr lang="uk-UA" sz="1000" b="1" dirty="0"/>
              <a:t>%</a:t>
            </a:r>
            <a:endParaRPr lang="en-GB" sz="1000" b="1" dirty="0"/>
          </a:p>
        </p:txBody>
      </p:sp>
      <p:sp>
        <p:nvSpPr>
          <p:cNvPr id="27" name="Content Placeholder 9">
            <a:extLst>
              <a:ext uri="{FF2B5EF4-FFF2-40B4-BE49-F238E27FC236}">
                <a16:creationId xmlns:a16="http://schemas.microsoft.com/office/drawing/2014/main" id="{83C128F0-DBB4-652F-095B-CF6620F40366}"/>
              </a:ext>
            </a:extLst>
          </p:cNvPr>
          <p:cNvSpPr txBox="1">
            <a:spLocks/>
          </p:cNvSpPr>
          <p:nvPr/>
        </p:nvSpPr>
        <p:spPr>
          <a:xfrm>
            <a:off x="6395816" y="2607686"/>
            <a:ext cx="607495" cy="300827"/>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000" b="1" dirty="0"/>
              <a:t>13</a:t>
            </a:r>
            <a:r>
              <a:rPr lang="uk-UA" sz="1000" b="1" dirty="0"/>
              <a:t>%</a:t>
            </a:r>
            <a:endParaRPr lang="en-GB" sz="1000" b="1" dirty="0"/>
          </a:p>
        </p:txBody>
      </p:sp>
      <p:sp>
        <p:nvSpPr>
          <p:cNvPr id="28" name="Content Placeholder 9">
            <a:extLst>
              <a:ext uri="{FF2B5EF4-FFF2-40B4-BE49-F238E27FC236}">
                <a16:creationId xmlns:a16="http://schemas.microsoft.com/office/drawing/2014/main" id="{262686F6-10DA-A8FB-84C1-97F902DF9DD2}"/>
              </a:ext>
            </a:extLst>
          </p:cNvPr>
          <p:cNvSpPr txBox="1">
            <a:spLocks/>
          </p:cNvSpPr>
          <p:nvPr/>
        </p:nvSpPr>
        <p:spPr>
          <a:xfrm>
            <a:off x="7000765" y="2393095"/>
            <a:ext cx="607495" cy="300827"/>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000" b="1" dirty="0"/>
              <a:t>18.5</a:t>
            </a:r>
            <a:r>
              <a:rPr lang="uk-UA" sz="1000" b="1" dirty="0"/>
              <a:t>%</a:t>
            </a:r>
            <a:endParaRPr lang="en-GB" sz="1000" b="1" dirty="0"/>
          </a:p>
        </p:txBody>
      </p:sp>
      <p:sp>
        <p:nvSpPr>
          <p:cNvPr id="40" name="Content Placeholder 9">
            <a:extLst>
              <a:ext uri="{FF2B5EF4-FFF2-40B4-BE49-F238E27FC236}">
                <a16:creationId xmlns:a16="http://schemas.microsoft.com/office/drawing/2014/main" id="{445739FD-459C-AAC3-115A-7FEC914CC6E4}"/>
              </a:ext>
            </a:extLst>
          </p:cNvPr>
          <p:cNvSpPr txBox="1">
            <a:spLocks/>
          </p:cNvSpPr>
          <p:nvPr/>
        </p:nvSpPr>
        <p:spPr>
          <a:xfrm>
            <a:off x="4577849" y="2491056"/>
            <a:ext cx="607495" cy="300827"/>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000" b="1" dirty="0"/>
              <a:t>15</a:t>
            </a:r>
            <a:r>
              <a:rPr lang="uk-UA" sz="1000" b="1" dirty="0"/>
              <a:t>%</a:t>
            </a:r>
            <a:endParaRPr lang="en-GB" sz="1000" b="1" dirty="0"/>
          </a:p>
        </p:txBody>
      </p:sp>
      <p:graphicFrame>
        <p:nvGraphicFramePr>
          <p:cNvPr id="42" name="Chart 41">
            <a:extLst>
              <a:ext uri="{FF2B5EF4-FFF2-40B4-BE49-F238E27FC236}">
                <a16:creationId xmlns:a16="http://schemas.microsoft.com/office/drawing/2014/main" id="{C5203631-3876-32CA-7B79-AF4778A60046}"/>
              </a:ext>
            </a:extLst>
          </p:cNvPr>
          <p:cNvGraphicFramePr>
            <a:graphicFrameLocks/>
          </p:cNvGraphicFramePr>
          <p:nvPr>
            <p:extLst>
              <p:ext uri="{D42A27DB-BD31-4B8C-83A1-F6EECF244321}">
                <p14:modId xmlns:p14="http://schemas.microsoft.com/office/powerpoint/2010/main" val="1016232640"/>
              </p:ext>
            </p:extLst>
          </p:nvPr>
        </p:nvGraphicFramePr>
        <p:xfrm>
          <a:off x="8132688" y="4426078"/>
          <a:ext cx="3261679" cy="1933446"/>
        </p:xfrm>
        <a:graphic>
          <a:graphicData uri="http://schemas.openxmlformats.org/drawingml/2006/chart">
            <c:chart xmlns:c="http://schemas.openxmlformats.org/drawingml/2006/chart" xmlns:r="http://schemas.openxmlformats.org/officeDocument/2006/relationships" r:id="rId6"/>
          </a:graphicData>
        </a:graphic>
      </p:graphicFrame>
      <p:sp>
        <p:nvSpPr>
          <p:cNvPr id="19" name="Content Placeholder 9">
            <a:extLst>
              <a:ext uri="{FF2B5EF4-FFF2-40B4-BE49-F238E27FC236}">
                <a16:creationId xmlns:a16="http://schemas.microsoft.com/office/drawing/2014/main" id="{3C9D0D12-FF97-92FA-399A-824419FCE936}"/>
              </a:ext>
            </a:extLst>
          </p:cNvPr>
          <p:cNvSpPr txBox="1">
            <a:spLocks/>
          </p:cNvSpPr>
          <p:nvPr/>
        </p:nvSpPr>
        <p:spPr>
          <a:xfrm>
            <a:off x="4509707" y="5283624"/>
            <a:ext cx="701014" cy="270658"/>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buNone/>
            </a:pPr>
            <a:r>
              <a:rPr lang="en-US" sz="1000" dirty="0"/>
              <a:t>Suburban</a:t>
            </a:r>
            <a:endParaRPr lang="en-GB" sz="1000" dirty="0"/>
          </a:p>
        </p:txBody>
      </p:sp>
      <p:sp>
        <p:nvSpPr>
          <p:cNvPr id="32" name="Rectangle 31">
            <a:extLst>
              <a:ext uri="{FF2B5EF4-FFF2-40B4-BE49-F238E27FC236}">
                <a16:creationId xmlns:a16="http://schemas.microsoft.com/office/drawing/2014/main" id="{8BC59B3D-19AF-BE33-A737-CEB66ECBAFB7}"/>
              </a:ext>
            </a:extLst>
          </p:cNvPr>
          <p:cNvSpPr/>
          <p:nvPr/>
        </p:nvSpPr>
        <p:spPr>
          <a:xfrm rot="16200000">
            <a:off x="5509044" y="4540491"/>
            <a:ext cx="310007" cy="720321"/>
          </a:xfrm>
          <a:prstGeom prst="rect">
            <a:avLst/>
          </a:prstGeom>
          <a:solidFill>
            <a:srgbClr val="5070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476A836F-D0E9-2C27-B7D8-C75302E831E5}"/>
              </a:ext>
            </a:extLst>
          </p:cNvPr>
          <p:cNvSpPr/>
          <p:nvPr/>
        </p:nvSpPr>
        <p:spPr>
          <a:xfrm rot="16200000">
            <a:off x="5902527" y="4645633"/>
            <a:ext cx="310009" cy="150728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DCC9BEC-31EB-6029-F03A-AF4062196CD5}"/>
              </a:ext>
            </a:extLst>
          </p:cNvPr>
          <p:cNvSpPr/>
          <p:nvPr/>
        </p:nvSpPr>
        <p:spPr>
          <a:xfrm rot="16200000">
            <a:off x="5749121" y="5297662"/>
            <a:ext cx="310010" cy="1200478"/>
          </a:xfrm>
          <a:prstGeom prst="rect">
            <a:avLst/>
          </a:prstGeom>
          <a:solidFill>
            <a:srgbClr val="5070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ontent Placeholder 9">
            <a:extLst>
              <a:ext uri="{FF2B5EF4-FFF2-40B4-BE49-F238E27FC236}">
                <a16:creationId xmlns:a16="http://schemas.microsoft.com/office/drawing/2014/main" id="{6BD3B5ED-B430-E8B0-4D70-790D6A1BC56E}"/>
              </a:ext>
            </a:extLst>
          </p:cNvPr>
          <p:cNvSpPr txBox="1">
            <a:spLocks/>
          </p:cNvSpPr>
          <p:nvPr/>
        </p:nvSpPr>
        <p:spPr>
          <a:xfrm>
            <a:off x="4781550" y="5769430"/>
            <a:ext cx="429170" cy="270658"/>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buNone/>
            </a:pPr>
            <a:r>
              <a:rPr lang="en-US" sz="1000" dirty="0"/>
              <a:t>Urban</a:t>
            </a:r>
            <a:endParaRPr lang="en-GB" sz="1000" dirty="0"/>
          </a:p>
        </p:txBody>
      </p:sp>
      <p:sp>
        <p:nvSpPr>
          <p:cNvPr id="36" name="Content Placeholder 9">
            <a:extLst>
              <a:ext uri="{FF2B5EF4-FFF2-40B4-BE49-F238E27FC236}">
                <a16:creationId xmlns:a16="http://schemas.microsoft.com/office/drawing/2014/main" id="{4054193D-DAEF-BE7B-146F-701E883E6DEE}"/>
              </a:ext>
            </a:extLst>
          </p:cNvPr>
          <p:cNvSpPr txBox="1">
            <a:spLocks/>
          </p:cNvSpPr>
          <p:nvPr/>
        </p:nvSpPr>
        <p:spPr>
          <a:xfrm>
            <a:off x="4832084" y="4765321"/>
            <a:ext cx="378638" cy="290335"/>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buNone/>
            </a:pPr>
            <a:r>
              <a:rPr lang="en-US" sz="1000" dirty="0"/>
              <a:t>Rural</a:t>
            </a:r>
            <a:endParaRPr lang="en-GB" sz="1000" dirty="0"/>
          </a:p>
        </p:txBody>
      </p:sp>
      <p:sp>
        <p:nvSpPr>
          <p:cNvPr id="37" name="Content Placeholder 9">
            <a:extLst>
              <a:ext uri="{FF2B5EF4-FFF2-40B4-BE49-F238E27FC236}">
                <a16:creationId xmlns:a16="http://schemas.microsoft.com/office/drawing/2014/main" id="{32E34F25-A81B-88F6-E952-72256E0EBFDF}"/>
              </a:ext>
            </a:extLst>
          </p:cNvPr>
          <p:cNvSpPr txBox="1">
            <a:spLocks/>
          </p:cNvSpPr>
          <p:nvPr/>
        </p:nvSpPr>
        <p:spPr>
          <a:xfrm>
            <a:off x="6207453" y="4775157"/>
            <a:ext cx="391462" cy="270659"/>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000" b="1" dirty="0"/>
              <a:t>19.8</a:t>
            </a:r>
            <a:r>
              <a:rPr lang="uk-UA" sz="1000" b="1" dirty="0"/>
              <a:t>%</a:t>
            </a:r>
            <a:endParaRPr lang="en-GB" sz="1000" b="1" dirty="0"/>
          </a:p>
        </p:txBody>
      </p:sp>
      <p:sp>
        <p:nvSpPr>
          <p:cNvPr id="38" name="Content Placeholder 9">
            <a:extLst>
              <a:ext uri="{FF2B5EF4-FFF2-40B4-BE49-F238E27FC236}">
                <a16:creationId xmlns:a16="http://schemas.microsoft.com/office/drawing/2014/main" id="{1966B806-E53F-CE90-DD4C-A13EF762134B}"/>
              </a:ext>
            </a:extLst>
          </p:cNvPr>
          <p:cNvSpPr txBox="1">
            <a:spLocks/>
          </p:cNvSpPr>
          <p:nvPr/>
        </p:nvSpPr>
        <p:spPr>
          <a:xfrm>
            <a:off x="6995677" y="5259699"/>
            <a:ext cx="430610" cy="270659"/>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000" b="1" dirty="0"/>
              <a:t>46.9</a:t>
            </a:r>
            <a:r>
              <a:rPr lang="uk-UA" sz="1000" b="1" dirty="0"/>
              <a:t>%</a:t>
            </a:r>
            <a:endParaRPr lang="en-GB" sz="1000" b="1" dirty="0"/>
          </a:p>
        </p:txBody>
      </p:sp>
      <p:sp>
        <p:nvSpPr>
          <p:cNvPr id="39" name="Content Placeholder 9">
            <a:extLst>
              <a:ext uri="{FF2B5EF4-FFF2-40B4-BE49-F238E27FC236}">
                <a16:creationId xmlns:a16="http://schemas.microsoft.com/office/drawing/2014/main" id="{4374C66E-852C-5B3F-23BB-8E76E0BB02F9}"/>
              </a:ext>
            </a:extLst>
          </p:cNvPr>
          <p:cNvSpPr txBox="1">
            <a:spLocks/>
          </p:cNvSpPr>
          <p:nvPr/>
        </p:nvSpPr>
        <p:spPr>
          <a:xfrm>
            <a:off x="6698155" y="5762571"/>
            <a:ext cx="430610" cy="270659"/>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000" b="1" dirty="0"/>
              <a:t>33.3</a:t>
            </a:r>
            <a:r>
              <a:rPr lang="uk-UA" sz="1000" b="1" dirty="0"/>
              <a:t>%</a:t>
            </a:r>
            <a:endParaRPr lang="en-GB" sz="1000" b="1" dirty="0"/>
          </a:p>
        </p:txBody>
      </p:sp>
      <p:cxnSp>
        <p:nvCxnSpPr>
          <p:cNvPr id="43" name="Straight Connector 42">
            <a:extLst>
              <a:ext uri="{FF2B5EF4-FFF2-40B4-BE49-F238E27FC236}">
                <a16:creationId xmlns:a16="http://schemas.microsoft.com/office/drawing/2014/main" id="{C5CD242B-1771-1648-85AD-3D2C93F711D6}"/>
              </a:ext>
            </a:extLst>
          </p:cNvPr>
          <p:cNvCxnSpPr>
            <a:cxnSpLocks/>
          </p:cNvCxnSpPr>
          <p:nvPr/>
        </p:nvCxnSpPr>
        <p:spPr>
          <a:xfrm flipV="1">
            <a:off x="5308951" y="4631818"/>
            <a:ext cx="0" cy="1526423"/>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BED365D-F20F-5EA8-D1F5-B471E7692768}"/>
              </a:ext>
            </a:extLst>
          </p:cNvPr>
          <p:cNvCxnSpPr>
            <a:cxnSpLocks/>
          </p:cNvCxnSpPr>
          <p:nvPr/>
        </p:nvCxnSpPr>
        <p:spPr>
          <a:xfrm>
            <a:off x="839788" y="1824421"/>
            <a:ext cx="3035526"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019BBDC-6034-E48D-23DC-774FA133B6CB}"/>
              </a:ext>
            </a:extLst>
          </p:cNvPr>
          <p:cNvCxnSpPr>
            <a:cxnSpLocks/>
          </p:cNvCxnSpPr>
          <p:nvPr/>
        </p:nvCxnSpPr>
        <p:spPr>
          <a:xfrm>
            <a:off x="4578237" y="1824421"/>
            <a:ext cx="3035526"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CF35CBA-E7B0-6B08-ECEE-F4656BDC7DCC}"/>
              </a:ext>
            </a:extLst>
          </p:cNvPr>
          <p:cNvCxnSpPr>
            <a:cxnSpLocks/>
          </p:cNvCxnSpPr>
          <p:nvPr/>
        </p:nvCxnSpPr>
        <p:spPr>
          <a:xfrm>
            <a:off x="8318274" y="1824421"/>
            <a:ext cx="3035526"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A405C29-F545-25E6-FC31-B0132FD84F00}"/>
              </a:ext>
            </a:extLst>
          </p:cNvPr>
          <p:cNvCxnSpPr>
            <a:cxnSpLocks/>
          </p:cNvCxnSpPr>
          <p:nvPr/>
        </p:nvCxnSpPr>
        <p:spPr>
          <a:xfrm>
            <a:off x="839788" y="4383918"/>
            <a:ext cx="3035526"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F1328D5-245B-1EE7-CE25-47FC83FB9A88}"/>
              </a:ext>
            </a:extLst>
          </p:cNvPr>
          <p:cNvCxnSpPr>
            <a:cxnSpLocks/>
          </p:cNvCxnSpPr>
          <p:nvPr/>
        </p:nvCxnSpPr>
        <p:spPr>
          <a:xfrm>
            <a:off x="4578237" y="4383918"/>
            <a:ext cx="3035526"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E1E1EEC-B79F-DCF8-90CD-B94CB890DE34}"/>
              </a:ext>
            </a:extLst>
          </p:cNvPr>
          <p:cNvCxnSpPr>
            <a:cxnSpLocks/>
          </p:cNvCxnSpPr>
          <p:nvPr/>
        </p:nvCxnSpPr>
        <p:spPr>
          <a:xfrm>
            <a:off x="8318274" y="4383918"/>
            <a:ext cx="3035526"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nvGrpSpPr>
          <p:cNvPr id="60" name="Graphic 55">
            <a:extLst>
              <a:ext uri="{FF2B5EF4-FFF2-40B4-BE49-F238E27FC236}">
                <a16:creationId xmlns:a16="http://schemas.microsoft.com/office/drawing/2014/main" id="{BEDFACDF-89AD-A28C-BEC2-A0E3F8544BE2}"/>
              </a:ext>
            </a:extLst>
          </p:cNvPr>
          <p:cNvGrpSpPr/>
          <p:nvPr/>
        </p:nvGrpSpPr>
        <p:grpSpPr>
          <a:xfrm>
            <a:off x="1511339" y="4733722"/>
            <a:ext cx="1692422" cy="1350320"/>
            <a:chOff x="4013917" y="1592216"/>
            <a:chExt cx="3914015" cy="3122849"/>
          </a:xfrm>
          <a:solidFill>
            <a:schemeClr val="bg1">
              <a:alpha val="30000"/>
            </a:schemeClr>
          </a:solidFill>
        </p:grpSpPr>
        <p:sp>
          <p:nvSpPr>
            <p:cNvPr id="61" name="Freeform 60">
              <a:extLst>
                <a:ext uri="{FF2B5EF4-FFF2-40B4-BE49-F238E27FC236}">
                  <a16:creationId xmlns:a16="http://schemas.microsoft.com/office/drawing/2014/main" id="{9D2F23FE-26B9-AE09-57E0-F33E44CC43B9}"/>
                </a:ext>
              </a:extLst>
            </p:cNvPr>
            <p:cNvSpPr/>
            <p:nvPr/>
          </p:nvSpPr>
          <p:spPr>
            <a:xfrm>
              <a:off x="4013917" y="1592216"/>
              <a:ext cx="3914015" cy="3122849"/>
            </a:xfrm>
            <a:custGeom>
              <a:avLst/>
              <a:gdLst>
                <a:gd name="connsiteX0" fmla="*/ 3056195 w 3914015"/>
                <a:gd name="connsiteY0" fmla="*/ 2140346 h 3122849"/>
                <a:gd name="connsiteX1" fmla="*/ 2983299 w 3914015"/>
                <a:gd name="connsiteY1" fmla="*/ 1948036 h 3122849"/>
                <a:gd name="connsiteX2" fmla="*/ 3031833 w 3914015"/>
                <a:gd name="connsiteY2" fmla="*/ 1398824 h 3122849"/>
                <a:gd name="connsiteX3" fmla="*/ 3005948 w 3914015"/>
                <a:gd name="connsiteY3" fmla="*/ 1368344 h 3122849"/>
                <a:gd name="connsiteX4" fmla="*/ 3519841 w 3914015"/>
                <a:gd name="connsiteY4" fmla="*/ 1162319 h 3122849"/>
                <a:gd name="connsiteX5" fmla="*/ 3914015 w 3914015"/>
                <a:gd name="connsiteY5" fmla="*/ 903715 h 3122849"/>
                <a:gd name="connsiteX6" fmla="*/ 3897457 w 3914015"/>
                <a:gd name="connsiteY6" fmla="*/ 509189 h 3122849"/>
                <a:gd name="connsiteX7" fmla="*/ 3135753 w 3914015"/>
                <a:gd name="connsiteY7" fmla="*/ 376601 h 3122849"/>
                <a:gd name="connsiteX8" fmla="*/ 3093024 w 3914015"/>
                <a:gd name="connsiteY8" fmla="*/ 442038 h 3122849"/>
                <a:gd name="connsiteX9" fmla="*/ 3054577 w 3914015"/>
                <a:gd name="connsiteY9" fmla="*/ 464422 h 3122849"/>
                <a:gd name="connsiteX10" fmla="*/ 3054577 w 3914015"/>
                <a:gd name="connsiteY10" fmla="*/ 499093 h 3122849"/>
                <a:gd name="connsiteX11" fmla="*/ 2645557 w 3914015"/>
                <a:gd name="connsiteY11" fmla="*/ 384888 h 3122849"/>
                <a:gd name="connsiteX12" fmla="*/ 2615865 w 3914015"/>
                <a:gd name="connsiteY12" fmla="*/ 391841 h 3122849"/>
                <a:gd name="connsiteX13" fmla="*/ 2511469 w 3914015"/>
                <a:gd name="connsiteY13" fmla="*/ 273827 h 3122849"/>
                <a:gd name="connsiteX14" fmla="*/ 2337506 w 3914015"/>
                <a:gd name="connsiteY14" fmla="*/ 217534 h 3122849"/>
                <a:gd name="connsiteX15" fmla="*/ 2319330 w 3914015"/>
                <a:gd name="connsiteY15" fmla="*/ 228678 h 3122849"/>
                <a:gd name="connsiteX16" fmla="*/ 2315999 w 3914015"/>
                <a:gd name="connsiteY16" fmla="*/ 225821 h 3122849"/>
                <a:gd name="connsiteX17" fmla="*/ 1931817 w 3914015"/>
                <a:gd name="connsiteY17" fmla="*/ 108092 h 3122849"/>
                <a:gd name="connsiteX18" fmla="*/ 1921158 w 3914015"/>
                <a:gd name="connsiteY18" fmla="*/ 128856 h 3122849"/>
                <a:gd name="connsiteX19" fmla="*/ 1734729 w 3914015"/>
                <a:gd name="connsiteY19" fmla="*/ 38464 h 3122849"/>
                <a:gd name="connsiteX20" fmla="*/ 1479686 w 3914015"/>
                <a:gd name="connsiteY20" fmla="*/ 132952 h 3122849"/>
                <a:gd name="connsiteX21" fmla="*/ 1468647 w 3914015"/>
                <a:gd name="connsiteY21" fmla="*/ 173433 h 3122849"/>
                <a:gd name="connsiteX22" fmla="*/ 962938 w 3914015"/>
                <a:gd name="connsiteY22" fmla="*/ 92661 h 3122849"/>
                <a:gd name="connsiteX23" fmla="*/ 722836 w 3914015"/>
                <a:gd name="connsiteY23" fmla="*/ 102377 h 3122849"/>
                <a:gd name="connsiteX24" fmla="*/ 466175 w 3914015"/>
                <a:gd name="connsiteY24" fmla="*/ 15318 h 3122849"/>
                <a:gd name="connsiteX25" fmla="*/ 108449 w 3914015"/>
                <a:gd name="connsiteY25" fmla="*/ 174481 h 3122849"/>
                <a:gd name="connsiteX26" fmla="*/ 59914 w 3914015"/>
                <a:gd name="connsiteY26" fmla="*/ 837516 h 3122849"/>
                <a:gd name="connsiteX27" fmla="*/ 404413 w 3914015"/>
                <a:gd name="connsiteY27" fmla="*/ 930385 h 3122849"/>
                <a:gd name="connsiteX28" fmla="*/ 591223 w 3914015"/>
                <a:gd name="connsiteY28" fmla="*/ 886760 h 3122849"/>
                <a:gd name="connsiteX29" fmla="*/ 595410 w 3914015"/>
                <a:gd name="connsiteY29" fmla="*/ 930385 h 3122849"/>
                <a:gd name="connsiteX30" fmla="*/ 737872 w 3914015"/>
                <a:gd name="connsiteY30" fmla="*/ 1192322 h 3122849"/>
                <a:gd name="connsiteX31" fmla="*/ 724739 w 3914015"/>
                <a:gd name="connsiteY31" fmla="*/ 1438925 h 3122849"/>
                <a:gd name="connsiteX32" fmla="*/ 711321 w 3914015"/>
                <a:gd name="connsiteY32" fmla="*/ 1432067 h 3122849"/>
                <a:gd name="connsiteX33" fmla="*/ 656887 w 3914015"/>
                <a:gd name="connsiteY33" fmla="*/ 1706101 h 3122849"/>
                <a:gd name="connsiteX34" fmla="*/ 620248 w 3914015"/>
                <a:gd name="connsiteY34" fmla="*/ 1699529 h 3122849"/>
                <a:gd name="connsiteX35" fmla="*/ 648607 w 3914015"/>
                <a:gd name="connsiteY35" fmla="*/ 1747916 h 3122849"/>
                <a:gd name="connsiteX36" fmla="*/ 545733 w 3914015"/>
                <a:gd name="connsiteY36" fmla="*/ 2265314 h 3122849"/>
                <a:gd name="connsiteX37" fmla="*/ 713320 w 3914015"/>
                <a:gd name="connsiteY37" fmla="*/ 2298842 h 3122849"/>
                <a:gd name="connsiteX38" fmla="*/ 625197 w 3914015"/>
                <a:gd name="connsiteY38" fmla="*/ 2309510 h 3122849"/>
                <a:gd name="connsiteX39" fmla="*/ 545733 w 3914015"/>
                <a:gd name="connsiteY39" fmla="*/ 2495152 h 3122849"/>
                <a:gd name="connsiteX40" fmla="*/ 841602 w 3914015"/>
                <a:gd name="connsiteY40" fmla="*/ 2919491 h 3122849"/>
                <a:gd name="connsiteX41" fmla="*/ 1283265 w 3914015"/>
                <a:gd name="connsiteY41" fmla="*/ 3122849 h 3122849"/>
                <a:gd name="connsiteX42" fmla="*/ 1720454 w 3914015"/>
                <a:gd name="connsiteY42" fmla="*/ 2928349 h 3122849"/>
                <a:gd name="connsiteX43" fmla="*/ 2162117 w 3914015"/>
                <a:gd name="connsiteY43" fmla="*/ 2932730 h 3122849"/>
                <a:gd name="connsiteX44" fmla="*/ 2367483 w 3914015"/>
                <a:gd name="connsiteY44" fmla="*/ 2619453 h 3122849"/>
                <a:gd name="connsiteX45" fmla="*/ 2362820 w 3914015"/>
                <a:gd name="connsiteY45" fmla="*/ 2605356 h 3122849"/>
                <a:gd name="connsiteX46" fmla="*/ 2380712 w 3914015"/>
                <a:gd name="connsiteY46" fmla="*/ 2612309 h 3122849"/>
                <a:gd name="connsiteX47" fmla="*/ 2628046 w 3914015"/>
                <a:gd name="connsiteY47" fmla="*/ 2552683 h 3122849"/>
                <a:gd name="connsiteX48" fmla="*/ 2707509 w 3914015"/>
                <a:gd name="connsiteY48" fmla="*/ 2477531 h 3122849"/>
                <a:gd name="connsiteX49" fmla="*/ 2616722 w 3914015"/>
                <a:gd name="connsiteY49" fmla="*/ 2367612 h 3122849"/>
                <a:gd name="connsiteX50" fmla="*/ 2617292 w 3914015"/>
                <a:gd name="connsiteY50" fmla="*/ 2366469 h 3122849"/>
                <a:gd name="connsiteX51" fmla="*/ 3056195 w 3914015"/>
                <a:gd name="connsiteY51" fmla="*/ 2140346 h 312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914015" h="3122849">
                  <a:moveTo>
                    <a:pt x="3056195" y="2140346"/>
                  </a:moveTo>
                  <a:lnTo>
                    <a:pt x="2983299" y="1948036"/>
                  </a:lnTo>
                  <a:lnTo>
                    <a:pt x="3031833" y="1398824"/>
                  </a:lnTo>
                  <a:cubicBezTo>
                    <a:pt x="3031833" y="1398824"/>
                    <a:pt x="3020889" y="1385870"/>
                    <a:pt x="3005948" y="1368344"/>
                  </a:cubicBezTo>
                  <a:lnTo>
                    <a:pt x="3519841" y="1162319"/>
                  </a:lnTo>
                  <a:lnTo>
                    <a:pt x="3914015" y="903715"/>
                  </a:lnTo>
                  <a:lnTo>
                    <a:pt x="3897457" y="509189"/>
                  </a:lnTo>
                  <a:lnTo>
                    <a:pt x="3135753" y="376601"/>
                  </a:lnTo>
                  <a:lnTo>
                    <a:pt x="3093024" y="442038"/>
                  </a:lnTo>
                  <a:cubicBezTo>
                    <a:pt x="3073420" y="432608"/>
                    <a:pt x="3057052" y="431084"/>
                    <a:pt x="3054577" y="464422"/>
                  </a:cubicBezTo>
                  <a:lnTo>
                    <a:pt x="3054577" y="499093"/>
                  </a:lnTo>
                  <a:lnTo>
                    <a:pt x="2645557" y="384888"/>
                  </a:lnTo>
                  <a:cubicBezTo>
                    <a:pt x="2645557" y="384888"/>
                    <a:pt x="2630806" y="386888"/>
                    <a:pt x="2615865" y="391841"/>
                  </a:cubicBezTo>
                  <a:lnTo>
                    <a:pt x="2511469" y="273827"/>
                  </a:lnTo>
                  <a:lnTo>
                    <a:pt x="2337506" y="217534"/>
                  </a:lnTo>
                  <a:lnTo>
                    <a:pt x="2319330" y="228678"/>
                  </a:lnTo>
                  <a:cubicBezTo>
                    <a:pt x="2318283" y="227725"/>
                    <a:pt x="2317236" y="226773"/>
                    <a:pt x="2315999" y="225821"/>
                  </a:cubicBezTo>
                  <a:cubicBezTo>
                    <a:pt x="2267941" y="187721"/>
                    <a:pt x="1931817" y="108092"/>
                    <a:pt x="1931817" y="108092"/>
                  </a:cubicBezTo>
                  <a:lnTo>
                    <a:pt x="1921158" y="128856"/>
                  </a:lnTo>
                  <a:lnTo>
                    <a:pt x="1734729" y="38464"/>
                  </a:lnTo>
                  <a:lnTo>
                    <a:pt x="1479686" y="132952"/>
                  </a:lnTo>
                  <a:lnTo>
                    <a:pt x="1468647" y="173433"/>
                  </a:lnTo>
                  <a:lnTo>
                    <a:pt x="962938" y="92661"/>
                  </a:lnTo>
                  <a:lnTo>
                    <a:pt x="722836" y="102377"/>
                  </a:lnTo>
                  <a:cubicBezTo>
                    <a:pt x="678775" y="61133"/>
                    <a:pt x="558295" y="-37832"/>
                    <a:pt x="466175" y="15318"/>
                  </a:cubicBezTo>
                  <a:cubicBezTo>
                    <a:pt x="351311" y="81612"/>
                    <a:pt x="223313" y="-108412"/>
                    <a:pt x="108449" y="174481"/>
                  </a:cubicBezTo>
                  <a:cubicBezTo>
                    <a:pt x="-6416" y="457373"/>
                    <a:pt x="-41722" y="744647"/>
                    <a:pt x="59914" y="837516"/>
                  </a:cubicBezTo>
                  <a:cubicBezTo>
                    <a:pt x="161456" y="930385"/>
                    <a:pt x="117299" y="987820"/>
                    <a:pt x="404413" y="930385"/>
                  </a:cubicBezTo>
                  <a:cubicBezTo>
                    <a:pt x="483971" y="914478"/>
                    <a:pt x="544782" y="899714"/>
                    <a:pt x="591223" y="886760"/>
                  </a:cubicBezTo>
                  <a:cubicBezTo>
                    <a:pt x="593507" y="913907"/>
                    <a:pt x="595410" y="930385"/>
                    <a:pt x="595410" y="930385"/>
                  </a:cubicBezTo>
                  <a:lnTo>
                    <a:pt x="737872" y="1192322"/>
                  </a:lnTo>
                  <a:lnTo>
                    <a:pt x="724739" y="1438925"/>
                  </a:lnTo>
                  <a:cubicBezTo>
                    <a:pt x="716365" y="1434829"/>
                    <a:pt x="711321" y="1432067"/>
                    <a:pt x="711321" y="1432067"/>
                  </a:cubicBezTo>
                  <a:lnTo>
                    <a:pt x="656887" y="1706101"/>
                  </a:lnTo>
                  <a:cubicBezTo>
                    <a:pt x="644706" y="1705720"/>
                    <a:pt x="633095" y="1704005"/>
                    <a:pt x="620248" y="1699529"/>
                  </a:cubicBezTo>
                  <a:cubicBezTo>
                    <a:pt x="620248" y="1699529"/>
                    <a:pt x="630335" y="1727913"/>
                    <a:pt x="648607" y="1747916"/>
                  </a:cubicBezTo>
                  <a:lnTo>
                    <a:pt x="545733" y="2265314"/>
                  </a:lnTo>
                  <a:lnTo>
                    <a:pt x="713320" y="2298842"/>
                  </a:lnTo>
                  <a:lnTo>
                    <a:pt x="625197" y="2309510"/>
                  </a:lnTo>
                  <a:lnTo>
                    <a:pt x="545733" y="2495152"/>
                  </a:lnTo>
                  <a:lnTo>
                    <a:pt x="841602" y="2919491"/>
                  </a:lnTo>
                  <a:lnTo>
                    <a:pt x="1283265" y="3122849"/>
                  </a:lnTo>
                  <a:lnTo>
                    <a:pt x="1720454" y="2928349"/>
                  </a:lnTo>
                  <a:lnTo>
                    <a:pt x="2162117" y="2932730"/>
                  </a:lnTo>
                  <a:lnTo>
                    <a:pt x="2367483" y="2619453"/>
                  </a:lnTo>
                  <a:cubicBezTo>
                    <a:pt x="2367483" y="2619453"/>
                    <a:pt x="2365866" y="2613738"/>
                    <a:pt x="2362820" y="2605356"/>
                  </a:cubicBezTo>
                  <a:lnTo>
                    <a:pt x="2380712" y="2612309"/>
                  </a:lnTo>
                  <a:lnTo>
                    <a:pt x="2628046" y="2552683"/>
                  </a:lnTo>
                  <a:lnTo>
                    <a:pt x="2707509" y="2477531"/>
                  </a:lnTo>
                  <a:lnTo>
                    <a:pt x="2616722" y="2367612"/>
                  </a:lnTo>
                  <a:cubicBezTo>
                    <a:pt x="2616912" y="2367231"/>
                    <a:pt x="2617102" y="2366850"/>
                    <a:pt x="2617292" y="2366469"/>
                  </a:cubicBezTo>
                  <a:lnTo>
                    <a:pt x="3056195" y="2140346"/>
                  </a:lnTo>
                  <a:close/>
                </a:path>
              </a:pathLst>
            </a:custGeom>
            <a:grpFill/>
            <a:ln w="9512" cap="flat">
              <a:noFill/>
              <a:prstDash val="solid"/>
              <a:miter/>
            </a:ln>
          </p:spPr>
          <p:txBody>
            <a:bodyPr rtlCol="0" anchor="ctr"/>
            <a:lstStyle/>
            <a:p>
              <a:endParaRPr lang="en-UA"/>
            </a:p>
          </p:txBody>
        </p:sp>
        <p:sp>
          <p:nvSpPr>
            <p:cNvPr id="62" name="Freeform 61">
              <a:extLst>
                <a:ext uri="{FF2B5EF4-FFF2-40B4-BE49-F238E27FC236}">
                  <a16:creationId xmlns:a16="http://schemas.microsoft.com/office/drawing/2014/main" id="{4F7FE937-298B-AB22-D84B-26F1ADFE53D4}"/>
                </a:ext>
              </a:extLst>
            </p:cNvPr>
            <p:cNvSpPr/>
            <p:nvPr/>
          </p:nvSpPr>
          <p:spPr>
            <a:xfrm>
              <a:off x="7273516" y="2884074"/>
              <a:ext cx="262589" cy="213264"/>
            </a:xfrm>
            <a:custGeom>
              <a:avLst/>
              <a:gdLst>
                <a:gd name="connsiteX0" fmla="*/ 225411 w 262589"/>
                <a:gd name="connsiteY0" fmla="*/ 52007 h 213264"/>
                <a:gd name="connsiteX1" fmla="*/ 170595 w 262589"/>
                <a:gd name="connsiteY1" fmla="*/ 42005 h 213264"/>
                <a:gd name="connsiteX2" fmla="*/ 183919 w 262589"/>
                <a:gd name="connsiteY2" fmla="*/ 18764 h 213264"/>
                <a:gd name="connsiteX3" fmla="*/ 179351 w 262589"/>
                <a:gd name="connsiteY3" fmla="*/ 12859 h 213264"/>
                <a:gd name="connsiteX4" fmla="*/ 153561 w 262589"/>
                <a:gd name="connsiteY4" fmla="*/ 0 h 213264"/>
                <a:gd name="connsiteX5" fmla="*/ 95796 w 262589"/>
                <a:gd name="connsiteY5" fmla="*/ 30385 h 213264"/>
                <a:gd name="connsiteX6" fmla="*/ 40980 w 262589"/>
                <a:gd name="connsiteY6" fmla="*/ 88583 h 213264"/>
                <a:gd name="connsiteX7" fmla="*/ 6150 w 262589"/>
                <a:gd name="connsiteY7" fmla="*/ 111824 h 213264"/>
                <a:gd name="connsiteX8" fmla="*/ 16142 w 262589"/>
                <a:gd name="connsiteY8" fmla="*/ 145066 h 213264"/>
                <a:gd name="connsiteX9" fmla="*/ 47737 w 262589"/>
                <a:gd name="connsiteY9" fmla="*/ 151733 h 213264"/>
                <a:gd name="connsiteX10" fmla="*/ 95891 w 262589"/>
                <a:gd name="connsiteY10" fmla="*/ 180023 h 213264"/>
                <a:gd name="connsiteX11" fmla="*/ 150706 w 262589"/>
                <a:gd name="connsiteY11" fmla="*/ 188309 h 213264"/>
                <a:gd name="connsiteX12" fmla="*/ 175639 w 262589"/>
                <a:gd name="connsiteY12" fmla="*/ 213265 h 213264"/>
                <a:gd name="connsiteX13" fmla="*/ 245396 w 262589"/>
                <a:gd name="connsiteY13" fmla="*/ 121825 h 213264"/>
                <a:gd name="connsiteX14" fmla="*/ 260337 w 262589"/>
                <a:gd name="connsiteY14" fmla="*/ 83630 h 213264"/>
                <a:gd name="connsiteX15" fmla="*/ 225411 w 262589"/>
                <a:gd name="connsiteY15" fmla="*/ 52007 h 21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2589" h="213264">
                  <a:moveTo>
                    <a:pt x="225411" y="52007"/>
                  </a:moveTo>
                  <a:cubicBezTo>
                    <a:pt x="215418" y="66961"/>
                    <a:pt x="175544" y="45339"/>
                    <a:pt x="170595" y="42005"/>
                  </a:cubicBezTo>
                  <a:cubicBezTo>
                    <a:pt x="165647" y="38672"/>
                    <a:pt x="201524" y="40862"/>
                    <a:pt x="183919" y="18764"/>
                  </a:cubicBezTo>
                  <a:cubicBezTo>
                    <a:pt x="182396" y="16859"/>
                    <a:pt x="180873" y="14859"/>
                    <a:pt x="179351" y="12859"/>
                  </a:cubicBezTo>
                  <a:cubicBezTo>
                    <a:pt x="173260" y="4763"/>
                    <a:pt x="163744" y="0"/>
                    <a:pt x="153561" y="0"/>
                  </a:cubicBezTo>
                  <a:cubicBezTo>
                    <a:pt x="140048" y="0"/>
                    <a:pt x="128532" y="3715"/>
                    <a:pt x="95796" y="30385"/>
                  </a:cubicBezTo>
                  <a:cubicBezTo>
                    <a:pt x="50973" y="66961"/>
                    <a:pt x="40980" y="60293"/>
                    <a:pt x="40980" y="88583"/>
                  </a:cubicBezTo>
                  <a:cubicBezTo>
                    <a:pt x="40980" y="116872"/>
                    <a:pt x="24327" y="96869"/>
                    <a:pt x="6150" y="111824"/>
                  </a:cubicBezTo>
                  <a:cubicBezTo>
                    <a:pt x="-12122" y="126778"/>
                    <a:pt x="16142" y="145066"/>
                    <a:pt x="16142" y="145066"/>
                  </a:cubicBezTo>
                  <a:cubicBezTo>
                    <a:pt x="16142" y="145066"/>
                    <a:pt x="21091" y="168307"/>
                    <a:pt x="47737" y="151733"/>
                  </a:cubicBezTo>
                  <a:cubicBezTo>
                    <a:pt x="74288" y="135065"/>
                    <a:pt x="94273" y="155067"/>
                    <a:pt x="95891" y="180023"/>
                  </a:cubicBezTo>
                  <a:cubicBezTo>
                    <a:pt x="97509" y="204978"/>
                    <a:pt x="150706" y="188309"/>
                    <a:pt x="150706" y="188309"/>
                  </a:cubicBezTo>
                  <a:cubicBezTo>
                    <a:pt x="150706" y="211550"/>
                    <a:pt x="152324" y="213265"/>
                    <a:pt x="175639" y="213265"/>
                  </a:cubicBezTo>
                  <a:cubicBezTo>
                    <a:pt x="198860" y="213265"/>
                    <a:pt x="248726" y="143447"/>
                    <a:pt x="245396" y="121825"/>
                  </a:cubicBezTo>
                  <a:cubicBezTo>
                    <a:pt x="242065" y="100203"/>
                    <a:pt x="248726" y="103537"/>
                    <a:pt x="260337" y="83630"/>
                  </a:cubicBezTo>
                  <a:cubicBezTo>
                    <a:pt x="271947" y="63722"/>
                    <a:pt x="235403" y="37052"/>
                    <a:pt x="225411" y="52007"/>
                  </a:cubicBezTo>
                  <a:close/>
                </a:path>
              </a:pathLst>
            </a:custGeom>
            <a:grpFill/>
            <a:ln w="9512" cap="flat">
              <a:noFill/>
              <a:prstDash val="solid"/>
              <a:miter/>
            </a:ln>
          </p:spPr>
          <p:txBody>
            <a:bodyPr rtlCol="0" anchor="ctr"/>
            <a:lstStyle/>
            <a:p>
              <a:endParaRPr lang="en-UA"/>
            </a:p>
          </p:txBody>
        </p:sp>
        <p:sp>
          <p:nvSpPr>
            <p:cNvPr id="63" name="Freeform 62">
              <a:extLst>
                <a:ext uri="{FF2B5EF4-FFF2-40B4-BE49-F238E27FC236}">
                  <a16:creationId xmlns:a16="http://schemas.microsoft.com/office/drawing/2014/main" id="{A8BFAE75-63E9-EC58-F055-31BA1ED27D95}"/>
                </a:ext>
              </a:extLst>
            </p:cNvPr>
            <p:cNvSpPr/>
            <p:nvPr/>
          </p:nvSpPr>
          <p:spPr>
            <a:xfrm>
              <a:off x="7606844" y="2831189"/>
              <a:ext cx="128544" cy="75763"/>
            </a:xfrm>
            <a:custGeom>
              <a:avLst/>
              <a:gdLst>
                <a:gd name="connsiteX0" fmla="*/ 21603 w 128544"/>
                <a:gd name="connsiteY0" fmla="*/ 3546 h 75763"/>
                <a:gd name="connsiteX1" fmla="*/ 0 w 128544"/>
                <a:gd name="connsiteY1" fmla="*/ 15166 h 75763"/>
                <a:gd name="connsiteX2" fmla="*/ 23220 w 128544"/>
                <a:gd name="connsiteY2" fmla="*/ 31835 h 75763"/>
                <a:gd name="connsiteX3" fmla="*/ 48154 w 128544"/>
                <a:gd name="connsiteY3" fmla="*/ 46789 h 75763"/>
                <a:gd name="connsiteX4" fmla="*/ 127902 w 128544"/>
                <a:gd name="connsiteY4" fmla="*/ 68411 h 75763"/>
                <a:gd name="connsiteX5" fmla="*/ 106300 w 128544"/>
                <a:gd name="connsiteY5" fmla="*/ 15261 h 75763"/>
                <a:gd name="connsiteX6" fmla="*/ 21603 w 128544"/>
                <a:gd name="connsiteY6" fmla="*/ 3546 h 7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44" h="75763">
                  <a:moveTo>
                    <a:pt x="21603" y="3546"/>
                  </a:moveTo>
                  <a:cubicBezTo>
                    <a:pt x="21603" y="3546"/>
                    <a:pt x="0" y="3546"/>
                    <a:pt x="0" y="15166"/>
                  </a:cubicBezTo>
                  <a:cubicBezTo>
                    <a:pt x="0" y="26787"/>
                    <a:pt x="23220" y="16785"/>
                    <a:pt x="23220" y="31835"/>
                  </a:cubicBezTo>
                  <a:cubicBezTo>
                    <a:pt x="23220" y="46789"/>
                    <a:pt x="23220" y="46789"/>
                    <a:pt x="48154" y="46789"/>
                  </a:cubicBezTo>
                  <a:cubicBezTo>
                    <a:pt x="73087" y="46789"/>
                    <a:pt x="124571" y="93366"/>
                    <a:pt x="127902" y="68411"/>
                  </a:cubicBezTo>
                  <a:cubicBezTo>
                    <a:pt x="131233" y="43456"/>
                    <a:pt x="121241" y="40122"/>
                    <a:pt x="106300" y="15261"/>
                  </a:cubicBezTo>
                  <a:cubicBezTo>
                    <a:pt x="91358" y="-9789"/>
                    <a:pt x="21603" y="3546"/>
                    <a:pt x="21603" y="3546"/>
                  </a:cubicBezTo>
                  <a:close/>
                </a:path>
              </a:pathLst>
            </a:custGeom>
            <a:grpFill/>
            <a:ln w="9512" cap="flat">
              <a:noFill/>
              <a:prstDash val="solid"/>
              <a:miter/>
            </a:ln>
          </p:spPr>
          <p:txBody>
            <a:bodyPr rtlCol="0" anchor="ctr"/>
            <a:lstStyle/>
            <a:p>
              <a:endParaRPr lang="en-UA"/>
            </a:p>
          </p:txBody>
        </p:sp>
        <p:sp>
          <p:nvSpPr>
            <p:cNvPr id="64" name="Freeform 63">
              <a:extLst>
                <a:ext uri="{FF2B5EF4-FFF2-40B4-BE49-F238E27FC236}">
                  <a16:creationId xmlns:a16="http://schemas.microsoft.com/office/drawing/2014/main" id="{52BA9C8B-F3EA-0F6C-83A0-0833056D3989}"/>
                </a:ext>
              </a:extLst>
            </p:cNvPr>
            <p:cNvSpPr/>
            <p:nvPr/>
          </p:nvSpPr>
          <p:spPr>
            <a:xfrm>
              <a:off x="7103610" y="3148697"/>
              <a:ext cx="88027" cy="83605"/>
            </a:xfrm>
            <a:custGeom>
              <a:avLst/>
              <a:gdLst>
                <a:gd name="connsiteX0" fmla="*/ 41587 w 88027"/>
                <a:gd name="connsiteY0" fmla="*/ 6554 h 83605"/>
                <a:gd name="connsiteX1" fmla="*/ 9992 w 88027"/>
                <a:gd name="connsiteY1" fmla="*/ 43130 h 83605"/>
                <a:gd name="connsiteX2" fmla="*/ 0 w 88027"/>
                <a:gd name="connsiteY2" fmla="*/ 73039 h 83605"/>
                <a:gd name="connsiteX3" fmla="*/ 39874 w 88027"/>
                <a:gd name="connsiteY3" fmla="*/ 76372 h 83605"/>
                <a:gd name="connsiteX4" fmla="*/ 68138 w 88027"/>
                <a:gd name="connsiteY4" fmla="*/ 51417 h 83605"/>
                <a:gd name="connsiteX5" fmla="*/ 88028 w 88027"/>
                <a:gd name="connsiteY5" fmla="*/ 19794 h 83605"/>
                <a:gd name="connsiteX6" fmla="*/ 41587 w 88027"/>
                <a:gd name="connsiteY6" fmla="*/ 6554 h 8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027" h="83605">
                  <a:moveTo>
                    <a:pt x="41587" y="6554"/>
                  </a:moveTo>
                  <a:cubicBezTo>
                    <a:pt x="18367" y="13222"/>
                    <a:pt x="19985" y="33129"/>
                    <a:pt x="9992" y="43130"/>
                  </a:cubicBezTo>
                  <a:cubicBezTo>
                    <a:pt x="0" y="53131"/>
                    <a:pt x="0" y="73039"/>
                    <a:pt x="0" y="73039"/>
                  </a:cubicBezTo>
                  <a:cubicBezTo>
                    <a:pt x="18272" y="58084"/>
                    <a:pt x="36543" y="99613"/>
                    <a:pt x="39874" y="76372"/>
                  </a:cubicBezTo>
                  <a:cubicBezTo>
                    <a:pt x="43205" y="53131"/>
                    <a:pt x="66425" y="64752"/>
                    <a:pt x="68138" y="51417"/>
                  </a:cubicBezTo>
                  <a:cubicBezTo>
                    <a:pt x="69851" y="38082"/>
                    <a:pt x="88028" y="48083"/>
                    <a:pt x="88028" y="19794"/>
                  </a:cubicBezTo>
                  <a:cubicBezTo>
                    <a:pt x="88028" y="-8496"/>
                    <a:pt x="64903" y="-114"/>
                    <a:pt x="41587" y="6554"/>
                  </a:cubicBezTo>
                  <a:close/>
                </a:path>
              </a:pathLst>
            </a:custGeom>
            <a:grpFill/>
            <a:ln w="9512" cap="flat">
              <a:noFill/>
              <a:prstDash val="solid"/>
              <a:miter/>
            </a:ln>
          </p:spPr>
          <p:txBody>
            <a:bodyPr rtlCol="0" anchor="ctr"/>
            <a:lstStyle/>
            <a:p>
              <a:endParaRPr lang="en-UA"/>
            </a:p>
          </p:txBody>
        </p:sp>
        <p:sp>
          <p:nvSpPr>
            <p:cNvPr id="65" name="Freeform 64">
              <a:extLst>
                <a:ext uri="{FF2B5EF4-FFF2-40B4-BE49-F238E27FC236}">
                  <a16:creationId xmlns:a16="http://schemas.microsoft.com/office/drawing/2014/main" id="{F36EEEFA-5CA0-F8E2-B600-B7236E7C6ECA}"/>
                </a:ext>
              </a:extLst>
            </p:cNvPr>
            <p:cNvSpPr/>
            <p:nvPr/>
          </p:nvSpPr>
          <p:spPr>
            <a:xfrm>
              <a:off x="7142732" y="3262743"/>
              <a:ext cx="40713" cy="40362"/>
            </a:xfrm>
            <a:custGeom>
              <a:avLst/>
              <a:gdLst>
                <a:gd name="connsiteX0" fmla="*/ 20737 w 40713"/>
                <a:gd name="connsiteY0" fmla="*/ 5475 h 40362"/>
                <a:gd name="connsiteX1" fmla="*/ 4083 w 40713"/>
                <a:gd name="connsiteY1" fmla="*/ 7094 h 40362"/>
                <a:gd name="connsiteX2" fmla="*/ 7414 w 40713"/>
                <a:gd name="connsiteY2" fmla="*/ 38717 h 40362"/>
                <a:gd name="connsiteX3" fmla="*/ 40627 w 40713"/>
                <a:gd name="connsiteY3" fmla="*/ 30430 h 40362"/>
                <a:gd name="connsiteX4" fmla="*/ 20737 w 40713"/>
                <a:gd name="connsiteY4" fmla="*/ 5475 h 40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13" h="40362">
                  <a:moveTo>
                    <a:pt x="20737" y="5475"/>
                  </a:moveTo>
                  <a:cubicBezTo>
                    <a:pt x="20737" y="5475"/>
                    <a:pt x="5796" y="-7860"/>
                    <a:pt x="4083" y="7094"/>
                  </a:cubicBezTo>
                  <a:cubicBezTo>
                    <a:pt x="2465" y="22048"/>
                    <a:pt x="-5909" y="47004"/>
                    <a:pt x="7414" y="38717"/>
                  </a:cubicBezTo>
                  <a:cubicBezTo>
                    <a:pt x="20737" y="30430"/>
                    <a:pt x="42244" y="43670"/>
                    <a:pt x="40627" y="30430"/>
                  </a:cubicBezTo>
                  <a:cubicBezTo>
                    <a:pt x="39009" y="17190"/>
                    <a:pt x="20737" y="5475"/>
                    <a:pt x="20737" y="5475"/>
                  </a:cubicBezTo>
                  <a:close/>
                </a:path>
              </a:pathLst>
            </a:custGeom>
            <a:grpFill/>
            <a:ln w="9512" cap="flat">
              <a:noFill/>
              <a:prstDash val="solid"/>
              <a:miter/>
            </a:ln>
          </p:spPr>
          <p:txBody>
            <a:bodyPr rtlCol="0" anchor="ctr"/>
            <a:lstStyle/>
            <a:p>
              <a:endParaRPr lang="en-UA"/>
            </a:p>
          </p:txBody>
        </p:sp>
      </p:grpSp>
      <p:grpSp>
        <p:nvGrpSpPr>
          <p:cNvPr id="4" name="Group 3">
            <a:extLst>
              <a:ext uri="{FF2B5EF4-FFF2-40B4-BE49-F238E27FC236}">
                <a16:creationId xmlns:a16="http://schemas.microsoft.com/office/drawing/2014/main" id="{A8497165-AD13-4E53-A5AC-7A1075704EE4}"/>
              </a:ext>
            </a:extLst>
          </p:cNvPr>
          <p:cNvGrpSpPr/>
          <p:nvPr/>
        </p:nvGrpSpPr>
        <p:grpSpPr>
          <a:xfrm>
            <a:off x="704341" y="1843578"/>
            <a:ext cx="3306420" cy="1849098"/>
            <a:chOff x="704341" y="1843578"/>
            <a:chExt cx="3306420" cy="1849098"/>
          </a:xfrm>
        </p:grpSpPr>
        <p:graphicFrame>
          <p:nvGraphicFramePr>
            <p:cNvPr id="10" name="Chart 9">
              <a:extLst>
                <a:ext uri="{FF2B5EF4-FFF2-40B4-BE49-F238E27FC236}">
                  <a16:creationId xmlns:a16="http://schemas.microsoft.com/office/drawing/2014/main" id="{80D2D748-9D97-C704-2EA2-F879A3B70CB9}"/>
                </a:ext>
              </a:extLst>
            </p:cNvPr>
            <p:cNvGraphicFramePr>
              <a:graphicFrameLocks/>
            </p:cNvGraphicFramePr>
            <p:nvPr>
              <p:extLst>
                <p:ext uri="{D42A27DB-BD31-4B8C-83A1-F6EECF244321}">
                  <p14:modId xmlns:p14="http://schemas.microsoft.com/office/powerpoint/2010/main" val="1824729051"/>
                </p:ext>
              </p:extLst>
            </p:nvPr>
          </p:nvGraphicFramePr>
          <p:xfrm>
            <a:off x="982117" y="1843578"/>
            <a:ext cx="2750868" cy="1849098"/>
          </p:xfrm>
          <a:graphic>
            <a:graphicData uri="http://schemas.openxmlformats.org/drawingml/2006/chart">
              <c:chart xmlns:c="http://schemas.openxmlformats.org/drawingml/2006/chart" xmlns:r="http://schemas.openxmlformats.org/officeDocument/2006/relationships" r:id="rId7"/>
            </a:graphicData>
          </a:graphic>
        </p:graphicFrame>
        <p:sp>
          <p:nvSpPr>
            <p:cNvPr id="71" name="Title 4">
              <a:extLst>
                <a:ext uri="{FF2B5EF4-FFF2-40B4-BE49-F238E27FC236}">
                  <a16:creationId xmlns:a16="http://schemas.microsoft.com/office/drawing/2014/main" id="{9B38AE61-E582-19A2-3154-471FE87640FA}"/>
                </a:ext>
              </a:extLst>
            </p:cNvPr>
            <p:cNvSpPr txBox="1">
              <a:spLocks/>
            </p:cNvSpPr>
            <p:nvPr/>
          </p:nvSpPr>
          <p:spPr>
            <a:xfrm>
              <a:off x="704341" y="2815993"/>
              <a:ext cx="792000" cy="189896"/>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algn="r"/>
              <a:r>
                <a:rPr lang="en-US" sz="1000" b="0" dirty="0"/>
                <a:t>Male</a:t>
              </a:r>
              <a:endParaRPr lang="en-GB" sz="1000" b="0" dirty="0"/>
            </a:p>
          </p:txBody>
        </p:sp>
        <p:sp>
          <p:nvSpPr>
            <p:cNvPr id="73" name="Title 4">
              <a:extLst>
                <a:ext uri="{FF2B5EF4-FFF2-40B4-BE49-F238E27FC236}">
                  <a16:creationId xmlns:a16="http://schemas.microsoft.com/office/drawing/2014/main" id="{BDF588C7-3A30-0A92-C132-5CA2C44EC2E7}"/>
                </a:ext>
              </a:extLst>
            </p:cNvPr>
            <p:cNvSpPr txBox="1">
              <a:spLocks/>
            </p:cNvSpPr>
            <p:nvPr/>
          </p:nvSpPr>
          <p:spPr>
            <a:xfrm>
              <a:off x="3218761" y="2815993"/>
              <a:ext cx="792000" cy="189896"/>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r>
                <a:rPr lang="en-US" sz="1000" b="0" dirty="0"/>
                <a:t>Female</a:t>
              </a:r>
              <a:endParaRPr lang="en-GB" sz="1000" b="0" dirty="0"/>
            </a:p>
          </p:txBody>
        </p:sp>
      </p:grpSp>
      <p:sp>
        <p:nvSpPr>
          <p:cNvPr id="74" name="Rectangle 73">
            <a:extLst>
              <a:ext uri="{FF2B5EF4-FFF2-40B4-BE49-F238E27FC236}">
                <a16:creationId xmlns:a16="http://schemas.microsoft.com/office/drawing/2014/main" id="{67000CA8-7AD5-0F0E-2E6F-87A521024410}"/>
              </a:ext>
            </a:extLst>
          </p:cNvPr>
          <p:cNvSpPr/>
          <p:nvPr/>
        </p:nvSpPr>
        <p:spPr>
          <a:xfrm>
            <a:off x="0" y="0"/>
            <a:ext cx="12192000" cy="78735"/>
          </a:xfrm>
          <a:prstGeom prst="rect">
            <a:avLst/>
          </a:prstGeom>
          <a:gradFill>
            <a:gsLst>
              <a:gs pos="0">
                <a:schemeClr val="accent1"/>
              </a:gs>
              <a:gs pos="28000">
                <a:schemeClr val="tx2">
                  <a:lumMod val="40000"/>
                  <a:lumOff val="60000"/>
                </a:schemeClr>
              </a:gs>
              <a:gs pos="61000">
                <a:schemeClr val="accent1">
                  <a:lumMod val="60000"/>
                  <a:lumOff val="4000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3" name="TextBox 2">
            <a:extLst>
              <a:ext uri="{FF2B5EF4-FFF2-40B4-BE49-F238E27FC236}">
                <a16:creationId xmlns:a16="http://schemas.microsoft.com/office/drawing/2014/main" id="{077CC34F-3D9C-CC0D-D69B-477DE33B8CB0}"/>
              </a:ext>
            </a:extLst>
          </p:cNvPr>
          <p:cNvSpPr txBox="1"/>
          <p:nvPr/>
        </p:nvSpPr>
        <p:spPr>
          <a:xfrm>
            <a:off x="771478" y="1501771"/>
            <a:ext cx="987771" cy="307777"/>
          </a:xfrm>
          <a:prstGeom prst="rect">
            <a:avLst/>
          </a:prstGeom>
          <a:noFill/>
        </p:spPr>
        <p:txBody>
          <a:bodyPr wrap="none" rtlCol="0">
            <a:spAutoFit/>
          </a:bodyPr>
          <a:lstStyle/>
          <a:p>
            <a:r>
              <a:rPr lang="en-US" sz="1400" b="1" dirty="0">
                <a:solidFill>
                  <a:schemeClr val="bg1"/>
                </a:solidFill>
                <a:latin typeface="Montserrat" pitchFamily="2" charset="77"/>
              </a:rPr>
              <a:t>GENDER</a:t>
            </a:r>
          </a:p>
        </p:txBody>
      </p:sp>
      <p:sp>
        <p:nvSpPr>
          <p:cNvPr id="11" name="TextBox 10">
            <a:extLst>
              <a:ext uri="{FF2B5EF4-FFF2-40B4-BE49-F238E27FC236}">
                <a16:creationId xmlns:a16="http://schemas.microsoft.com/office/drawing/2014/main" id="{83344B42-2C35-9CFF-A441-A5120A0C8764}"/>
              </a:ext>
            </a:extLst>
          </p:cNvPr>
          <p:cNvSpPr txBox="1"/>
          <p:nvPr/>
        </p:nvSpPr>
        <p:spPr>
          <a:xfrm>
            <a:off x="4514619" y="1504606"/>
            <a:ext cx="580608" cy="307777"/>
          </a:xfrm>
          <a:prstGeom prst="rect">
            <a:avLst/>
          </a:prstGeom>
          <a:noFill/>
        </p:spPr>
        <p:txBody>
          <a:bodyPr wrap="none" rtlCol="0">
            <a:spAutoFit/>
          </a:bodyPr>
          <a:lstStyle/>
          <a:p>
            <a:r>
              <a:rPr lang="en-US" sz="1400" b="1" dirty="0">
                <a:solidFill>
                  <a:schemeClr val="bg1"/>
                </a:solidFill>
                <a:latin typeface="Montserrat" pitchFamily="2" charset="77"/>
              </a:rPr>
              <a:t>AGE</a:t>
            </a:r>
          </a:p>
        </p:txBody>
      </p:sp>
      <p:sp>
        <p:nvSpPr>
          <p:cNvPr id="12" name="TextBox 11">
            <a:extLst>
              <a:ext uri="{FF2B5EF4-FFF2-40B4-BE49-F238E27FC236}">
                <a16:creationId xmlns:a16="http://schemas.microsoft.com/office/drawing/2014/main" id="{48181211-0868-559D-D71F-593CB96BE0F8}"/>
              </a:ext>
            </a:extLst>
          </p:cNvPr>
          <p:cNvSpPr txBox="1"/>
          <p:nvPr/>
        </p:nvSpPr>
        <p:spPr>
          <a:xfrm>
            <a:off x="8269123" y="1506049"/>
            <a:ext cx="963725" cy="307777"/>
          </a:xfrm>
          <a:prstGeom prst="rect">
            <a:avLst/>
          </a:prstGeom>
          <a:noFill/>
        </p:spPr>
        <p:txBody>
          <a:bodyPr wrap="none" rtlCol="0">
            <a:spAutoFit/>
          </a:bodyPr>
          <a:lstStyle/>
          <a:p>
            <a:r>
              <a:rPr lang="en-US" sz="1400" b="1" dirty="0">
                <a:solidFill>
                  <a:schemeClr val="bg1"/>
                </a:solidFill>
                <a:latin typeface="Montserrat" pitchFamily="2" charset="77"/>
              </a:rPr>
              <a:t>INCOME</a:t>
            </a:r>
          </a:p>
        </p:txBody>
      </p:sp>
      <p:sp>
        <p:nvSpPr>
          <p:cNvPr id="29" name="TextBox 28">
            <a:extLst>
              <a:ext uri="{FF2B5EF4-FFF2-40B4-BE49-F238E27FC236}">
                <a16:creationId xmlns:a16="http://schemas.microsoft.com/office/drawing/2014/main" id="{68ADE090-CF3D-5DE0-E111-F109A35C742B}"/>
              </a:ext>
            </a:extLst>
          </p:cNvPr>
          <p:cNvSpPr txBox="1"/>
          <p:nvPr/>
        </p:nvSpPr>
        <p:spPr>
          <a:xfrm>
            <a:off x="771478" y="4048363"/>
            <a:ext cx="1454244" cy="307777"/>
          </a:xfrm>
          <a:prstGeom prst="rect">
            <a:avLst/>
          </a:prstGeom>
          <a:noFill/>
        </p:spPr>
        <p:txBody>
          <a:bodyPr wrap="none" rtlCol="0">
            <a:spAutoFit/>
          </a:bodyPr>
          <a:lstStyle/>
          <a:p>
            <a:r>
              <a:rPr lang="en-US" sz="1400" b="1" dirty="0">
                <a:solidFill>
                  <a:schemeClr val="bg1"/>
                </a:solidFill>
                <a:latin typeface="Montserrat" pitchFamily="2" charset="77"/>
              </a:rPr>
              <a:t>POPULATION</a:t>
            </a:r>
          </a:p>
        </p:txBody>
      </p:sp>
      <p:sp>
        <p:nvSpPr>
          <p:cNvPr id="31" name="TextBox 30">
            <a:extLst>
              <a:ext uri="{FF2B5EF4-FFF2-40B4-BE49-F238E27FC236}">
                <a16:creationId xmlns:a16="http://schemas.microsoft.com/office/drawing/2014/main" id="{88E15E10-C744-9217-8B9A-304D50F09774}"/>
              </a:ext>
            </a:extLst>
          </p:cNvPr>
          <p:cNvSpPr txBox="1"/>
          <p:nvPr/>
        </p:nvSpPr>
        <p:spPr>
          <a:xfrm>
            <a:off x="4514619" y="4051198"/>
            <a:ext cx="1877437" cy="307777"/>
          </a:xfrm>
          <a:prstGeom prst="rect">
            <a:avLst/>
          </a:prstGeom>
          <a:noFill/>
        </p:spPr>
        <p:txBody>
          <a:bodyPr wrap="none" rtlCol="0">
            <a:spAutoFit/>
          </a:bodyPr>
          <a:lstStyle/>
          <a:p>
            <a:r>
              <a:rPr lang="en-US" sz="1400" b="1" dirty="0">
                <a:solidFill>
                  <a:schemeClr val="bg1"/>
                </a:solidFill>
                <a:latin typeface="Montserrat" pitchFamily="2" charset="77"/>
              </a:rPr>
              <a:t>LIVING LOCATION</a:t>
            </a:r>
          </a:p>
        </p:txBody>
      </p:sp>
      <p:sp>
        <p:nvSpPr>
          <p:cNvPr id="41" name="TextBox 40">
            <a:extLst>
              <a:ext uri="{FF2B5EF4-FFF2-40B4-BE49-F238E27FC236}">
                <a16:creationId xmlns:a16="http://schemas.microsoft.com/office/drawing/2014/main" id="{F52506ED-92D5-8AB7-F928-A95D29608D23}"/>
              </a:ext>
            </a:extLst>
          </p:cNvPr>
          <p:cNvSpPr txBox="1"/>
          <p:nvPr/>
        </p:nvSpPr>
        <p:spPr>
          <a:xfrm>
            <a:off x="8269123" y="4052641"/>
            <a:ext cx="1330814" cy="307777"/>
          </a:xfrm>
          <a:prstGeom prst="rect">
            <a:avLst/>
          </a:prstGeom>
          <a:noFill/>
        </p:spPr>
        <p:txBody>
          <a:bodyPr wrap="none" rtlCol="0">
            <a:spAutoFit/>
          </a:bodyPr>
          <a:lstStyle/>
          <a:p>
            <a:r>
              <a:rPr lang="en-US" sz="1400" b="1" dirty="0">
                <a:solidFill>
                  <a:schemeClr val="bg1"/>
                </a:solidFill>
                <a:latin typeface="Montserrat" pitchFamily="2" charset="77"/>
              </a:rPr>
              <a:t>EDUCATION</a:t>
            </a:r>
          </a:p>
        </p:txBody>
      </p:sp>
      <p:sp>
        <p:nvSpPr>
          <p:cNvPr id="45" name="TextBox 44">
            <a:extLst>
              <a:ext uri="{FF2B5EF4-FFF2-40B4-BE49-F238E27FC236}">
                <a16:creationId xmlns:a16="http://schemas.microsoft.com/office/drawing/2014/main" id="{7D498876-6B1B-FE64-023E-96DD984E1331}"/>
              </a:ext>
            </a:extLst>
          </p:cNvPr>
          <p:cNvSpPr txBox="1"/>
          <p:nvPr/>
        </p:nvSpPr>
        <p:spPr>
          <a:xfrm>
            <a:off x="1943924" y="5184950"/>
            <a:ext cx="805029" cy="369332"/>
          </a:xfrm>
          <a:prstGeom prst="rect">
            <a:avLst/>
          </a:prstGeom>
          <a:noFill/>
        </p:spPr>
        <p:txBody>
          <a:bodyPr wrap="none" rtlCol="0">
            <a:spAutoFit/>
          </a:bodyPr>
          <a:lstStyle/>
          <a:p>
            <a:r>
              <a:rPr lang="en-US" dirty="0">
                <a:solidFill>
                  <a:schemeClr val="bg1"/>
                </a:solidFill>
                <a:latin typeface="Montserrat" pitchFamily="2" charset="77"/>
              </a:rPr>
              <a:t>4.7 M</a:t>
            </a:r>
          </a:p>
        </p:txBody>
      </p:sp>
    </p:spTree>
    <p:extLst>
      <p:ext uri="{BB962C8B-B14F-4D97-AF65-F5344CB8AC3E}">
        <p14:creationId xmlns:p14="http://schemas.microsoft.com/office/powerpoint/2010/main" val="749086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p:tgtEl>
                                          <p:spTgt spid="3"/>
                                        </p:tgtEl>
                                        <p:attrNameLst>
                                          <p:attrName>ppt_y</p:attrName>
                                        </p:attrNameLst>
                                      </p:cBhvr>
                                      <p:tavLst>
                                        <p:tav tm="0">
                                          <p:val>
                                            <p:strVal val="#ppt_y-#ppt_h*1.125000"/>
                                          </p:val>
                                        </p:tav>
                                        <p:tav tm="100000">
                                          <p:val>
                                            <p:strVal val="#ppt_y"/>
                                          </p:val>
                                        </p:tav>
                                      </p:tavLst>
                                    </p:anim>
                                    <p:animEffect transition="in" filter="wipe(down)">
                                      <p:cBhvr>
                                        <p:cTn id="8" dur="1250"/>
                                        <p:tgtEl>
                                          <p:spTgt spid="3"/>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1250"/>
                                        <p:tgtEl>
                                          <p:spTgt spid="29"/>
                                        </p:tgtEl>
                                        <p:attrNameLst>
                                          <p:attrName>ppt_y</p:attrName>
                                        </p:attrNameLst>
                                      </p:cBhvr>
                                      <p:tavLst>
                                        <p:tav tm="0">
                                          <p:val>
                                            <p:strVal val="#ppt_y-#ppt_h*1.125000"/>
                                          </p:val>
                                        </p:tav>
                                        <p:tav tm="100000">
                                          <p:val>
                                            <p:strVal val="#ppt_y"/>
                                          </p:val>
                                        </p:tav>
                                      </p:tavLst>
                                    </p:anim>
                                    <p:animEffect transition="in" filter="wipe(down)">
                                      <p:cBhvr>
                                        <p:cTn id="12" dur="1250"/>
                                        <p:tgtEl>
                                          <p:spTgt spid="29"/>
                                        </p:tgtEl>
                                      </p:cBhvr>
                                    </p:animEffect>
                                  </p:childTnLst>
                                </p:cTn>
                              </p:par>
                              <p:par>
                                <p:cTn id="13" presetID="12" presetClass="entr" presetSubtype="1"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1250"/>
                                        <p:tgtEl>
                                          <p:spTgt spid="31"/>
                                        </p:tgtEl>
                                        <p:attrNameLst>
                                          <p:attrName>ppt_y</p:attrName>
                                        </p:attrNameLst>
                                      </p:cBhvr>
                                      <p:tavLst>
                                        <p:tav tm="0">
                                          <p:val>
                                            <p:strVal val="#ppt_y-#ppt_h*1.125000"/>
                                          </p:val>
                                        </p:tav>
                                        <p:tav tm="100000">
                                          <p:val>
                                            <p:strVal val="#ppt_y"/>
                                          </p:val>
                                        </p:tav>
                                      </p:tavLst>
                                    </p:anim>
                                    <p:animEffect transition="in" filter="wipe(down)">
                                      <p:cBhvr>
                                        <p:cTn id="16" dur="1250"/>
                                        <p:tgtEl>
                                          <p:spTgt spid="31"/>
                                        </p:tgtEl>
                                      </p:cBhvr>
                                    </p:animEffect>
                                  </p:childTnLst>
                                </p:cTn>
                              </p:par>
                              <p:par>
                                <p:cTn id="17" presetID="12" presetClass="entr" presetSubtype="1"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250"/>
                                        <p:tgtEl>
                                          <p:spTgt spid="11"/>
                                        </p:tgtEl>
                                        <p:attrNameLst>
                                          <p:attrName>ppt_y</p:attrName>
                                        </p:attrNameLst>
                                      </p:cBhvr>
                                      <p:tavLst>
                                        <p:tav tm="0">
                                          <p:val>
                                            <p:strVal val="#ppt_y-#ppt_h*1.125000"/>
                                          </p:val>
                                        </p:tav>
                                        <p:tav tm="100000">
                                          <p:val>
                                            <p:strVal val="#ppt_y"/>
                                          </p:val>
                                        </p:tav>
                                      </p:tavLst>
                                    </p:anim>
                                    <p:animEffect transition="in" filter="wipe(down)">
                                      <p:cBhvr>
                                        <p:cTn id="20" dur="1250"/>
                                        <p:tgtEl>
                                          <p:spTgt spid="11"/>
                                        </p:tgtEl>
                                      </p:cBhvr>
                                    </p:animEffect>
                                  </p:childTnLst>
                                </p:cTn>
                              </p:par>
                              <p:par>
                                <p:cTn id="21" presetID="12" presetClass="entr" presetSubtype="1"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250"/>
                                        <p:tgtEl>
                                          <p:spTgt spid="12"/>
                                        </p:tgtEl>
                                        <p:attrNameLst>
                                          <p:attrName>ppt_y</p:attrName>
                                        </p:attrNameLst>
                                      </p:cBhvr>
                                      <p:tavLst>
                                        <p:tav tm="0">
                                          <p:val>
                                            <p:strVal val="#ppt_y-#ppt_h*1.125000"/>
                                          </p:val>
                                        </p:tav>
                                        <p:tav tm="100000">
                                          <p:val>
                                            <p:strVal val="#ppt_y"/>
                                          </p:val>
                                        </p:tav>
                                      </p:tavLst>
                                    </p:anim>
                                    <p:animEffect transition="in" filter="wipe(down)">
                                      <p:cBhvr>
                                        <p:cTn id="24" dur="1250"/>
                                        <p:tgtEl>
                                          <p:spTgt spid="12"/>
                                        </p:tgtEl>
                                      </p:cBhvr>
                                    </p:animEffect>
                                  </p:childTnLst>
                                </p:cTn>
                              </p:par>
                              <p:par>
                                <p:cTn id="25" presetID="12" presetClass="entr" presetSubtype="1"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 calcmode="lin" valueType="num">
                                      <p:cBhvr additive="base">
                                        <p:cTn id="27" dur="1250"/>
                                        <p:tgtEl>
                                          <p:spTgt spid="41"/>
                                        </p:tgtEl>
                                        <p:attrNameLst>
                                          <p:attrName>ppt_y</p:attrName>
                                        </p:attrNameLst>
                                      </p:cBhvr>
                                      <p:tavLst>
                                        <p:tav tm="0">
                                          <p:val>
                                            <p:strVal val="#ppt_y-#ppt_h*1.125000"/>
                                          </p:val>
                                        </p:tav>
                                        <p:tav tm="100000">
                                          <p:val>
                                            <p:strVal val="#ppt_y"/>
                                          </p:val>
                                        </p:tav>
                                      </p:tavLst>
                                    </p:anim>
                                    <p:animEffect transition="in" filter="wipe(down)">
                                      <p:cBhvr>
                                        <p:cTn id="28" dur="1250"/>
                                        <p:tgtEl>
                                          <p:spTgt spid="41"/>
                                        </p:tgtEl>
                                      </p:cBhvr>
                                    </p:animEffect>
                                  </p:childTnLst>
                                </p:cTn>
                              </p:par>
                              <p:par>
                                <p:cTn id="29" presetID="17" presetClass="entr" presetSubtype="8"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anim calcmode="lin" valueType="num">
                                      <p:cBhvr>
                                        <p:cTn id="31" dur="1250" fill="hold"/>
                                        <p:tgtEl>
                                          <p:spTgt spid="46"/>
                                        </p:tgtEl>
                                        <p:attrNameLst>
                                          <p:attrName>ppt_x</p:attrName>
                                        </p:attrNameLst>
                                      </p:cBhvr>
                                      <p:tavLst>
                                        <p:tav tm="0">
                                          <p:val>
                                            <p:strVal val="#ppt_x-#ppt_w/2"/>
                                          </p:val>
                                        </p:tav>
                                        <p:tav tm="100000">
                                          <p:val>
                                            <p:strVal val="#ppt_x"/>
                                          </p:val>
                                        </p:tav>
                                      </p:tavLst>
                                    </p:anim>
                                    <p:anim calcmode="lin" valueType="num">
                                      <p:cBhvr>
                                        <p:cTn id="32" dur="1250" fill="hold"/>
                                        <p:tgtEl>
                                          <p:spTgt spid="46"/>
                                        </p:tgtEl>
                                        <p:attrNameLst>
                                          <p:attrName>ppt_y</p:attrName>
                                        </p:attrNameLst>
                                      </p:cBhvr>
                                      <p:tavLst>
                                        <p:tav tm="0">
                                          <p:val>
                                            <p:strVal val="#ppt_y"/>
                                          </p:val>
                                        </p:tav>
                                        <p:tav tm="100000">
                                          <p:val>
                                            <p:strVal val="#ppt_y"/>
                                          </p:val>
                                        </p:tav>
                                      </p:tavLst>
                                    </p:anim>
                                    <p:anim calcmode="lin" valueType="num">
                                      <p:cBhvr>
                                        <p:cTn id="33" dur="1250" fill="hold"/>
                                        <p:tgtEl>
                                          <p:spTgt spid="46"/>
                                        </p:tgtEl>
                                        <p:attrNameLst>
                                          <p:attrName>ppt_w</p:attrName>
                                        </p:attrNameLst>
                                      </p:cBhvr>
                                      <p:tavLst>
                                        <p:tav tm="0">
                                          <p:val>
                                            <p:fltVal val="0"/>
                                          </p:val>
                                        </p:tav>
                                        <p:tav tm="100000">
                                          <p:val>
                                            <p:strVal val="#ppt_w"/>
                                          </p:val>
                                        </p:tav>
                                      </p:tavLst>
                                    </p:anim>
                                    <p:anim calcmode="lin" valueType="num">
                                      <p:cBhvr>
                                        <p:cTn id="34" dur="1250" fill="hold"/>
                                        <p:tgtEl>
                                          <p:spTgt spid="46"/>
                                        </p:tgtEl>
                                        <p:attrNameLst>
                                          <p:attrName>ppt_h</p:attrName>
                                        </p:attrNameLst>
                                      </p:cBhvr>
                                      <p:tavLst>
                                        <p:tav tm="0">
                                          <p:val>
                                            <p:strVal val="#ppt_h"/>
                                          </p:val>
                                        </p:tav>
                                        <p:tav tm="100000">
                                          <p:val>
                                            <p:strVal val="#ppt_h"/>
                                          </p:val>
                                        </p:tav>
                                      </p:tavLst>
                                    </p:anim>
                                  </p:childTnLst>
                                </p:cTn>
                              </p:par>
                              <p:par>
                                <p:cTn id="35" presetID="17" presetClass="entr" presetSubtype="8"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p:cTn id="37" dur="1250" fill="hold"/>
                                        <p:tgtEl>
                                          <p:spTgt spid="48"/>
                                        </p:tgtEl>
                                        <p:attrNameLst>
                                          <p:attrName>ppt_x</p:attrName>
                                        </p:attrNameLst>
                                      </p:cBhvr>
                                      <p:tavLst>
                                        <p:tav tm="0">
                                          <p:val>
                                            <p:strVal val="#ppt_x-#ppt_w/2"/>
                                          </p:val>
                                        </p:tav>
                                        <p:tav tm="100000">
                                          <p:val>
                                            <p:strVal val="#ppt_x"/>
                                          </p:val>
                                        </p:tav>
                                      </p:tavLst>
                                    </p:anim>
                                    <p:anim calcmode="lin" valueType="num">
                                      <p:cBhvr>
                                        <p:cTn id="38" dur="1250" fill="hold"/>
                                        <p:tgtEl>
                                          <p:spTgt spid="48"/>
                                        </p:tgtEl>
                                        <p:attrNameLst>
                                          <p:attrName>ppt_y</p:attrName>
                                        </p:attrNameLst>
                                      </p:cBhvr>
                                      <p:tavLst>
                                        <p:tav tm="0">
                                          <p:val>
                                            <p:strVal val="#ppt_y"/>
                                          </p:val>
                                        </p:tav>
                                        <p:tav tm="100000">
                                          <p:val>
                                            <p:strVal val="#ppt_y"/>
                                          </p:val>
                                        </p:tav>
                                      </p:tavLst>
                                    </p:anim>
                                    <p:anim calcmode="lin" valueType="num">
                                      <p:cBhvr>
                                        <p:cTn id="39" dur="1250" fill="hold"/>
                                        <p:tgtEl>
                                          <p:spTgt spid="48"/>
                                        </p:tgtEl>
                                        <p:attrNameLst>
                                          <p:attrName>ppt_w</p:attrName>
                                        </p:attrNameLst>
                                      </p:cBhvr>
                                      <p:tavLst>
                                        <p:tav tm="0">
                                          <p:val>
                                            <p:fltVal val="0"/>
                                          </p:val>
                                        </p:tav>
                                        <p:tav tm="100000">
                                          <p:val>
                                            <p:strVal val="#ppt_w"/>
                                          </p:val>
                                        </p:tav>
                                      </p:tavLst>
                                    </p:anim>
                                    <p:anim calcmode="lin" valueType="num">
                                      <p:cBhvr>
                                        <p:cTn id="40" dur="1250" fill="hold"/>
                                        <p:tgtEl>
                                          <p:spTgt spid="48"/>
                                        </p:tgtEl>
                                        <p:attrNameLst>
                                          <p:attrName>ppt_h</p:attrName>
                                        </p:attrNameLst>
                                      </p:cBhvr>
                                      <p:tavLst>
                                        <p:tav tm="0">
                                          <p:val>
                                            <p:strVal val="#ppt_h"/>
                                          </p:val>
                                        </p:tav>
                                        <p:tav tm="100000">
                                          <p:val>
                                            <p:strVal val="#ppt_h"/>
                                          </p:val>
                                        </p:tav>
                                      </p:tavLst>
                                    </p:anim>
                                  </p:childTnLst>
                                </p:cTn>
                              </p:par>
                              <p:par>
                                <p:cTn id="41" presetID="17" presetClass="entr" presetSubtype="8" fill="hold" nodeType="withEffect">
                                  <p:stCondLst>
                                    <p:cond delay="0"/>
                                  </p:stCondLst>
                                  <p:childTnLst>
                                    <p:set>
                                      <p:cBhvr>
                                        <p:cTn id="42" dur="1" fill="hold">
                                          <p:stCondLst>
                                            <p:cond delay="0"/>
                                          </p:stCondLst>
                                        </p:cTn>
                                        <p:tgtEl>
                                          <p:spTgt spid="49"/>
                                        </p:tgtEl>
                                        <p:attrNameLst>
                                          <p:attrName>style.visibility</p:attrName>
                                        </p:attrNameLst>
                                      </p:cBhvr>
                                      <p:to>
                                        <p:strVal val="visible"/>
                                      </p:to>
                                    </p:set>
                                    <p:anim calcmode="lin" valueType="num">
                                      <p:cBhvr>
                                        <p:cTn id="43" dur="1250" fill="hold"/>
                                        <p:tgtEl>
                                          <p:spTgt spid="49"/>
                                        </p:tgtEl>
                                        <p:attrNameLst>
                                          <p:attrName>ppt_x</p:attrName>
                                        </p:attrNameLst>
                                      </p:cBhvr>
                                      <p:tavLst>
                                        <p:tav tm="0">
                                          <p:val>
                                            <p:strVal val="#ppt_x-#ppt_w/2"/>
                                          </p:val>
                                        </p:tav>
                                        <p:tav tm="100000">
                                          <p:val>
                                            <p:strVal val="#ppt_x"/>
                                          </p:val>
                                        </p:tav>
                                      </p:tavLst>
                                    </p:anim>
                                    <p:anim calcmode="lin" valueType="num">
                                      <p:cBhvr>
                                        <p:cTn id="44" dur="1250" fill="hold"/>
                                        <p:tgtEl>
                                          <p:spTgt spid="49"/>
                                        </p:tgtEl>
                                        <p:attrNameLst>
                                          <p:attrName>ppt_y</p:attrName>
                                        </p:attrNameLst>
                                      </p:cBhvr>
                                      <p:tavLst>
                                        <p:tav tm="0">
                                          <p:val>
                                            <p:strVal val="#ppt_y"/>
                                          </p:val>
                                        </p:tav>
                                        <p:tav tm="100000">
                                          <p:val>
                                            <p:strVal val="#ppt_y"/>
                                          </p:val>
                                        </p:tav>
                                      </p:tavLst>
                                    </p:anim>
                                    <p:anim calcmode="lin" valueType="num">
                                      <p:cBhvr>
                                        <p:cTn id="45" dur="1250" fill="hold"/>
                                        <p:tgtEl>
                                          <p:spTgt spid="49"/>
                                        </p:tgtEl>
                                        <p:attrNameLst>
                                          <p:attrName>ppt_w</p:attrName>
                                        </p:attrNameLst>
                                      </p:cBhvr>
                                      <p:tavLst>
                                        <p:tav tm="0">
                                          <p:val>
                                            <p:fltVal val="0"/>
                                          </p:val>
                                        </p:tav>
                                        <p:tav tm="100000">
                                          <p:val>
                                            <p:strVal val="#ppt_w"/>
                                          </p:val>
                                        </p:tav>
                                      </p:tavLst>
                                    </p:anim>
                                    <p:anim calcmode="lin" valueType="num">
                                      <p:cBhvr>
                                        <p:cTn id="46" dur="1250" fill="hold"/>
                                        <p:tgtEl>
                                          <p:spTgt spid="49"/>
                                        </p:tgtEl>
                                        <p:attrNameLst>
                                          <p:attrName>ppt_h</p:attrName>
                                        </p:attrNameLst>
                                      </p:cBhvr>
                                      <p:tavLst>
                                        <p:tav tm="0">
                                          <p:val>
                                            <p:strVal val="#ppt_h"/>
                                          </p:val>
                                        </p:tav>
                                        <p:tav tm="100000">
                                          <p:val>
                                            <p:strVal val="#ppt_h"/>
                                          </p:val>
                                        </p:tav>
                                      </p:tavLst>
                                    </p:anim>
                                  </p:childTnLst>
                                </p:cTn>
                              </p:par>
                              <p:par>
                                <p:cTn id="47" presetID="17" presetClass="entr" presetSubtype="8" fill="hold" nodeType="withEffect">
                                  <p:stCondLst>
                                    <p:cond delay="0"/>
                                  </p:stCondLst>
                                  <p:childTnLst>
                                    <p:set>
                                      <p:cBhvr>
                                        <p:cTn id="48" dur="1" fill="hold">
                                          <p:stCondLst>
                                            <p:cond delay="0"/>
                                          </p:stCondLst>
                                        </p:cTn>
                                        <p:tgtEl>
                                          <p:spTgt spid="50"/>
                                        </p:tgtEl>
                                        <p:attrNameLst>
                                          <p:attrName>style.visibility</p:attrName>
                                        </p:attrNameLst>
                                      </p:cBhvr>
                                      <p:to>
                                        <p:strVal val="visible"/>
                                      </p:to>
                                    </p:set>
                                    <p:anim calcmode="lin" valueType="num">
                                      <p:cBhvr>
                                        <p:cTn id="49" dur="1250" fill="hold"/>
                                        <p:tgtEl>
                                          <p:spTgt spid="50"/>
                                        </p:tgtEl>
                                        <p:attrNameLst>
                                          <p:attrName>ppt_x</p:attrName>
                                        </p:attrNameLst>
                                      </p:cBhvr>
                                      <p:tavLst>
                                        <p:tav tm="0">
                                          <p:val>
                                            <p:strVal val="#ppt_x-#ppt_w/2"/>
                                          </p:val>
                                        </p:tav>
                                        <p:tav tm="100000">
                                          <p:val>
                                            <p:strVal val="#ppt_x"/>
                                          </p:val>
                                        </p:tav>
                                      </p:tavLst>
                                    </p:anim>
                                    <p:anim calcmode="lin" valueType="num">
                                      <p:cBhvr>
                                        <p:cTn id="50" dur="1250" fill="hold"/>
                                        <p:tgtEl>
                                          <p:spTgt spid="50"/>
                                        </p:tgtEl>
                                        <p:attrNameLst>
                                          <p:attrName>ppt_y</p:attrName>
                                        </p:attrNameLst>
                                      </p:cBhvr>
                                      <p:tavLst>
                                        <p:tav tm="0">
                                          <p:val>
                                            <p:strVal val="#ppt_y"/>
                                          </p:val>
                                        </p:tav>
                                        <p:tav tm="100000">
                                          <p:val>
                                            <p:strVal val="#ppt_y"/>
                                          </p:val>
                                        </p:tav>
                                      </p:tavLst>
                                    </p:anim>
                                    <p:anim calcmode="lin" valueType="num">
                                      <p:cBhvr>
                                        <p:cTn id="51" dur="1250" fill="hold"/>
                                        <p:tgtEl>
                                          <p:spTgt spid="50"/>
                                        </p:tgtEl>
                                        <p:attrNameLst>
                                          <p:attrName>ppt_w</p:attrName>
                                        </p:attrNameLst>
                                      </p:cBhvr>
                                      <p:tavLst>
                                        <p:tav tm="0">
                                          <p:val>
                                            <p:fltVal val="0"/>
                                          </p:val>
                                        </p:tav>
                                        <p:tav tm="100000">
                                          <p:val>
                                            <p:strVal val="#ppt_w"/>
                                          </p:val>
                                        </p:tav>
                                      </p:tavLst>
                                    </p:anim>
                                    <p:anim calcmode="lin" valueType="num">
                                      <p:cBhvr>
                                        <p:cTn id="52" dur="1250" fill="hold"/>
                                        <p:tgtEl>
                                          <p:spTgt spid="50"/>
                                        </p:tgtEl>
                                        <p:attrNameLst>
                                          <p:attrName>ppt_h</p:attrName>
                                        </p:attrNameLst>
                                      </p:cBhvr>
                                      <p:tavLst>
                                        <p:tav tm="0">
                                          <p:val>
                                            <p:strVal val="#ppt_h"/>
                                          </p:val>
                                        </p:tav>
                                        <p:tav tm="100000">
                                          <p:val>
                                            <p:strVal val="#ppt_h"/>
                                          </p:val>
                                        </p:tav>
                                      </p:tavLst>
                                    </p:anim>
                                  </p:childTnLst>
                                </p:cTn>
                              </p:par>
                              <p:par>
                                <p:cTn id="53" presetID="17" presetClass="entr" presetSubtype="8" fill="hold" nodeType="withEffect">
                                  <p:stCondLst>
                                    <p:cond delay="0"/>
                                  </p:stCondLst>
                                  <p:childTnLst>
                                    <p:set>
                                      <p:cBhvr>
                                        <p:cTn id="54" dur="1" fill="hold">
                                          <p:stCondLst>
                                            <p:cond delay="0"/>
                                          </p:stCondLst>
                                        </p:cTn>
                                        <p:tgtEl>
                                          <p:spTgt spid="51"/>
                                        </p:tgtEl>
                                        <p:attrNameLst>
                                          <p:attrName>style.visibility</p:attrName>
                                        </p:attrNameLst>
                                      </p:cBhvr>
                                      <p:to>
                                        <p:strVal val="visible"/>
                                      </p:to>
                                    </p:set>
                                    <p:anim calcmode="lin" valueType="num">
                                      <p:cBhvr>
                                        <p:cTn id="55" dur="1250" fill="hold"/>
                                        <p:tgtEl>
                                          <p:spTgt spid="51"/>
                                        </p:tgtEl>
                                        <p:attrNameLst>
                                          <p:attrName>ppt_x</p:attrName>
                                        </p:attrNameLst>
                                      </p:cBhvr>
                                      <p:tavLst>
                                        <p:tav tm="0">
                                          <p:val>
                                            <p:strVal val="#ppt_x-#ppt_w/2"/>
                                          </p:val>
                                        </p:tav>
                                        <p:tav tm="100000">
                                          <p:val>
                                            <p:strVal val="#ppt_x"/>
                                          </p:val>
                                        </p:tav>
                                      </p:tavLst>
                                    </p:anim>
                                    <p:anim calcmode="lin" valueType="num">
                                      <p:cBhvr>
                                        <p:cTn id="56" dur="1250" fill="hold"/>
                                        <p:tgtEl>
                                          <p:spTgt spid="51"/>
                                        </p:tgtEl>
                                        <p:attrNameLst>
                                          <p:attrName>ppt_y</p:attrName>
                                        </p:attrNameLst>
                                      </p:cBhvr>
                                      <p:tavLst>
                                        <p:tav tm="0">
                                          <p:val>
                                            <p:strVal val="#ppt_y"/>
                                          </p:val>
                                        </p:tav>
                                        <p:tav tm="100000">
                                          <p:val>
                                            <p:strVal val="#ppt_y"/>
                                          </p:val>
                                        </p:tav>
                                      </p:tavLst>
                                    </p:anim>
                                    <p:anim calcmode="lin" valueType="num">
                                      <p:cBhvr>
                                        <p:cTn id="57" dur="1250" fill="hold"/>
                                        <p:tgtEl>
                                          <p:spTgt spid="51"/>
                                        </p:tgtEl>
                                        <p:attrNameLst>
                                          <p:attrName>ppt_w</p:attrName>
                                        </p:attrNameLst>
                                      </p:cBhvr>
                                      <p:tavLst>
                                        <p:tav tm="0">
                                          <p:val>
                                            <p:fltVal val="0"/>
                                          </p:val>
                                        </p:tav>
                                        <p:tav tm="100000">
                                          <p:val>
                                            <p:strVal val="#ppt_w"/>
                                          </p:val>
                                        </p:tav>
                                      </p:tavLst>
                                    </p:anim>
                                    <p:anim calcmode="lin" valueType="num">
                                      <p:cBhvr>
                                        <p:cTn id="58" dur="1250" fill="hold"/>
                                        <p:tgtEl>
                                          <p:spTgt spid="51"/>
                                        </p:tgtEl>
                                        <p:attrNameLst>
                                          <p:attrName>ppt_h</p:attrName>
                                        </p:attrNameLst>
                                      </p:cBhvr>
                                      <p:tavLst>
                                        <p:tav tm="0">
                                          <p:val>
                                            <p:strVal val="#ppt_h"/>
                                          </p:val>
                                        </p:tav>
                                        <p:tav tm="100000">
                                          <p:val>
                                            <p:strVal val="#ppt_h"/>
                                          </p:val>
                                        </p:tav>
                                      </p:tavLst>
                                    </p:anim>
                                  </p:childTnLst>
                                </p:cTn>
                              </p:par>
                              <p:par>
                                <p:cTn id="59" presetID="17" presetClass="entr" presetSubtype="8" fill="hold" nodeType="withEffect">
                                  <p:stCondLst>
                                    <p:cond delay="0"/>
                                  </p:stCondLst>
                                  <p:childTnLst>
                                    <p:set>
                                      <p:cBhvr>
                                        <p:cTn id="60" dur="1" fill="hold">
                                          <p:stCondLst>
                                            <p:cond delay="0"/>
                                          </p:stCondLst>
                                        </p:cTn>
                                        <p:tgtEl>
                                          <p:spTgt spid="52"/>
                                        </p:tgtEl>
                                        <p:attrNameLst>
                                          <p:attrName>style.visibility</p:attrName>
                                        </p:attrNameLst>
                                      </p:cBhvr>
                                      <p:to>
                                        <p:strVal val="visible"/>
                                      </p:to>
                                    </p:set>
                                    <p:anim calcmode="lin" valueType="num">
                                      <p:cBhvr>
                                        <p:cTn id="61" dur="1250" fill="hold"/>
                                        <p:tgtEl>
                                          <p:spTgt spid="52"/>
                                        </p:tgtEl>
                                        <p:attrNameLst>
                                          <p:attrName>ppt_x</p:attrName>
                                        </p:attrNameLst>
                                      </p:cBhvr>
                                      <p:tavLst>
                                        <p:tav tm="0">
                                          <p:val>
                                            <p:strVal val="#ppt_x-#ppt_w/2"/>
                                          </p:val>
                                        </p:tav>
                                        <p:tav tm="100000">
                                          <p:val>
                                            <p:strVal val="#ppt_x"/>
                                          </p:val>
                                        </p:tav>
                                      </p:tavLst>
                                    </p:anim>
                                    <p:anim calcmode="lin" valueType="num">
                                      <p:cBhvr>
                                        <p:cTn id="62" dur="1250" fill="hold"/>
                                        <p:tgtEl>
                                          <p:spTgt spid="52"/>
                                        </p:tgtEl>
                                        <p:attrNameLst>
                                          <p:attrName>ppt_y</p:attrName>
                                        </p:attrNameLst>
                                      </p:cBhvr>
                                      <p:tavLst>
                                        <p:tav tm="0">
                                          <p:val>
                                            <p:strVal val="#ppt_y"/>
                                          </p:val>
                                        </p:tav>
                                        <p:tav tm="100000">
                                          <p:val>
                                            <p:strVal val="#ppt_y"/>
                                          </p:val>
                                        </p:tav>
                                      </p:tavLst>
                                    </p:anim>
                                    <p:anim calcmode="lin" valueType="num">
                                      <p:cBhvr>
                                        <p:cTn id="63" dur="1250" fill="hold"/>
                                        <p:tgtEl>
                                          <p:spTgt spid="52"/>
                                        </p:tgtEl>
                                        <p:attrNameLst>
                                          <p:attrName>ppt_w</p:attrName>
                                        </p:attrNameLst>
                                      </p:cBhvr>
                                      <p:tavLst>
                                        <p:tav tm="0">
                                          <p:val>
                                            <p:fltVal val="0"/>
                                          </p:val>
                                        </p:tav>
                                        <p:tav tm="100000">
                                          <p:val>
                                            <p:strVal val="#ppt_w"/>
                                          </p:val>
                                        </p:tav>
                                      </p:tavLst>
                                    </p:anim>
                                    <p:anim calcmode="lin" valueType="num">
                                      <p:cBhvr>
                                        <p:cTn id="64" dur="1250" fill="hold"/>
                                        <p:tgtEl>
                                          <p:spTgt spid="52"/>
                                        </p:tgtEl>
                                        <p:attrNameLst>
                                          <p:attrName>ppt_h</p:attrName>
                                        </p:attrNameLst>
                                      </p:cBhvr>
                                      <p:tavLst>
                                        <p:tav tm="0">
                                          <p:val>
                                            <p:strVal val="#ppt_h"/>
                                          </p:val>
                                        </p:tav>
                                        <p:tav tm="100000">
                                          <p:val>
                                            <p:strVal val="#ppt_h"/>
                                          </p:val>
                                        </p:tav>
                                      </p:tavLst>
                                    </p:anim>
                                  </p:childTnLst>
                                </p:cTn>
                              </p:par>
                              <p:par>
                                <p:cTn id="65" presetID="21" presetClass="entr" presetSubtype="1" fill="hold" nodeType="withEffect">
                                  <p:stCondLst>
                                    <p:cond delay="1000"/>
                                  </p:stCondLst>
                                  <p:childTnLst>
                                    <p:set>
                                      <p:cBhvr>
                                        <p:cTn id="66" dur="1" fill="hold">
                                          <p:stCondLst>
                                            <p:cond delay="0"/>
                                          </p:stCondLst>
                                        </p:cTn>
                                        <p:tgtEl>
                                          <p:spTgt spid="4"/>
                                        </p:tgtEl>
                                        <p:attrNameLst>
                                          <p:attrName>style.visibility</p:attrName>
                                        </p:attrNameLst>
                                      </p:cBhvr>
                                      <p:to>
                                        <p:strVal val="visible"/>
                                      </p:to>
                                    </p:set>
                                    <p:animEffect transition="in" filter="wheel(1)">
                                      <p:cBhvr>
                                        <p:cTn id="67" dur="2000"/>
                                        <p:tgtEl>
                                          <p:spTgt spid="4"/>
                                        </p:tgtEl>
                                      </p:cBhvr>
                                    </p:animEffect>
                                  </p:childTnLst>
                                </p:cTn>
                              </p:par>
                              <p:par>
                                <p:cTn id="68" presetID="16" presetClass="entr" presetSubtype="37" fill="hold" nodeType="withEffect">
                                  <p:stCondLst>
                                    <p:cond delay="1000"/>
                                  </p:stCondLst>
                                  <p:childTnLst>
                                    <p:set>
                                      <p:cBhvr>
                                        <p:cTn id="69" dur="1" fill="hold">
                                          <p:stCondLst>
                                            <p:cond delay="0"/>
                                          </p:stCondLst>
                                        </p:cTn>
                                        <p:tgtEl>
                                          <p:spTgt spid="13"/>
                                        </p:tgtEl>
                                        <p:attrNameLst>
                                          <p:attrName>style.visibility</p:attrName>
                                        </p:attrNameLst>
                                      </p:cBhvr>
                                      <p:to>
                                        <p:strVal val="visible"/>
                                      </p:to>
                                    </p:set>
                                    <p:animEffect transition="in" filter="barn(outVertical)">
                                      <p:cBhvr>
                                        <p:cTn id="70" dur="1000"/>
                                        <p:tgtEl>
                                          <p:spTgt spid="13"/>
                                        </p:tgtEl>
                                      </p:cBhvr>
                                    </p:animEffect>
                                  </p:childTnLst>
                                </p:cTn>
                              </p:par>
                              <p:par>
                                <p:cTn id="71" presetID="12" presetClass="entr" presetSubtype="1" fill="hold" nodeType="withEffect">
                                  <p:stCondLst>
                                    <p:cond delay="1000"/>
                                  </p:stCondLst>
                                  <p:childTnLst>
                                    <p:set>
                                      <p:cBhvr>
                                        <p:cTn id="72" dur="1" fill="hold">
                                          <p:stCondLst>
                                            <p:cond delay="0"/>
                                          </p:stCondLst>
                                        </p:cTn>
                                        <p:tgtEl>
                                          <p:spTgt spid="5"/>
                                        </p:tgtEl>
                                        <p:attrNameLst>
                                          <p:attrName>style.visibility</p:attrName>
                                        </p:attrNameLst>
                                      </p:cBhvr>
                                      <p:to>
                                        <p:strVal val="visible"/>
                                      </p:to>
                                    </p:set>
                                    <p:anim calcmode="lin" valueType="num">
                                      <p:cBhvr additive="base">
                                        <p:cTn id="73" dur="1000"/>
                                        <p:tgtEl>
                                          <p:spTgt spid="5"/>
                                        </p:tgtEl>
                                        <p:attrNameLst>
                                          <p:attrName>ppt_y</p:attrName>
                                        </p:attrNameLst>
                                      </p:cBhvr>
                                      <p:tavLst>
                                        <p:tav tm="0">
                                          <p:val>
                                            <p:strVal val="#ppt_y-#ppt_h*1.125000"/>
                                          </p:val>
                                        </p:tav>
                                        <p:tav tm="100000">
                                          <p:val>
                                            <p:strVal val="#ppt_y"/>
                                          </p:val>
                                        </p:tav>
                                      </p:tavLst>
                                    </p:anim>
                                    <p:animEffect transition="in" filter="wipe(down)">
                                      <p:cBhvr>
                                        <p:cTn id="74" dur="1000"/>
                                        <p:tgtEl>
                                          <p:spTgt spid="5"/>
                                        </p:tgtEl>
                                      </p:cBhvr>
                                    </p:animEffect>
                                  </p:childTnLst>
                                </p:cTn>
                              </p:par>
                              <p:par>
                                <p:cTn id="75" presetID="17" presetClass="entr" presetSubtype="4" fill="hold" grpId="0" nodeType="withEffect">
                                  <p:stCondLst>
                                    <p:cond delay="2000"/>
                                  </p:stCondLst>
                                  <p:childTnLst>
                                    <p:set>
                                      <p:cBhvr>
                                        <p:cTn id="76" dur="1" fill="hold">
                                          <p:stCondLst>
                                            <p:cond delay="0"/>
                                          </p:stCondLst>
                                        </p:cTn>
                                        <p:tgtEl>
                                          <p:spTgt spid="14"/>
                                        </p:tgtEl>
                                        <p:attrNameLst>
                                          <p:attrName>style.visibility</p:attrName>
                                        </p:attrNameLst>
                                      </p:cBhvr>
                                      <p:to>
                                        <p:strVal val="visible"/>
                                      </p:to>
                                    </p:set>
                                    <p:anim calcmode="lin" valueType="num">
                                      <p:cBhvr>
                                        <p:cTn id="77" dur="1000" fill="hold"/>
                                        <p:tgtEl>
                                          <p:spTgt spid="14"/>
                                        </p:tgtEl>
                                        <p:attrNameLst>
                                          <p:attrName>ppt_x</p:attrName>
                                        </p:attrNameLst>
                                      </p:cBhvr>
                                      <p:tavLst>
                                        <p:tav tm="0">
                                          <p:val>
                                            <p:strVal val="#ppt_x"/>
                                          </p:val>
                                        </p:tav>
                                        <p:tav tm="100000">
                                          <p:val>
                                            <p:strVal val="#ppt_x"/>
                                          </p:val>
                                        </p:tav>
                                      </p:tavLst>
                                    </p:anim>
                                    <p:anim calcmode="lin" valueType="num">
                                      <p:cBhvr>
                                        <p:cTn id="78" dur="1000" fill="hold"/>
                                        <p:tgtEl>
                                          <p:spTgt spid="14"/>
                                        </p:tgtEl>
                                        <p:attrNameLst>
                                          <p:attrName>ppt_y</p:attrName>
                                        </p:attrNameLst>
                                      </p:cBhvr>
                                      <p:tavLst>
                                        <p:tav tm="0">
                                          <p:val>
                                            <p:strVal val="#ppt_y+#ppt_h/2"/>
                                          </p:val>
                                        </p:tav>
                                        <p:tav tm="100000">
                                          <p:val>
                                            <p:strVal val="#ppt_y"/>
                                          </p:val>
                                        </p:tav>
                                      </p:tavLst>
                                    </p:anim>
                                    <p:anim calcmode="lin" valueType="num">
                                      <p:cBhvr>
                                        <p:cTn id="79" dur="1000" fill="hold"/>
                                        <p:tgtEl>
                                          <p:spTgt spid="14"/>
                                        </p:tgtEl>
                                        <p:attrNameLst>
                                          <p:attrName>ppt_w</p:attrName>
                                        </p:attrNameLst>
                                      </p:cBhvr>
                                      <p:tavLst>
                                        <p:tav tm="0">
                                          <p:val>
                                            <p:strVal val="#ppt_w"/>
                                          </p:val>
                                        </p:tav>
                                        <p:tav tm="100000">
                                          <p:val>
                                            <p:strVal val="#ppt_w"/>
                                          </p:val>
                                        </p:tav>
                                      </p:tavLst>
                                    </p:anim>
                                    <p:anim calcmode="lin" valueType="num">
                                      <p:cBhvr>
                                        <p:cTn id="80" dur="1000" fill="hold"/>
                                        <p:tgtEl>
                                          <p:spTgt spid="14"/>
                                        </p:tgtEl>
                                        <p:attrNameLst>
                                          <p:attrName>ppt_h</p:attrName>
                                        </p:attrNameLst>
                                      </p:cBhvr>
                                      <p:tavLst>
                                        <p:tav tm="0">
                                          <p:val>
                                            <p:fltVal val="0"/>
                                          </p:val>
                                        </p:tav>
                                        <p:tav tm="100000">
                                          <p:val>
                                            <p:strVal val="#ppt_h"/>
                                          </p:val>
                                        </p:tav>
                                      </p:tavLst>
                                    </p:anim>
                                  </p:childTnLst>
                                </p:cTn>
                              </p:par>
                              <p:par>
                                <p:cTn id="81" presetID="17" presetClass="entr" presetSubtype="4" fill="hold" grpId="0" nodeType="withEffect">
                                  <p:stCondLst>
                                    <p:cond delay="2000"/>
                                  </p:stCondLst>
                                  <p:childTnLst>
                                    <p:set>
                                      <p:cBhvr>
                                        <p:cTn id="82" dur="1" fill="hold">
                                          <p:stCondLst>
                                            <p:cond delay="0"/>
                                          </p:stCondLst>
                                        </p:cTn>
                                        <p:tgtEl>
                                          <p:spTgt spid="15"/>
                                        </p:tgtEl>
                                        <p:attrNameLst>
                                          <p:attrName>style.visibility</p:attrName>
                                        </p:attrNameLst>
                                      </p:cBhvr>
                                      <p:to>
                                        <p:strVal val="visible"/>
                                      </p:to>
                                    </p:set>
                                    <p:anim calcmode="lin" valueType="num">
                                      <p:cBhvr>
                                        <p:cTn id="83" dur="1000" fill="hold"/>
                                        <p:tgtEl>
                                          <p:spTgt spid="15"/>
                                        </p:tgtEl>
                                        <p:attrNameLst>
                                          <p:attrName>ppt_x</p:attrName>
                                        </p:attrNameLst>
                                      </p:cBhvr>
                                      <p:tavLst>
                                        <p:tav tm="0">
                                          <p:val>
                                            <p:strVal val="#ppt_x"/>
                                          </p:val>
                                        </p:tav>
                                        <p:tav tm="100000">
                                          <p:val>
                                            <p:strVal val="#ppt_x"/>
                                          </p:val>
                                        </p:tav>
                                      </p:tavLst>
                                    </p:anim>
                                    <p:anim calcmode="lin" valueType="num">
                                      <p:cBhvr>
                                        <p:cTn id="84" dur="1000" fill="hold"/>
                                        <p:tgtEl>
                                          <p:spTgt spid="15"/>
                                        </p:tgtEl>
                                        <p:attrNameLst>
                                          <p:attrName>ppt_y</p:attrName>
                                        </p:attrNameLst>
                                      </p:cBhvr>
                                      <p:tavLst>
                                        <p:tav tm="0">
                                          <p:val>
                                            <p:strVal val="#ppt_y+#ppt_h/2"/>
                                          </p:val>
                                        </p:tav>
                                        <p:tav tm="100000">
                                          <p:val>
                                            <p:strVal val="#ppt_y"/>
                                          </p:val>
                                        </p:tav>
                                      </p:tavLst>
                                    </p:anim>
                                    <p:anim calcmode="lin" valueType="num">
                                      <p:cBhvr>
                                        <p:cTn id="85" dur="1000" fill="hold"/>
                                        <p:tgtEl>
                                          <p:spTgt spid="15"/>
                                        </p:tgtEl>
                                        <p:attrNameLst>
                                          <p:attrName>ppt_w</p:attrName>
                                        </p:attrNameLst>
                                      </p:cBhvr>
                                      <p:tavLst>
                                        <p:tav tm="0">
                                          <p:val>
                                            <p:strVal val="#ppt_w"/>
                                          </p:val>
                                        </p:tav>
                                        <p:tav tm="100000">
                                          <p:val>
                                            <p:strVal val="#ppt_w"/>
                                          </p:val>
                                        </p:tav>
                                      </p:tavLst>
                                    </p:anim>
                                    <p:anim calcmode="lin" valueType="num">
                                      <p:cBhvr>
                                        <p:cTn id="86" dur="1000" fill="hold"/>
                                        <p:tgtEl>
                                          <p:spTgt spid="15"/>
                                        </p:tgtEl>
                                        <p:attrNameLst>
                                          <p:attrName>ppt_h</p:attrName>
                                        </p:attrNameLst>
                                      </p:cBhvr>
                                      <p:tavLst>
                                        <p:tav tm="0">
                                          <p:val>
                                            <p:fltVal val="0"/>
                                          </p:val>
                                        </p:tav>
                                        <p:tav tm="100000">
                                          <p:val>
                                            <p:strVal val="#ppt_h"/>
                                          </p:val>
                                        </p:tav>
                                      </p:tavLst>
                                    </p:anim>
                                  </p:childTnLst>
                                </p:cTn>
                              </p:par>
                              <p:par>
                                <p:cTn id="87" presetID="17" presetClass="entr" presetSubtype="4" fill="hold" grpId="0" nodeType="withEffect">
                                  <p:stCondLst>
                                    <p:cond delay="2000"/>
                                  </p:stCondLst>
                                  <p:childTnLst>
                                    <p:set>
                                      <p:cBhvr>
                                        <p:cTn id="88" dur="1" fill="hold">
                                          <p:stCondLst>
                                            <p:cond delay="0"/>
                                          </p:stCondLst>
                                        </p:cTn>
                                        <p:tgtEl>
                                          <p:spTgt spid="16"/>
                                        </p:tgtEl>
                                        <p:attrNameLst>
                                          <p:attrName>style.visibility</p:attrName>
                                        </p:attrNameLst>
                                      </p:cBhvr>
                                      <p:to>
                                        <p:strVal val="visible"/>
                                      </p:to>
                                    </p:set>
                                    <p:anim calcmode="lin" valueType="num">
                                      <p:cBhvr>
                                        <p:cTn id="89" dur="1000" fill="hold"/>
                                        <p:tgtEl>
                                          <p:spTgt spid="16"/>
                                        </p:tgtEl>
                                        <p:attrNameLst>
                                          <p:attrName>ppt_x</p:attrName>
                                        </p:attrNameLst>
                                      </p:cBhvr>
                                      <p:tavLst>
                                        <p:tav tm="0">
                                          <p:val>
                                            <p:strVal val="#ppt_x"/>
                                          </p:val>
                                        </p:tav>
                                        <p:tav tm="100000">
                                          <p:val>
                                            <p:strVal val="#ppt_x"/>
                                          </p:val>
                                        </p:tav>
                                      </p:tavLst>
                                    </p:anim>
                                    <p:anim calcmode="lin" valueType="num">
                                      <p:cBhvr>
                                        <p:cTn id="90" dur="1000" fill="hold"/>
                                        <p:tgtEl>
                                          <p:spTgt spid="16"/>
                                        </p:tgtEl>
                                        <p:attrNameLst>
                                          <p:attrName>ppt_y</p:attrName>
                                        </p:attrNameLst>
                                      </p:cBhvr>
                                      <p:tavLst>
                                        <p:tav tm="0">
                                          <p:val>
                                            <p:strVal val="#ppt_y+#ppt_h/2"/>
                                          </p:val>
                                        </p:tav>
                                        <p:tav tm="100000">
                                          <p:val>
                                            <p:strVal val="#ppt_y"/>
                                          </p:val>
                                        </p:tav>
                                      </p:tavLst>
                                    </p:anim>
                                    <p:anim calcmode="lin" valueType="num">
                                      <p:cBhvr>
                                        <p:cTn id="91" dur="1000" fill="hold"/>
                                        <p:tgtEl>
                                          <p:spTgt spid="16"/>
                                        </p:tgtEl>
                                        <p:attrNameLst>
                                          <p:attrName>ppt_w</p:attrName>
                                        </p:attrNameLst>
                                      </p:cBhvr>
                                      <p:tavLst>
                                        <p:tav tm="0">
                                          <p:val>
                                            <p:strVal val="#ppt_w"/>
                                          </p:val>
                                        </p:tav>
                                        <p:tav tm="100000">
                                          <p:val>
                                            <p:strVal val="#ppt_w"/>
                                          </p:val>
                                        </p:tav>
                                      </p:tavLst>
                                    </p:anim>
                                    <p:anim calcmode="lin" valueType="num">
                                      <p:cBhvr>
                                        <p:cTn id="92" dur="1000" fill="hold"/>
                                        <p:tgtEl>
                                          <p:spTgt spid="16"/>
                                        </p:tgtEl>
                                        <p:attrNameLst>
                                          <p:attrName>ppt_h</p:attrName>
                                        </p:attrNameLst>
                                      </p:cBhvr>
                                      <p:tavLst>
                                        <p:tav tm="0">
                                          <p:val>
                                            <p:fltVal val="0"/>
                                          </p:val>
                                        </p:tav>
                                        <p:tav tm="100000">
                                          <p:val>
                                            <p:strVal val="#ppt_h"/>
                                          </p:val>
                                        </p:tav>
                                      </p:tavLst>
                                    </p:anim>
                                  </p:childTnLst>
                                </p:cTn>
                              </p:par>
                              <p:par>
                                <p:cTn id="93" presetID="17" presetClass="entr" presetSubtype="4" fill="hold" grpId="0" nodeType="withEffect">
                                  <p:stCondLst>
                                    <p:cond delay="2000"/>
                                  </p:stCondLst>
                                  <p:childTnLst>
                                    <p:set>
                                      <p:cBhvr>
                                        <p:cTn id="94" dur="1" fill="hold">
                                          <p:stCondLst>
                                            <p:cond delay="0"/>
                                          </p:stCondLst>
                                        </p:cTn>
                                        <p:tgtEl>
                                          <p:spTgt spid="17"/>
                                        </p:tgtEl>
                                        <p:attrNameLst>
                                          <p:attrName>style.visibility</p:attrName>
                                        </p:attrNameLst>
                                      </p:cBhvr>
                                      <p:to>
                                        <p:strVal val="visible"/>
                                      </p:to>
                                    </p:set>
                                    <p:anim calcmode="lin" valueType="num">
                                      <p:cBhvr>
                                        <p:cTn id="95" dur="1000" fill="hold"/>
                                        <p:tgtEl>
                                          <p:spTgt spid="17"/>
                                        </p:tgtEl>
                                        <p:attrNameLst>
                                          <p:attrName>ppt_x</p:attrName>
                                        </p:attrNameLst>
                                      </p:cBhvr>
                                      <p:tavLst>
                                        <p:tav tm="0">
                                          <p:val>
                                            <p:strVal val="#ppt_x"/>
                                          </p:val>
                                        </p:tav>
                                        <p:tav tm="100000">
                                          <p:val>
                                            <p:strVal val="#ppt_x"/>
                                          </p:val>
                                        </p:tav>
                                      </p:tavLst>
                                    </p:anim>
                                    <p:anim calcmode="lin" valueType="num">
                                      <p:cBhvr>
                                        <p:cTn id="96" dur="1000" fill="hold"/>
                                        <p:tgtEl>
                                          <p:spTgt spid="17"/>
                                        </p:tgtEl>
                                        <p:attrNameLst>
                                          <p:attrName>ppt_y</p:attrName>
                                        </p:attrNameLst>
                                      </p:cBhvr>
                                      <p:tavLst>
                                        <p:tav tm="0">
                                          <p:val>
                                            <p:strVal val="#ppt_y+#ppt_h/2"/>
                                          </p:val>
                                        </p:tav>
                                        <p:tav tm="100000">
                                          <p:val>
                                            <p:strVal val="#ppt_y"/>
                                          </p:val>
                                        </p:tav>
                                      </p:tavLst>
                                    </p:anim>
                                    <p:anim calcmode="lin" valueType="num">
                                      <p:cBhvr>
                                        <p:cTn id="97" dur="1000" fill="hold"/>
                                        <p:tgtEl>
                                          <p:spTgt spid="17"/>
                                        </p:tgtEl>
                                        <p:attrNameLst>
                                          <p:attrName>ppt_w</p:attrName>
                                        </p:attrNameLst>
                                      </p:cBhvr>
                                      <p:tavLst>
                                        <p:tav tm="0">
                                          <p:val>
                                            <p:strVal val="#ppt_w"/>
                                          </p:val>
                                        </p:tav>
                                        <p:tav tm="100000">
                                          <p:val>
                                            <p:strVal val="#ppt_w"/>
                                          </p:val>
                                        </p:tav>
                                      </p:tavLst>
                                    </p:anim>
                                    <p:anim calcmode="lin" valueType="num">
                                      <p:cBhvr>
                                        <p:cTn id="98" dur="1000" fill="hold"/>
                                        <p:tgtEl>
                                          <p:spTgt spid="17"/>
                                        </p:tgtEl>
                                        <p:attrNameLst>
                                          <p:attrName>ppt_h</p:attrName>
                                        </p:attrNameLst>
                                      </p:cBhvr>
                                      <p:tavLst>
                                        <p:tav tm="0">
                                          <p:val>
                                            <p:fltVal val="0"/>
                                          </p:val>
                                        </p:tav>
                                        <p:tav tm="100000">
                                          <p:val>
                                            <p:strVal val="#ppt_h"/>
                                          </p:val>
                                        </p:tav>
                                      </p:tavLst>
                                    </p:anim>
                                  </p:childTnLst>
                                </p:cTn>
                              </p:par>
                              <p:par>
                                <p:cTn id="99" presetID="17" presetClass="entr" presetSubtype="4" fill="hold" grpId="0" nodeType="withEffect">
                                  <p:stCondLst>
                                    <p:cond delay="2000"/>
                                  </p:stCondLst>
                                  <p:childTnLst>
                                    <p:set>
                                      <p:cBhvr>
                                        <p:cTn id="100" dur="1" fill="hold">
                                          <p:stCondLst>
                                            <p:cond delay="0"/>
                                          </p:stCondLst>
                                        </p:cTn>
                                        <p:tgtEl>
                                          <p:spTgt spid="18"/>
                                        </p:tgtEl>
                                        <p:attrNameLst>
                                          <p:attrName>style.visibility</p:attrName>
                                        </p:attrNameLst>
                                      </p:cBhvr>
                                      <p:to>
                                        <p:strVal val="visible"/>
                                      </p:to>
                                    </p:set>
                                    <p:anim calcmode="lin" valueType="num">
                                      <p:cBhvr>
                                        <p:cTn id="101" dur="1000" fill="hold"/>
                                        <p:tgtEl>
                                          <p:spTgt spid="18"/>
                                        </p:tgtEl>
                                        <p:attrNameLst>
                                          <p:attrName>ppt_x</p:attrName>
                                        </p:attrNameLst>
                                      </p:cBhvr>
                                      <p:tavLst>
                                        <p:tav tm="0">
                                          <p:val>
                                            <p:strVal val="#ppt_x"/>
                                          </p:val>
                                        </p:tav>
                                        <p:tav tm="100000">
                                          <p:val>
                                            <p:strVal val="#ppt_x"/>
                                          </p:val>
                                        </p:tav>
                                      </p:tavLst>
                                    </p:anim>
                                    <p:anim calcmode="lin" valueType="num">
                                      <p:cBhvr>
                                        <p:cTn id="102" dur="1000" fill="hold"/>
                                        <p:tgtEl>
                                          <p:spTgt spid="18"/>
                                        </p:tgtEl>
                                        <p:attrNameLst>
                                          <p:attrName>ppt_y</p:attrName>
                                        </p:attrNameLst>
                                      </p:cBhvr>
                                      <p:tavLst>
                                        <p:tav tm="0">
                                          <p:val>
                                            <p:strVal val="#ppt_y+#ppt_h/2"/>
                                          </p:val>
                                        </p:tav>
                                        <p:tav tm="100000">
                                          <p:val>
                                            <p:strVal val="#ppt_y"/>
                                          </p:val>
                                        </p:tav>
                                      </p:tavLst>
                                    </p:anim>
                                    <p:anim calcmode="lin" valueType="num">
                                      <p:cBhvr>
                                        <p:cTn id="103" dur="1000" fill="hold"/>
                                        <p:tgtEl>
                                          <p:spTgt spid="18"/>
                                        </p:tgtEl>
                                        <p:attrNameLst>
                                          <p:attrName>ppt_w</p:attrName>
                                        </p:attrNameLst>
                                      </p:cBhvr>
                                      <p:tavLst>
                                        <p:tav tm="0">
                                          <p:val>
                                            <p:strVal val="#ppt_w"/>
                                          </p:val>
                                        </p:tav>
                                        <p:tav tm="100000">
                                          <p:val>
                                            <p:strVal val="#ppt_w"/>
                                          </p:val>
                                        </p:tav>
                                      </p:tavLst>
                                    </p:anim>
                                    <p:anim calcmode="lin" valueType="num">
                                      <p:cBhvr>
                                        <p:cTn id="104" dur="1000" fill="hold"/>
                                        <p:tgtEl>
                                          <p:spTgt spid="18"/>
                                        </p:tgtEl>
                                        <p:attrNameLst>
                                          <p:attrName>ppt_h</p:attrName>
                                        </p:attrNameLst>
                                      </p:cBhvr>
                                      <p:tavLst>
                                        <p:tav tm="0">
                                          <p:val>
                                            <p:fltVal val="0"/>
                                          </p:val>
                                        </p:tav>
                                        <p:tav tm="100000">
                                          <p:val>
                                            <p:strVal val="#ppt_h"/>
                                          </p:val>
                                        </p:tav>
                                      </p:tavLst>
                                    </p:anim>
                                  </p:childTnLst>
                                </p:cTn>
                              </p:par>
                              <p:par>
                                <p:cTn id="105" presetID="12" presetClass="entr" presetSubtype="4" fill="hold" grpId="0" nodeType="withEffect">
                                  <p:stCondLst>
                                    <p:cond delay="2000"/>
                                  </p:stCondLst>
                                  <p:childTnLst>
                                    <p:set>
                                      <p:cBhvr>
                                        <p:cTn id="106" dur="1" fill="hold">
                                          <p:stCondLst>
                                            <p:cond delay="0"/>
                                          </p:stCondLst>
                                        </p:cTn>
                                        <p:tgtEl>
                                          <p:spTgt spid="40"/>
                                        </p:tgtEl>
                                        <p:attrNameLst>
                                          <p:attrName>style.visibility</p:attrName>
                                        </p:attrNameLst>
                                      </p:cBhvr>
                                      <p:to>
                                        <p:strVal val="visible"/>
                                      </p:to>
                                    </p:set>
                                    <p:anim calcmode="lin" valueType="num">
                                      <p:cBhvr additive="base">
                                        <p:cTn id="107" dur="1000"/>
                                        <p:tgtEl>
                                          <p:spTgt spid="40"/>
                                        </p:tgtEl>
                                        <p:attrNameLst>
                                          <p:attrName>ppt_y</p:attrName>
                                        </p:attrNameLst>
                                      </p:cBhvr>
                                      <p:tavLst>
                                        <p:tav tm="0">
                                          <p:val>
                                            <p:strVal val="#ppt_y+#ppt_h*1.125000"/>
                                          </p:val>
                                        </p:tav>
                                        <p:tav tm="100000">
                                          <p:val>
                                            <p:strVal val="#ppt_y"/>
                                          </p:val>
                                        </p:tav>
                                      </p:tavLst>
                                    </p:anim>
                                    <p:animEffect transition="in" filter="wipe(up)">
                                      <p:cBhvr>
                                        <p:cTn id="108" dur="1000"/>
                                        <p:tgtEl>
                                          <p:spTgt spid="40"/>
                                        </p:tgtEl>
                                      </p:cBhvr>
                                    </p:animEffect>
                                  </p:childTnLst>
                                </p:cTn>
                              </p:par>
                              <p:par>
                                <p:cTn id="109" presetID="12" presetClass="entr" presetSubtype="4" fill="hold" grpId="0" nodeType="withEffect">
                                  <p:stCondLst>
                                    <p:cond delay="2000"/>
                                  </p:stCondLst>
                                  <p:childTnLst>
                                    <p:set>
                                      <p:cBhvr>
                                        <p:cTn id="110" dur="1" fill="hold">
                                          <p:stCondLst>
                                            <p:cond delay="0"/>
                                          </p:stCondLst>
                                        </p:cTn>
                                        <p:tgtEl>
                                          <p:spTgt spid="25"/>
                                        </p:tgtEl>
                                        <p:attrNameLst>
                                          <p:attrName>style.visibility</p:attrName>
                                        </p:attrNameLst>
                                      </p:cBhvr>
                                      <p:to>
                                        <p:strVal val="visible"/>
                                      </p:to>
                                    </p:set>
                                    <p:anim calcmode="lin" valueType="num">
                                      <p:cBhvr additive="base">
                                        <p:cTn id="111" dur="1000"/>
                                        <p:tgtEl>
                                          <p:spTgt spid="25"/>
                                        </p:tgtEl>
                                        <p:attrNameLst>
                                          <p:attrName>ppt_y</p:attrName>
                                        </p:attrNameLst>
                                      </p:cBhvr>
                                      <p:tavLst>
                                        <p:tav tm="0">
                                          <p:val>
                                            <p:strVal val="#ppt_y+#ppt_h*1.125000"/>
                                          </p:val>
                                        </p:tav>
                                        <p:tav tm="100000">
                                          <p:val>
                                            <p:strVal val="#ppt_y"/>
                                          </p:val>
                                        </p:tav>
                                      </p:tavLst>
                                    </p:anim>
                                    <p:animEffect transition="in" filter="wipe(up)">
                                      <p:cBhvr>
                                        <p:cTn id="112" dur="1000"/>
                                        <p:tgtEl>
                                          <p:spTgt spid="25"/>
                                        </p:tgtEl>
                                      </p:cBhvr>
                                    </p:animEffect>
                                  </p:childTnLst>
                                </p:cTn>
                              </p:par>
                              <p:par>
                                <p:cTn id="113" presetID="12" presetClass="entr" presetSubtype="4" fill="hold" grpId="0" nodeType="withEffect">
                                  <p:stCondLst>
                                    <p:cond delay="2000"/>
                                  </p:stCondLst>
                                  <p:childTnLst>
                                    <p:set>
                                      <p:cBhvr>
                                        <p:cTn id="114" dur="1" fill="hold">
                                          <p:stCondLst>
                                            <p:cond delay="0"/>
                                          </p:stCondLst>
                                        </p:cTn>
                                        <p:tgtEl>
                                          <p:spTgt spid="26"/>
                                        </p:tgtEl>
                                        <p:attrNameLst>
                                          <p:attrName>style.visibility</p:attrName>
                                        </p:attrNameLst>
                                      </p:cBhvr>
                                      <p:to>
                                        <p:strVal val="visible"/>
                                      </p:to>
                                    </p:set>
                                    <p:anim calcmode="lin" valueType="num">
                                      <p:cBhvr additive="base">
                                        <p:cTn id="115" dur="1000"/>
                                        <p:tgtEl>
                                          <p:spTgt spid="26"/>
                                        </p:tgtEl>
                                        <p:attrNameLst>
                                          <p:attrName>ppt_y</p:attrName>
                                        </p:attrNameLst>
                                      </p:cBhvr>
                                      <p:tavLst>
                                        <p:tav tm="0">
                                          <p:val>
                                            <p:strVal val="#ppt_y+#ppt_h*1.125000"/>
                                          </p:val>
                                        </p:tav>
                                        <p:tav tm="100000">
                                          <p:val>
                                            <p:strVal val="#ppt_y"/>
                                          </p:val>
                                        </p:tav>
                                      </p:tavLst>
                                    </p:anim>
                                    <p:animEffect transition="in" filter="wipe(up)">
                                      <p:cBhvr>
                                        <p:cTn id="116" dur="1000"/>
                                        <p:tgtEl>
                                          <p:spTgt spid="26"/>
                                        </p:tgtEl>
                                      </p:cBhvr>
                                    </p:animEffect>
                                  </p:childTnLst>
                                </p:cTn>
                              </p:par>
                              <p:par>
                                <p:cTn id="117" presetID="12" presetClass="entr" presetSubtype="4" fill="hold" grpId="0" nodeType="withEffect">
                                  <p:stCondLst>
                                    <p:cond delay="2000"/>
                                  </p:stCondLst>
                                  <p:childTnLst>
                                    <p:set>
                                      <p:cBhvr>
                                        <p:cTn id="118" dur="1" fill="hold">
                                          <p:stCondLst>
                                            <p:cond delay="0"/>
                                          </p:stCondLst>
                                        </p:cTn>
                                        <p:tgtEl>
                                          <p:spTgt spid="27"/>
                                        </p:tgtEl>
                                        <p:attrNameLst>
                                          <p:attrName>style.visibility</p:attrName>
                                        </p:attrNameLst>
                                      </p:cBhvr>
                                      <p:to>
                                        <p:strVal val="visible"/>
                                      </p:to>
                                    </p:set>
                                    <p:anim calcmode="lin" valueType="num">
                                      <p:cBhvr additive="base">
                                        <p:cTn id="119" dur="1000"/>
                                        <p:tgtEl>
                                          <p:spTgt spid="27"/>
                                        </p:tgtEl>
                                        <p:attrNameLst>
                                          <p:attrName>ppt_y</p:attrName>
                                        </p:attrNameLst>
                                      </p:cBhvr>
                                      <p:tavLst>
                                        <p:tav tm="0">
                                          <p:val>
                                            <p:strVal val="#ppt_y+#ppt_h*1.125000"/>
                                          </p:val>
                                        </p:tav>
                                        <p:tav tm="100000">
                                          <p:val>
                                            <p:strVal val="#ppt_y"/>
                                          </p:val>
                                        </p:tav>
                                      </p:tavLst>
                                    </p:anim>
                                    <p:animEffect transition="in" filter="wipe(up)">
                                      <p:cBhvr>
                                        <p:cTn id="120" dur="1000"/>
                                        <p:tgtEl>
                                          <p:spTgt spid="27"/>
                                        </p:tgtEl>
                                      </p:cBhvr>
                                    </p:animEffect>
                                  </p:childTnLst>
                                </p:cTn>
                              </p:par>
                              <p:par>
                                <p:cTn id="121" presetID="12" presetClass="entr" presetSubtype="4" fill="hold" grpId="0" nodeType="withEffect">
                                  <p:stCondLst>
                                    <p:cond delay="2000"/>
                                  </p:stCondLst>
                                  <p:childTnLst>
                                    <p:set>
                                      <p:cBhvr>
                                        <p:cTn id="122" dur="1" fill="hold">
                                          <p:stCondLst>
                                            <p:cond delay="0"/>
                                          </p:stCondLst>
                                        </p:cTn>
                                        <p:tgtEl>
                                          <p:spTgt spid="28"/>
                                        </p:tgtEl>
                                        <p:attrNameLst>
                                          <p:attrName>style.visibility</p:attrName>
                                        </p:attrNameLst>
                                      </p:cBhvr>
                                      <p:to>
                                        <p:strVal val="visible"/>
                                      </p:to>
                                    </p:set>
                                    <p:anim calcmode="lin" valueType="num">
                                      <p:cBhvr additive="base">
                                        <p:cTn id="123" dur="1000"/>
                                        <p:tgtEl>
                                          <p:spTgt spid="28"/>
                                        </p:tgtEl>
                                        <p:attrNameLst>
                                          <p:attrName>ppt_y</p:attrName>
                                        </p:attrNameLst>
                                      </p:cBhvr>
                                      <p:tavLst>
                                        <p:tav tm="0">
                                          <p:val>
                                            <p:strVal val="#ppt_y+#ppt_h*1.125000"/>
                                          </p:val>
                                        </p:tav>
                                        <p:tav tm="100000">
                                          <p:val>
                                            <p:strVal val="#ppt_y"/>
                                          </p:val>
                                        </p:tav>
                                      </p:tavLst>
                                    </p:anim>
                                    <p:animEffect transition="in" filter="wipe(up)">
                                      <p:cBhvr>
                                        <p:cTn id="124" dur="1000"/>
                                        <p:tgtEl>
                                          <p:spTgt spid="28"/>
                                        </p:tgtEl>
                                      </p:cBhvr>
                                    </p:animEffect>
                                  </p:childTnLst>
                                </p:cTn>
                              </p:par>
                              <p:par>
                                <p:cTn id="125" presetID="21" presetClass="entr" presetSubtype="1" fill="hold" grpId="0" nodeType="withEffect">
                                  <p:stCondLst>
                                    <p:cond delay="1000"/>
                                  </p:stCondLst>
                                  <p:childTnLst>
                                    <p:set>
                                      <p:cBhvr>
                                        <p:cTn id="126" dur="1" fill="hold">
                                          <p:stCondLst>
                                            <p:cond delay="0"/>
                                          </p:stCondLst>
                                        </p:cTn>
                                        <p:tgtEl>
                                          <p:spTgt spid="30"/>
                                        </p:tgtEl>
                                        <p:attrNameLst>
                                          <p:attrName>style.visibility</p:attrName>
                                        </p:attrNameLst>
                                      </p:cBhvr>
                                      <p:to>
                                        <p:strVal val="visible"/>
                                      </p:to>
                                    </p:set>
                                    <p:animEffect transition="in" filter="wheel(1)">
                                      <p:cBhvr>
                                        <p:cTn id="127" dur="2000"/>
                                        <p:tgtEl>
                                          <p:spTgt spid="30"/>
                                        </p:tgtEl>
                                      </p:cBhvr>
                                    </p:animEffect>
                                  </p:childTnLst>
                                </p:cTn>
                              </p:par>
                              <p:par>
                                <p:cTn id="128" presetID="21" presetClass="entr" presetSubtype="1" fill="hold" grpId="0" nodeType="withEffect">
                                  <p:stCondLst>
                                    <p:cond delay="1000"/>
                                  </p:stCondLst>
                                  <p:childTnLst>
                                    <p:set>
                                      <p:cBhvr>
                                        <p:cTn id="129" dur="1" fill="hold">
                                          <p:stCondLst>
                                            <p:cond delay="0"/>
                                          </p:stCondLst>
                                        </p:cTn>
                                        <p:tgtEl>
                                          <p:spTgt spid="42"/>
                                        </p:tgtEl>
                                        <p:attrNameLst>
                                          <p:attrName>style.visibility</p:attrName>
                                        </p:attrNameLst>
                                      </p:cBhvr>
                                      <p:to>
                                        <p:strVal val="visible"/>
                                      </p:to>
                                    </p:set>
                                    <p:animEffect transition="in" filter="wheel(1)">
                                      <p:cBhvr>
                                        <p:cTn id="130" dur="2000"/>
                                        <p:tgtEl>
                                          <p:spTgt spid="42"/>
                                        </p:tgtEl>
                                      </p:cBhvr>
                                    </p:animEffect>
                                  </p:childTnLst>
                                </p:cTn>
                              </p:par>
                              <p:par>
                                <p:cTn id="131" presetID="16" presetClass="entr" presetSubtype="42" fill="hold" nodeType="withEffect">
                                  <p:stCondLst>
                                    <p:cond delay="1000"/>
                                  </p:stCondLst>
                                  <p:childTnLst>
                                    <p:set>
                                      <p:cBhvr>
                                        <p:cTn id="132" dur="1" fill="hold">
                                          <p:stCondLst>
                                            <p:cond delay="0"/>
                                          </p:stCondLst>
                                        </p:cTn>
                                        <p:tgtEl>
                                          <p:spTgt spid="43"/>
                                        </p:tgtEl>
                                        <p:attrNameLst>
                                          <p:attrName>style.visibility</p:attrName>
                                        </p:attrNameLst>
                                      </p:cBhvr>
                                      <p:to>
                                        <p:strVal val="visible"/>
                                      </p:to>
                                    </p:set>
                                    <p:animEffect transition="in" filter="barn(outHorizontal)">
                                      <p:cBhvr>
                                        <p:cTn id="133" dur="1000"/>
                                        <p:tgtEl>
                                          <p:spTgt spid="43"/>
                                        </p:tgtEl>
                                      </p:cBhvr>
                                    </p:animEffect>
                                  </p:childTnLst>
                                </p:cTn>
                              </p:par>
                              <p:par>
                                <p:cTn id="134" presetID="12" presetClass="entr" presetSubtype="2" fill="hold" grpId="0" nodeType="withEffect">
                                  <p:stCondLst>
                                    <p:cond delay="1000"/>
                                  </p:stCondLst>
                                  <p:childTnLst>
                                    <p:set>
                                      <p:cBhvr>
                                        <p:cTn id="135" dur="1" fill="hold">
                                          <p:stCondLst>
                                            <p:cond delay="0"/>
                                          </p:stCondLst>
                                        </p:cTn>
                                        <p:tgtEl>
                                          <p:spTgt spid="19"/>
                                        </p:tgtEl>
                                        <p:attrNameLst>
                                          <p:attrName>style.visibility</p:attrName>
                                        </p:attrNameLst>
                                      </p:cBhvr>
                                      <p:to>
                                        <p:strVal val="visible"/>
                                      </p:to>
                                    </p:set>
                                    <p:anim calcmode="lin" valueType="num">
                                      <p:cBhvr additive="base">
                                        <p:cTn id="136" dur="1000"/>
                                        <p:tgtEl>
                                          <p:spTgt spid="19"/>
                                        </p:tgtEl>
                                        <p:attrNameLst>
                                          <p:attrName>ppt_x</p:attrName>
                                        </p:attrNameLst>
                                      </p:cBhvr>
                                      <p:tavLst>
                                        <p:tav tm="0">
                                          <p:val>
                                            <p:strVal val="#ppt_x+#ppt_w*1.125000"/>
                                          </p:val>
                                        </p:tav>
                                        <p:tav tm="100000">
                                          <p:val>
                                            <p:strVal val="#ppt_x"/>
                                          </p:val>
                                        </p:tav>
                                      </p:tavLst>
                                    </p:anim>
                                    <p:animEffect transition="in" filter="wipe(left)">
                                      <p:cBhvr>
                                        <p:cTn id="137" dur="1000"/>
                                        <p:tgtEl>
                                          <p:spTgt spid="19"/>
                                        </p:tgtEl>
                                      </p:cBhvr>
                                    </p:animEffect>
                                  </p:childTnLst>
                                </p:cTn>
                              </p:par>
                              <p:par>
                                <p:cTn id="138" presetID="12" presetClass="entr" presetSubtype="2" fill="hold" grpId="0" nodeType="withEffect">
                                  <p:stCondLst>
                                    <p:cond delay="1000"/>
                                  </p:stCondLst>
                                  <p:childTnLst>
                                    <p:set>
                                      <p:cBhvr>
                                        <p:cTn id="139" dur="1" fill="hold">
                                          <p:stCondLst>
                                            <p:cond delay="0"/>
                                          </p:stCondLst>
                                        </p:cTn>
                                        <p:tgtEl>
                                          <p:spTgt spid="36"/>
                                        </p:tgtEl>
                                        <p:attrNameLst>
                                          <p:attrName>style.visibility</p:attrName>
                                        </p:attrNameLst>
                                      </p:cBhvr>
                                      <p:to>
                                        <p:strVal val="visible"/>
                                      </p:to>
                                    </p:set>
                                    <p:anim calcmode="lin" valueType="num">
                                      <p:cBhvr additive="base">
                                        <p:cTn id="140" dur="1000"/>
                                        <p:tgtEl>
                                          <p:spTgt spid="36"/>
                                        </p:tgtEl>
                                        <p:attrNameLst>
                                          <p:attrName>ppt_x</p:attrName>
                                        </p:attrNameLst>
                                      </p:cBhvr>
                                      <p:tavLst>
                                        <p:tav tm="0">
                                          <p:val>
                                            <p:strVal val="#ppt_x+#ppt_w*1.125000"/>
                                          </p:val>
                                        </p:tav>
                                        <p:tav tm="100000">
                                          <p:val>
                                            <p:strVal val="#ppt_x"/>
                                          </p:val>
                                        </p:tav>
                                      </p:tavLst>
                                    </p:anim>
                                    <p:animEffect transition="in" filter="wipe(left)">
                                      <p:cBhvr>
                                        <p:cTn id="141" dur="1000"/>
                                        <p:tgtEl>
                                          <p:spTgt spid="36"/>
                                        </p:tgtEl>
                                      </p:cBhvr>
                                    </p:animEffect>
                                  </p:childTnLst>
                                </p:cTn>
                              </p:par>
                              <p:par>
                                <p:cTn id="142" presetID="12" presetClass="entr" presetSubtype="2" fill="hold" grpId="0" nodeType="withEffect">
                                  <p:stCondLst>
                                    <p:cond delay="1000"/>
                                  </p:stCondLst>
                                  <p:childTnLst>
                                    <p:set>
                                      <p:cBhvr>
                                        <p:cTn id="143" dur="1" fill="hold">
                                          <p:stCondLst>
                                            <p:cond delay="0"/>
                                          </p:stCondLst>
                                        </p:cTn>
                                        <p:tgtEl>
                                          <p:spTgt spid="35"/>
                                        </p:tgtEl>
                                        <p:attrNameLst>
                                          <p:attrName>style.visibility</p:attrName>
                                        </p:attrNameLst>
                                      </p:cBhvr>
                                      <p:to>
                                        <p:strVal val="visible"/>
                                      </p:to>
                                    </p:set>
                                    <p:anim calcmode="lin" valueType="num">
                                      <p:cBhvr additive="base">
                                        <p:cTn id="144" dur="1000"/>
                                        <p:tgtEl>
                                          <p:spTgt spid="35"/>
                                        </p:tgtEl>
                                        <p:attrNameLst>
                                          <p:attrName>ppt_x</p:attrName>
                                        </p:attrNameLst>
                                      </p:cBhvr>
                                      <p:tavLst>
                                        <p:tav tm="0">
                                          <p:val>
                                            <p:strVal val="#ppt_x+#ppt_w*1.125000"/>
                                          </p:val>
                                        </p:tav>
                                        <p:tav tm="100000">
                                          <p:val>
                                            <p:strVal val="#ppt_x"/>
                                          </p:val>
                                        </p:tav>
                                      </p:tavLst>
                                    </p:anim>
                                    <p:animEffect transition="in" filter="wipe(left)">
                                      <p:cBhvr>
                                        <p:cTn id="145" dur="1000"/>
                                        <p:tgtEl>
                                          <p:spTgt spid="35"/>
                                        </p:tgtEl>
                                      </p:cBhvr>
                                    </p:animEffect>
                                  </p:childTnLst>
                                </p:cTn>
                              </p:par>
                              <p:par>
                                <p:cTn id="146" presetID="17" presetClass="entr" presetSubtype="8" fill="hold" grpId="0" nodeType="withEffect">
                                  <p:stCondLst>
                                    <p:cond delay="2000"/>
                                  </p:stCondLst>
                                  <p:childTnLst>
                                    <p:set>
                                      <p:cBhvr>
                                        <p:cTn id="147" dur="1" fill="hold">
                                          <p:stCondLst>
                                            <p:cond delay="0"/>
                                          </p:stCondLst>
                                        </p:cTn>
                                        <p:tgtEl>
                                          <p:spTgt spid="32"/>
                                        </p:tgtEl>
                                        <p:attrNameLst>
                                          <p:attrName>style.visibility</p:attrName>
                                        </p:attrNameLst>
                                      </p:cBhvr>
                                      <p:to>
                                        <p:strVal val="visible"/>
                                      </p:to>
                                    </p:set>
                                    <p:anim calcmode="lin" valueType="num">
                                      <p:cBhvr>
                                        <p:cTn id="148" dur="1000" fill="hold"/>
                                        <p:tgtEl>
                                          <p:spTgt spid="32"/>
                                        </p:tgtEl>
                                        <p:attrNameLst>
                                          <p:attrName>ppt_x</p:attrName>
                                        </p:attrNameLst>
                                      </p:cBhvr>
                                      <p:tavLst>
                                        <p:tav tm="0">
                                          <p:val>
                                            <p:strVal val="#ppt_x-#ppt_w/2"/>
                                          </p:val>
                                        </p:tav>
                                        <p:tav tm="100000">
                                          <p:val>
                                            <p:strVal val="#ppt_x"/>
                                          </p:val>
                                        </p:tav>
                                      </p:tavLst>
                                    </p:anim>
                                    <p:anim calcmode="lin" valueType="num">
                                      <p:cBhvr>
                                        <p:cTn id="149" dur="1000" fill="hold"/>
                                        <p:tgtEl>
                                          <p:spTgt spid="32"/>
                                        </p:tgtEl>
                                        <p:attrNameLst>
                                          <p:attrName>ppt_y</p:attrName>
                                        </p:attrNameLst>
                                      </p:cBhvr>
                                      <p:tavLst>
                                        <p:tav tm="0">
                                          <p:val>
                                            <p:strVal val="#ppt_y"/>
                                          </p:val>
                                        </p:tav>
                                        <p:tav tm="100000">
                                          <p:val>
                                            <p:strVal val="#ppt_y"/>
                                          </p:val>
                                        </p:tav>
                                      </p:tavLst>
                                    </p:anim>
                                    <p:anim calcmode="lin" valueType="num">
                                      <p:cBhvr>
                                        <p:cTn id="150" dur="1000" fill="hold"/>
                                        <p:tgtEl>
                                          <p:spTgt spid="32"/>
                                        </p:tgtEl>
                                        <p:attrNameLst>
                                          <p:attrName>ppt_w</p:attrName>
                                        </p:attrNameLst>
                                      </p:cBhvr>
                                      <p:tavLst>
                                        <p:tav tm="0">
                                          <p:val>
                                            <p:fltVal val="0"/>
                                          </p:val>
                                        </p:tav>
                                        <p:tav tm="100000">
                                          <p:val>
                                            <p:strVal val="#ppt_w"/>
                                          </p:val>
                                        </p:tav>
                                      </p:tavLst>
                                    </p:anim>
                                    <p:anim calcmode="lin" valueType="num">
                                      <p:cBhvr>
                                        <p:cTn id="151" dur="1000" fill="hold"/>
                                        <p:tgtEl>
                                          <p:spTgt spid="32"/>
                                        </p:tgtEl>
                                        <p:attrNameLst>
                                          <p:attrName>ppt_h</p:attrName>
                                        </p:attrNameLst>
                                      </p:cBhvr>
                                      <p:tavLst>
                                        <p:tav tm="0">
                                          <p:val>
                                            <p:strVal val="#ppt_h"/>
                                          </p:val>
                                        </p:tav>
                                        <p:tav tm="100000">
                                          <p:val>
                                            <p:strVal val="#ppt_h"/>
                                          </p:val>
                                        </p:tav>
                                      </p:tavLst>
                                    </p:anim>
                                  </p:childTnLst>
                                </p:cTn>
                              </p:par>
                              <p:par>
                                <p:cTn id="152" presetID="17" presetClass="entr" presetSubtype="8" fill="hold" grpId="0" nodeType="withEffect">
                                  <p:stCondLst>
                                    <p:cond delay="2000"/>
                                  </p:stCondLst>
                                  <p:childTnLst>
                                    <p:set>
                                      <p:cBhvr>
                                        <p:cTn id="153" dur="1" fill="hold">
                                          <p:stCondLst>
                                            <p:cond delay="0"/>
                                          </p:stCondLst>
                                        </p:cTn>
                                        <p:tgtEl>
                                          <p:spTgt spid="33"/>
                                        </p:tgtEl>
                                        <p:attrNameLst>
                                          <p:attrName>style.visibility</p:attrName>
                                        </p:attrNameLst>
                                      </p:cBhvr>
                                      <p:to>
                                        <p:strVal val="visible"/>
                                      </p:to>
                                    </p:set>
                                    <p:anim calcmode="lin" valueType="num">
                                      <p:cBhvr>
                                        <p:cTn id="154" dur="1000" fill="hold"/>
                                        <p:tgtEl>
                                          <p:spTgt spid="33"/>
                                        </p:tgtEl>
                                        <p:attrNameLst>
                                          <p:attrName>ppt_x</p:attrName>
                                        </p:attrNameLst>
                                      </p:cBhvr>
                                      <p:tavLst>
                                        <p:tav tm="0">
                                          <p:val>
                                            <p:strVal val="#ppt_x-#ppt_w/2"/>
                                          </p:val>
                                        </p:tav>
                                        <p:tav tm="100000">
                                          <p:val>
                                            <p:strVal val="#ppt_x"/>
                                          </p:val>
                                        </p:tav>
                                      </p:tavLst>
                                    </p:anim>
                                    <p:anim calcmode="lin" valueType="num">
                                      <p:cBhvr>
                                        <p:cTn id="155" dur="1000" fill="hold"/>
                                        <p:tgtEl>
                                          <p:spTgt spid="33"/>
                                        </p:tgtEl>
                                        <p:attrNameLst>
                                          <p:attrName>ppt_y</p:attrName>
                                        </p:attrNameLst>
                                      </p:cBhvr>
                                      <p:tavLst>
                                        <p:tav tm="0">
                                          <p:val>
                                            <p:strVal val="#ppt_y"/>
                                          </p:val>
                                        </p:tav>
                                        <p:tav tm="100000">
                                          <p:val>
                                            <p:strVal val="#ppt_y"/>
                                          </p:val>
                                        </p:tav>
                                      </p:tavLst>
                                    </p:anim>
                                    <p:anim calcmode="lin" valueType="num">
                                      <p:cBhvr>
                                        <p:cTn id="156" dur="1000" fill="hold"/>
                                        <p:tgtEl>
                                          <p:spTgt spid="33"/>
                                        </p:tgtEl>
                                        <p:attrNameLst>
                                          <p:attrName>ppt_w</p:attrName>
                                        </p:attrNameLst>
                                      </p:cBhvr>
                                      <p:tavLst>
                                        <p:tav tm="0">
                                          <p:val>
                                            <p:fltVal val="0"/>
                                          </p:val>
                                        </p:tav>
                                        <p:tav tm="100000">
                                          <p:val>
                                            <p:strVal val="#ppt_w"/>
                                          </p:val>
                                        </p:tav>
                                      </p:tavLst>
                                    </p:anim>
                                    <p:anim calcmode="lin" valueType="num">
                                      <p:cBhvr>
                                        <p:cTn id="157" dur="1000" fill="hold"/>
                                        <p:tgtEl>
                                          <p:spTgt spid="33"/>
                                        </p:tgtEl>
                                        <p:attrNameLst>
                                          <p:attrName>ppt_h</p:attrName>
                                        </p:attrNameLst>
                                      </p:cBhvr>
                                      <p:tavLst>
                                        <p:tav tm="0">
                                          <p:val>
                                            <p:strVal val="#ppt_h"/>
                                          </p:val>
                                        </p:tav>
                                        <p:tav tm="100000">
                                          <p:val>
                                            <p:strVal val="#ppt_h"/>
                                          </p:val>
                                        </p:tav>
                                      </p:tavLst>
                                    </p:anim>
                                  </p:childTnLst>
                                </p:cTn>
                              </p:par>
                              <p:par>
                                <p:cTn id="158" presetID="17" presetClass="entr" presetSubtype="8" fill="hold" grpId="0" nodeType="withEffect">
                                  <p:stCondLst>
                                    <p:cond delay="2000"/>
                                  </p:stCondLst>
                                  <p:childTnLst>
                                    <p:set>
                                      <p:cBhvr>
                                        <p:cTn id="159" dur="1" fill="hold">
                                          <p:stCondLst>
                                            <p:cond delay="0"/>
                                          </p:stCondLst>
                                        </p:cTn>
                                        <p:tgtEl>
                                          <p:spTgt spid="34"/>
                                        </p:tgtEl>
                                        <p:attrNameLst>
                                          <p:attrName>style.visibility</p:attrName>
                                        </p:attrNameLst>
                                      </p:cBhvr>
                                      <p:to>
                                        <p:strVal val="visible"/>
                                      </p:to>
                                    </p:set>
                                    <p:anim calcmode="lin" valueType="num">
                                      <p:cBhvr>
                                        <p:cTn id="160" dur="1000" fill="hold"/>
                                        <p:tgtEl>
                                          <p:spTgt spid="34"/>
                                        </p:tgtEl>
                                        <p:attrNameLst>
                                          <p:attrName>ppt_x</p:attrName>
                                        </p:attrNameLst>
                                      </p:cBhvr>
                                      <p:tavLst>
                                        <p:tav tm="0">
                                          <p:val>
                                            <p:strVal val="#ppt_x-#ppt_w/2"/>
                                          </p:val>
                                        </p:tav>
                                        <p:tav tm="100000">
                                          <p:val>
                                            <p:strVal val="#ppt_x"/>
                                          </p:val>
                                        </p:tav>
                                      </p:tavLst>
                                    </p:anim>
                                    <p:anim calcmode="lin" valueType="num">
                                      <p:cBhvr>
                                        <p:cTn id="161" dur="1000" fill="hold"/>
                                        <p:tgtEl>
                                          <p:spTgt spid="34"/>
                                        </p:tgtEl>
                                        <p:attrNameLst>
                                          <p:attrName>ppt_y</p:attrName>
                                        </p:attrNameLst>
                                      </p:cBhvr>
                                      <p:tavLst>
                                        <p:tav tm="0">
                                          <p:val>
                                            <p:strVal val="#ppt_y"/>
                                          </p:val>
                                        </p:tav>
                                        <p:tav tm="100000">
                                          <p:val>
                                            <p:strVal val="#ppt_y"/>
                                          </p:val>
                                        </p:tav>
                                      </p:tavLst>
                                    </p:anim>
                                    <p:anim calcmode="lin" valueType="num">
                                      <p:cBhvr>
                                        <p:cTn id="162" dur="1000" fill="hold"/>
                                        <p:tgtEl>
                                          <p:spTgt spid="34"/>
                                        </p:tgtEl>
                                        <p:attrNameLst>
                                          <p:attrName>ppt_w</p:attrName>
                                        </p:attrNameLst>
                                      </p:cBhvr>
                                      <p:tavLst>
                                        <p:tav tm="0">
                                          <p:val>
                                            <p:fltVal val="0"/>
                                          </p:val>
                                        </p:tav>
                                        <p:tav tm="100000">
                                          <p:val>
                                            <p:strVal val="#ppt_w"/>
                                          </p:val>
                                        </p:tav>
                                      </p:tavLst>
                                    </p:anim>
                                    <p:anim calcmode="lin" valueType="num">
                                      <p:cBhvr>
                                        <p:cTn id="163" dur="1000" fill="hold"/>
                                        <p:tgtEl>
                                          <p:spTgt spid="34"/>
                                        </p:tgtEl>
                                        <p:attrNameLst>
                                          <p:attrName>ppt_h</p:attrName>
                                        </p:attrNameLst>
                                      </p:cBhvr>
                                      <p:tavLst>
                                        <p:tav tm="0">
                                          <p:val>
                                            <p:strVal val="#ppt_h"/>
                                          </p:val>
                                        </p:tav>
                                        <p:tav tm="100000">
                                          <p:val>
                                            <p:strVal val="#ppt_h"/>
                                          </p:val>
                                        </p:tav>
                                      </p:tavLst>
                                    </p:anim>
                                  </p:childTnLst>
                                </p:cTn>
                              </p:par>
                              <p:par>
                                <p:cTn id="164" presetID="12" presetClass="entr" presetSubtype="8" fill="hold" grpId="0" nodeType="withEffect">
                                  <p:stCondLst>
                                    <p:cond delay="2000"/>
                                  </p:stCondLst>
                                  <p:childTnLst>
                                    <p:set>
                                      <p:cBhvr>
                                        <p:cTn id="165" dur="1" fill="hold">
                                          <p:stCondLst>
                                            <p:cond delay="0"/>
                                          </p:stCondLst>
                                        </p:cTn>
                                        <p:tgtEl>
                                          <p:spTgt spid="37"/>
                                        </p:tgtEl>
                                        <p:attrNameLst>
                                          <p:attrName>style.visibility</p:attrName>
                                        </p:attrNameLst>
                                      </p:cBhvr>
                                      <p:to>
                                        <p:strVal val="visible"/>
                                      </p:to>
                                    </p:set>
                                    <p:anim calcmode="lin" valueType="num">
                                      <p:cBhvr additive="base">
                                        <p:cTn id="166" dur="1000"/>
                                        <p:tgtEl>
                                          <p:spTgt spid="37"/>
                                        </p:tgtEl>
                                        <p:attrNameLst>
                                          <p:attrName>ppt_x</p:attrName>
                                        </p:attrNameLst>
                                      </p:cBhvr>
                                      <p:tavLst>
                                        <p:tav tm="0">
                                          <p:val>
                                            <p:strVal val="#ppt_x-#ppt_w*1.125000"/>
                                          </p:val>
                                        </p:tav>
                                        <p:tav tm="100000">
                                          <p:val>
                                            <p:strVal val="#ppt_x"/>
                                          </p:val>
                                        </p:tav>
                                      </p:tavLst>
                                    </p:anim>
                                    <p:animEffect transition="in" filter="wipe(right)">
                                      <p:cBhvr>
                                        <p:cTn id="167" dur="1000"/>
                                        <p:tgtEl>
                                          <p:spTgt spid="37"/>
                                        </p:tgtEl>
                                      </p:cBhvr>
                                    </p:animEffect>
                                  </p:childTnLst>
                                </p:cTn>
                              </p:par>
                              <p:par>
                                <p:cTn id="168" presetID="12" presetClass="entr" presetSubtype="8" fill="hold" grpId="0" nodeType="withEffect">
                                  <p:stCondLst>
                                    <p:cond delay="2000"/>
                                  </p:stCondLst>
                                  <p:childTnLst>
                                    <p:set>
                                      <p:cBhvr>
                                        <p:cTn id="169" dur="1" fill="hold">
                                          <p:stCondLst>
                                            <p:cond delay="0"/>
                                          </p:stCondLst>
                                        </p:cTn>
                                        <p:tgtEl>
                                          <p:spTgt spid="38"/>
                                        </p:tgtEl>
                                        <p:attrNameLst>
                                          <p:attrName>style.visibility</p:attrName>
                                        </p:attrNameLst>
                                      </p:cBhvr>
                                      <p:to>
                                        <p:strVal val="visible"/>
                                      </p:to>
                                    </p:set>
                                    <p:anim calcmode="lin" valueType="num">
                                      <p:cBhvr additive="base">
                                        <p:cTn id="170" dur="1000"/>
                                        <p:tgtEl>
                                          <p:spTgt spid="38"/>
                                        </p:tgtEl>
                                        <p:attrNameLst>
                                          <p:attrName>ppt_x</p:attrName>
                                        </p:attrNameLst>
                                      </p:cBhvr>
                                      <p:tavLst>
                                        <p:tav tm="0">
                                          <p:val>
                                            <p:strVal val="#ppt_x-#ppt_w*1.125000"/>
                                          </p:val>
                                        </p:tav>
                                        <p:tav tm="100000">
                                          <p:val>
                                            <p:strVal val="#ppt_x"/>
                                          </p:val>
                                        </p:tav>
                                      </p:tavLst>
                                    </p:anim>
                                    <p:animEffect transition="in" filter="wipe(right)">
                                      <p:cBhvr>
                                        <p:cTn id="171" dur="1000"/>
                                        <p:tgtEl>
                                          <p:spTgt spid="38"/>
                                        </p:tgtEl>
                                      </p:cBhvr>
                                    </p:animEffect>
                                  </p:childTnLst>
                                </p:cTn>
                              </p:par>
                              <p:par>
                                <p:cTn id="172" presetID="12" presetClass="entr" presetSubtype="8" fill="hold" grpId="0" nodeType="withEffect">
                                  <p:stCondLst>
                                    <p:cond delay="2000"/>
                                  </p:stCondLst>
                                  <p:childTnLst>
                                    <p:set>
                                      <p:cBhvr>
                                        <p:cTn id="173" dur="1" fill="hold">
                                          <p:stCondLst>
                                            <p:cond delay="0"/>
                                          </p:stCondLst>
                                        </p:cTn>
                                        <p:tgtEl>
                                          <p:spTgt spid="39"/>
                                        </p:tgtEl>
                                        <p:attrNameLst>
                                          <p:attrName>style.visibility</p:attrName>
                                        </p:attrNameLst>
                                      </p:cBhvr>
                                      <p:to>
                                        <p:strVal val="visible"/>
                                      </p:to>
                                    </p:set>
                                    <p:anim calcmode="lin" valueType="num">
                                      <p:cBhvr additive="base">
                                        <p:cTn id="174" dur="1000"/>
                                        <p:tgtEl>
                                          <p:spTgt spid="39"/>
                                        </p:tgtEl>
                                        <p:attrNameLst>
                                          <p:attrName>ppt_x</p:attrName>
                                        </p:attrNameLst>
                                      </p:cBhvr>
                                      <p:tavLst>
                                        <p:tav tm="0">
                                          <p:val>
                                            <p:strVal val="#ppt_x-#ppt_w*1.125000"/>
                                          </p:val>
                                        </p:tav>
                                        <p:tav tm="100000">
                                          <p:val>
                                            <p:strVal val="#ppt_x"/>
                                          </p:val>
                                        </p:tav>
                                      </p:tavLst>
                                    </p:anim>
                                    <p:animEffect transition="in" filter="wipe(right)">
                                      <p:cBhvr>
                                        <p:cTn id="175" dur="1000"/>
                                        <p:tgtEl>
                                          <p:spTgt spid="39"/>
                                        </p:tgtEl>
                                      </p:cBhvr>
                                    </p:animEffect>
                                  </p:childTnLst>
                                </p:cTn>
                              </p:par>
                              <p:par>
                                <p:cTn id="176" presetID="23" presetClass="entr" presetSubtype="272" fill="hold" nodeType="withEffect">
                                  <p:stCondLst>
                                    <p:cond delay="1000"/>
                                  </p:stCondLst>
                                  <p:childTnLst>
                                    <p:set>
                                      <p:cBhvr>
                                        <p:cTn id="177" dur="1" fill="hold">
                                          <p:stCondLst>
                                            <p:cond delay="0"/>
                                          </p:stCondLst>
                                        </p:cTn>
                                        <p:tgtEl>
                                          <p:spTgt spid="60"/>
                                        </p:tgtEl>
                                        <p:attrNameLst>
                                          <p:attrName>style.visibility</p:attrName>
                                        </p:attrNameLst>
                                      </p:cBhvr>
                                      <p:to>
                                        <p:strVal val="visible"/>
                                      </p:to>
                                    </p:set>
                                    <p:anim calcmode="lin" valueType="num">
                                      <p:cBhvr>
                                        <p:cTn id="178" dur="2000" fill="hold"/>
                                        <p:tgtEl>
                                          <p:spTgt spid="60"/>
                                        </p:tgtEl>
                                        <p:attrNameLst>
                                          <p:attrName>ppt_w</p:attrName>
                                        </p:attrNameLst>
                                      </p:cBhvr>
                                      <p:tavLst>
                                        <p:tav tm="0">
                                          <p:val>
                                            <p:strVal val="2/3*#ppt_w"/>
                                          </p:val>
                                        </p:tav>
                                        <p:tav tm="100000">
                                          <p:val>
                                            <p:strVal val="#ppt_w"/>
                                          </p:val>
                                        </p:tav>
                                      </p:tavLst>
                                    </p:anim>
                                    <p:anim calcmode="lin" valueType="num">
                                      <p:cBhvr>
                                        <p:cTn id="179" dur="2000" fill="hold"/>
                                        <p:tgtEl>
                                          <p:spTgt spid="60"/>
                                        </p:tgtEl>
                                        <p:attrNameLst>
                                          <p:attrName>ppt_h</p:attrName>
                                        </p:attrNameLst>
                                      </p:cBhvr>
                                      <p:tavLst>
                                        <p:tav tm="0">
                                          <p:val>
                                            <p:strVal val="2/3*#ppt_h"/>
                                          </p:val>
                                        </p:tav>
                                        <p:tav tm="100000">
                                          <p:val>
                                            <p:strVal val="#ppt_h"/>
                                          </p:val>
                                        </p:tav>
                                      </p:tavLst>
                                    </p:anim>
                                  </p:childTnLst>
                                </p:cTn>
                              </p:par>
                              <p:par>
                                <p:cTn id="180" presetID="10" presetClass="entr" presetSubtype="0" fill="hold" nodeType="withEffect">
                                  <p:stCondLst>
                                    <p:cond delay="1000"/>
                                  </p:stCondLst>
                                  <p:childTnLst>
                                    <p:set>
                                      <p:cBhvr>
                                        <p:cTn id="181" dur="1" fill="hold">
                                          <p:stCondLst>
                                            <p:cond delay="0"/>
                                          </p:stCondLst>
                                        </p:cTn>
                                        <p:tgtEl>
                                          <p:spTgt spid="60"/>
                                        </p:tgtEl>
                                        <p:attrNameLst>
                                          <p:attrName>style.visibility</p:attrName>
                                        </p:attrNameLst>
                                      </p:cBhvr>
                                      <p:to>
                                        <p:strVal val="visible"/>
                                      </p:to>
                                    </p:set>
                                    <p:animEffect transition="in" filter="fade">
                                      <p:cBhvr>
                                        <p:cTn id="182" dur="1000"/>
                                        <p:tgtEl>
                                          <p:spTgt spid="60"/>
                                        </p:tgtEl>
                                      </p:cBhvr>
                                    </p:animEffect>
                                  </p:childTnLst>
                                </p:cTn>
                              </p:par>
                              <p:par>
                                <p:cTn id="183" presetID="10" presetClass="entr" presetSubtype="0" fill="hold" grpId="0" nodeType="withEffect">
                                  <p:stCondLst>
                                    <p:cond delay="2000"/>
                                  </p:stCondLst>
                                  <p:iterate type="lt">
                                    <p:tmPct val="25000"/>
                                  </p:iterate>
                                  <p:childTnLst>
                                    <p:set>
                                      <p:cBhvr>
                                        <p:cTn id="184" dur="1" fill="hold">
                                          <p:stCondLst>
                                            <p:cond delay="0"/>
                                          </p:stCondLst>
                                        </p:cTn>
                                        <p:tgtEl>
                                          <p:spTgt spid="45"/>
                                        </p:tgtEl>
                                        <p:attrNameLst>
                                          <p:attrName>style.visibility</p:attrName>
                                        </p:attrNameLst>
                                      </p:cBhvr>
                                      <p:to>
                                        <p:strVal val="visible"/>
                                      </p:to>
                                    </p:set>
                                    <p:animEffect transition="in" filter="fade">
                                      <p:cBhvr>
                                        <p:cTn id="185" dur="1000"/>
                                        <p:tgtEl>
                                          <p:spTgt spid="45"/>
                                        </p:tgtEl>
                                      </p:cBhvr>
                                    </p:animEffect>
                                  </p:childTnLst>
                                </p:cTn>
                              </p:par>
                              <p:par>
                                <p:cTn id="186" presetID="6" presetClass="emph" presetSubtype="0" repeatCount="indefinite" accel="34000" decel="33000" autoRev="1" fill="hold" nodeType="withEffect">
                                  <p:stCondLst>
                                    <p:cond delay="0"/>
                                  </p:stCondLst>
                                  <p:childTnLst>
                                    <p:animScale>
                                      <p:cBhvr>
                                        <p:cTn id="187" dur="30000" fill="hold"/>
                                        <p:tgtEl>
                                          <p:spTgt spid="69"/>
                                        </p:tgtEl>
                                      </p:cBhvr>
                                      <p:by x="120000" y="120000"/>
                                    </p:animScale>
                                  </p:childTnLst>
                                </p:cTn>
                              </p:par>
                              <p:par>
                                <p:cTn id="188" presetID="8" presetClass="emph" presetSubtype="0" repeatCount="indefinite" fill="hold" nodeType="withEffect">
                                  <p:stCondLst>
                                    <p:cond delay="0"/>
                                  </p:stCondLst>
                                  <p:childTnLst>
                                    <p:animRot by="21600000">
                                      <p:cBhvr>
                                        <p:cTn id="189" dur="59000" fill="hold"/>
                                        <p:tgtEl>
                                          <p:spTgt spid="69"/>
                                        </p:tgtEl>
                                        <p:attrNameLst>
                                          <p:attrName>r</p:attrName>
                                        </p:attrNameLst>
                                      </p:cBhvr>
                                    </p:animRot>
                                  </p:childTnLst>
                                </p:cTn>
                              </p:par>
                              <p:par>
                                <p:cTn id="190" presetID="23" presetClass="entr" presetSubtype="288" fill="hold" nodeType="withEffect">
                                  <p:stCondLst>
                                    <p:cond delay="0"/>
                                  </p:stCondLst>
                                  <p:childTnLst>
                                    <p:set>
                                      <p:cBhvr>
                                        <p:cTn id="191" dur="1" fill="hold">
                                          <p:stCondLst>
                                            <p:cond delay="0"/>
                                          </p:stCondLst>
                                        </p:cTn>
                                        <p:tgtEl>
                                          <p:spTgt spid="68"/>
                                        </p:tgtEl>
                                        <p:attrNameLst>
                                          <p:attrName>style.visibility</p:attrName>
                                        </p:attrNameLst>
                                      </p:cBhvr>
                                      <p:to>
                                        <p:strVal val="visible"/>
                                      </p:to>
                                    </p:set>
                                    <p:anim calcmode="lin" valueType="num">
                                      <p:cBhvr>
                                        <p:cTn id="192" dur="3000" fill="hold"/>
                                        <p:tgtEl>
                                          <p:spTgt spid="68"/>
                                        </p:tgtEl>
                                        <p:attrNameLst>
                                          <p:attrName>ppt_w</p:attrName>
                                        </p:attrNameLst>
                                      </p:cBhvr>
                                      <p:tavLst>
                                        <p:tav tm="0">
                                          <p:val>
                                            <p:strVal val="4/3*#ppt_w"/>
                                          </p:val>
                                        </p:tav>
                                        <p:tav tm="100000">
                                          <p:val>
                                            <p:strVal val="#ppt_w"/>
                                          </p:val>
                                        </p:tav>
                                      </p:tavLst>
                                    </p:anim>
                                    <p:anim calcmode="lin" valueType="num">
                                      <p:cBhvr>
                                        <p:cTn id="193" dur="3000" fill="hold"/>
                                        <p:tgtEl>
                                          <p:spTgt spid="68"/>
                                        </p:tgtEl>
                                        <p:attrNameLst>
                                          <p:attrName>ppt_h</p:attrName>
                                        </p:attrNameLst>
                                      </p:cBhvr>
                                      <p:tavLst>
                                        <p:tav tm="0">
                                          <p:val>
                                            <p:strVal val="4/3*#ppt_h"/>
                                          </p:val>
                                        </p:tav>
                                        <p:tav tm="100000">
                                          <p:val>
                                            <p:strVal val="#ppt_h"/>
                                          </p:val>
                                        </p:tav>
                                      </p:tavLst>
                                    </p:anim>
                                  </p:childTnLst>
                                </p:cTn>
                              </p:par>
                              <p:par>
                                <p:cTn id="194" presetID="8" presetClass="emph" presetSubtype="0" fill="hold" nodeType="withEffect">
                                  <p:stCondLst>
                                    <p:cond delay="0"/>
                                  </p:stCondLst>
                                  <p:childTnLst>
                                    <p:animRot by="21600000">
                                      <p:cBhvr>
                                        <p:cTn id="195" dur="90000" fill="hold"/>
                                        <p:tgtEl>
                                          <p:spTgt spid="6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0" grpId="0">
        <p:bldAsOne/>
      </p:bldGraphic>
      <p:bldP spid="14" grpId="0" animBg="1"/>
      <p:bldP spid="15" grpId="0" animBg="1"/>
      <p:bldP spid="16" grpId="0" animBg="1"/>
      <p:bldP spid="17" grpId="0" animBg="1"/>
      <p:bldP spid="18" grpId="0" animBg="1"/>
      <p:bldP spid="25" grpId="0"/>
      <p:bldP spid="26" grpId="0"/>
      <p:bldP spid="27" grpId="0"/>
      <p:bldP spid="28" grpId="0"/>
      <p:bldP spid="40" grpId="0"/>
      <p:bldGraphic spid="42" grpId="0">
        <p:bldAsOne/>
      </p:bldGraphic>
      <p:bldP spid="19" grpId="0"/>
      <p:bldP spid="32" grpId="0" animBg="1"/>
      <p:bldP spid="33" grpId="0" animBg="1"/>
      <p:bldP spid="34" grpId="0" animBg="1"/>
      <p:bldP spid="35" grpId="0"/>
      <p:bldP spid="36" grpId="0"/>
      <p:bldP spid="37" grpId="0"/>
      <p:bldP spid="38" grpId="0"/>
      <p:bldP spid="39" grpId="0"/>
      <p:bldP spid="3" grpId="0"/>
      <p:bldP spid="11" grpId="0"/>
      <p:bldP spid="12" grpId="0"/>
      <p:bldP spid="29" grpId="0"/>
      <p:bldP spid="31" grpId="0"/>
      <p:bldP spid="41" grpId="0"/>
      <p:bldP spid="4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33D5C885-32C6-EB7D-112D-2DD39DBEF97A}"/>
              </a:ext>
            </a:extLst>
          </p:cNvPr>
          <p:cNvPicPr>
            <a:picLocks noChangeAspect="1"/>
          </p:cNvPicPr>
          <p:nvPr/>
        </p:nvPicPr>
        <p:blipFill>
          <a:blip r:embed="rId3">
            <a:alphaModFix amt="82000"/>
          </a:blip>
          <a:srcRect/>
          <a:stretch/>
        </p:blipFill>
        <p:spPr>
          <a:xfrm rot="16485774">
            <a:off x="5435678" y="-3658098"/>
            <a:ext cx="13359222" cy="13359222"/>
          </a:xfrm>
          <a:prstGeom prst="rect">
            <a:avLst/>
          </a:prstGeom>
        </p:spPr>
      </p:pic>
      <p:sp>
        <p:nvSpPr>
          <p:cNvPr id="6" name="Title 1">
            <a:extLst>
              <a:ext uri="{FF2B5EF4-FFF2-40B4-BE49-F238E27FC236}">
                <a16:creationId xmlns:a16="http://schemas.microsoft.com/office/drawing/2014/main" id="{6A86B0EB-F164-6EA2-71D4-02A6D8372644}"/>
              </a:ext>
            </a:extLst>
          </p:cNvPr>
          <p:cNvSpPr>
            <a:spLocks noGrp="1"/>
          </p:cNvSpPr>
          <p:nvPr>
            <p:ph type="title"/>
          </p:nvPr>
        </p:nvSpPr>
        <p:spPr>
          <a:xfrm>
            <a:off x="838200" y="717239"/>
            <a:ext cx="10515600" cy="914074"/>
          </a:xfrm>
        </p:spPr>
        <p:txBody>
          <a:bodyPr/>
          <a:lstStyle/>
          <a:p>
            <a:r>
              <a:rPr lang="en-US" sz="2200" dirty="0"/>
              <a:t>SOFT LAUNCH TIMELINE</a:t>
            </a:r>
          </a:p>
        </p:txBody>
      </p:sp>
      <p:grpSp>
        <p:nvGrpSpPr>
          <p:cNvPr id="8" name="Group 7">
            <a:extLst>
              <a:ext uri="{FF2B5EF4-FFF2-40B4-BE49-F238E27FC236}">
                <a16:creationId xmlns:a16="http://schemas.microsoft.com/office/drawing/2014/main" id="{FDFDE21B-E6C4-79C3-0D35-791978A19125}"/>
              </a:ext>
            </a:extLst>
          </p:cNvPr>
          <p:cNvGrpSpPr/>
          <p:nvPr/>
        </p:nvGrpSpPr>
        <p:grpSpPr>
          <a:xfrm>
            <a:off x="1469895" y="3313588"/>
            <a:ext cx="1251911" cy="474206"/>
            <a:chOff x="1007565" y="3354684"/>
            <a:chExt cx="1251911" cy="474206"/>
          </a:xfrm>
        </p:grpSpPr>
        <p:sp>
          <p:nvSpPr>
            <p:cNvPr id="9" name="Content Placeholder 9">
              <a:extLst>
                <a:ext uri="{FF2B5EF4-FFF2-40B4-BE49-F238E27FC236}">
                  <a16:creationId xmlns:a16="http://schemas.microsoft.com/office/drawing/2014/main" id="{4AAAE024-F730-77BB-5A6A-CB274593A0AB}"/>
                </a:ext>
              </a:extLst>
            </p:cNvPr>
            <p:cNvSpPr txBox="1">
              <a:spLocks/>
            </p:cNvSpPr>
            <p:nvPr/>
          </p:nvSpPr>
          <p:spPr>
            <a:xfrm>
              <a:off x="1007565" y="3484954"/>
              <a:ext cx="550054" cy="294444"/>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200" b="1" dirty="0">
                  <a:solidFill>
                    <a:schemeClr val="bg2"/>
                  </a:solidFill>
                </a:rPr>
                <a:t>WEEK</a:t>
              </a:r>
              <a:endParaRPr lang="en-UA" sz="1200" b="1" dirty="0">
                <a:solidFill>
                  <a:schemeClr val="bg2"/>
                </a:solidFill>
              </a:endParaRPr>
            </a:p>
          </p:txBody>
        </p:sp>
        <p:sp>
          <p:nvSpPr>
            <p:cNvPr id="10" name="Content Placeholder 9">
              <a:extLst>
                <a:ext uri="{FF2B5EF4-FFF2-40B4-BE49-F238E27FC236}">
                  <a16:creationId xmlns:a16="http://schemas.microsoft.com/office/drawing/2014/main" id="{65FD335B-D3D7-1641-6041-57143A9ABBB8}"/>
                </a:ext>
              </a:extLst>
            </p:cNvPr>
            <p:cNvSpPr txBox="1">
              <a:spLocks/>
            </p:cNvSpPr>
            <p:nvPr/>
          </p:nvSpPr>
          <p:spPr>
            <a:xfrm>
              <a:off x="1227330" y="3354684"/>
              <a:ext cx="1032146" cy="474206"/>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buNone/>
              </a:pPr>
              <a:r>
                <a:rPr lang="en-UA" sz="4800" b="1" dirty="0">
                  <a:ln>
                    <a:solidFill>
                      <a:schemeClr val="accent2"/>
                    </a:solidFill>
                  </a:ln>
                  <a:noFill/>
                </a:rPr>
                <a:t>01</a:t>
              </a:r>
            </a:p>
          </p:txBody>
        </p:sp>
      </p:grpSp>
      <p:grpSp>
        <p:nvGrpSpPr>
          <p:cNvPr id="11" name="Group 10">
            <a:extLst>
              <a:ext uri="{FF2B5EF4-FFF2-40B4-BE49-F238E27FC236}">
                <a16:creationId xmlns:a16="http://schemas.microsoft.com/office/drawing/2014/main" id="{5463AABA-3978-1DF3-2337-084F5C04A1BB}"/>
              </a:ext>
            </a:extLst>
          </p:cNvPr>
          <p:cNvGrpSpPr/>
          <p:nvPr/>
        </p:nvGrpSpPr>
        <p:grpSpPr>
          <a:xfrm>
            <a:off x="2969333" y="3766840"/>
            <a:ext cx="1364313" cy="474206"/>
            <a:chOff x="2729903" y="3344004"/>
            <a:chExt cx="1364313" cy="474206"/>
          </a:xfrm>
        </p:grpSpPr>
        <p:sp>
          <p:nvSpPr>
            <p:cNvPr id="12" name="Content Placeholder 9">
              <a:extLst>
                <a:ext uri="{FF2B5EF4-FFF2-40B4-BE49-F238E27FC236}">
                  <a16:creationId xmlns:a16="http://schemas.microsoft.com/office/drawing/2014/main" id="{FE4196C6-79E2-E684-A1D2-0E4F46100D9F}"/>
                </a:ext>
              </a:extLst>
            </p:cNvPr>
            <p:cNvSpPr txBox="1">
              <a:spLocks/>
            </p:cNvSpPr>
            <p:nvPr/>
          </p:nvSpPr>
          <p:spPr>
            <a:xfrm>
              <a:off x="2729903" y="3474274"/>
              <a:ext cx="550054" cy="294444"/>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200" b="1" dirty="0">
                  <a:solidFill>
                    <a:schemeClr val="bg2"/>
                  </a:solidFill>
                </a:rPr>
                <a:t>WEEK</a:t>
              </a:r>
              <a:endParaRPr lang="en-UA" sz="1200" b="1" dirty="0">
                <a:solidFill>
                  <a:schemeClr val="bg2"/>
                </a:solidFill>
              </a:endParaRPr>
            </a:p>
          </p:txBody>
        </p:sp>
        <p:sp>
          <p:nvSpPr>
            <p:cNvPr id="13" name="Content Placeholder 9">
              <a:extLst>
                <a:ext uri="{FF2B5EF4-FFF2-40B4-BE49-F238E27FC236}">
                  <a16:creationId xmlns:a16="http://schemas.microsoft.com/office/drawing/2014/main" id="{9D62D315-CE51-47FA-2E85-D6FB7CD895A7}"/>
                </a:ext>
              </a:extLst>
            </p:cNvPr>
            <p:cNvSpPr txBox="1">
              <a:spLocks/>
            </p:cNvSpPr>
            <p:nvPr/>
          </p:nvSpPr>
          <p:spPr>
            <a:xfrm>
              <a:off x="3062070" y="3344004"/>
              <a:ext cx="1032146" cy="474206"/>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buNone/>
              </a:pPr>
              <a:r>
                <a:rPr lang="en-UA" sz="4800" b="1" dirty="0">
                  <a:ln>
                    <a:solidFill>
                      <a:schemeClr val="accent2"/>
                    </a:solidFill>
                  </a:ln>
                  <a:noFill/>
                </a:rPr>
                <a:t>0</a:t>
              </a:r>
              <a:r>
                <a:rPr lang="en-US" sz="4800" b="1" dirty="0">
                  <a:ln>
                    <a:solidFill>
                      <a:schemeClr val="accent2"/>
                    </a:solidFill>
                  </a:ln>
                  <a:noFill/>
                </a:rPr>
                <a:t>2</a:t>
              </a:r>
              <a:endParaRPr lang="en-UA" sz="4800" b="1" dirty="0">
                <a:ln>
                  <a:solidFill>
                    <a:schemeClr val="accent2"/>
                  </a:solidFill>
                </a:ln>
                <a:noFill/>
              </a:endParaRPr>
            </a:p>
          </p:txBody>
        </p:sp>
      </p:grpSp>
      <p:grpSp>
        <p:nvGrpSpPr>
          <p:cNvPr id="14" name="Group 13">
            <a:extLst>
              <a:ext uri="{FF2B5EF4-FFF2-40B4-BE49-F238E27FC236}">
                <a16:creationId xmlns:a16="http://schemas.microsoft.com/office/drawing/2014/main" id="{B15C29C1-5E82-4365-8D95-6A261F140A24}"/>
              </a:ext>
            </a:extLst>
          </p:cNvPr>
          <p:cNvGrpSpPr/>
          <p:nvPr/>
        </p:nvGrpSpPr>
        <p:grpSpPr>
          <a:xfrm>
            <a:off x="4581173" y="3313588"/>
            <a:ext cx="1368012" cy="474206"/>
            <a:chOff x="4452241" y="3344004"/>
            <a:chExt cx="1368012" cy="474206"/>
          </a:xfrm>
        </p:grpSpPr>
        <p:sp>
          <p:nvSpPr>
            <p:cNvPr id="15" name="Content Placeholder 9">
              <a:extLst>
                <a:ext uri="{FF2B5EF4-FFF2-40B4-BE49-F238E27FC236}">
                  <a16:creationId xmlns:a16="http://schemas.microsoft.com/office/drawing/2014/main" id="{7350CAAB-F065-528C-88B9-B3155D62150A}"/>
                </a:ext>
              </a:extLst>
            </p:cNvPr>
            <p:cNvSpPr txBox="1">
              <a:spLocks/>
            </p:cNvSpPr>
            <p:nvPr/>
          </p:nvSpPr>
          <p:spPr>
            <a:xfrm>
              <a:off x="4452241" y="3474274"/>
              <a:ext cx="550054" cy="294444"/>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200" b="1" dirty="0">
                  <a:solidFill>
                    <a:schemeClr val="bg2"/>
                  </a:solidFill>
                </a:rPr>
                <a:t>WEEK</a:t>
              </a:r>
              <a:endParaRPr lang="en-UA" sz="1200" b="1" dirty="0">
                <a:solidFill>
                  <a:schemeClr val="bg2"/>
                </a:solidFill>
              </a:endParaRPr>
            </a:p>
          </p:txBody>
        </p:sp>
        <p:sp>
          <p:nvSpPr>
            <p:cNvPr id="16" name="Content Placeholder 9">
              <a:extLst>
                <a:ext uri="{FF2B5EF4-FFF2-40B4-BE49-F238E27FC236}">
                  <a16:creationId xmlns:a16="http://schemas.microsoft.com/office/drawing/2014/main" id="{0787570D-DD30-D526-6A6D-30F5C9EAA7B5}"/>
                </a:ext>
              </a:extLst>
            </p:cNvPr>
            <p:cNvSpPr txBox="1">
              <a:spLocks/>
            </p:cNvSpPr>
            <p:nvPr/>
          </p:nvSpPr>
          <p:spPr>
            <a:xfrm>
              <a:off x="4788107" y="3344004"/>
              <a:ext cx="1032146" cy="474206"/>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buNone/>
              </a:pPr>
              <a:r>
                <a:rPr lang="en-UA" sz="4800" b="1" dirty="0">
                  <a:ln>
                    <a:solidFill>
                      <a:schemeClr val="accent2"/>
                    </a:solidFill>
                  </a:ln>
                  <a:noFill/>
                </a:rPr>
                <a:t>0</a:t>
              </a:r>
              <a:r>
                <a:rPr lang="en-US" sz="4800" b="1" dirty="0">
                  <a:ln>
                    <a:solidFill>
                      <a:schemeClr val="accent2"/>
                    </a:solidFill>
                  </a:ln>
                  <a:noFill/>
                </a:rPr>
                <a:t>3</a:t>
              </a:r>
              <a:endParaRPr lang="en-UA" sz="4800" b="1" dirty="0">
                <a:ln>
                  <a:solidFill>
                    <a:schemeClr val="accent2"/>
                  </a:solidFill>
                </a:ln>
                <a:noFill/>
              </a:endParaRPr>
            </a:p>
          </p:txBody>
        </p:sp>
      </p:grpSp>
      <p:grpSp>
        <p:nvGrpSpPr>
          <p:cNvPr id="17" name="Group 16">
            <a:extLst>
              <a:ext uri="{FF2B5EF4-FFF2-40B4-BE49-F238E27FC236}">
                <a16:creationId xmlns:a16="http://schemas.microsoft.com/office/drawing/2014/main" id="{94C720C6-7D1F-2E73-5E93-8CD56FABCE51}"/>
              </a:ext>
            </a:extLst>
          </p:cNvPr>
          <p:cNvGrpSpPr/>
          <p:nvPr/>
        </p:nvGrpSpPr>
        <p:grpSpPr>
          <a:xfrm>
            <a:off x="6202298" y="3766840"/>
            <a:ext cx="1415096" cy="474206"/>
            <a:chOff x="6174579" y="3344004"/>
            <a:chExt cx="1415096" cy="474206"/>
          </a:xfrm>
        </p:grpSpPr>
        <p:sp>
          <p:nvSpPr>
            <p:cNvPr id="18" name="Content Placeholder 9">
              <a:extLst>
                <a:ext uri="{FF2B5EF4-FFF2-40B4-BE49-F238E27FC236}">
                  <a16:creationId xmlns:a16="http://schemas.microsoft.com/office/drawing/2014/main" id="{1359CAA8-A1D3-F0F9-0CCE-E61FCBBCA7AE}"/>
                </a:ext>
              </a:extLst>
            </p:cNvPr>
            <p:cNvSpPr txBox="1">
              <a:spLocks/>
            </p:cNvSpPr>
            <p:nvPr/>
          </p:nvSpPr>
          <p:spPr>
            <a:xfrm>
              <a:off x="6174579" y="3476134"/>
              <a:ext cx="550054" cy="294444"/>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200" b="1" dirty="0">
                  <a:solidFill>
                    <a:schemeClr val="bg2"/>
                  </a:solidFill>
                </a:rPr>
                <a:t>WEEK</a:t>
              </a:r>
              <a:endParaRPr lang="en-UA" sz="1200" b="1" dirty="0">
                <a:solidFill>
                  <a:schemeClr val="bg2"/>
                </a:solidFill>
              </a:endParaRPr>
            </a:p>
          </p:txBody>
        </p:sp>
        <p:sp>
          <p:nvSpPr>
            <p:cNvPr id="19" name="Content Placeholder 9">
              <a:extLst>
                <a:ext uri="{FF2B5EF4-FFF2-40B4-BE49-F238E27FC236}">
                  <a16:creationId xmlns:a16="http://schemas.microsoft.com/office/drawing/2014/main" id="{289CF698-F929-8679-75AE-B9B6A8937E41}"/>
                </a:ext>
              </a:extLst>
            </p:cNvPr>
            <p:cNvSpPr txBox="1">
              <a:spLocks/>
            </p:cNvSpPr>
            <p:nvPr/>
          </p:nvSpPr>
          <p:spPr>
            <a:xfrm>
              <a:off x="6557529" y="3344004"/>
              <a:ext cx="1032146" cy="474206"/>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buNone/>
              </a:pPr>
              <a:r>
                <a:rPr lang="en-UA" sz="4800" b="1" dirty="0">
                  <a:ln>
                    <a:solidFill>
                      <a:schemeClr val="accent2"/>
                    </a:solidFill>
                  </a:ln>
                  <a:noFill/>
                </a:rPr>
                <a:t>0</a:t>
              </a:r>
              <a:r>
                <a:rPr lang="en-US" sz="4800" b="1" dirty="0">
                  <a:ln>
                    <a:solidFill>
                      <a:schemeClr val="accent2"/>
                    </a:solidFill>
                  </a:ln>
                  <a:noFill/>
                </a:rPr>
                <a:t>4</a:t>
              </a:r>
              <a:endParaRPr lang="en-UA" sz="4800" b="1" dirty="0">
                <a:ln>
                  <a:solidFill>
                    <a:schemeClr val="accent2"/>
                  </a:solidFill>
                </a:ln>
                <a:noFill/>
              </a:endParaRPr>
            </a:p>
          </p:txBody>
        </p:sp>
      </p:grpSp>
      <p:grpSp>
        <p:nvGrpSpPr>
          <p:cNvPr id="20" name="Group 19">
            <a:extLst>
              <a:ext uri="{FF2B5EF4-FFF2-40B4-BE49-F238E27FC236}">
                <a16:creationId xmlns:a16="http://schemas.microsoft.com/office/drawing/2014/main" id="{972081B0-485C-6B45-0CC0-669886E9BAE1}"/>
              </a:ext>
            </a:extLst>
          </p:cNvPr>
          <p:cNvGrpSpPr/>
          <p:nvPr/>
        </p:nvGrpSpPr>
        <p:grpSpPr>
          <a:xfrm>
            <a:off x="7859335" y="3313588"/>
            <a:ext cx="1361661" cy="474206"/>
            <a:chOff x="8166559" y="3354684"/>
            <a:chExt cx="1361661" cy="474206"/>
          </a:xfrm>
        </p:grpSpPr>
        <p:sp>
          <p:nvSpPr>
            <p:cNvPr id="21" name="Content Placeholder 9">
              <a:extLst>
                <a:ext uri="{FF2B5EF4-FFF2-40B4-BE49-F238E27FC236}">
                  <a16:creationId xmlns:a16="http://schemas.microsoft.com/office/drawing/2014/main" id="{464D3351-4B6C-2BAC-F8EE-C08327CCAA3F}"/>
                </a:ext>
              </a:extLst>
            </p:cNvPr>
            <p:cNvSpPr txBox="1">
              <a:spLocks/>
            </p:cNvSpPr>
            <p:nvPr/>
          </p:nvSpPr>
          <p:spPr>
            <a:xfrm>
              <a:off x="8166559" y="3484954"/>
              <a:ext cx="550054" cy="294444"/>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200" b="1" dirty="0">
                  <a:solidFill>
                    <a:schemeClr val="bg2"/>
                  </a:solidFill>
                </a:rPr>
                <a:t>WEEK</a:t>
              </a:r>
              <a:endParaRPr lang="en-UA" sz="1200" b="1" dirty="0">
                <a:solidFill>
                  <a:schemeClr val="bg2"/>
                </a:solidFill>
              </a:endParaRPr>
            </a:p>
          </p:txBody>
        </p:sp>
        <p:sp>
          <p:nvSpPr>
            <p:cNvPr id="22" name="Content Placeholder 9">
              <a:extLst>
                <a:ext uri="{FF2B5EF4-FFF2-40B4-BE49-F238E27FC236}">
                  <a16:creationId xmlns:a16="http://schemas.microsoft.com/office/drawing/2014/main" id="{D04460B5-2E5B-BBE8-0510-EEBBAC9A793D}"/>
                </a:ext>
              </a:extLst>
            </p:cNvPr>
            <p:cNvSpPr txBox="1">
              <a:spLocks/>
            </p:cNvSpPr>
            <p:nvPr/>
          </p:nvSpPr>
          <p:spPr>
            <a:xfrm>
              <a:off x="8496074" y="3354684"/>
              <a:ext cx="1032146" cy="474206"/>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buNone/>
              </a:pPr>
              <a:r>
                <a:rPr lang="en-UA" sz="4800" b="1" dirty="0">
                  <a:ln>
                    <a:solidFill>
                      <a:schemeClr val="accent2"/>
                    </a:solidFill>
                  </a:ln>
                  <a:noFill/>
                </a:rPr>
                <a:t>0</a:t>
              </a:r>
              <a:r>
                <a:rPr lang="en-US" sz="4800" b="1" dirty="0">
                  <a:ln>
                    <a:solidFill>
                      <a:schemeClr val="accent2"/>
                    </a:solidFill>
                  </a:ln>
                  <a:noFill/>
                </a:rPr>
                <a:t>5</a:t>
              </a:r>
              <a:endParaRPr lang="en-UA" sz="4800" b="1" dirty="0">
                <a:ln>
                  <a:solidFill>
                    <a:schemeClr val="accent2"/>
                  </a:solidFill>
                </a:ln>
                <a:noFill/>
              </a:endParaRPr>
            </a:p>
          </p:txBody>
        </p:sp>
      </p:grpSp>
      <p:grpSp>
        <p:nvGrpSpPr>
          <p:cNvPr id="23" name="Group 22">
            <a:extLst>
              <a:ext uri="{FF2B5EF4-FFF2-40B4-BE49-F238E27FC236}">
                <a16:creationId xmlns:a16="http://schemas.microsoft.com/office/drawing/2014/main" id="{3E209D94-DFDE-2E04-8767-27EEC5131BAC}"/>
              </a:ext>
            </a:extLst>
          </p:cNvPr>
          <p:cNvGrpSpPr/>
          <p:nvPr/>
        </p:nvGrpSpPr>
        <p:grpSpPr>
          <a:xfrm>
            <a:off x="9468521" y="3766840"/>
            <a:ext cx="1387855" cy="474206"/>
            <a:chOff x="9930851" y="3354684"/>
            <a:chExt cx="1387855" cy="474206"/>
          </a:xfrm>
        </p:grpSpPr>
        <p:sp>
          <p:nvSpPr>
            <p:cNvPr id="24" name="Content Placeholder 9">
              <a:extLst>
                <a:ext uri="{FF2B5EF4-FFF2-40B4-BE49-F238E27FC236}">
                  <a16:creationId xmlns:a16="http://schemas.microsoft.com/office/drawing/2014/main" id="{8FD52433-43E1-4EB5-3664-D717E29E0714}"/>
                </a:ext>
              </a:extLst>
            </p:cNvPr>
            <p:cNvSpPr txBox="1">
              <a:spLocks/>
            </p:cNvSpPr>
            <p:nvPr/>
          </p:nvSpPr>
          <p:spPr>
            <a:xfrm>
              <a:off x="9930851" y="3501534"/>
              <a:ext cx="550054" cy="294444"/>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200" b="1" dirty="0">
                  <a:solidFill>
                    <a:schemeClr val="bg2"/>
                  </a:solidFill>
                </a:rPr>
                <a:t>WEEK</a:t>
              </a:r>
              <a:endParaRPr lang="en-UA" sz="1200" b="1" dirty="0">
                <a:solidFill>
                  <a:schemeClr val="bg2"/>
                </a:solidFill>
              </a:endParaRPr>
            </a:p>
          </p:txBody>
        </p:sp>
        <p:sp>
          <p:nvSpPr>
            <p:cNvPr id="25" name="Content Placeholder 9">
              <a:extLst>
                <a:ext uri="{FF2B5EF4-FFF2-40B4-BE49-F238E27FC236}">
                  <a16:creationId xmlns:a16="http://schemas.microsoft.com/office/drawing/2014/main" id="{FD1EB138-8E23-2705-D458-8CE2316E9AC0}"/>
                </a:ext>
              </a:extLst>
            </p:cNvPr>
            <p:cNvSpPr txBox="1">
              <a:spLocks/>
            </p:cNvSpPr>
            <p:nvPr/>
          </p:nvSpPr>
          <p:spPr>
            <a:xfrm>
              <a:off x="10286560" y="3354684"/>
              <a:ext cx="1032146" cy="474206"/>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buNone/>
              </a:pPr>
              <a:r>
                <a:rPr lang="en-UA" sz="4800" b="1" dirty="0">
                  <a:ln>
                    <a:solidFill>
                      <a:schemeClr val="accent2"/>
                    </a:solidFill>
                  </a:ln>
                  <a:noFill/>
                </a:rPr>
                <a:t>0</a:t>
              </a:r>
              <a:r>
                <a:rPr lang="en-US" sz="4800" b="1" dirty="0">
                  <a:ln>
                    <a:solidFill>
                      <a:schemeClr val="accent2"/>
                    </a:solidFill>
                  </a:ln>
                  <a:noFill/>
                </a:rPr>
                <a:t>6</a:t>
              </a:r>
              <a:endParaRPr lang="en-UA" sz="4800" b="1" dirty="0">
                <a:ln>
                  <a:solidFill>
                    <a:schemeClr val="accent2"/>
                  </a:solidFill>
                </a:ln>
                <a:noFill/>
              </a:endParaRPr>
            </a:p>
          </p:txBody>
        </p:sp>
      </p:grpSp>
      <p:grpSp>
        <p:nvGrpSpPr>
          <p:cNvPr id="2" name="Group 1">
            <a:extLst>
              <a:ext uri="{FF2B5EF4-FFF2-40B4-BE49-F238E27FC236}">
                <a16:creationId xmlns:a16="http://schemas.microsoft.com/office/drawing/2014/main" id="{F546326E-3790-4094-9E9D-B7781CEB2B6C}"/>
              </a:ext>
            </a:extLst>
          </p:cNvPr>
          <p:cNvGrpSpPr/>
          <p:nvPr/>
        </p:nvGrpSpPr>
        <p:grpSpPr>
          <a:xfrm>
            <a:off x="2290860" y="4963650"/>
            <a:ext cx="2785531" cy="770267"/>
            <a:chOff x="2290860" y="4963650"/>
            <a:chExt cx="2785531" cy="770267"/>
          </a:xfrm>
        </p:grpSpPr>
        <p:sp>
          <p:nvSpPr>
            <p:cNvPr id="27" name="Content Placeholder 9">
              <a:extLst>
                <a:ext uri="{FF2B5EF4-FFF2-40B4-BE49-F238E27FC236}">
                  <a16:creationId xmlns:a16="http://schemas.microsoft.com/office/drawing/2014/main" id="{CAE41A1E-F647-EED5-3150-8E4AF6EF3DA3}"/>
                </a:ext>
              </a:extLst>
            </p:cNvPr>
            <p:cNvSpPr txBox="1">
              <a:spLocks/>
            </p:cNvSpPr>
            <p:nvPr/>
          </p:nvSpPr>
          <p:spPr>
            <a:xfrm>
              <a:off x="2290860" y="5439473"/>
              <a:ext cx="1192720" cy="294444"/>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GB" sz="1400" b="1" dirty="0"/>
                <a:t>Preparation</a:t>
              </a:r>
            </a:p>
          </p:txBody>
        </p:sp>
        <p:sp>
          <p:nvSpPr>
            <p:cNvPr id="28" name="Content Placeholder 9">
              <a:extLst>
                <a:ext uri="{FF2B5EF4-FFF2-40B4-BE49-F238E27FC236}">
                  <a16:creationId xmlns:a16="http://schemas.microsoft.com/office/drawing/2014/main" id="{56E198E8-6605-9448-0126-B371D67D46BC}"/>
                </a:ext>
              </a:extLst>
            </p:cNvPr>
            <p:cNvSpPr txBox="1">
              <a:spLocks/>
            </p:cNvSpPr>
            <p:nvPr/>
          </p:nvSpPr>
          <p:spPr>
            <a:xfrm>
              <a:off x="2290860" y="4963650"/>
              <a:ext cx="2785531" cy="609617"/>
            </a:xfrm>
            <a:prstGeom prst="rect">
              <a:avLst/>
            </a:prstGeom>
          </p:spPr>
          <p:txBody>
            <a:bodyPr vert="horz" lIns="0" tIns="45720" rIns="0" bIns="45720" rtlCol="0" anchor="t">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GB" sz="1200" dirty="0"/>
                <a:t>Finalize test plan, create recruitment plan, workspace setup</a:t>
              </a:r>
            </a:p>
          </p:txBody>
        </p:sp>
      </p:grpSp>
      <p:cxnSp>
        <p:nvCxnSpPr>
          <p:cNvPr id="26" name="Straight Connector 25">
            <a:extLst>
              <a:ext uri="{FF2B5EF4-FFF2-40B4-BE49-F238E27FC236}">
                <a16:creationId xmlns:a16="http://schemas.microsoft.com/office/drawing/2014/main" id="{85B8316A-1DBB-1AAE-BC55-E22FC286B9F1}"/>
              </a:ext>
            </a:extLst>
          </p:cNvPr>
          <p:cNvCxnSpPr>
            <a:cxnSpLocks/>
          </p:cNvCxnSpPr>
          <p:nvPr/>
        </p:nvCxnSpPr>
        <p:spPr>
          <a:xfrm>
            <a:off x="2100631" y="3772665"/>
            <a:ext cx="0" cy="1867843"/>
          </a:xfrm>
          <a:prstGeom prst="line">
            <a:avLst/>
          </a:prstGeom>
          <a:ln>
            <a:solidFill>
              <a:schemeClr val="bg2">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C646F3D-2312-91C3-C36B-97C863C63346}"/>
              </a:ext>
            </a:extLst>
          </p:cNvPr>
          <p:cNvCxnSpPr>
            <a:cxnSpLocks/>
          </p:cNvCxnSpPr>
          <p:nvPr/>
        </p:nvCxnSpPr>
        <p:spPr>
          <a:xfrm>
            <a:off x="5211909" y="3772665"/>
            <a:ext cx="0" cy="1867843"/>
          </a:xfrm>
          <a:prstGeom prst="line">
            <a:avLst/>
          </a:prstGeom>
          <a:ln>
            <a:solidFill>
              <a:schemeClr val="bg2">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D9BC5EB-3CAA-44A5-7412-064FA920CFDA}"/>
              </a:ext>
            </a:extLst>
          </p:cNvPr>
          <p:cNvCxnSpPr>
            <a:cxnSpLocks/>
          </p:cNvCxnSpPr>
          <p:nvPr/>
        </p:nvCxnSpPr>
        <p:spPr>
          <a:xfrm>
            <a:off x="8525790" y="3772665"/>
            <a:ext cx="0" cy="1867843"/>
          </a:xfrm>
          <a:prstGeom prst="line">
            <a:avLst/>
          </a:prstGeom>
          <a:ln>
            <a:solidFill>
              <a:schemeClr val="bg2">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C2E6775-1C7F-C876-C174-D04898E8479F}"/>
              </a:ext>
            </a:extLst>
          </p:cNvPr>
          <p:cNvCxnSpPr>
            <a:cxnSpLocks/>
          </p:cNvCxnSpPr>
          <p:nvPr/>
        </p:nvCxnSpPr>
        <p:spPr>
          <a:xfrm>
            <a:off x="3649249" y="1826519"/>
            <a:ext cx="0" cy="1946147"/>
          </a:xfrm>
          <a:prstGeom prst="line">
            <a:avLst/>
          </a:prstGeom>
          <a:ln>
            <a:solidFill>
              <a:schemeClr val="bg2">
                <a:lumMod val="7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85164F6-F06E-A5F8-EA6E-326E8E746E0D}"/>
              </a:ext>
            </a:extLst>
          </p:cNvPr>
          <p:cNvCxnSpPr>
            <a:cxnSpLocks/>
          </p:cNvCxnSpPr>
          <p:nvPr/>
        </p:nvCxnSpPr>
        <p:spPr>
          <a:xfrm>
            <a:off x="6857579" y="1826519"/>
            <a:ext cx="0" cy="1946147"/>
          </a:xfrm>
          <a:prstGeom prst="line">
            <a:avLst/>
          </a:prstGeom>
          <a:ln>
            <a:solidFill>
              <a:schemeClr val="bg2">
                <a:lumMod val="7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20BB7AF-1637-0039-58E3-6A4EAA134D6D}"/>
              </a:ext>
            </a:extLst>
          </p:cNvPr>
          <p:cNvCxnSpPr>
            <a:cxnSpLocks/>
          </p:cNvCxnSpPr>
          <p:nvPr/>
        </p:nvCxnSpPr>
        <p:spPr>
          <a:xfrm>
            <a:off x="10121039" y="1826519"/>
            <a:ext cx="0" cy="1946147"/>
          </a:xfrm>
          <a:prstGeom prst="line">
            <a:avLst/>
          </a:prstGeom>
          <a:ln>
            <a:solidFill>
              <a:schemeClr val="bg2">
                <a:lumMod val="75000"/>
              </a:schemeClr>
            </a:solidFill>
            <a:headEnd type="ova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67BCDC45-D147-4880-AF89-12903A36CD8D}"/>
              </a:ext>
            </a:extLst>
          </p:cNvPr>
          <p:cNvGrpSpPr/>
          <p:nvPr/>
        </p:nvGrpSpPr>
        <p:grpSpPr>
          <a:xfrm>
            <a:off x="2100631" y="1721284"/>
            <a:ext cx="1382956" cy="618946"/>
            <a:chOff x="2100631" y="1721284"/>
            <a:chExt cx="1382956" cy="618946"/>
          </a:xfrm>
        </p:grpSpPr>
        <p:sp>
          <p:nvSpPr>
            <p:cNvPr id="34" name="Content Placeholder 9">
              <a:extLst>
                <a:ext uri="{FF2B5EF4-FFF2-40B4-BE49-F238E27FC236}">
                  <a16:creationId xmlns:a16="http://schemas.microsoft.com/office/drawing/2014/main" id="{B7FA7C3A-4D6C-6899-2367-86292EB7BF71}"/>
                </a:ext>
              </a:extLst>
            </p:cNvPr>
            <p:cNvSpPr txBox="1">
              <a:spLocks/>
            </p:cNvSpPr>
            <p:nvPr/>
          </p:nvSpPr>
          <p:spPr>
            <a:xfrm>
              <a:off x="2317979" y="1721284"/>
              <a:ext cx="1165608" cy="294444"/>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buNone/>
              </a:pPr>
              <a:r>
                <a:rPr lang="en-GB" sz="1400" b="1" dirty="0"/>
                <a:t>Preparation</a:t>
              </a:r>
            </a:p>
          </p:txBody>
        </p:sp>
        <p:sp>
          <p:nvSpPr>
            <p:cNvPr id="35" name="Content Placeholder 9">
              <a:extLst>
                <a:ext uri="{FF2B5EF4-FFF2-40B4-BE49-F238E27FC236}">
                  <a16:creationId xmlns:a16="http://schemas.microsoft.com/office/drawing/2014/main" id="{1CE496F4-BE7D-1A62-9442-19F96B3B6236}"/>
                </a:ext>
              </a:extLst>
            </p:cNvPr>
            <p:cNvSpPr txBox="1">
              <a:spLocks/>
            </p:cNvSpPr>
            <p:nvPr/>
          </p:nvSpPr>
          <p:spPr>
            <a:xfrm>
              <a:off x="2100631" y="2045786"/>
              <a:ext cx="1382956" cy="294444"/>
            </a:xfrm>
            <a:prstGeom prst="rect">
              <a:avLst/>
            </a:prstGeom>
          </p:spPr>
          <p:txBody>
            <a:bodyPr vert="horz" lIns="0" tIns="45720" rIns="0" bIns="45720" rtlCol="0" anchor="t">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buNone/>
              </a:pPr>
              <a:r>
                <a:rPr lang="en-GB" sz="1200" dirty="0"/>
                <a:t>Tester selection, </a:t>
              </a:r>
              <a:br>
                <a:rPr lang="en-GB" sz="1200" dirty="0"/>
              </a:br>
              <a:r>
                <a:rPr lang="en-GB" sz="1200" dirty="0"/>
                <a:t>resource setup</a:t>
              </a:r>
            </a:p>
          </p:txBody>
        </p:sp>
      </p:grpSp>
      <p:grpSp>
        <p:nvGrpSpPr>
          <p:cNvPr id="5" name="Group 4">
            <a:extLst>
              <a:ext uri="{FF2B5EF4-FFF2-40B4-BE49-F238E27FC236}">
                <a16:creationId xmlns:a16="http://schemas.microsoft.com/office/drawing/2014/main" id="{D609E6EC-3986-4BE2-B49C-43C06DB280EA}"/>
              </a:ext>
            </a:extLst>
          </p:cNvPr>
          <p:cNvGrpSpPr/>
          <p:nvPr/>
        </p:nvGrpSpPr>
        <p:grpSpPr>
          <a:xfrm>
            <a:off x="5414512" y="4957379"/>
            <a:ext cx="1601349" cy="770266"/>
            <a:chOff x="5414512" y="4957379"/>
            <a:chExt cx="1601349" cy="770266"/>
          </a:xfrm>
        </p:grpSpPr>
        <p:sp>
          <p:nvSpPr>
            <p:cNvPr id="36" name="Content Placeholder 9">
              <a:extLst>
                <a:ext uri="{FF2B5EF4-FFF2-40B4-BE49-F238E27FC236}">
                  <a16:creationId xmlns:a16="http://schemas.microsoft.com/office/drawing/2014/main" id="{ED54DCF9-BE3B-84AD-43E1-A03E49684AEA}"/>
                </a:ext>
              </a:extLst>
            </p:cNvPr>
            <p:cNvSpPr txBox="1">
              <a:spLocks/>
            </p:cNvSpPr>
            <p:nvPr/>
          </p:nvSpPr>
          <p:spPr>
            <a:xfrm>
              <a:off x="5414512" y="5433201"/>
              <a:ext cx="563662" cy="294444"/>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GB" sz="1400" b="1" dirty="0"/>
                <a:t>Test</a:t>
              </a:r>
            </a:p>
          </p:txBody>
        </p:sp>
        <p:sp>
          <p:nvSpPr>
            <p:cNvPr id="37" name="Content Placeholder 9">
              <a:extLst>
                <a:ext uri="{FF2B5EF4-FFF2-40B4-BE49-F238E27FC236}">
                  <a16:creationId xmlns:a16="http://schemas.microsoft.com/office/drawing/2014/main" id="{487CD499-2A19-F93F-7418-66DF87DFB3AE}"/>
                </a:ext>
              </a:extLst>
            </p:cNvPr>
            <p:cNvSpPr txBox="1">
              <a:spLocks/>
            </p:cNvSpPr>
            <p:nvPr/>
          </p:nvSpPr>
          <p:spPr>
            <a:xfrm>
              <a:off x="5414513" y="4957379"/>
              <a:ext cx="1601348" cy="294444"/>
            </a:xfrm>
            <a:prstGeom prst="rect">
              <a:avLst/>
            </a:prstGeom>
          </p:spPr>
          <p:txBody>
            <a:bodyPr vert="horz" lIns="0" tIns="45720" rIns="0" bIns="45720" rtlCol="0" anchor="t">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GB" sz="1200" dirty="0"/>
                <a:t>Unboxing, hardware setup, mobile setup</a:t>
              </a:r>
            </a:p>
          </p:txBody>
        </p:sp>
      </p:grpSp>
      <p:grpSp>
        <p:nvGrpSpPr>
          <p:cNvPr id="50" name="Group 49">
            <a:extLst>
              <a:ext uri="{FF2B5EF4-FFF2-40B4-BE49-F238E27FC236}">
                <a16:creationId xmlns:a16="http://schemas.microsoft.com/office/drawing/2014/main" id="{AA23A538-073D-4694-9D6A-BA968E1B8F3C}"/>
              </a:ext>
            </a:extLst>
          </p:cNvPr>
          <p:cNvGrpSpPr/>
          <p:nvPr/>
        </p:nvGrpSpPr>
        <p:grpSpPr>
          <a:xfrm>
            <a:off x="8728873" y="4963651"/>
            <a:ext cx="1172267" cy="770266"/>
            <a:chOff x="8728873" y="4963651"/>
            <a:chExt cx="1172267" cy="770266"/>
          </a:xfrm>
        </p:grpSpPr>
        <p:sp>
          <p:nvSpPr>
            <p:cNvPr id="38" name="Content Placeholder 9">
              <a:extLst>
                <a:ext uri="{FF2B5EF4-FFF2-40B4-BE49-F238E27FC236}">
                  <a16:creationId xmlns:a16="http://schemas.microsoft.com/office/drawing/2014/main" id="{07FD8066-8E55-3E9A-B715-AC696245245E}"/>
                </a:ext>
              </a:extLst>
            </p:cNvPr>
            <p:cNvSpPr txBox="1">
              <a:spLocks/>
            </p:cNvSpPr>
            <p:nvPr/>
          </p:nvSpPr>
          <p:spPr>
            <a:xfrm>
              <a:off x="8728873" y="5439473"/>
              <a:ext cx="563662" cy="294444"/>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GB" sz="1400" b="1" dirty="0"/>
                <a:t>Test</a:t>
              </a:r>
            </a:p>
          </p:txBody>
        </p:sp>
        <p:sp>
          <p:nvSpPr>
            <p:cNvPr id="39" name="Content Placeholder 9">
              <a:extLst>
                <a:ext uri="{FF2B5EF4-FFF2-40B4-BE49-F238E27FC236}">
                  <a16:creationId xmlns:a16="http://schemas.microsoft.com/office/drawing/2014/main" id="{3156E18B-7F6C-3006-F848-4B01ED7C6D05}"/>
                </a:ext>
              </a:extLst>
            </p:cNvPr>
            <p:cNvSpPr txBox="1">
              <a:spLocks/>
            </p:cNvSpPr>
            <p:nvPr/>
          </p:nvSpPr>
          <p:spPr>
            <a:xfrm>
              <a:off x="8728874" y="4963651"/>
              <a:ext cx="1172266" cy="294444"/>
            </a:xfrm>
            <a:prstGeom prst="rect">
              <a:avLst/>
            </a:prstGeom>
          </p:spPr>
          <p:txBody>
            <a:bodyPr vert="horz" lIns="0" tIns="45720" rIns="0" bIns="45720" rtlCol="0" anchor="t">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GB" sz="1200" dirty="0"/>
                <a:t>Feature 3 use, </a:t>
              </a:r>
              <a:br>
                <a:rPr lang="en-GB" sz="1200" dirty="0"/>
              </a:br>
              <a:r>
                <a:rPr lang="en-GB" sz="1200" dirty="0"/>
                <a:t>feature 4 use</a:t>
              </a:r>
            </a:p>
          </p:txBody>
        </p:sp>
      </p:grpSp>
      <p:grpSp>
        <p:nvGrpSpPr>
          <p:cNvPr id="4" name="Group 3">
            <a:extLst>
              <a:ext uri="{FF2B5EF4-FFF2-40B4-BE49-F238E27FC236}">
                <a16:creationId xmlns:a16="http://schemas.microsoft.com/office/drawing/2014/main" id="{981A6DB6-1A04-487D-BAB6-08C1E2E43AE9}"/>
              </a:ext>
            </a:extLst>
          </p:cNvPr>
          <p:cNvGrpSpPr/>
          <p:nvPr/>
        </p:nvGrpSpPr>
        <p:grpSpPr>
          <a:xfrm>
            <a:off x="5526309" y="1721284"/>
            <a:ext cx="1151433" cy="618946"/>
            <a:chOff x="5526309" y="1721284"/>
            <a:chExt cx="1151433" cy="618946"/>
          </a:xfrm>
        </p:grpSpPr>
        <p:sp>
          <p:nvSpPr>
            <p:cNvPr id="40" name="Content Placeholder 9">
              <a:extLst>
                <a:ext uri="{FF2B5EF4-FFF2-40B4-BE49-F238E27FC236}">
                  <a16:creationId xmlns:a16="http://schemas.microsoft.com/office/drawing/2014/main" id="{524715BA-5F1F-BDAE-23DE-3C8DD1CD6CD9}"/>
                </a:ext>
              </a:extLst>
            </p:cNvPr>
            <p:cNvSpPr txBox="1">
              <a:spLocks/>
            </p:cNvSpPr>
            <p:nvPr/>
          </p:nvSpPr>
          <p:spPr>
            <a:xfrm>
              <a:off x="6019800" y="1721284"/>
              <a:ext cx="657942" cy="294444"/>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buNone/>
              </a:pPr>
              <a:r>
                <a:rPr lang="en-GB" sz="1400" b="1" dirty="0"/>
                <a:t>Test</a:t>
              </a:r>
            </a:p>
          </p:txBody>
        </p:sp>
        <p:sp>
          <p:nvSpPr>
            <p:cNvPr id="41" name="Content Placeholder 9">
              <a:extLst>
                <a:ext uri="{FF2B5EF4-FFF2-40B4-BE49-F238E27FC236}">
                  <a16:creationId xmlns:a16="http://schemas.microsoft.com/office/drawing/2014/main" id="{0D6B8FAB-5E73-765A-1FDD-198FED8EC348}"/>
                </a:ext>
              </a:extLst>
            </p:cNvPr>
            <p:cNvSpPr txBox="1">
              <a:spLocks/>
            </p:cNvSpPr>
            <p:nvPr/>
          </p:nvSpPr>
          <p:spPr>
            <a:xfrm>
              <a:off x="5526309" y="2045786"/>
              <a:ext cx="1151433" cy="294444"/>
            </a:xfrm>
            <a:prstGeom prst="rect">
              <a:avLst/>
            </a:prstGeom>
          </p:spPr>
          <p:txBody>
            <a:bodyPr vert="horz" lIns="0" tIns="45720" rIns="0" bIns="45720" rtlCol="0" anchor="t">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buNone/>
              </a:pPr>
              <a:r>
                <a:rPr lang="en-GB" sz="1200" dirty="0"/>
                <a:t>Feature 1 use, </a:t>
              </a:r>
              <a:br>
                <a:rPr lang="en-GB" sz="1200" dirty="0"/>
              </a:br>
              <a:r>
                <a:rPr lang="en-GB" sz="1200" dirty="0"/>
                <a:t>feature 2 use</a:t>
              </a:r>
            </a:p>
          </p:txBody>
        </p:sp>
      </p:grpSp>
      <p:grpSp>
        <p:nvGrpSpPr>
          <p:cNvPr id="51" name="Group 50">
            <a:extLst>
              <a:ext uri="{FF2B5EF4-FFF2-40B4-BE49-F238E27FC236}">
                <a16:creationId xmlns:a16="http://schemas.microsoft.com/office/drawing/2014/main" id="{C9681FCA-8A7D-4877-894D-61646EDE7BFE}"/>
              </a:ext>
            </a:extLst>
          </p:cNvPr>
          <p:cNvGrpSpPr/>
          <p:nvPr/>
        </p:nvGrpSpPr>
        <p:grpSpPr>
          <a:xfrm>
            <a:off x="8409389" y="1721284"/>
            <a:ext cx="1552538" cy="618946"/>
            <a:chOff x="8409389" y="1721284"/>
            <a:chExt cx="1552538" cy="618946"/>
          </a:xfrm>
        </p:grpSpPr>
        <p:sp>
          <p:nvSpPr>
            <p:cNvPr id="42" name="Content Placeholder 9">
              <a:extLst>
                <a:ext uri="{FF2B5EF4-FFF2-40B4-BE49-F238E27FC236}">
                  <a16:creationId xmlns:a16="http://schemas.microsoft.com/office/drawing/2014/main" id="{712D0D1D-2E71-B03D-F596-F6D25FEF09D1}"/>
                </a:ext>
              </a:extLst>
            </p:cNvPr>
            <p:cNvSpPr txBox="1">
              <a:spLocks/>
            </p:cNvSpPr>
            <p:nvPr/>
          </p:nvSpPr>
          <p:spPr>
            <a:xfrm>
              <a:off x="9220995" y="1721284"/>
              <a:ext cx="740931" cy="294444"/>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buNone/>
              </a:pPr>
              <a:r>
                <a:rPr lang="en-GB" sz="1400" b="1" dirty="0"/>
                <a:t>Closure</a:t>
              </a:r>
            </a:p>
          </p:txBody>
        </p:sp>
        <p:sp>
          <p:nvSpPr>
            <p:cNvPr id="43" name="Content Placeholder 9">
              <a:extLst>
                <a:ext uri="{FF2B5EF4-FFF2-40B4-BE49-F238E27FC236}">
                  <a16:creationId xmlns:a16="http://schemas.microsoft.com/office/drawing/2014/main" id="{E3C325DC-30CD-A257-955A-D9A1BEC23774}"/>
                </a:ext>
              </a:extLst>
            </p:cNvPr>
            <p:cNvSpPr txBox="1">
              <a:spLocks/>
            </p:cNvSpPr>
            <p:nvPr/>
          </p:nvSpPr>
          <p:spPr>
            <a:xfrm>
              <a:off x="8409389" y="2045786"/>
              <a:ext cx="1552538" cy="294444"/>
            </a:xfrm>
            <a:prstGeom prst="rect">
              <a:avLst/>
            </a:prstGeom>
          </p:spPr>
          <p:txBody>
            <a:bodyPr vert="horz" lIns="0" tIns="45720" rIns="0" bIns="45720" rtlCol="0" anchor="t">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buNone/>
              </a:pPr>
              <a:r>
                <a:rPr lang="en-GB" sz="1200" dirty="0"/>
                <a:t>Reporting, analysis &amp; presentation</a:t>
              </a:r>
            </a:p>
          </p:txBody>
        </p:sp>
      </p:grpSp>
      <p:sp>
        <p:nvSpPr>
          <p:cNvPr id="49" name="Rectangle 48">
            <a:extLst>
              <a:ext uri="{FF2B5EF4-FFF2-40B4-BE49-F238E27FC236}">
                <a16:creationId xmlns:a16="http://schemas.microsoft.com/office/drawing/2014/main" id="{6C2639F6-280A-F885-8359-59FCCEA691F8}"/>
              </a:ext>
            </a:extLst>
          </p:cNvPr>
          <p:cNvSpPr/>
          <p:nvPr/>
        </p:nvSpPr>
        <p:spPr>
          <a:xfrm>
            <a:off x="0" y="0"/>
            <a:ext cx="12192000" cy="78735"/>
          </a:xfrm>
          <a:prstGeom prst="rect">
            <a:avLst/>
          </a:prstGeom>
          <a:gradFill>
            <a:gsLst>
              <a:gs pos="0">
                <a:schemeClr val="accent1"/>
              </a:gs>
              <a:gs pos="28000">
                <a:schemeClr val="tx2">
                  <a:lumMod val="40000"/>
                  <a:lumOff val="60000"/>
                </a:schemeClr>
              </a:gs>
              <a:gs pos="61000">
                <a:schemeClr val="accent1">
                  <a:lumMod val="60000"/>
                  <a:lumOff val="4000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cxnSp>
        <p:nvCxnSpPr>
          <p:cNvPr id="7" name="Straight Connector 6">
            <a:extLst>
              <a:ext uri="{FF2B5EF4-FFF2-40B4-BE49-F238E27FC236}">
                <a16:creationId xmlns:a16="http://schemas.microsoft.com/office/drawing/2014/main" id="{C9C283DE-B588-F830-3907-564B31AD5E09}"/>
              </a:ext>
            </a:extLst>
          </p:cNvPr>
          <p:cNvCxnSpPr>
            <a:cxnSpLocks/>
          </p:cNvCxnSpPr>
          <p:nvPr/>
        </p:nvCxnSpPr>
        <p:spPr>
          <a:xfrm>
            <a:off x="839791" y="3777114"/>
            <a:ext cx="10512422"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4356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63" presetClass="path" presetSubtype="0" accel="50000" decel="50000" fill="hold" nodeType="withEffect">
                                  <p:stCondLst>
                                    <p:cond delay="0"/>
                                  </p:stCondLst>
                                  <p:childTnLst>
                                    <p:animMotion origin="layout" path="M -0.04128 -2.59259E-6 L 3.125E-6 -2.59259E-6 " pathEditMode="relative" rAng="0" ptsTypes="AA">
                                      <p:cBhvr>
                                        <p:cTn id="9" dur="1500" fill="hold"/>
                                        <p:tgtEl>
                                          <p:spTgt spid="8"/>
                                        </p:tgtEl>
                                        <p:attrNameLst>
                                          <p:attrName>ppt_x</p:attrName>
                                          <p:attrName>ppt_y</p:attrName>
                                        </p:attrNameLst>
                                      </p:cBhvr>
                                      <p:rCtr x="1810" y="0"/>
                                    </p:animMotion>
                                  </p:childTnLst>
                                </p:cTn>
                              </p:par>
                              <p:par>
                                <p:cTn id="10" presetID="22" presetClass="entr" presetSubtype="1" fill="hold"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up)">
                                      <p:cBhvr>
                                        <p:cTn id="12" dur="1000"/>
                                        <p:tgtEl>
                                          <p:spTgt spid="26"/>
                                        </p:tgtEl>
                                      </p:cBhvr>
                                    </p:animEffect>
                                  </p:childTnLst>
                                </p:cTn>
                              </p:par>
                              <p:par>
                                <p:cTn id="13" presetID="22" presetClass="entr" presetSubtype="8" fill="hold" nodeType="withEffect">
                                  <p:stCondLst>
                                    <p:cond delay="50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1000"/>
                                        <p:tgtEl>
                                          <p:spTgt spid="2"/>
                                        </p:tgtEl>
                                      </p:cBhvr>
                                    </p:animEffect>
                                  </p:childTnLst>
                                </p:cTn>
                              </p:par>
                              <p:par>
                                <p:cTn id="16" presetID="10" presetClass="entr" presetSubtype="0" fill="hold" nodeType="withEffect">
                                  <p:stCondLst>
                                    <p:cond delay="10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childTnLst>
                                </p:cTn>
                              </p:par>
                              <p:par>
                                <p:cTn id="19" presetID="63" presetClass="path" presetSubtype="0" accel="50000" decel="50000" fill="hold" nodeType="withEffect">
                                  <p:stCondLst>
                                    <p:cond delay="1000"/>
                                  </p:stCondLst>
                                  <p:childTnLst>
                                    <p:animMotion origin="layout" path="M -0.04128 -2.59259E-6 L 3.125E-6 -2.59259E-6 " pathEditMode="relative" rAng="0" ptsTypes="AA">
                                      <p:cBhvr>
                                        <p:cTn id="20" dur="1500" fill="hold"/>
                                        <p:tgtEl>
                                          <p:spTgt spid="11"/>
                                        </p:tgtEl>
                                        <p:attrNameLst>
                                          <p:attrName>ppt_x</p:attrName>
                                          <p:attrName>ppt_y</p:attrName>
                                        </p:attrNameLst>
                                      </p:cBhvr>
                                      <p:rCtr x="1810" y="0"/>
                                    </p:animMotion>
                                  </p:childTnLst>
                                </p:cTn>
                              </p:par>
                              <p:par>
                                <p:cTn id="21" presetID="22" presetClass="entr" presetSubtype="4" fill="hold" nodeType="withEffect">
                                  <p:stCondLst>
                                    <p:cond delay="1000"/>
                                  </p:stCondLst>
                                  <p:childTnLst>
                                    <p:set>
                                      <p:cBhvr>
                                        <p:cTn id="22" dur="1" fill="hold">
                                          <p:stCondLst>
                                            <p:cond delay="0"/>
                                          </p:stCondLst>
                                        </p:cTn>
                                        <p:tgtEl>
                                          <p:spTgt spid="29"/>
                                        </p:tgtEl>
                                        <p:attrNameLst>
                                          <p:attrName>style.visibility</p:attrName>
                                        </p:attrNameLst>
                                      </p:cBhvr>
                                      <p:to>
                                        <p:strVal val="visible"/>
                                      </p:to>
                                    </p:set>
                                    <p:animEffect transition="in" filter="wipe(down)">
                                      <p:cBhvr>
                                        <p:cTn id="23" dur="1000"/>
                                        <p:tgtEl>
                                          <p:spTgt spid="29"/>
                                        </p:tgtEl>
                                      </p:cBhvr>
                                    </p:animEffect>
                                  </p:childTnLst>
                                </p:cTn>
                              </p:par>
                              <p:par>
                                <p:cTn id="24" presetID="22" presetClass="entr" presetSubtype="2" fill="hold" nodeType="withEffect">
                                  <p:stCondLst>
                                    <p:cond delay="1500"/>
                                  </p:stCondLst>
                                  <p:childTnLst>
                                    <p:set>
                                      <p:cBhvr>
                                        <p:cTn id="25" dur="1" fill="hold">
                                          <p:stCondLst>
                                            <p:cond delay="0"/>
                                          </p:stCondLst>
                                        </p:cTn>
                                        <p:tgtEl>
                                          <p:spTgt spid="3"/>
                                        </p:tgtEl>
                                        <p:attrNameLst>
                                          <p:attrName>style.visibility</p:attrName>
                                        </p:attrNameLst>
                                      </p:cBhvr>
                                      <p:to>
                                        <p:strVal val="visible"/>
                                      </p:to>
                                    </p:set>
                                    <p:animEffect transition="in" filter="wipe(right)">
                                      <p:cBhvr>
                                        <p:cTn id="26" dur="1000"/>
                                        <p:tgtEl>
                                          <p:spTgt spid="3"/>
                                        </p:tgtEl>
                                      </p:cBhvr>
                                    </p:animEffect>
                                  </p:childTnLst>
                                </p:cTn>
                              </p:par>
                              <p:par>
                                <p:cTn id="27" presetID="10" presetClass="entr" presetSubtype="0" fill="hold" nodeType="withEffect">
                                  <p:stCondLst>
                                    <p:cond delay="20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childTnLst>
                                </p:cTn>
                              </p:par>
                              <p:par>
                                <p:cTn id="30" presetID="63" presetClass="path" presetSubtype="0" accel="50000" decel="50000" fill="hold" nodeType="withEffect">
                                  <p:stCondLst>
                                    <p:cond delay="2000"/>
                                  </p:stCondLst>
                                  <p:childTnLst>
                                    <p:animMotion origin="layout" path="M -0.04128 -2.59259E-6 L 3.125E-6 -2.59259E-6 " pathEditMode="relative" rAng="0" ptsTypes="AA">
                                      <p:cBhvr>
                                        <p:cTn id="31" dur="1500" fill="hold"/>
                                        <p:tgtEl>
                                          <p:spTgt spid="14"/>
                                        </p:tgtEl>
                                        <p:attrNameLst>
                                          <p:attrName>ppt_x</p:attrName>
                                          <p:attrName>ppt_y</p:attrName>
                                        </p:attrNameLst>
                                      </p:cBhvr>
                                      <p:rCtr x="1810" y="0"/>
                                    </p:animMotion>
                                  </p:childTnLst>
                                </p:cTn>
                              </p:par>
                              <p:par>
                                <p:cTn id="32" presetID="10" presetClass="entr" presetSubtype="0" fill="hold" nodeType="withEffect">
                                  <p:stCondLst>
                                    <p:cond delay="300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000"/>
                                        <p:tgtEl>
                                          <p:spTgt spid="17"/>
                                        </p:tgtEl>
                                      </p:cBhvr>
                                    </p:animEffect>
                                  </p:childTnLst>
                                </p:cTn>
                              </p:par>
                              <p:par>
                                <p:cTn id="35" presetID="63" presetClass="path" presetSubtype="0" accel="50000" decel="50000" fill="hold" nodeType="withEffect">
                                  <p:stCondLst>
                                    <p:cond delay="3000"/>
                                  </p:stCondLst>
                                  <p:childTnLst>
                                    <p:animMotion origin="layout" path="M -0.04128 -2.59259E-6 L 3.125E-6 -2.59259E-6 " pathEditMode="relative" rAng="0" ptsTypes="AA">
                                      <p:cBhvr>
                                        <p:cTn id="36" dur="1500" fill="hold"/>
                                        <p:tgtEl>
                                          <p:spTgt spid="17"/>
                                        </p:tgtEl>
                                        <p:attrNameLst>
                                          <p:attrName>ppt_x</p:attrName>
                                          <p:attrName>ppt_y</p:attrName>
                                        </p:attrNameLst>
                                      </p:cBhvr>
                                      <p:rCtr x="1810" y="0"/>
                                    </p:animMotion>
                                  </p:childTnLst>
                                </p:cTn>
                              </p:par>
                              <p:par>
                                <p:cTn id="37" presetID="10" presetClass="entr" presetSubtype="0" fill="hold" nodeType="withEffect">
                                  <p:stCondLst>
                                    <p:cond delay="400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1000"/>
                                        <p:tgtEl>
                                          <p:spTgt spid="20"/>
                                        </p:tgtEl>
                                      </p:cBhvr>
                                    </p:animEffect>
                                  </p:childTnLst>
                                </p:cTn>
                              </p:par>
                              <p:par>
                                <p:cTn id="40" presetID="63" presetClass="path" presetSubtype="0" accel="50000" decel="50000" fill="hold" nodeType="withEffect">
                                  <p:stCondLst>
                                    <p:cond delay="4000"/>
                                  </p:stCondLst>
                                  <p:childTnLst>
                                    <p:animMotion origin="layout" path="M -0.04128 -2.59259E-6 L 3.125E-6 -2.59259E-6 " pathEditMode="relative" rAng="0" ptsTypes="AA">
                                      <p:cBhvr>
                                        <p:cTn id="41" dur="1500" fill="hold"/>
                                        <p:tgtEl>
                                          <p:spTgt spid="20"/>
                                        </p:tgtEl>
                                        <p:attrNameLst>
                                          <p:attrName>ppt_x</p:attrName>
                                          <p:attrName>ppt_y</p:attrName>
                                        </p:attrNameLst>
                                      </p:cBhvr>
                                      <p:rCtr x="1810" y="0"/>
                                    </p:animMotion>
                                  </p:childTnLst>
                                </p:cTn>
                              </p:par>
                              <p:par>
                                <p:cTn id="42" presetID="10" presetClass="entr" presetSubtype="0" fill="hold" nodeType="withEffect">
                                  <p:stCondLst>
                                    <p:cond delay="500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1000"/>
                                        <p:tgtEl>
                                          <p:spTgt spid="23"/>
                                        </p:tgtEl>
                                      </p:cBhvr>
                                    </p:animEffect>
                                  </p:childTnLst>
                                </p:cTn>
                              </p:par>
                              <p:par>
                                <p:cTn id="45" presetID="63" presetClass="path" presetSubtype="0" accel="50000" decel="50000" fill="hold" nodeType="withEffect">
                                  <p:stCondLst>
                                    <p:cond delay="5000"/>
                                  </p:stCondLst>
                                  <p:childTnLst>
                                    <p:animMotion origin="layout" path="M -0.04128 -2.59259E-6 L 3.125E-6 -2.59259E-6 " pathEditMode="relative" rAng="0" ptsTypes="AA">
                                      <p:cBhvr>
                                        <p:cTn id="46" dur="1500" fill="hold"/>
                                        <p:tgtEl>
                                          <p:spTgt spid="23"/>
                                        </p:tgtEl>
                                        <p:attrNameLst>
                                          <p:attrName>ppt_x</p:attrName>
                                          <p:attrName>ppt_y</p:attrName>
                                        </p:attrNameLst>
                                      </p:cBhvr>
                                      <p:rCtr x="1810" y="0"/>
                                    </p:animMotion>
                                  </p:childTnLst>
                                </p:cTn>
                              </p:par>
                              <p:par>
                                <p:cTn id="47" presetID="22" presetClass="entr" presetSubtype="1" fill="hold" nodeType="withEffect">
                                  <p:stCondLst>
                                    <p:cond delay="2000"/>
                                  </p:stCondLst>
                                  <p:childTnLst>
                                    <p:set>
                                      <p:cBhvr>
                                        <p:cTn id="48" dur="1" fill="hold">
                                          <p:stCondLst>
                                            <p:cond delay="0"/>
                                          </p:stCondLst>
                                        </p:cTn>
                                        <p:tgtEl>
                                          <p:spTgt spid="30"/>
                                        </p:tgtEl>
                                        <p:attrNameLst>
                                          <p:attrName>style.visibility</p:attrName>
                                        </p:attrNameLst>
                                      </p:cBhvr>
                                      <p:to>
                                        <p:strVal val="visible"/>
                                      </p:to>
                                    </p:set>
                                    <p:animEffect transition="in" filter="wipe(up)">
                                      <p:cBhvr>
                                        <p:cTn id="49" dur="1000"/>
                                        <p:tgtEl>
                                          <p:spTgt spid="30"/>
                                        </p:tgtEl>
                                      </p:cBhvr>
                                    </p:animEffect>
                                  </p:childTnLst>
                                </p:cTn>
                              </p:par>
                              <p:par>
                                <p:cTn id="50" presetID="22" presetClass="entr" presetSubtype="4" fill="hold" nodeType="withEffect">
                                  <p:stCondLst>
                                    <p:cond delay="3000"/>
                                  </p:stCondLst>
                                  <p:childTnLst>
                                    <p:set>
                                      <p:cBhvr>
                                        <p:cTn id="51" dur="1" fill="hold">
                                          <p:stCondLst>
                                            <p:cond delay="0"/>
                                          </p:stCondLst>
                                        </p:cTn>
                                        <p:tgtEl>
                                          <p:spTgt spid="32"/>
                                        </p:tgtEl>
                                        <p:attrNameLst>
                                          <p:attrName>style.visibility</p:attrName>
                                        </p:attrNameLst>
                                      </p:cBhvr>
                                      <p:to>
                                        <p:strVal val="visible"/>
                                      </p:to>
                                    </p:set>
                                    <p:animEffect transition="in" filter="wipe(down)">
                                      <p:cBhvr>
                                        <p:cTn id="52" dur="1000"/>
                                        <p:tgtEl>
                                          <p:spTgt spid="32"/>
                                        </p:tgtEl>
                                      </p:cBhvr>
                                    </p:animEffect>
                                  </p:childTnLst>
                                </p:cTn>
                              </p:par>
                              <p:par>
                                <p:cTn id="53" presetID="22" presetClass="entr" presetSubtype="1" fill="hold" nodeType="withEffect">
                                  <p:stCondLst>
                                    <p:cond delay="4000"/>
                                  </p:stCondLst>
                                  <p:childTnLst>
                                    <p:set>
                                      <p:cBhvr>
                                        <p:cTn id="54" dur="1" fill="hold">
                                          <p:stCondLst>
                                            <p:cond delay="0"/>
                                          </p:stCondLst>
                                        </p:cTn>
                                        <p:tgtEl>
                                          <p:spTgt spid="31"/>
                                        </p:tgtEl>
                                        <p:attrNameLst>
                                          <p:attrName>style.visibility</p:attrName>
                                        </p:attrNameLst>
                                      </p:cBhvr>
                                      <p:to>
                                        <p:strVal val="visible"/>
                                      </p:to>
                                    </p:set>
                                    <p:animEffect transition="in" filter="wipe(up)">
                                      <p:cBhvr>
                                        <p:cTn id="55" dur="1000"/>
                                        <p:tgtEl>
                                          <p:spTgt spid="31"/>
                                        </p:tgtEl>
                                      </p:cBhvr>
                                    </p:animEffect>
                                  </p:childTnLst>
                                </p:cTn>
                              </p:par>
                              <p:par>
                                <p:cTn id="56" presetID="22" presetClass="entr" presetSubtype="4" fill="hold" nodeType="withEffect">
                                  <p:stCondLst>
                                    <p:cond delay="5000"/>
                                  </p:stCondLst>
                                  <p:childTnLst>
                                    <p:set>
                                      <p:cBhvr>
                                        <p:cTn id="57" dur="1" fill="hold">
                                          <p:stCondLst>
                                            <p:cond delay="0"/>
                                          </p:stCondLst>
                                        </p:cTn>
                                        <p:tgtEl>
                                          <p:spTgt spid="33"/>
                                        </p:tgtEl>
                                        <p:attrNameLst>
                                          <p:attrName>style.visibility</p:attrName>
                                        </p:attrNameLst>
                                      </p:cBhvr>
                                      <p:to>
                                        <p:strVal val="visible"/>
                                      </p:to>
                                    </p:set>
                                    <p:animEffect transition="in" filter="wipe(down)">
                                      <p:cBhvr>
                                        <p:cTn id="58" dur="1000"/>
                                        <p:tgtEl>
                                          <p:spTgt spid="33"/>
                                        </p:tgtEl>
                                      </p:cBhvr>
                                    </p:animEffect>
                                  </p:childTnLst>
                                </p:cTn>
                              </p:par>
                              <p:par>
                                <p:cTn id="59" presetID="22" presetClass="entr" presetSubtype="8" fill="hold" nodeType="withEffect">
                                  <p:stCondLst>
                                    <p:cond delay="2500"/>
                                  </p:stCondLst>
                                  <p:childTnLst>
                                    <p:set>
                                      <p:cBhvr>
                                        <p:cTn id="60" dur="1" fill="hold">
                                          <p:stCondLst>
                                            <p:cond delay="0"/>
                                          </p:stCondLst>
                                        </p:cTn>
                                        <p:tgtEl>
                                          <p:spTgt spid="5"/>
                                        </p:tgtEl>
                                        <p:attrNameLst>
                                          <p:attrName>style.visibility</p:attrName>
                                        </p:attrNameLst>
                                      </p:cBhvr>
                                      <p:to>
                                        <p:strVal val="visible"/>
                                      </p:to>
                                    </p:set>
                                    <p:animEffect transition="in" filter="wipe(left)">
                                      <p:cBhvr>
                                        <p:cTn id="61" dur="1000"/>
                                        <p:tgtEl>
                                          <p:spTgt spid="5"/>
                                        </p:tgtEl>
                                      </p:cBhvr>
                                    </p:animEffect>
                                  </p:childTnLst>
                                </p:cTn>
                              </p:par>
                              <p:par>
                                <p:cTn id="62" presetID="22" presetClass="entr" presetSubtype="2" fill="hold" nodeType="withEffect">
                                  <p:stCondLst>
                                    <p:cond delay="3500"/>
                                  </p:stCondLst>
                                  <p:childTnLst>
                                    <p:set>
                                      <p:cBhvr>
                                        <p:cTn id="63" dur="1" fill="hold">
                                          <p:stCondLst>
                                            <p:cond delay="0"/>
                                          </p:stCondLst>
                                        </p:cTn>
                                        <p:tgtEl>
                                          <p:spTgt spid="4"/>
                                        </p:tgtEl>
                                        <p:attrNameLst>
                                          <p:attrName>style.visibility</p:attrName>
                                        </p:attrNameLst>
                                      </p:cBhvr>
                                      <p:to>
                                        <p:strVal val="visible"/>
                                      </p:to>
                                    </p:set>
                                    <p:animEffect transition="in" filter="wipe(right)">
                                      <p:cBhvr>
                                        <p:cTn id="64" dur="1000"/>
                                        <p:tgtEl>
                                          <p:spTgt spid="4"/>
                                        </p:tgtEl>
                                      </p:cBhvr>
                                    </p:animEffect>
                                  </p:childTnLst>
                                </p:cTn>
                              </p:par>
                              <p:par>
                                <p:cTn id="65" presetID="22" presetClass="entr" presetSubtype="8" fill="hold" nodeType="withEffect">
                                  <p:stCondLst>
                                    <p:cond delay="4500"/>
                                  </p:stCondLst>
                                  <p:childTnLst>
                                    <p:set>
                                      <p:cBhvr>
                                        <p:cTn id="66" dur="1" fill="hold">
                                          <p:stCondLst>
                                            <p:cond delay="0"/>
                                          </p:stCondLst>
                                        </p:cTn>
                                        <p:tgtEl>
                                          <p:spTgt spid="50"/>
                                        </p:tgtEl>
                                        <p:attrNameLst>
                                          <p:attrName>style.visibility</p:attrName>
                                        </p:attrNameLst>
                                      </p:cBhvr>
                                      <p:to>
                                        <p:strVal val="visible"/>
                                      </p:to>
                                    </p:set>
                                    <p:animEffect transition="in" filter="wipe(left)">
                                      <p:cBhvr>
                                        <p:cTn id="67" dur="1000"/>
                                        <p:tgtEl>
                                          <p:spTgt spid="50"/>
                                        </p:tgtEl>
                                      </p:cBhvr>
                                    </p:animEffect>
                                  </p:childTnLst>
                                </p:cTn>
                              </p:par>
                              <p:par>
                                <p:cTn id="68" presetID="22" presetClass="entr" presetSubtype="2" fill="hold" nodeType="withEffect">
                                  <p:stCondLst>
                                    <p:cond delay="5500"/>
                                  </p:stCondLst>
                                  <p:childTnLst>
                                    <p:set>
                                      <p:cBhvr>
                                        <p:cTn id="69" dur="1" fill="hold">
                                          <p:stCondLst>
                                            <p:cond delay="0"/>
                                          </p:stCondLst>
                                        </p:cTn>
                                        <p:tgtEl>
                                          <p:spTgt spid="51"/>
                                        </p:tgtEl>
                                        <p:attrNameLst>
                                          <p:attrName>style.visibility</p:attrName>
                                        </p:attrNameLst>
                                      </p:cBhvr>
                                      <p:to>
                                        <p:strVal val="visible"/>
                                      </p:to>
                                    </p:set>
                                    <p:animEffect transition="in" filter="wipe(right)">
                                      <p:cBhvr>
                                        <p:cTn id="70" dur="1000"/>
                                        <p:tgtEl>
                                          <p:spTgt spid="51"/>
                                        </p:tgtEl>
                                      </p:cBhvr>
                                    </p:animEffect>
                                  </p:childTnLst>
                                </p:cTn>
                              </p:par>
                              <p:par>
                                <p:cTn id="71" presetID="17" presetClass="entr" presetSubtype="8" fill="hold" nodeType="withEffect">
                                  <p:stCondLst>
                                    <p:cond delay="0"/>
                                  </p:stCondLst>
                                  <p:childTnLst>
                                    <p:set>
                                      <p:cBhvr>
                                        <p:cTn id="72" dur="1" fill="hold">
                                          <p:stCondLst>
                                            <p:cond delay="0"/>
                                          </p:stCondLst>
                                        </p:cTn>
                                        <p:tgtEl>
                                          <p:spTgt spid="7"/>
                                        </p:tgtEl>
                                        <p:attrNameLst>
                                          <p:attrName>style.visibility</p:attrName>
                                        </p:attrNameLst>
                                      </p:cBhvr>
                                      <p:to>
                                        <p:strVal val="visible"/>
                                      </p:to>
                                    </p:set>
                                    <p:anim calcmode="lin" valueType="num">
                                      <p:cBhvr>
                                        <p:cTn id="73" dur="5500" fill="hold"/>
                                        <p:tgtEl>
                                          <p:spTgt spid="7"/>
                                        </p:tgtEl>
                                        <p:attrNameLst>
                                          <p:attrName>ppt_x</p:attrName>
                                        </p:attrNameLst>
                                      </p:cBhvr>
                                      <p:tavLst>
                                        <p:tav tm="0">
                                          <p:val>
                                            <p:strVal val="#ppt_x-#ppt_w/2"/>
                                          </p:val>
                                        </p:tav>
                                        <p:tav tm="100000">
                                          <p:val>
                                            <p:strVal val="#ppt_x"/>
                                          </p:val>
                                        </p:tav>
                                      </p:tavLst>
                                    </p:anim>
                                    <p:anim calcmode="lin" valueType="num">
                                      <p:cBhvr>
                                        <p:cTn id="74" dur="5500" fill="hold"/>
                                        <p:tgtEl>
                                          <p:spTgt spid="7"/>
                                        </p:tgtEl>
                                        <p:attrNameLst>
                                          <p:attrName>ppt_y</p:attrName>
                                        </p:attrNameLst>
                                      </p:cBhvr>
                                      <p:tavLst>
                                        <p:tav tm="0">
                                          <p:val>
                                            <p:strVal val="#ppt_y"/>
                                          </p:val>
                                        </p:tav>
                                        <p:tav tm="100000">
                                          <p:val>
                                            <p:strVal val="#ppt_y"/>
                                          </p:val>
                                        </p:tav>
                                      </p:tavLst>
                                    </p:anim>
                                    <p:anim calcmode="lin" valueType="num">
                                      <p:cBhvr>
                                        <p:cTn id="75" dur="5500" fill="hold"/>
                                        <p:tgtEl>
                                          <p:spTgt spid="7"/>
                                        </p:tgtEl>
                                        <p:attrNameLst>
                                          <p:attrName>ppt_w</p:attrName>
                                        </p:attrNameLst>
                                      </p:cBhvr>
                                      <p:tavLst>
                                        <p:tav tm="0">
                                          <p:val>
                                            <p:fltVal val="0"/>
                                          </p:val>
                                        </p:tav>
                                        <p:tav tm="100000">
                                          <p:val>
                                            <p:strVal val="#ppt_w"/>
                                          </p:val>
                                        </p:tav>
                                      </p:tavLst>
                                    </p:anim>
                                    <p:anim calcmode="lin" valueType="num">
                                      <p:cBhvr>
                                        <p:cTn id="76" dur="55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996D078-AC9B-1F1E-CF5B-6424DD9410CC}"/>
              </a:ext>
            </a:extLst>
          </p:cNvPr>
          <p:cNvSpPr txBox="1">
            <a:spLocks/>
          </p:cNvSpPr>
          <p:nvPr/>
        </p:nvSpPr>
        <p:spPr>
          <a:xfrm>
            <a:off x="-119270" y="394236"/>
            <a:ext cx="12582940" cy="6024784"/>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bg1"/>
                </a:solidFill>
                <a:latin typeface="Montserrat" pitchFamily="2" charset="77"/>
                <a:ea typeface="+mj-ea"/>
                <a:cs typeface="+mj-cs"/>
              </a:defRPr>
            </a:lvl1pPr>
          </a:lstStyle>
          <a:p>
            <a:pPr>
              <a:lnSpc>
                <a:spcPts val="5880"/>
              </a:lnSpc>
            </a:pPr>
            <a:r>
              <a:rPr lang="en-US" sz="36000" spc="600" dirty="0">
                <a:solidFill>
                  <a:schemeClr val="bg1">
                    <a:alpha val="13087"/>
                  </a:schemeClr>
                </a:solidFill>
                <a:latin typeface="Arial Black" panose="020B0604020202020204" pitchFamily="34" charset="0"/>
                <a:cs typeface="Arial Black" panose="020B0604020202020204" pitchFamily="34" charset="0"/>
              </a:rPr>
              <a:t>GTM</a:t>
            </a:r>
            <a:endParaRPr lang="en-UA" sz="36000" spc="600" dirty="0">
              <a:solidFill>
                <a:schemeClr val="bg1">
                  <a:alpha val="13087"/>
                </a:schemeClr>
              </a:solidFill>
              <a:latin typeface="Arial Black" panose="020B0604020202020204" pitchFamily="34" charset="0"/>
              <a:cs typeface="Arial Black" panose="020B0604020202020204" pitchFamily="34" charset="0"/>
            </a:endParaRPr>
          </a:p>
        </p:txBody>
      </p:sp>
      <p:pic>
        <p:nvPicPr>
          <p:cNvPr id="4" name="Picture 3">
            <a:extLst>
              <a:ext uri="{FF2B5EF4-FFF2-40B4-BE49-F238E27FC236}">
                <a16:creationId xmlns:a16="http://schemas.microsoft.com/office/drawing/2014/main" id="{7FEC2636-F301-1DB0-0BB4-2133735D3088}"/>
              </a:ext>
            </a:extLst>
          </p:cNvPr>
          <p:cNvPicPr>
            <a:picLocks noChangeAspect="1"/>
          </p:cNvPicPr>
          <p:nvPr/>
        </p:nvPicPr>
        <p:blipFill>
          <a:blip r:embed="rId3"/>
          <a:srcRect/>
          <a:stretch/>
        </p:blipFill>
        <p:spPr>
          <a:xfrm rot="13931355">
            <a:off x="-3490759" y="-1987722"/>
            <a:ext cx="12628891" cy="12628891"/>
          </a:xfrm>
          <a:prstGeom prst="rect">
            <a:avLst/>
          </a:prstGeom>
        </p:spPr>
      </p:pic>
      <p:sp>
        <p:nvSpPr>
          <p:cNvPr id="3" name="Subtitle 2">
            <a:extLst>
              <a:ext uri="{FF2B5EF4-FFF2-40B4-BE49-F238E27FC236}">
                <a16:creationId xmlns:a16="http://schemas.microsoft.com/office/drawing/2014/main" id="{A8793496-993F-F53A-A409-A28BFB1AE225}"/>
              </a:ext>
            </a:extLst>
          </p:cNvPr>
          <p:cNvSpPr>
            <a:spLocks noGrp="1"/>
          </p:cNvSpPr>
          <p:nvPr>
            <p:ph type="subTitle" idx="1"/>
          </p:nvPr>
        </p:nvSpPr>
        <p:spPr>
          <a:xfrm>
            <a:off x="7932534" y="5949173"/>
            <a:ext cx="3724028" cy="512762"/>
          </a:xfrm>
        </p:spPr>
        <p:txBody>
          <a:bodyPr/>
          <a:lstStyle/>
          <a:p>
            <a:pPr algn="r"/>
            <a:r>
              <a:rPr lang="en-UA" sz="2000" dirty="0">
                <a:solidFill>
                  <a:schemeClr val="bg2"/>
                </a:solidFill>
              </a:rPr>
              <a:t>Presented by YouExec</a:t>
            </a:r>
          </a:p>
        </p:txBody>
      </p:sp>
      <p:sp>
        <p:nvSpPr>
          <p:cNvPr id="6" name="Rectangle 5">
            <a:extLst>
              <a:ext uri="{FF2B5EF4-FFF2-40B4-BE49-F238E27FC236}">
                <a16:creationId xmlns:a16="http://schemas.microsoft.com/office/drawing/2014/main" id="{8524DC22-A9C3-3AF5-8FFD-3C3B6148DF70}"/>
              </a:ext>
            </a:extLst>
          </p:cNvPr>
          <p:cNvSpPr/>
          <p:nvPr/>
        </p:nvSpPr>
        <p:spPr>
          <a:xfrm>
            <a:off x="0" y="0"/>
            <a:ext cx="12192000" cy="78735"/>
          </a:xfrm>
          <a:prstGeom prst="rect">
            <a:avLst/>
          </a:prstGeom>
          <a:gradFill>
            <a:gsLst>
              <a:gs pos="0">
                <a:schemeClr val="accent1"/>
              </a:gs>
              <a:gs pos="28000">
                <a:schemeClr val="tx2">
                  <a:lumMod val="40000"/>
                  <a:lumOff val="60000"/>
                </a:schemeClr>
              </a:gs>
              <a:gs pos="61000">
                <a:schemeClr val="accent1">
                  <a:lumMod val="60000"/>
                  <a:lumOff val="4000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7" name="Title 1">
            <a:extLst>
              <a:ext uri="{FF2B5EF4-FFF2-40B4-BE49-F238E27FC236}">
                <a16:creationId xmlns:a16="http://schemas.microsoft.com/office/drawing/2014/main" id="{B74714F1-0F3C-95DC-5B65-992EBE1828CC}"/>
              </a:ext>
            </a:extLst>
          </p:cNvPr>
          <p:cNvSpPr txBox="1">
            <a:spLocks/>
          </p:cNvSpPr>
          <p:nvPr/>
        </p:nvSpPr>
        <p:spPr>
          <a:xfrm>
            <a:off x="4259934" y="3159070"/>
            <a:ext cx="3285565" cy="793995"/>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bg1"/>
                </a:solidFill>
                <a:latin typeface="Montserrat" pitchFamily="2" charset="77"/>
                <a:ea typeface="+mj-ea"/>
                <a:cs typeface="+mj-cs"/>
              </a:defRPr>
            </a:lvl1pPr>
          </a:lstStyle>
          <a:p>
            <a:pPr algn="l">
              <a:lnSpc>
                <a:spcPts val="5880"/>
              </a:lnSpc>
            </a:pPr>
            <a:r>
              <a:rPr lang="en-UA" sz="3800" b="0"/>
              <a:t>STRATEGY</a:t>
            </a:r>
            <a:endParaRPr lang="en-UA" sz="3800" b="0" dirty="0"/>
          </a:p>
        </p:txBody>
      </p:sp>
      <p:pic>
        <p:nvPicPr>
          <p:cNvPr id="5" name="Picture 4">
            <a:extLst>
              <a:ext uri="{FF2B5EF4-FFF2-40B4-BE49-F238E27FC236}">
                <a16:creationId xmlns:a16="http://schemas.microsoft.com/office/drawing/2014/main" id="{5874B945-DD18-CC13-94FF-820BCE451CFE}"/>
              </a:ext>
            </a:extLst>
          </p:cNvPr>
          <p:cNvPicPr>
            <a:picLocks noChangeAspect="1"/>
          </p:cNvPicPr>
          <p:nvPr/>
        </p:nvPicPr>
        <p:blipFill>
          <a:blip r:embed="rId3">
            <a:alphaModFix amt="66000"/>
          </a:blip>
          <a:srcRect/>
          <a:stretch/>
        </p:blipFill>
        <p:spPr>
          <a:xfrm rot="8731840" flipV="1">
            <a:off x="1831924" y="459724"/>
            <a:ext cx="8141583" cy="5398690"/>
          </a:xfrm>
          <a:prstGeom prst="rect">
            <a:avLst/>
          </a:prstGeom>
        </p:spPr>
      </p:pic>
      <p:sp>
        <p:nvSpPr>
          <p:cNvPr id="2" name="Title 1">
            <a:extLst>
              <a:ext uri="{FF2B5EF4-FFF2-40B4-BE49-F238E27FC236}">
                <a16:creationId xmlns:a16="http://schemas.microsoft.com/office/drawing/2014/main" id="{3B5D4975-1DC1-3617-6A7B-0B68333683C4}"/>
              </a:ext>
            </a:extLst>
          </p:cNvPr>
          <p:cNvSpPr>
            <a:spLocks noGrp="1"/>
          </p:cNvSpPr>
          <p:nvPr>
            <p:ph type="ctrTitle"/>
          </p:nvPr>
        </p:nvSpPr>
        <p:spPr>
          <a:xfrm>
            <a:off x="1229252" y="2477803"/>
            <a:ext cx="6061364" cy="669526"/>
          </a:xfrm>
        </p:spPr>
        <p:txBody>
          <a:bodyPr/>
          <a:lstStyle/>
          <a:p>
            <a:pPr algn="l">
              <a:lnSpc>
                <a:spcPts val="5880"/>
              </a:lnSpc>
            </a:pPr>
            <a:r>
              <a:rPr lang="en-UA" sz="4400"/>
              <a:t>GO</a:t>
            </a:r>
            <a:r>
              <a:rPr lang="en-US" sz="4400" dirty="0"/>
              <a:t>-</a:t>
            </a:r>
            <a:r>
              <a:rPr lang="en-UA" sz="4400"/>
              <a:t>TO</a:t>
            </a:r>
            <a:r>
              <a:rPr lang="en-US" sz="4400" dirty="0"/>
              <a:t>-</a:t>
            </a:r>
            <a:r>
              <a:rPr lang="en-UA" sz="4400"/>
              <a:t>MARKET</a:t>
            </a:r>
            <a:endParaRPr lang="en-UA" sz="4400" b="0" dirty="0"/>
          </a:p>
        </p:txBody>
      </p:sp>
      <p:pic>
        <p:nvPicPr>
          <p:cNvPr id="8" name="Picture 7">
            <a:extLst>
              <a:ext uri="{FF2B5EF4-FFF2-40B4-BE49-F238E27FC236}">
                <a16:creationId xmlns:a16="http://schemas.microsoft.com/office/drawing/2014/main" id="{2131836F-395B-641E-BF43-1C8E3F70553C}"/>
              </a:ext>
            </a:extLst>
          </p:cNvPr>
          <p:cNvPicPr>
            <a:picLocks noChangeAspect="1"/>
          </p:cNvPicPr>
          <p:nvPr/>
        </p:nvPicPr>
        <p:blipFill>
          <a:blip r:embed="rId4">
            <a:alphaModFix amt="54000"/>
          </a:blip>
          <a:srcRect/>
          <a:stretch/>
        </p:blipFill>
        <p:spPr>
          <a:xfrm rot="17965638" flipH="1">
            <a:off x="8641477" y="-2580864"/>
            <a:ext cx="7236873" cy="7236873"/>
          </a:xfrm>
          <a:prstGeom prst="rect">
            <a:avLst/>
          </a:prstGeom>
        </p:spPr>
      </p:pic>
      <p:sp>
        <p:nvSpPr>
          <p:cNvPr id="10" name="Rectangle 9">
            <a:extLst>
              <a:ext uri="{FF2B5EF4-FFF2-40B4-BE49-F238E27FC236}">
                <a16:creationId xmlns:a16="http://schemas.microsoft.com/office/drawing/2014/main" id="{FE047D2C-5193-745B-AF60-0C460301B689}"/>
              </a:ext>
            </a:extLst>
          </p:cNvPr>
          <p:cNvSpPr/>
          <p:nvPr/>
        </p:nvSpPr>
        <p:spPr>
          <a:xfrm>
            <a:off x="8442960" y="5741692"/>
            <a:ext cx="3749040" cy="78735"/>
          </a:xfrm>
          <a:prstGeom prst="rect">
            <a:avLst/>
          </a:prstGeom>
          <a:gradFill>
            <a:gsLst>
              <a:gs pos="100000">
                <a:schemeClr val="accent2">
                  <a:lumMod val="75000"/>
                </a:schemeClr>
              </a:gs>
              <a:gs pos="49000">
                <a:schemeClr val="tx2">
                  <a:lumMod val="40000"/>
                  <a:lumOff val="60000"/>
                </a:schemeClr>
              </a:gs>
              <a:gs pos="0">
                <a:schemeClr val="accent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11" name="Picture 10">
            <a:extLst>
              <a:ext uri="{FF2B5EF4-FFF2-40B4-BE49-F238E27FC236}">
                <a16:creationId xmlns:a16="http://schemas.microsoft.com/office/drawing/2014/main" id="{88244FED-8FFF-DCA3-0A61-CBACA6812E5A}"/>
              </a:ext>
            </a:extLst>
          </p:cNvPr>
          <p:cNvPicPr>
            <a:picLocks noChangeAspect="1"/>
          </p:cNvPicPr>
          <p:nvPr/>
        </p:nvPicPr>
        <p:blipFill>
          <a:blip r:embed="rId4">
            <a:alphaModFix amt="32000"/>
          </a:blip>
          <a:srcRect/>
          <a:stretch/>
        </p:blipFill>
        <p:spPr>
          <a:xfrm rot="7493564" flipH="1">
            <a:off x="7606581" y="-1018685"/>
            <a:ext cx="2981706" cy="2981706"/>
          </a:xfrm>
          <a:prstGeom prst="rect">
            <a:avLst/>
          </a:prstGeom>
        </p:spPr>
      </p:pic>
    </p:spTree>
    <p:extLst>
      <p:ext uri="{BB962C8B-B14F-4D97-AF65-F5344CB8AC3E}">
        <p14:creationId xmlns:p14="http://schemas.microsoft.com/office/powerpoint/2010/main" val="2643405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3000" fill="hold"/>
                                        <p:tgtEl>
                                          <p:spTgt spid="4"/>
                                        </p:tgtEl>
                                        <p:attrNameLst>
                                          <p:attrName>ppt_w</p:attrName>
                                        </p:attrNameLst>
                                      </p:cBhvr>
                                      <p:tavLst>
                                        <p:tav tm="0">
                                          <p:val>
                                            <p:strVal val="4/3*#ppt_w"/>
                                          </p:val>
                                        </p:tav>
                                        <p:tav tm="100000">
                                          <p:val>
                                            <p:strVal val="#ppt_w"/>
                                          </p:val>
                                        </p:tav>
                                      </p:tavLst>
                                    </p:anim>
                                    <p:anim calcmode="lin" valueType="num">
                                      <p:cBhvr>
                                        <p:cTn id="8" dur="3000" fill="hold"/>
                                        <p:tgtEl>
                                          <p:spTgt spid="4"/>
                                        </p:tgtEl>
                                        <p:attrNameLst>
                                          <p:attrName>ppt_h</p:attrName>
                                        </p:attrNameLst>
                                      </p:cBhvr>
                                      <p:tavLst>
                                        <p:tav tm="0">
                                          <p:val>
                                            <p:strVal val="4/3*#ppt_h"/>
                                          </p:val>
                                        </p:tav>
                                        <p:tav tm="100000">
                                          <p:val>
                                            <p:strVal val="#ppt_h"/>
                                          </p:val>
                                        </p:tav>
                                      </p:tavLst>
                                    </p:anim>
                                  </p:childTnLst>
                                </p:cTn>
                              </p:par>
                              <p:par>
                                <p:cTn id="9" presetID="22" presetClass="entr" presetSubtype="8" fill="hold" nodeType="withEffect">
                                  <p:stCondLst>
                                    <p:cond delay="100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2500"/>
                                        <p:tgtEl>
                                          <p:spTgt spid="5"/>
                                        </p:tgtEl>
                                      </p:cBhvr>
                                    </p:animEffect>
                                  </p:childTnLst>
                                </p:cTn>
                              </p:par>
                              <p:par>
                                <p:cTn id="12" presetID="8" presetClass="emph" presetSubtype="0" fill="hold" nodeType="withEffect">
                                  <p:stCondLst>
                                    <p:cond delay="0"/>
                                  </p:stCondLst>
                                  <p:childTnLst>
                                    <p:animRot by="21600000">
                                      <p:cBhvr>
                                        <p:cTn id="13" dur="90000" fill="hold"/>
                                        <p:tgtEl>
                                          <p:spTgt spid="4"/>
                                        </p:tgtEl>
                                        <p:attrNameLst>
                                          <p:attrName>r</p:attrName>
                                        </p:attrNameLst>
                                      </p:cBhvr>
                                    </p:animRot>
                                  </p:childTnLst>
                                </p:cTn>
                              </p:par>
                              <p:par>
                                <p:cTn id="14" presetID="6" presetClass="emph" presetSubtype="0" repeatCount="indefinite" autoRev="1" fill="hold" nodeType="withEffect">
                                  <p:stCondLst>
                                    <p:cond delay="0"/>
                                  </p:stCondLst>
                                  <p:endCondLst>
                                    <p:cond evt="onNext" delay="0">
                                      <p:tgtEl>
                                        <p:sldTgt/>
                                      </p:tgtEl>
                                    </p:cond>
                                  </p:endCondLst>
                                  <p:childTnLst>
                                    <p:animScale>
                                      <p:cBhvr>
                                        <p:cTn id="15" dur="30000" fill="hold"/>
                                        <p:tgtEl>
                                          <p:spTgt spid="5"/>
                                        </p:tgtEl>
                                      </p:cBhvr>
                                      <p:by x="400000" y="400000"/>
                                    </p:animScale>
                                  </p:childTnLst>
                                </p:cTn>
                              </p:par>
                              <p:par>
                                <p:cTn id="16" presetID="8" presetClass="emph" presetSubtype="0" repeatCount="indefinite" autoRev="1" fill="hold" nodeType="withEffect">
                                  <p:stCondLst>
                                    <p:cond delay="0"/>
                                  </p:stCondLst>
                                  <p:endCondLst>
                                    <p:cond evt="onNext" delay="0">
                                      <p:tgtEl>
                                        <p:sldTgt/>
                                      </p:tgtEl>
                                    </p:cond>
                                  </p:endCondLst>
                                  <p:childTnLst>
                                    <p:animRot by="10800000">
                                      <p:cBhvr>
                                        <p:cTn id="17" dur="90000" fill="hold"/>
                                        <p:tgtEl>
                                          <p:spTgt spid="5"/>
                                        </p:tgtEl>
                                        <p:attrNameLst>
                                          <p:attrName>r</p:attrName>
                                        </p:attrNameLst>
                                      </p:cBhvr>
                                    </p:animRot>
                                  </p:childTnLst>
                                </p:cTn>
                              </p:par>
                              <p:par>
                                <p:cTn id="18" presetID="42" presetClass="entr" presetSubtype="0" fill="hold" nodeType="withEffect">
                                  <p:stCondLst>
                                    <p:cond delay="100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3000"/>
                                        <p:tgtEl>
                                          <p:spTgt spid="11"/>
                                        </p:tgtEl>
                                      </p:cBhvr>
                                    </p:animEffect>
                                    <p:anim calcmode="lin" valueType="num">
                                      <p:cBhvr>
                                        <p:cTn id="21" dur="3000" fill="hold"/>
                                        <p:tgtEl>
                                          <p:spTgt spid="11"/>
                                        </p:tgtEl>
                                        <p:attrNameLst>
                                          <p:attrName>ppt_x</p:attrName>
                                        </p:attrNameLst>
                                      </p:cBhvr>
                                      <p:tavLst>
                                        <p:tav tm="0">
                                          <p:val>
                                            <p:strVal val="#ppt_x"/>
                                          </p:val>
                                        </p:tav>
                                        <p:tav tm="100000">
                                          <p:val>
                                            <p:strVal val="#ppt_x"/>
                                          </p:val>
                                        </p:tav>
                                      </p:tavLst>
                                    </p:anim>
                                    <p:anim calcmode="lin" valueType="num">
                                      <p:cBhvr>
                                        <p:cTn id="22" dur="3000" fill="hold"/>
                                        <p:tgtEl>
                                          <p:spTgt spid="11"/>
                                        </p:tgtEl>
                                        <p:attrNameLst>
                                          <p:attrName>ppt_y</p:attrName>
                                        </p:attrNameLst>
                                      </p:cBhvr>
                                      <p:tavLst>
                                        <p:tav tm="0">
                                          <p:val>
                                            <p:strVal val="#ppt_y+.1"/>
                                          </p:val>
                                        </p:tav>
                                        <p:tav tm="100000">
                                          <p:val>
                                            <p:strVal val="#ppt_y"/>
                                          </p:val>
                                        </p:tav>
                                      </p:tavLst>
                                    </p:anim>
                                  </p:childTnLst>
                                </p:cTn>
                              </p:par>
                              <p:par>
                                <p:cTn id="23" presetID="47" presetClass="entr" presetSubtype="0" fill="hold" nodeType="withEffect">
                                  <p:stCondLst>
                                    <p:cond delay="200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3000"/>
                                        <p:tgtEl>
                                          <p:spTgt spid="8"/>
                                        </p:tgtEl>
                                      </p:cBhvr>
                                    </p:animEffect>
                                    <p:anim calcmode="lin" valueType="num">
                                      <p:cBhvr>
                                        <p:cTn id="26" dur="3000" fill="hold"/>
                                        <p:tgtEl>
                                          <p:spTgt spid="8"/>
                                        </p:tgtEl>
                                        <p:attrNameLst>
                                          <p:attrName>ppt_x</p:attrName>
                                        </p:attrNameLst>
                                      </p:cBhvr>
                                      <p:tavLst>
                                        <p:tav tm="0">
                                          <p:val>
                                            <p:strVal val="#ppt_x"/>
                                          </p:val>
                                        </p:tav>
                                        <p:tav tm="100000">
                                          <p:val>
                                            <p:strVal val="#ppt_x"/>
                                          </p:val>
                                        </p:tav>
                                      </p:tavLst>
                                    </p:anim>
                                    <p:anim calcmode="lin" valueType="num">
                                      <p:cBhvr>
                                        <p:cTn id="27" dur="3000" fill="hold"/>
                                        <p:tgtEl>
                                          <p:spTgt spid="8"/>
                                        </p:tgtEl>
                                        <p:attrNameLst>
                                          <p:attrName>ppt_y</p:attrName>
                                        </p:attrNameLst>
                                      </p:cBhvr>
                                      <p:tavLst>
                                        <p:tav tm="0">
                                          <p:val>
                                            <p:strVal val="#ppt_y-.1"/>
                                          </p:val>
                                        </p:tav>
                                        <p:tav tm="100000">
                                          <p:val>
                                            <p:strVal val="#ppt_y"/>
                                          </p:val>
                                        </p:tav>
                                      </p:tavLst>
                                    </p:anim>
                                  </p:childTnLst>
                                </p:cTn>
                              </p:par>
                              <p:par>
                                <p:cTn id="28" presetID="10" presetClass="entr" presetSubtype="0" fill="hold" grpId="0" nodeType="withEffect">
                                  <p:stCondLst>
                                    <p:cond delay="200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1000"/>
                                        <p:tgtEl>
                                          <p:spTgt spid="7"/>
                                        </p:tgtEl>
                                      </p:cBhvr>
                                    </p:animEffect>
                                  </p:childTnLst>
                                </p:cTn>
                              </p:par>
                              <p:par>
                                <p:cTn id="31" presetID="10" presetClass="entr" presetSubtype="0" fill="hold" grpId="0" nodeType="withEffect">
                                  <p:stCondLst>
                                    <p:cond delay="200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1000"/>
                                        <p:tgtEl>
                                          <p:spTgt spid="2"/>
                                        </p:tgtEl>
                                      </p:cBhvr>
                                    </p:animEffect>
                                  </p:childTnLst>
                                </p:cTn>
                              </p:par>
                              <p:par>
                                <p:cTn id="34" presetID="0" presetClass="path" presetSubtype="0" decel="50000" fill="hold" grpId="1" nodeType="withEffect">
                                  <p:stCondLst>
                                    <p:cond delay="2000"/>
                                  </p:stCondLst>
                                  <p:childTnLst>
                                    <p:animMotion origin="layout" path="M -0.13568 0.00138 L 1.04167E-6 4.81481E-6 " pathEditMode="relative" rAng="0" ptsTypes="AA">
                                      <p:cBhvr>
                                        <p:cTn id="35" dur="1500" fill="hold"/>
                                        <p:tgtEl>
                                          <p:spTgt spid="2"/>
                                        </p:tgtEl>
                                        <p:attrNameLst>
                                          <p:attrName>ppt_x</p:attrName>
                                          <p:attrName>ppt_y</p:attrName>
                                        </p:attrNameLst>
                                      </p:cBhvr>
                                      <p:rCtr x="6784" y="-69"/>
                                    </p:animMotion>
                                  </p:childTnLst>
                                </p:cTn>
                              </p:par>
                              <p:par>
                                <p:cTn id="36" presetID="0" presetClass="path" presetSubtype="0" decel="50000" fill="hold" grpId="1" nodeType="withEffect">
                                  <p:stCondLst>
                                    <p:cond delay="2000"/>
                                  </p:stCondLst>
                                  <p:childTnLst>
                                    <p:animMotion origin="layout" path="M 0.13803 -0.00046 L -4.58333E-6 1.48148E-6 " pathEditMode="relative" rAng="0" ptsTypes="AA">
                                      <p:cBhvr>
                                        <p:cTn id="37" dur="1500" fill="hold"/>
                                        <p:tgtEl>
                                          <p:spTgt spid="7"/>
                                        </p:tgtEl>
                                        <p:attrNameLst>
                                          <p:attrName>ppt_x</p:attrName>
                                          <p:attrName>ppt_y</p:attrName>
                                        </p:attrNameLst>
                                      </p:cBhvr>
                                      <p:rCtr x="-6901" y="23"/>
                                    </p:animMotion>
                                  </p:childTnLst>
                                </p:cTn>
                              </p:par>
                              <p:par>
                                <p:cTn id="38" presetID="6" presetClass="emph" presetSubtype="0" repeatCount="indefinite" autoRev="1" fill="hold" nodeType="withEffect">
                                  <p:stCondLst>
                                    <p:cond delay="1500"/>
                                  </p:stCondLst>
                                  <p:endCondLst>
                                    <p:cond evt="onNext" delay="0">
                                      <p:tgtEl>
                                        <p:sldTgt/>
                                      </p:tgtEl>
                                    </p:cond>
                                  </p:endCondLst>
                                  <p:childTnLst>
                                    <p:animScale>
                                      <p:cBhvr>
                                        <p:cTn id="39" dur="5000" fill="hold"/>
                                        <p:tgtEl>
                                          <p:spTgt spid="11"/>
                                        </p:tgtEl>
                                      </p:cBhvr>
                                      <p:by x="150000" y="150000"/>
                                    </p:animScale>
                                  </p:childTnLst>
                                </p:cTn>
                              </p:par>
                              <p:par>
                                <p:cTn id="40" presetID="6" presetClass="emph" presetSubtype="0" repeatCount="indefinite" autoRev="1" fill="hold" nodeType="withEffect">
                                  <p:stCondLst>
                                    <p:cond delay="1500"/>
                                  </p:stCondLst>
                                  <p:endCondLst>
                                    <p:cond evt="onNext" delay="0">
                                      <p:tgtEl>
                                        <p:sldTgt/>
                                      </p:tgtEl>
                                    </p:cond>
                                  </p:endCondLst>
                                  <p:childTnLst>
                                    <p:animScale>
                                      <p:cBhvr>
                                        <p:cTn id="41" dur="5000" fill="hold"/>
                                        <p:tgtEl>
                                          <p:spTgt spid="8"/>
                                        </p:tgtEl>
                                      </p:cBhvr>
                                      <p:by x="70000" y="70000"/>
                                    </p:animScale>
                                  </p:childTnLst>
                                </p:cTn>
                              </p:par>
                              <p:par>
                                <p:cTn id="42" presetID="10" presetClass="entr" presetSubtype="0" fill="hold" grpId="0" nodeType="withEffect">
                                  <p:stCondLst>
                                    <p:cond delay="1000"/>
                                  </p:stCondLst>
                                  <p:iterate type="lt">
                                    <p:tmPct val="10000"/>
                                  </p:iterate>
                                  <p:childTnLst>
                                    <p:set>
                                      <p:cBhvr>
                                        <p:cTn id="43" dur="1" fill="hold">
                                          <p:stCondLst>
                                            <p:cond delay="0"/>
                                          </p:stCondLst>
                                        </p:cTn>
                                        <p:tgtEl>
                                          <p:spTgt spid="9"/>
                                        </p:tgtEl>
                                        <p:attrNameLst>
                                          <p:attrName>style.visibility</p:attrName>
                                        </p:attrNameLst>
                                      </p:cBhvr>
                                      <p:to>
                                        <p:strVal val="visible"/>
                                      </p:to>
                                    </p:set>
                                    <p:animEffect transition="in" filter="fade">
                                      <p:cBhvr>
                                        <p:cTn id="44" dur="3000"/>
                                        <p:tgtEl>
                                          <p:spTgt spid="9"/>
                                        </p:tgtEl>
                                      </p:cBhvr>
                                    </p:animEffect>
                                  </p:childTnLst>
                                </p:cTn>
                              </p:par>
                              <p:par>
                                <p:cTn id="45" presetID="26" presetClass="emph" presetSubtype="0" fill="hold" grpId="1" nodeType="withEffect">
                                  <p:stCondLst>
                                    <p:cond delay="2500"/>
                                  </p:stCondLst>
                                  <p:iterate type="lt">
                                    <p:tmPct val="0"/>
                                  </p:iterate>
                                  <p:childTnLst>
                                    <p:animEffect transition="out" filter="fade">
                                      <p:cBhvr>
                                        <p:cTn id="46" dur="3000" tmFilter="0, 0; .2, .5; .8, .5; 1, 0"/>
                                        <p:tgtEl>
                                          <p:spTgt spid="9"/>
                                        </p:tgtEl>
                                      </p:cBhvr>
                                    </p:animEffect>
                                    <p:animScale>
                                      <p:cBhvr>
                                        <p:cTn id="47" dur="1500" autoRev="1" fill="hold"/>
                                        <p:tgtEl>
                                          <p:spTgt spid="9"/>
                                        </p:tgtEl>
                                      </p:cBhvr>
                                      <p:by x="105000" y="105000"/>
                                    </p:animScale>
                                  </p:childTnLst>
                                </p:cTn>
                              </p:par>
                              <p:par>
                                <p:cTn id="48" presetID="22" presetClass="entr" presetSubtype="2" fill="hold" grpId="0" nodeType="withEffect">
                                  <p:stCondLst>
                                    <p:cond delay="2500"/>
                                  </p:stCondLst>
                                  <p:childTnLst>
                                    <p:set>
                                      <p:cBhvr>
                                        <p:cTn id="49" dur="1" fill="hold">
                                          <p:stCondLst>
                                            <p:cond delay="0"/>
                                          </p:stCondLst>
                                        </p:cTn>
                                        <p:tgtEl>
                                          <p:spTgt spid="10"/>
                                        </p:tgtEl>
                                        <p:attrNameLst>
                                          <p:attrName>style.visibility</p:attrName>
                                        </p:attrNameLst>
                                      </p:cBhvr>
                                      <p:to>
                                        <p:strVal val="visible"/>
                                      </p:to>
                                    </p:set>
                                    <p:animEffect transition="in" filter="wipe(right)">
                                      <p:cBhvr>
                                        <p:cTn id="50" dur="1500"/>
                                        <p:tgtEl>
                                          <p:spTgt spid="10"/>
                                        </p:tgtEl>
                                      </p:cBhvr>
                                    </p:animEffect>
                                  </p:childTnLst>
                                </p:cTn>
                              </p:par>
                              <p:par>
                                <p:cTn id="51" presetID="10" presetClass="entr" presetSubtype="0" fill="hold" grpId="0" nodeType="withEffect">
                                  <p:stCondLst>
                                    <p:cond delay="3500"/>
                                  </p:stCondLst>
                                  <p:childTnLst>
                                    <p:set>
                                      <p:cBhvr>
                                        <p:cTn id="52" dur="1" fill="hold">
                                          <p:stCondLst>
                                            <p:cond delay="0"/>
                                          </p:stCondLst>
                                        </p:cTn>
                                        <p:tgtEl>
                                          <p:spTgt spid="3">
                                            <p:txEl>
                                              <p:pRg st="0" end="0"/>
                                            </p:txEl>
                                          </p:spTgt>
                                        </p:tgtEl>
                                        <p:attrNameLst>
                                          <p:attrName>style.visibility</p:attrName>
                                        </p:attrNameLst>
                                      </p:cBhvr>
                                      <p:to>
                                        <p:strVal val="visible"/>
                                      </p:to>
                                    </p:set>
                                    <p:animEffect transition="in" filter="fade">
                                      <p:cBhvr>
                                        <p:cTn id="53"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3" grpId="0" build="p"/>
      <p:bldP spid="7" grpId="0"/>
      <p:bldP spid="7" grpId="1"/>
      <p:bldP spid="2" grpId="0"/>
      <p:bldP spid="2" grpId="1"/>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A99C4472-C7D9-4094-45CE-0AA11A060D86}"/>
              </a:ext>
            </a:extLst>
          </p:cNvPr>
          <p:cNvPicPr>
            <a:picLocks noChangeAspect="1"/>
          </p:cNvPicPr>
          <p:nvPr/>
        </p:nvPicPr>
        <p:blipFill>
          <a:blip r:embed="rId3">
            <a:alphaModFix amt="40000"/>
          </a:blip>
          <a:srcRect/>
          <a:stretch/>
        </p:blipFill>
        <p:spPr>
          <a:xfrm rot="7302114">
            <a:off x="1915556" y="-5027357"/>
            <a:ext cx="11489190" cy="11489190"/>
          </a:xfrm>
          <a:prstGeom prst="rect">
            <a:avLst/>
          </a:prstGeom>
        </p:spPr>
      </p:pic>
      <p:pic>
        <p:nvPicPr>
          <p:cNvPr id="32" name="Picture 31">
            <a:extLst>
              <a:ext uri="{FF2B5EF4-FFF2-40B4-BE49-F238E27FC236}">
                <a16:creationId xmlns:a16="http://schemas.microsoft.com/office/drawing/2014/main" id="{2A520B3A-7496-FF5A-8FC1-976D79290DEC}"/>
              </a:ext>
            </a:extLst>
          </p:cNvPr>
          <p:cNvPicPr>
            <a:picLocks noChangeAspect="1"/>
          </p:cNvPicPr>
          <p:nvPr/>
        </p:nvPicPr>
        <p:blipFill>
          <a:blip r:embed="rId3">
            <a:alphaModFix amt="59000"/>
          </a:blip>
          <a:srcRect/>
          <a:stretch/>
        </p:blipFill>
        <p:spPr>
          <a:xfrm rot="9012409">
            <a:off x="1681745" y="4386779"/>
            <a:ext cx="8295025" cy="8295025"/>
          </a:xfrm>
          <a:prstGeom prst="rect">
            <a:avLst/>
          </a:prstGeom>
        </p:spPr>
      </p:pic>
      <p:sp>
        <p:nvSpPr>
          <p:cNvPr id="6" name="Title 1">
            <a:extLst>
              <a:ext uri="{FF2B5EF4-FFF2-40B4-BE49-F238E27FC236}">
                <a16:creationId xmlns:a16="http://schemas.microsoft.com/office/drawing/2014/main" id="{7B915B46-3995-E957-1520-BEF94BBE7455}"/>
              </a:ext>
            </a:extLst>
          </p:cNvPr>
          <p:cNvSpPr>
            <a:spLocks noGrp="1"/>
          </p:cNvSpPr>
          <p:nvPr>
            <p:ph type="title"/>
          </p:nvPr>
        </p:nvSpPr>
        <p:spPr>
          <a:xfrm>
            <a:off x="1119140" y="717239"/>
            <a:ext cx="9963910" cy="914074"/>
          </a:xfrm>
        </p:spPr>
        <p:txBody>
          <a:bodyPr/>
          <a:lstStyle/>
          <a:p>
            <a:r>
              <a:rPr lang="en-US" sz="2200" dirty="0"/>
              <a:t>FIRST 30 DAYS</a:t>
            </a:r>
          </a:p>
        </p:txBody>
      </p:sp>
      <p:graphicFrame>
        <p:nvGraphicFramePr>
          <p:cNvPr id="7" name="Table 24">
            <a:extLst>
              <a:ext uri="{FF2B5EF4-FFF2-40B4-BE49-F238E27FC236}">
                <a16:creationId xmlns:a16="http://schemas.microsoft.com/office/drawing/2014/main" id="{924108BA-1D8A-FA71-46D0-F7871EFB9F29}"/>
              </a:ext>
            </a:extLst>
          </p:cNvPr>
          <p:cNvGraphicFramePr>
            <a:graphicFrameLocks noGrp="1"/>
          </p:cNvGraphicFramePr>
          <p:nvPr>
            <p:ph idx="1"/>
            <p:extLst>
              <p:ext uri="{D42A27DB-BD31-4B8C-83A1-F6EECF244321}">
                <p14:modId xmlns:p14="http://schemas.microsoft.com/office/powerpoint/2010/main" val="3801146215"/>
              </p:ext>
            </p:extLst>
          </p:nvPr>
        </p:nvGraphicFramePr>
        <p:xfrm>
          <a:off x="1119140" y="1631313"/>
          <a:ext cx="9953719" cy="4411666"/>
        </p:xfrm>
        <a:graphic>
          <a:graphicData uri="http://schemas.openxmlformats.org/drawingml/2006/table">
            <a:tbl>
              <a:tblPr firstRow="1" bandRow="1">
                <a:tableStyleId>{5C22544A-7EE6-4342-B048-85BDC9FD1C3A}</a:tableStyleId>
              </a:tblPr>
              <a:tblGrid>
                <a:gridCol w="4679577">
                  <a:extLst>
                    <a:ext uri="{9D8B030D-6E8A-4147-A177-3AD203B41FA5}">
                      <a16:colId xmlns:a16="http://schemas.microsoft.com/office/drawing/2014/main" val="2468701374"/>
                    </a:ext>
                  </a:extLst>
                </a:gridCol>
                <a:gridCol w="5274142">
                  <a:extLst>
                    <a:ext uri="{9D8B030D-6E8A-4147-A177-3AD203B41FA5}">
                      <a16:colId xmlns:a16="http://schemas.microsoft.com/office/drawing/2014/main" val="463828164"/>
                    </a:ext>
                  </a:extLst>
                </a:gridCol>
              </a:tblGrid>
              <a:tr h="630238">
                <a:tc>
                  <a:txBody>
                    <a:bodyPr/>
                    <a:lstStyle/>
                    <a:p>
                      <a:pPr marL="0" indent="0" algn="l">
                        <a:buFont typeface="Arial" panose="020B0604020202020204" pitchFamily="34" charset="0"/>
                        <a:buNone/>
                      </a:pPr>
                      <a:r>
                        <a:rPr lang="en-US" sz="1200" b="0" dirty="0">
                          <a:solidFill>
                            <a:schemeClr val="bg1"/>
                          </a:solidFill>
                          <a:latin typeface="Montserrat" pitchFamily="2" charset="77"/>
                        </a:rPr>
                        <a:t>Meet the Stakeholders (approx. 0-5 days)</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A" sz="1100" b="0" dirty="0">
                        <a:solidFill>
                          <a:schemeClr val="tx1">
                            <a:lumMod val="10000"/>
                            <a:lumOff val="90000"/>
                          </a:schemeClr>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3773890"/>
                  </a:ext>
                </a:extLst>
              </a:tr>
              <a:tr h="630238">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dirty="0">
                          <a:solidFill>
                            <a:schemeClr val="bg1"/>
                          </a:solidFill>
                          <a:latin typeface="Montserrat" pitchFamily="2" charset="77"/>
                        </a:rPr>
                        <a:t>Understand the product (approx. 5-10 days)</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indent="0" algn="l">
                        <a:buFont typeface="Arial" panose="020B0604020202020204" pitchFamily="34" charset="0"/>
                        <a:buNone/>
                      </a:pPr>
                      <a:endParaRPr lang="en-UA" sz="1100" b="0" dirty="0">
                        <a:solidFill>
                          <a:schemeClr val="tx1">
                            <a:lumMod val="10000"/>
                            <a:lumOff val="90000"/>
                          </a:schemeClr>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6490811"/>
                  </a:ext>
                </a:extLst>
              </a:tr>
              <a:tr h="630238">
                <a:tc>
                  <a:txBody>
                    <a:bodyPr/>
                    <a:lstStyle/>
                    <a:p>
                      <a:pPr marL="0" indent="0" algn="l">
                        <a:buFont typeface="Arial" panose="020B0604020202020204" pitchFamily="34" charset="0"/>
                        <a:buNone/>
                      </a:pPr>
                      <a:r>
                        <a:rPr lang="en-US" sz="1200" b="0" dirty="0">
                          <a:solidFill>
                            <a:schemeClr val="bg1"/>
                          </a:solidFill>
                          <a:latin typeface="Montserrat" pitchFamily="2" charset="77"/>
                        </a:rPr>
                        <a:t>Understand the existing processes (approx. 10-15 days)</a:t>
                      </a: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indent="0" algn="l">
                        <a:buFont typeface="Arial" panose="020B0604020202020204" pitchFamily="34" charset="0"/>
                        <a:buNone/>
                      </a:pPr>
                      <a:endParaRPr lang="en-UA" sz="1100" b="0" dirty="0">
                        <a:solidFill>
                          <a:schemeClr val="tx1">
                            <a:lumMod val="10000"/>
                            <a:lumOff val="90000"/>
                          </a:schemeClr>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3302667"/>
                  </a:ext>
                </a:extLst>
              </a:tr>
              <a:tr h="630238">
                <a:tc>
                  <a:txBody>
                    <a:bodyPr/>
                    <a:lstStyle/>
                    <a:p>
                      <a:pPr marL="0" indent="0" algn="l">
                        <a:buFont typeface="Arial" panose="020B0604020202020204" pitchFamily="34" charset="0"/>
                        <a:buNone/>
                      </a:pPr>
                      <a:r>
                        <a:rPr lang="en-US" sz="1200" b="0" dirty="0">
                          <a:solidFill>
                            <a:schemeClr val="bg1"/>
                          </a:solidFill>
                          <a:latin typeface="Montserrat" pitchFamily="2" charset="77"/>
                        </a:rPr>
                        <a:t>Connect with key customers (approx. 15-20 days)</a:t>
                      </a: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indent="0" algn="l">
                        <a:buFont typeface="Arial" panose="020B0604020202020204" pitchFamily="34" charset="0"/>
                        <a:buNone/>
                      </a:pPr>
                      <a:endParaRPr lang="en-UA" sz="1100" b="0" dirty="0">
                        <a:solidFill>
                          <a:schemeClr val="tx1">
                            <a:lumMod val="10000"/>
                            <a:lumOff val="90000"/>
                          </a:schemeClr>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7198247"/>
                  </a:ext>
                </a:extLst>
              </a:tr>
              <a:tr h="630238">
                <a:tc>
                  <a:txBody>
                    <a:bodyPr/>
                    <a:lstStyle/>
                    <a:p>
                      <a:pPr marL="0" indent="0" algn="l">
                        <a:buFont typeface="Arial" panose="020B0604020202020204" pitchFamily="34" charset="0"/>
                        <a:buNone/>
                      </a:pPr>
                      <a:r>
                        <a:rPr lang="en-US" sz="1200" b="0" dirty="0">
                          <a:solidFill>
                            <a:schemeClr val="bg1"/>
                          </a:solidFill>
                          <a:latin typeface="Montserrat" pitchFamily="2" charset="77"/>
                        </a:rPr>
                        <a:t>Dig into data (approx. 20-23 days)</a:t>
                      </a: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indent="0" algn="l">
                        <a:buFont typeface="Arial" panose="020B0604020202020204" pitchFamily="34" charset="0"/>
                        <a:buNone/>
                      </a:pPr>
                      <a:endParaRPr lang="en-UA" sz="1100" b="0" dirty="0">
                        <a:solidFill>
                          <a:schemeClr val="tx1">
                            <a:lumMod val="10000"/>
                            <a:lumOff val="90000"/>
                          </a:schemeClr>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0403499"/>
                  </a:ext>
                </a:extLst>
              </a:tr>
              <a:tr h="630238">
                <a:tc>
                  <a:txBody>
                    <a:bodyPr/>
                    <a:lstStyle/>
                    <a:p>
                      <a:pPr marL="0" indent="0" algn="l">
                        <a:buFont typeface="Arial" panose="020B0604020202020204" pitchFamily="34" charset="0"/>
                        <a:buNone/>
                      </a:pPr>
                      <a:r>
                        <a:rPr lang="en-US" sz="1200" b="0" dirty="0">
                          <a:solidFill>
                            <a:schemeClr val="bg1"/>
                          </a:solidFill>
                          <a:latin typeface="Montserrat" pitchFamily="2" charset="77"/>
                        </a:rPr>
                        <a:t>Understand the recurring revenue (approx. 23-26 days)</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indent="0" algn="l">
                        <a:buFont typeface="Arial" panose="020B0604020202020204" pitchFamily="34" charset="0"/>
                        <a:buNone/>
                      </a:pPr>
                      <a:endParaRPr lang="en-UA" sz="1100" b="0" dirty="0">
                        <a:solidFill>
                          <a:schemeClr val="tx1">
                            <a:lumMod val="10000"/>
                            <a:lumOff val="90000"/>
                          </a:schemeClr>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608870"/>
                  </a:ext>
                </a:extLst>
              </a:tr>
              <a:tr h="630238">
                <a:tc>
                  <a:txBody>
                    <a:bodyPr/>
                    <a:lstStyle/>
                    <a:p>
                      <a:pPr marL="0" indent="0" algn="l">
                        <a:buFont typeface="Arial" panose="020B0604020202020204" pitchFamily="34" charset="0"/>
                        <a:buNone/>
                      </a:pPr>
                      <a:r>
                        <a:rPr lang="en-US" sz="1200" b="0" dirty="0">
                          <a:solidFill>
                            <a:schemeClr val="bg1"/>
                          </a:solidFill>
                          <a:latin typeface="Montserrat" pitchFamily="2" charset="77"/>
                        </a:rPr>
                        <a:t>Analyze last 90-180 days of churn (approx. 26-30 days)</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indent="0" algn="l">
                        <a:buFont typeface="Arial" panose="020B0604020202020204" pitchFamily="34" charset="0"/>
                        <a:buNone/>
                      </a:pPr>
                      <a:endParaRPr lang="en-UA" sz="1100" b="0" dirty="0">
                        <a:solidFill>
                          <a:schemeClr val="tx1">
                            <a:lumMod val="10000"/>
                            <a:lumOff val="90000"/>
                          </a:schemeClr>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2981538"/>
                  </a:ext>
                </a:extLst>
              </a:tr>
            </a:tbl>
          </a:graphicData>
        </a:graphic>
      </p:graphicFrame>
      <p:grpSp>
        <p:nvGrpSpPr>
          <p:cNvPr id="5" name="Group 4">
            <a:extLst>
              <a:ext uri="{FF2B5EF4-FFF2-40B4-BE49-F238E27FC236}">
                <a16:creationId xmlns:a16="http://schemas.microsoft.com/office/drawing/2014/main" id="{6CBBE954-549B-4DA0-84E1-741C1DDC6BFB}"/>
              </a:ext>
            </a:extLst>
          </p:cNvPr>
          <p:cNvGrpSpPr/>
          <p:nvPr/>
        </p:nvGrpSpPr>
        <p:grpSpPr>
          <a:xfrm>
            <a:off x="6087446" y="1948990"/>
            <a:ext cx="4698764" cy="3778732"/>
            <a:chOff x="6087446" y="1948990"/>
            <a:chExt cx="4698764" cy="3778732"/>
          </a:xfrm>
        </p:grpSpPr>
        <p:cxnSp>
          <p:nvCxnSpPr>
            <p:cNvPr id="8" name="Straight Connector 7">
              <a:extLst>
                <a:ext uri="{FF2B5EF4-FFF2-40B4-BE49-F238E27FC236}">
                  <a16:creationId xmlns:a16="http://schemas.microsoft.com/office/drawing/2014/main" id="{7CF63E22-966B-19EE-2F2C-C8ACE41585BA}"/>
                </a:ext>
              </a:extLst>
            </p:cNvPr>
            <p:cNvCxnSpPr>
              <a:cxnSpLocks/>
            </p:cNvCxnSpPr>
            <p:nvPr/>
          </p:nvCxnSpPr>
          <p:spPr>
            <a:xfrm>
              <a:off x="6087446" y="3838766"/>
              <a:ext cx="4697509" cy="0"/>
            </a:xfrm>
            <a:prstGeom prst="line">
              <a:avLst/>
            </a:prstGeom>
            <a:ln w="19050" cap="rnd">
              <a:solidFill>
                <a:srgbClr val="D3D1FF"/>
              </a:solidFill>
              <a:prstDash val="solid"/>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FB74B3D-157F-2805-202E-6DD8AC6D8663}"/>
                </a:ext>
              </a:extLst>
            </p:cNvPr>
            <p:cNvCxnSpPr>
              <a:cxnSpLocks/>
            </p:cNvCxnSpPr>
            <p:nvPr/>
          </p:nvCxnSpPr>
          <p:spPr>
            <a:xfrm>
              <a:off x="6087446" y="3200221"/>
              <a:ext cx="4697509" cy="0"/>
            </a:xfrm>
            <a:prstGeom prst="line">
              <a:avLst/>
            </a:prstGeom>
            <a:ln w="19050" cap="rnd">
              <a:solidFill>
                <a:srgbClr val="D3D1FF"/>
              </a:solidFill>
              <a:prstDash val="solid"/>
              <a:round/>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E40EBA0-D49A-B7D9-CFBF-39DF1C3A09CB}"/>
                </a:ext>
              </a:extLst>
            </p:cNvPr>
            <p:cNvCxnSpPr>
              <a:cxnSpLocks/>
            </p:cNvCxnSpPr>
            <p:nvPr/>
          </p:nvCxnSpPr>
          <p:spPr>
            <a:xfrm>
              <a:off x="6087446" y="1948990"/>
              <a:ext cx="4697509" cy="0"/>
            </a:xfrm>
            <a:prstGeom prst="line">
              <a:avLst/>
            </a:prstGeom>
            <a:ln w="19050" cap="rnd">
              <a:solidFill>
                <a:srgbClr val="D3D1FF"/>
              </a:solidFill>
              <a:prstDash val="solid"/>
              <a:round/>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36D9BA1-DD9B-8444-322A-4D4A1ED66A3B}"/>
                </a:ext>
              </a:extLst>
            </p:cNvPr>
            <p:cNvCxnSpPr>
              <a:cxnSpLocks/>
            </p:cNvCxnSpPr>
            <p:nvPr/>
          </p:nvCxnSpPr>
          <p:spPr>
            <a:xfrm>
              <a:off x="6087446" y="4467727"/>
              <a:ext cx="4697509" cy="0"/>
            </a:xfrm>
            <a:prstGeom prst="line">
              <a:avLst/>
            </a:prstGeom>
            <a:ln w="19050" cap="rnd">
              <a:solidFill>
                <a:srgbClr val="D3D1FF"/>
              </a:solidFill>
              <a:prstDash val="solid"/>
              <a:round/>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9E29940-DDB0-60E7-EC63-056F602974EE}"/>
                </a:ext>
              </a:extLst>
            </p:cNvPr>
            <p:cNvCxnSpPr>
              <a:cxnSpLocks/>
            </p:cNvCxnSpPr>
            <p:nvPr/>
          </p:nvCxnSpPr>
          <p:spPr>
            <a:xfrm>
              <a:off x="6087446" y="5092370"/>
              <a:ext cx="4698764" cy="0"/>
            </a:xfrm>
            <a:prstGeom prst="line">
              <a:avLst/>
            </a:prstGeom>
            <a:ln w="19050" cap="rnd">
              <a:solidFill>
                <a:srgbClr val="D3D1FF"/>
              </a:solidFill>
              <a:prstDash val="solid"/>
              <a:round/>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330C930-327F-CC27-03E1-04B3E5FAC4CA}"/>
                </a:ext>
              </a:extLst>
            </p:cNvPr>
            <p:cNvCxnSpPr>
              <a:cxnSpLocks/>
            </p:cNvCxnSpPr>
            <p:nvPr/>
          </p:nvCxnSpPr>
          <p:spPr>
            <a:xfrm>
              <a:off x="6087446" y="5727722"/>
              <a:ext cx="4698764" cy="0"/>
            </a:xfrm>
            <a:prstGeom prst="line">
              <a:avLst/>
            </a:prstGeom>
            <a:ln w="19050" cap="rnd">
              <a:solidFill>
                <a:srgbClr val="D3D1FF"/>
              </a:solidFill>
              <a:prstDash val="solid"/>
              <a:round/>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635A2B4-BF8B-8C6F-5C24-06B5B74B8C4C}"/>
                </a:ext>
              </a:extLst>
            </p:cNvPr>
            <p:cNvCxnSpPr>
              <a:cxnSpLocks/>
            </p:cNvCxnSpPr>
            <p:nvPr/>
          </p:nvCxnSpPr>
          <p:spPr>
            <a:xfrm>
              <a:off x="6087446" y="2574307"/>
              <a:ext cx="4697509" cy="0"/>
            </a:xfrm>
            <a:prstGeom prst="line">
              <a:avLst/>
            </a:prstGeom>
            <a:ln w="19050" cap="rnd">
              <a:solidFill>
                <a:srgbClr val="D3D1FF"/>
              </a:solidFill>
              <a:prstDash val="solid"/>
              <a:headEnd type="oval" w="sm" len="sm"/>
              <a:tailEnd type="oval" w="sm" len="sm"/>
            </a:ln>
          </p:spPr>
          <p:style>
            <a:lnRef idx="1">
              <a:schemeClr val="accent1"/>
            </a:lnRef>
            <a:fillRef idx="0">
              <a:schemeClr val="accent1"/>
            </a:fillRef>
            <a:effectRef idx="0">
              <a:schemeClr val="accent1"/>
            </a:effectRef>
            <a:fontRef idx="minor">
              <a:schemeClr val="tx1"/>
            </a:fontRef>
          </p:style>
        </p:cxnSp>
      </p:grpSp>
      <p:sp>
        <p:nvSpPr>
          <p:cNvPr id="15" name="Flowchart: Off-page Connector 23">
            <a:extLst>
              <a:ext uri="{FF2B5EF4-FFF2-40B4-BE49-F238E27FC236}">
                <a16:creationId xmlns:a16="http://schemas.microsoft.com/office/drawing/2014/main" id="{D6D74023-53EB-4077-EAF3-2322F2CBCF44}"/>
              </a:ext>
            </a:extLst>
          </p:cNvPr>
          <p:cNvSpPr/>
          <p:nvPr/>
        </p:nvSpPr>
        <p:spPr>
          <a:xfrm rot="10800000">
            <a:off x="7003966" y="2431887"/>
            <a:ext cx="139621" cy="249841"/>
          </a:xfrm>
          <a:prstGeom prst="flowChartOffpage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3756D1E-4156-EA4C-E7AE-7B4E3FAA9F61}"/>
              </a:ext>
            </a:extLst>
          </p:cNvPr>
          <p:cNvSpPr txBox="1"/>
          <p:nvPr/>
        </p:nvSpPr>
        <p:spPr>
          <a:xfrm>
            <a:off x="7273430" y="2313734"/>
            <a:ext cx="734496" cy="190800"/>
          </a:xfrm>
          <a:prstGeom prst="rect">
            <a:avLst/>
          </a:prstGeom>
          <a:noFill/>
        </p:spPr>
        <p:txBody>
          <a:bodyPr wrap="none" lIns="0" rtlCol="0">
            <a:noAutofit/>
          </a:bodyPr>
          <a:lstStyle/>
          <a:p>
            <a:r>
              <a:rPr lang="en-US" sz="900" b="1" dirty="0">
                <a:solidFill>
                  <a:schemeClr val="bg1"/>
                </a:solidFill>
                <a:latin typeface="Montserrat" pitchFamily="2" charset="0"/>
              </a:rPr>
              <a:t>5-10 days</a:t>
            </a:r>
          </a:p>
        </p:txBody>
      </p:sp>
      <p:sp>
        <p:nvSpPr>
          <p:cNvPr id="17" name="Flowchart: Off-page Connector 31">
            <a:extLst>
              <a:ext uri="{FF2B5EF4-FFF2-40B4-BE49-F238E27FC236}">
                <a16:creationId xmlns:a16="http://schemas.microsoft.com/office/drawing/2014/main" id="{FBFAA830-AF03-6734-E040-B6FE9873EFFA}"/>
              </a:ext>
            </a:extLst>
          </p:cNvPr>
          <p:cNvSpPr/>
          <p:nvPr/>
        </p:nvSpPr>
        <p:spPr>
          <a:xfrm rot="10800000">
            <a:off x="6407890" y="1806736"/>
            <a:ext cx="139621" cy="249841"/>
          </a:xfrm>
          <a:prstGeom prst="flowChartOffpage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607BE3D-AF4B-B09A-B10B-6C423B223B44}"/>
              </a:ext>
            </a:extLst>
          </p:cNvPr>
          <p:cNvSpPr txBox="1"/>
          <p:nvPr/>
        </p:nvSpPr>
        <p:spPr>
          <a:xfrm>
            <a:off x="6668543" y="1691511"/>
            <a:ext cx="597279" cy="230832"/>
          </a:xfrm>
          <a:prstGeom prst="rect">
            <a:avLst/>
          </a:prstGeom>
          <a:noFill/>
        </p:spPr>
        <p:txBody>
          <a:bodyPr wrap="none" lIns="0" rtlCol="0">
            <a:noAutofit/>
          </a:bodyPr>
          <a:lstStyle/>
          <a:p>
            <a:r>
              <a:rPr lang="en-US" sz="900" b="1" dirty="0">
                <a:solidFill>
                  <a:schemeClr val="bg1"/>
                </a:solidFill>
                <a:latin typeface="Montserrat" pitchFamily="2" charset="0"/>
              </a:rPr>
              <a:t>0-5 days</a:t>
            </a:r>
          </a:p>
        </p:txBody>
      </p:sp>
      <p:sp>
        <p:nvSpPr>
          <p:cNvPr id="19" name="Flowchart: Off-page Connector 33">
            <a:extLst>
              <a:ext uri="{FF2B5EF4-FFF2-40B4-BE49-F238E27FC236}">
                <a16:creationId xmlns:a16="http://schemas.microsoft.com/office/drawing/2014/main" id="{2E37CE73-15EA-FD46-4F06-ECCA23F15E0E}"/>
              </a:ext>
            </a:extLst>
          </p:cNvPr>
          <p:cNvSpPr/>
          <p:nvPr/>
        </p:nvSpPr>
        <p:spPr>
          <a:xfrm rot="10800000">
            <a:off x="7590342" y="3064242"/>
            <a:ext cx="139621" cy="249841"/>
          </a:xfrm>
          <a:prstGeom prst="flowChartOffpage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Off-page Connector 34">
            <a:extLst>
              <a:ext uri="{FF2B5EF4-FFF2-40B4-BE49-F238E27FC236}">
                <a16:creationId xmlns:a16="http://schemas.microsoft.com/office/drawing/2014/main" id="{3B475189-6FD0-3657-2614-3A5AC34BF997}"/>
              </a:ext>
            </a:extLst>
          </p:cNvPr>
          <p:cNvSpPr/>
          <p:nvPr/>
        </p:nvSpPr>
        <p:spPr>
          <a:xfrm rot="10800000">
            <a:off x="8165265" y="3701460"/>
            <a:ext cx="139621" cy="249841"/>
          </a:xfrm>
          <a:prstGeom prst="flowChartOffpage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Off-page Connector 35">
            <a:extLst>
              <a:ext uri="{FF2B5EF4-FFF2-40B4-BE49-F238E27FC236}">
                <a16:creationId xmlns:a16="http://schemas.microsoft.com/office/drawing/2014/main" id="{BB5E39CF-2BB1-BF5C-3C6F-922B7C9C471C}"/>
              </a:ext>
            </a:extLst>
          </p:cNvPr>
          <p:cNvSpPr/>
          <p:nvPr/>
        </p:nvSpPr>
        <p:spPr>
          <a:xfrm rot="10800000">
            <a:off x="8772797" y="4329858"/>
            <a:ext cx="139621" cy="249841"/>
          </a:xfrm>
          <a:prstGeom prst="flowChartOffpage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Off-page Connector 36">
            <a:extLst>
              <a:ext uri="{FF2B5EF4-FFF2-40B4-BE49-F238E27FC236}">
                <a16:creationId xmlns:a16="http://schemas.microsoft.com/office/drawing/2014/main" id="{E5BCA6E8-5EE2-C570-FE62-09207D20D1D8}"/>
              </a:ext>
            </a:extLst>
          </p:cNvPr>
          <p:cNvSpPr/>
          <p:nvPr/>
        </p:nvSpPr>
        <p:spPr>
          <a:xfrm rot="10800000">
            <a:off x="9290302" y="4965210"/>
            <a:ext cx="139621" cy="249841"/>
          </a:xfrm>
          <a:prstGeom prst="flowChartOffpage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Off-page Connector 37">
            <a:extLst>
              <a:ext uri="{FF2B5EF4-FFF2-40B4-BE49-F238E27FC236}">
                <a16:creationId xmlns:a16="http://schemas.microsoft.com/office/drawing/2014/main" id="{60BE4999-C928-C068-EE5A-A7B326639D83}"/>
              </a:ext>
            </a:extLst>
          </p:cNvPr>
          <p:cNvSpPr/>
          <p:nvPr/>
        </p:nvSpPr>
        <p:spPr>
          <a:xfrm rot="10800000">
            <a:off x="10035251" y="5581360"/>
            <a:ext cx="139621" cy="249841"/>
          </a:xfrm>
          <a:prstGeom prst="flowChartOffpage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1AA43EE-97B6-00E0-D995-0E99E0E0517D}"/>
              </a:ext>
            </a:extLst>
          </p:cNvPr>
          <p:cNvSpPr txBox="1"/>
          <p:nvPr/>
        </p:nvSpPr>
        <p:spPr>
          <a:xfrm>
            <a:off x="7835380" y="2945292"/>
            <a:ext cx="779381" cy="190770"/>
          </a:xfrm>
          <a:prstGeom prst="rect">
            <a:avLst/>
          </a:prstGeom>
          <a:noFill/>
        </p:spPr>
        <p:txBody>
          <a:bodyPr wrap="none" lIns="0" rtlCol="0">
            <a:noAutofit/>
          </a:bodyPr>
          <a:lstStyle/>
          <a:p>
            <a:r>
              <a:rPr lang="en-US" sz="900" b="1" dirty="0">
                <a:solidFill>
                  <a:schemeClr val="bg1"/>
                </a:solidFill>
                <a:latin typeface="Montserrat" pitchFamily="2" charset="0"/>
              </a:rPr>
              <a:t>10-15 days</a:t>
            </a:r>
          </a:p>
        </p:txBody>
      </p:sp>
      <p:sp>
        <p:nvSpPr>
          <p:cNvPr id="25" name="TextBox 24">
            <a:extLst>
              <a:ext uri="{FF2B5EF4-FFF2-40B4-BE49-F238E27FC236}">
                <a16:creationId xmlns:a16="http://schemas.microsoft.com/office/drawing/2014/main" id="{5085E963-8BCD-F310-BEEB-9A61E1CF5875}"/>
              </a:ext>
            </a:extLst>
          </p:cNvPr>
          <p:cNvSpPr txBox="1"/>
          <p:nvPr/>
        </p:nvSpPr>
        <p:spPr>
          <a:xfrm>
            <a:off x="8398089" y="3575954"/>
            <a:ext cx="801823" cy="190770"/>
          </a:xfrm>
          <a:prstGeom prst="rect">
            <a:avLst/>
          </a:prstGeom>
          <a:noFill/>
        </p:spPr>
        <p:txBody>
          <a:bodyPr wrap="none" lIns="0" rtlCol="0">
            <a:noAutofit/>
          </a:bodyPr>
          <a:lstStyle/>
          <a:p>
            <a:r>
              <a:rPr lang="en-US" sz="900" b="1" dirty="0">
                <a:solidFill>
                  <a:schemeClr val="bg1"/>
                </a:solidFill>
                <a:latin typeface="Montserrat" pitchFamily="2" charset="0"/>
              </a:rPr>
              <a:t>15-20 days</a:t>
            </a:r>
          </a:p>
        </p:txBody>
      </p:sp>
      <p:sp>
        <p:nvSpPr>
          <p:cNvPr id="26" name="TextBox 25">
            <a:extLst>
              <a:ext uri="{FF2B5EF4-FFF2-40B4-BE49-F238E27FC236}">
                <a16:creationId xmlns:a16="http://schemas.microsoft.com/office/drawing/2014/main" id="{31309A95-6CAE-E912-373F-1CD8EB8D3A5A}"/>
              </a:ext>
            </a:extLst>
          </p:cNvPr>
          <p:cNvSpPr txBox="1"/>
          <p:nvPr/>
        </p:nvSpPr>
        <p:spPr>
          <a:xfrm>
            <a:off x="9020454" y="4202101"/>
            <a:ext cx="824265" cy="190770"/>
          </a:xfrm>
          <a:prstGeom prst="rect">
            <a:avLst/>
          </a:prstGeom>
          <a:noFill/>
        </p:spPr>
        <p:txBody>
          <a:bodyPr wrap="none" lIns="0" rtlCol="0">
            <a:noAutofit/>
          </a:bodyPr>
          <a:lstStyle/>
          <a:p>
            <a:r>
              <a:rPr lang="en-US" sz="900" b="1" dirty="0">
                <a:solidFill>
                  <a:schemeClr val="bg1"/>
                </a:solidFill>
                <a:latin typeface="Montserrat" pitchFamily="2" charset="0"/>
              </a:rPr>
              <a:t>20-23 days</a:t>
            </a:r>
          </a:p>
        </p:txBody>
      </p:sp>
      <p:sp>
        <p:nvSpPr>
          <p:cNvPr id="27" name="TextBox 26">
            <a:extLst>
              <a:ext uri="{FF2B5EF4-FFF2-40B4-BE49-F238E27FC236}">
                <a16:creationId xmlns:a16="http://schemas.microsoft.com/office/drawing/2014/main" id="{C636AF10-024A-15A1-7918-A3B2430CCB3A}"/>
              </a:ext>
            </a:extLst>
          </p:cNvPr>
          <p:cNvSpPr txBox="1"/>
          <p:nvPr/>
        </p:nvSpPr>
        <p:spPr>
          <a:xfrm>
            <a:off x="9535942" y="4838059"/>
            <a:ext cx="819455" cy="190770"/>
          </a:xfrm>
          <a:prstGeom prst="rect">
            <a:avLst/>
          </a:prstGeom>
          <a:noFill/>
        </p:spPr>
        <p:txBody>
          <a:bodyPr wrap="none" lIns="0" rtlCol="0">
            <a:noAutofit/>
          </a:bodyPr>
          <a:lstStyle/>
          <a:p>
            <a:r>
              <a:rPr lang="en-US" sz="900" b="1" dirty="0">
                <a:solidFill>
                  <a:schemeClr val="bg1"/>
                </a:solidFill>
                <a:latin typeface="Montserrat" pitchFamily="2" charset="0"/>
              </a:rPr>
              <a:t>23-26 days</a:t>
            </a:r>
          </a:p>
        </p:txBody>
      </p:sp>
      <p:sp>
        <p:nvSpPr>
          <p:cNvPr id="28" name="TextBox 27">
            <a:extLst>
              <a:ext uri="{FF2B5EF4-FFF2-40B4-BE49-F238E27FC236}">
                <a16:creationId xmlns:a16="http://schemas.microsoft.com/office/drawing/2014/main" id="{AF918360-C2CC-36BA-BA33-B909D3912F4D}"/>
              </a:ext>
            </a:extLst>
          </p:cNvPr>
          <p:cNvSpPr txBox="1"/>
          <p:nvPr/>
        </p:nvSpPr>
        <p:spPr>
          <a:xfrm>
            <a:off x="10252373" y="5466222"/>
            <a:ext cx="830677" cy="190770"/>
          </a:xfrm>
          <a:prstGeom prst="rect">
            <a:avLst/>
          </a:prstGeom>
          <a:noFill/>
        </p:spPr>
        <p:txBody>
          <a:bodyPr wrap="none" lIns="0" rtlCol="0">
            <a:noAutofit/>
          </a:bodyPr>
          <a:lstStyle/>
          <a:p>
            <a:r>
              <a:rPr lang="en-US" sz="900" b="1" dirty="0">
                <a:solidFill>
                  <a:schemeClr val="bg1"/>
                </a:solidFill>
                <a:latin typeface="Montserrat" pitchFamily="2" charset="0"/>
              </a:rPr>
              <a:t>26-30 days</a:t>
            </a:r>
          </a:p>
        </p:txBody>
      </p:sp>
      <p:sp>
        <p:nvSpPr>
          <p:cNvPr id="33" name="Rectangle 32">
            <a:extLst>
              <a:ext uri="{FF2B5EF4-FFF2-40B4-BE49-F238E27FC236}">
                <a16:creationId xmlns:a16="http://schemas.microsoft.com/office/drawing/2014/main" id="{23616C6A-D975-1A85-ABB7-DECA50EFE01A}"/>
              </a:ext>
            </a:extLst>
          </p:cNvPr>
          <p:cNvSpPr/>
          <p:nvPr/>
        </p:nvSpPr>
        <p:spPr>
          <a:xfrm>
            <a:off x="0" y="0"/>
            <a:ext cx="12192000" cy="78735"/>
          </a:xfrm>
          <a:prstGeom prst="rect">
            <a:avLst/>
          </a:prstGeom>
          <a:gradFill>
            <a:gsLst>
              <a:gs pos="0">
                <a:schemeClr val="accent1"/>
              </a:gs>
              <a:gs pos="28000">
                <a:schemeClr val="tx2">
                  <a:lumMod val="40000"/>
                  <a:lumOff val="60000"/>
                </a:schemeClr>
              </a:gs>
              <a:gs pos="61000">
                <a:schemeClr val="accent1">
                  <a:lumMod val="60000"/>
                  <a:lumOff val="4000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Tree>
    <p:extLst>
      <p:ext uri="{BB962C8B-B14F-4D97-AF65-F5344CB8AC3E}">
        <p14:creationId xmlns:p14="http://schemas.microsoft.com/office/powerpoint/2010/main" val="222081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20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2000"/>
                                        <p:tgtEl>
                                          <p:spTgt spid="5"/>
                                        </p:tgtEl>
                                      </p:cBhvr>
                                    </p:animEffect>
                                  </p:childTnLst>
                                </p:cTn>
                              </p:par>
                              <p:par>
                                <p:cTn id="11" presetID="10" presetClass="entr" presetSubtype="0" fill="hold" grpId="0" nodeType="withEffect">
                                  <p:stCondLst>
                                    <p:cond delay="200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1000"/>
                                        <p:tgtEl>
                                          <p:spTgt spid="17"/>
                                        </p:tgtEl>
                                      </p:cBhvr>
                                    </p:animEffect>
                                  </p:childTnLst>
                                </p:cTn>
                              </p:par>
                              <p:par>
                                <p:cTn id="14" presetID="63" presetClass="path" presetSubtype="0" accel="50000" decel="50000" fill="hold" grpId="1" nodeType="withEffect">
                                  <p:stCondLst>
                                    <p:cond delay="2000"/>
                                  </p:stCondLst>
                                  <p:childTnLst>
                                    <p:animMotion origin="layout" path="M -0.0319 -1.48148E-6 L -8.33333E-7 -1.48148E-6 " pathEditMode="relative" rAng="0" ptsTypes="AA">
                                      <p:cBhvr>
                                        <p:cTn id="15" dur="2000" fill="hold"/>
                                        <p:tgtEl>
                                          <p:spTgt spid="17"/>
                                        </p:tgtEl>
                                        <p:attrNameLst>
                                          <p:attrName>ppt_x</p:attrName>
                                          <p:attrName>ppt_y</p:attrName>
                                        </p:attrNameLst>
                                      </p:cBhvr>
                                      <p:rCtr x="1302" y="0"/>
                                    </p:animMotion>
                                  </p:childTnLst>
                                </p:cTn>
                              </p:par>
                              <p:par>
                                <p:cTn id="16" presetID="22" presetClass="entr" presetSubtype="8" fill="hold" grpId="0" nodeType="withEffect">
                                  <p:stCondLst>
                                    <p:cond delay="2000"/>
                                  </p:stCondLst>
                                  <p:childTnLst>
                                    <p:set>
                                      <p:cBhvr>
                                        <p:cTn id="17" dur="1" fill="hold">
                                          <p:stCondLst>
                                            <p:cond delay="0"/>
                                          </p:stCondLst>
                                        </p:cTn>
                                        <p:tgtEl>
                                          <p:spTgt spid="18"/>
                                        </p:tgtEl>
                                        <p:attrNameLst>
                                          <p:attrName>style.visibility</p:attrName>
                                        </p:attrNameLst>
                                      </p:cBhvr>
                                      <p:to>
                                        <p:strVal val="visible"/>
                                      </p:to>
                                    </p:set>
                                    <p:animEffect transition="in" filter="wipe(left)">
                                      <p:cBhvr>
                                        <p:cTn id="18" dur="2000"/>
                                        <p:tgtEl>
                                          <p:spTgt spid="18"/>
                                        </p:tgtEl>
                                      </p:cBhvr>
                                    </p:animEffect>
                                  </p:childTnLst>
                                </p:cTn>
                              </p:par>
                              <p:par>
                                <p:cTn id="19" presetID="63" presetClass="path" presetSubtype="0" accel="50000" decel="50000" fill="hold" grpId="1" nodeType="withEffect">
                                  <p:stCondLst>
                                    <p:cond delay="2000"/>
                                  </p:stCondLst>
                                  <p:childTnLst>
                                    <p:animMotion origin="layout" path="M -0.0319 -1.48148E-6 L -8.33333E-7 -1.48148E-6 " pathEditMode="relative" rAng="0" ptsTypes="AA">
                                      <p:cBhvr>
                                        <p:cTn id="20" dur="2000" fill="hold"/>
                                        <p:tgtEl>
                                          <p:spTgt spid="18"/>
                                        </p:tgtEl>
                                        <p:attrNameLst>
                                          <p:attrName>ppt_x</p:attrName>
                                          <p:attrName>ppt_y</p:attrName>
                                        </p:attrNameLst>
                                      </p:cBhvr>
                                      <p:rCtr x="1302" y="0"/>
                                    </p:animMotion>
                                  </p:childTnLst>
                                </p:cTn>
                              </p:par>
                              <p:par>
                                <p:cTn id="21" presetID="10" presetClass="entr" presetSubtype="0" fill="hold" grpId="0" nodeType="withEffect">
                                  <p:stCondLst>
                                    <p:cond delay="20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2000"/>
                                        <p:tgtEl>
                                          <p:spTgt spid="15"/>
                                        </p:tgtEl>
                                      </p:cBhvr>
                                    </p:animEffect>
                                  </p:childTnLst>
                                </p:cTn>
                              </p:par>
                              <p:par>
                                <p:cTn id="24" presetID="63" presetClass="path" presetSubtype="0" accel="50000" decel="50000" fill="hold" grpId="1" nodeType="withEffect">
                                  <p:stCondLst>
                                    <p:cond delay="2000"/>
                                  </p:stCondLst>
                                  <p:childTnLst>
                                    <p:animMotion origin="layout" path="M -0.08086 4.81481E-6 L 1.66667E-6 4.81481E-6 " pathEditMode="relative" rAng="0" ptsTypes="AA">
                                      <p:cBhvr>
                                        <p:cTn id="25" dur="2000" fill="hold"/>
                                        <p:tgtEl>
                                          <p:spTgt spid="15"/>
                                        </p:tgtEl>
                                        <p:attrNameLst>
                                          <p:attrName>ppt_x</p:attrName>
                                          <p:attrName>ppt_y</p:attrName>
                                        </p:attrNameLst>
                                      </p:cBhvr>
                                      <p:rCtr x="4036" y="0"/>
                                    </p:animMotion>
                                  </p:childTnLst>
                                </p:cTn>
                              </p:par>
                              <p:par>
                                <p:cTn id="26" presetID="10" presetClass="entr" presetSubtype="0" fill="hold" grpId="0" nodeType="withEffect">
                                  <p:stCondLst>
                                    <p:cond delay="200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2000"/>
                                        <p:tgtEl>
                                          <p:spTgt spid="19"/>
                                        </p:tgtEl>
                                      </p:cBhvr>
                                    </p:animEffect>
                                  </p:childTnLst>
                                </p:cTn>
                              </p:par>
                              <p:par>
                                <p:cTn id="29" presetID="63" presetClass="path" presetSubtype="0" accel="50000" decel="50000" fill="hold" grpId="1" nodeType="withEffect">
                                  <p:stCondLst>
                                    <p:cond delay="2000"/>
                                  </p:stCondLst>
                                  <p:childTnLst>
                                    <p:animMotion origin="layout" path="M -0.12891 3.7037E-6 L 4.79167E-6 3.7037E-6 " pathEditMode="relative" rAng="0" ptsTypes="AA">
                                      <p:cBhvr>
                                        <p:cTn id="30" dur="2000" fill="hold"/>
                                        <p:tgtEl>
                                          <p:spTgt spid="19"/>
                                        </p:tgtEl>
                                        <p:attrNameLst>
                                          <p:attrName>ppt_x</p:attrName>
                                          <p:attrName>ppt_y</p:attrName>
                                        </p:attrNameLst>
                                      </p:cBhvr>
                                      <p:rCtr x="6445" y="0"/>
                                    </p:animMotion>
                                  </p:childTnLst>
                                </p:cTn>
                              </p:par>
                              <p:par>
                                <p:cTn id="31" presetID="10" presetClass="entr" presetSubtype="0" fill="hold" grpId="0" nodeType="withEffect">
                                  <p:stCondLst>
                                    <p:cond delay="200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2000"/>
                                        <p:tgtEl>
                                          <p:spTgt spid="20"/>
                                        </p:tgtEl>
                                      </p:cBhvr>
                                    </p:animEffect>
                                  </p:childTnLst>
                                </p:cTn>
                              </p:par>
                              <p:par>
                                <p:cTn id="34" presetID="63" presetClass="path" presetSubtype="0" accel="50000" decel="50000" fill="hold" grpId="1" nodeType="withEffect">
                                  <p:stCondLst>
                                    <p:cond delay="2000"/>
                                  </p:stCondLst>
                                  <p:childTnLst>
                                    <p:animMotion origin="layout" path="M -0.17604 -3.7037E-7 L -6.25E-7 -3.7037E-7 " pathEditMode="relative" rAng="0" ptsTypes="AA">
                                      <p:cBhvr>
                                        <p:cTn id="35" dur="2000" fill="hold"/>
                                        <p:tgtEl>
                                          <p:spTgt spid="20"/>
                                        </p:tgtEl>
                                        <p:attrNameLst>
                                          <p:attrName>ppt_x</p:attrName>
                                          <p:attrName>ppt_y</p:attrName>
                                        </p:attrNameLst>
                                      </p:cBhvr>
                                      <p:rCtr x="8802" y="0"/>
                                    </p:animMotion>
                                  </p:childTnLst>
                                </p:cTn>
                              </p:par>
                              <p:par>
                                <p:cTn id="36" presetID="10" presetClass="entr" presetSubtype="0" fill="hold" grpId="0" nodeType="withEffect">
                                  <p:stCondLst>
                                    <p:cond delay="200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2000"/>
                                        <p:tgtEl>
                                          <p:spTgt spid="21"/>
                                        </p:tgtEl>
                                      </p:cBhvr>
                                    </p:animEffect>
                                  </p:childTnLst>
                                </p:cTn>
                              </p:par>
                              <p:par>
                                <p:cTn id="39" presetID="63" presetClass="path" presetSubtype="0" accel="50000" decel="50000" fill="hold" grpId="1" nodeType="withEffect">
                                  <p:stCondLst>
                                    <p:cond delay="2000"/>
                                  </p:stCondLst>
                                  <p:childTnLst>
                                    <p:animMotion origin="layout" path="M -0.22682 2.96296E-6 L -4.16667E-7 2.96296E-6 " pathEditMode="relative" rAng="0" ptsTypes="AA">
                                      <p:cBhvr>
                                        <p:cTn id="40" dur="2000" fill="hold"/>
                                        <p:tgtEl>
                                          <p:spTgt spid="21"/>
                                        </p:tgtEl>
                                        <p:attrNameLst>
                                          <p:attrName>ppt_x</p:attrName>
                                          <p:attrName>ppt_y</p:attrName>
                                        </p:attrNameLst>
                                      </p:cBhvr>
                                      <p:rCtr x="11341" y="0"/>
                                    </p:animMotion>
                                  </p:childTnLst>
                                </p:cTn>
                              </p:par>
                              <p:par>
                                <p:cTn id="41" presetID="10" presetClass="entr" presetSubtype="0" fill="hold" grpId="0" nodeType="withEffect">
                                  <p:stCondLst>
                                    <p:cond delay="200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2000"/>
                                        <p:tgtEl>
                                          <p:spTgt spid="22"/>
                                        </p:tgtEl>
                                      </p:cBhvr>
                                    </p:animEffect>
                                  </p:childTnLst>
                                </p:cTn>
                              </p:par>
                              <p:par>
                                <p:cTn id="44" presetID="63" presetClass="path" presetSubtype="0" accel="50000" decel="50000" fill="hold" grpId="1" nodeType="withEffect">
                                  <p:stCondLst>
                                    <p:cond delay="2000"/>
                                  </p:stCondLst>
                                  <p:childTnLst>
                                    <p:animMotion origin="layout" path="M -0.26771 3.7037E-7 L 1.66667E-6 3.7037E-7 " pathEditMode="relative" rAng="0" ptsTypes="AA">
                                      <p:cBhvr>
                                        <p:cTn id="45" dur="2000" fill="hold"/>
                                        <p:tgtEl>
                                          <p:spTgt spid="22"/>
                                        </p:tgtEl>
                                        <p:attrNameLst>
                                          <p:attrName>ppt_x</p:attrName>
                                          <p:attrName>ppt_y</p:attrName>
                                        </p:attrNameLst>
                                      </p:cBhvr>
                                      <p:rCtr x="13385" y="0"/>
                                    </p:animMotion>
                                  </p:childTnLst>
                                </p:cTn>
                              </p:par>
                              <p:par>
                                <p:cTn id="46" presetID="10" presetClass="entr" presetSubtype="0" fill="hold" grpId="0" nodeType="withEffect">
                                  <p:stCondLst>
                                    <p:cond delay="200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2000"/>
                                        <p:tgtEl>
                                          <p:spTgt spid="23"/>
                                        </p:tgtEl>
                                      </p:cBhvr>
                                    </p:animEffect>
                                  </p:childTnLst>
                                </p:cTn>
                              </p:par>
                              <p:par>
                                <p:cTn id="49" presetID="63" presetClass="path" presetSubtype="0" accel="50000" decel="50000" fill="hold" grpId="1" nodeType="withEffect">
                                  <p:stCondLst>
                                    <p:cond delay="2000"/>
                                  </p:stCondLst>
                                  <p:childTnLst>
                                    <p:animMotion origin="layout" path="M -0.32878 -4.44444E-6 L 3.95833E-6 -4.44444E-6 " pathEditMode="relative" rAng="0" ptsTypes="AA">
                                      <p:cBhvr>
                                        <p:cTn id="50" dur="2000" fill="hold"/>
                                        <p:tgtEl>
                                          <p:spTgt spid="23"/>
                                        </p:tgtEl>
                                        <p:attrNameLst>
                                          <p:attrName>ppt_x</p:attrName>
                                          <p:attrName>ppt_y</p:attrName>
                                        </p:attrNameLst>
                                      </p:cBhvr>
                                      <p:rCtr x="16432" y="0"/>
                                    </p:animMotion>
                                  </p:childTnLst>
                                </p:cTn>
                              </p:par>
                              <p:par>
                                <p:cTn id="51" presetID="22" presetClass="entr" presetSubtype="8" fill="hold" grpId="0" nodeType="withEffect">
                                  <p:stCondLst>
                                    <p:cond delay="2000"/>
                                  </p:stCondLst>
                                  <p:childTnLst>
                                    <p:set>
                                      <p:cBhvr>
                                        <p:cTn id="52" dur="1" fill="hold">
                                          <p:stCondLst>
                                            <p:cond delay="0"/>
                                          </p:stCondLst>
                                        </p:cTn>
                                        <p:tgtEl>
                                          <p:spTgt spid="16"/>
                                        </p:tgtEl>
                                        <p:attrNameLst>
                                          <p:attrName>style.visibility</p:attrName>
                                        </p:attrNameLst>
                                      </p:cBhvr>
                                      <p:to>
                                        <p:strVal val="visible"/>
                                      </p:to>
                                    </p:set>
                                    <p:animEffect transition="in" filter="wipe(left)">
                                      <p:cBhvr>
                                        <p:cTn id="53" dur="2000"/>
                                        <p:tgtEl>
                                          <p:spTgt spid="16"/>
                                        </p:tgtEl>
                                      </p:cBhvr>
                                    </p:animEffect>
                                  </p:childTnLst>
                                </p:cTn>
                              </p:par>
                              <p:par>
                                <p:cTn id="54" presetID="63" presetClass="path" presetSubtype="0" accel="50000" decel="50000" fill="hold" grpId="1" nodeType="withEffect">
                                  <p:stCondLst>
                                    <p:cond delay="2000"/>
                                  </p:stCondLst>
                                  <p:childTnLst>
                                    <p:animMotion origin="layout" path="M -0.08086 4.81481E-6 L 1.66667E-6 4.81481E-6 " pathEditMode="relative" rAng="0" ptsTypes="AA">
                                      <p:cBhvr>
                                        <p:cTn id="55" dur="2000" fill="hold"/>
                                        <p:tgtEl>
                                          <p:spTgt spid="16"/>
                                        </p:tgtEl>
                                        <p:attrNameLst>
                                          <p:attrName>ppt_x</p:attrName>
                                          <p:attrName>ppt_y</p:attrName>
                                        </p:attrNameLst>
                                      </p:cBhvr>
                                      <p:rCtr x="4036" y="0"/>
                                    </p:animMotion>
                                  </p:childTnLst>
                                </p:cTn>
                              </p:par>
                              <p:par>
                                <p:cTn id="56" presetID="22" presetClass="entr" presetSubtype="8" fill="hold" grpId="0" nodeType="withEffect">
                                  <p:stCondLst>
                                    <p:cond delay="2000"/>
                                  </p:stCondLst>
                                  <p:childTnLst>
                                    <p:set>
                                      <p:cBhvr>
                                        <p:cTn id="57" dur="1" fill="hold">
                                          <p:stCondLst>
                                            <p:cond delay="0"/>
                                          </p:stCondLst>
                                        </p:cTn>
                                        <p:tgtEl>
                                          <p:spTgt spid="24"/>
                                        </p:tgtEl>
                                        <p:attrNameLst>
                                          <p:attrName>style.visibility</p:attrName>
                                        </p:attrNameLst>
                                      </p:cBhvr>
                                      <p:to>
                                        <p:strVal val="visible"/>
                                      </p:to>
                                    </p:set>
                                    <p:animEffect transition="in" filter="wipe(left)">
                                      <p:cBhvr>
                                        <p:cTn id="58" dur="2000"/>
                                        <p:tgtEl>
                                          <p:spTgt spid="24"/>
                                        </p:tgtEl>
                                      </p:cBhvr>
                                    </p:animEffect>
                                  </p:childTnLst>
                                </p:cTn>
                              </p:par>
                              <p:par>
                                <p:cTn id="59" presetID="63" presetClass="path" presetSubtype="0" accel="50000" decel="50000" fill="hold" grpId="1" nodeType="withEffect">
                                  <p:stCondLst>
                                    <p:cond delay="2000"/>
                                  </p:stCondLst>
                                  <p:childTnLst>
                                    <p:animMotion origin="layout" path="M -0.12891 3.7037E-6 L 4.79167E-6 3.7037E-6 " pathEditMode="relative" rAng="0" ptsTypes="AA">
                                      <p:cBhvr>
                                        <p:cTn id="60" dur="2000" fill="hold"/>
                                        <p:tgtEl>
                                          <p:spTgt spid="24"/>
                                        </p:tgtEl>
                                        <p:attrNameLst>
                                          <p:attrName>ppt_x</p:attrName>
                                          <p:attrName>ppt_y</p:attrName>
                                        </p:attrNameLst>
                                      </p:cBhvr>
                                      <p:rCtr x="6445" y="0"/>
                                    </p:animMotion>
                                  </p:childTnLst>
                                </p:cTn>
                              </p:par>
                              <p:par>
                                <p:cTn id="61" presetID="22" presetClass="entr" presetSubtype="8" fill="hold" grpId="0" nodeType="withEffect">
                                  <p:stCondLst>
                                    <p:cond delay="2000"/>
                                  </p:stCondLst>
                                  <p:childTnLst>
                                    <p:set>
                                      <p:cBhvr>
                                        <p:cTn id="62" dur="1" fill="hold">
                                          <p:stCondLst>
                                            <p:cond delay="0"/>
                                          </p:stCondLst>
                                        </p:cTn>
                                        <p:tgtEl>
                                          <p:spTgt spid="25"/>
                                        </p:tgtEl>
                                        <p:attrNameLst>
                                          <p:attrName>style.visibility</p:attrName>
                                        </p:attrNameLst>
                                      </p:cBhvr>
                                      <p:to>
                                        <p:strVal val="visible"/>
                                      </p:to>
                                    </p:set>
                                    <p:animEffect transition="in" filter="wipe(left)">
                                      <p:cBhvr>
                                        <p:cTn id="63" dur="2000"/>
                                        <p:tgtEl>
                                          <p:spTgt spid="25"/>
                                        </p:tgtEl>
                                      </p:cBhvr>
                                    </p:animEffect>
                                  </p:childTnLst>
                                </p:cTn>
                              </p:par>
                              <p:par>
                                <p:cTn id="64" presetID="63" presetClass="path" presetSubtype="0" accel="50000" decel="50000" fill="hold" grpId="1" nodeType="withEffect">
                                  <p:stCondLst>
                                    <p:cond delay="2000"/>
                                  </p:stCondLst>
                                  <p:childTnLst>
                                    <p:animMotion origin="layout" path="M -0.17604 -3.7037E-7 L -6.25E-7 -3.7037E-7 " pathEditMode="relative" rAng="0" ptsTypes="AA">
                                      <p:cBhvr>
                                        <p:cTn id="65" dur="2000" fill="hold"/>
                                        <p:tgtEl>
                                          <p:spTgt spid="25"/>
                                        </p:tgtEl>
                                        <p:attrNameLst>
                                          <p:attrName>ppt_x</p:attrName>
                                          <p:attrName>ppt_y</p:attrName>
                                        </p:attrNameLst>
                                      </p:cBhvr>
                                      <p:rCtr x="8802" y="0"/>
                                    </p:animMotion>
                                  </p:childTnLst>
                                </p:cTn>
                              </p:par>
                              <p:par>
                                <p:cTn id="66" presetID="22" presetClass="entr" presetSubtype="8" fill="hold" grpId="0" nodeType="withEffect">
                                  <p:stCondLst>
                                    <p:cond delay="2000"/>
                                  </p:stCondLst>
                                  <p:childTnLst>
                                    <p:set>
                                      <p:cBhvr>
                                        <p:cTn id="67" dur="1" fill="hold">
                                          <p:stCondLst>
                                            <p:cond delay="0"/>
                                          </p:stCondLst>
                                        </p:cTn>
                                        <p:tgtEl>
                                          <p:spTgt spid="26"/>
                                        </p:tgtEl>
                                        <p:attrNameLst>
                                          <p:attrName>style.visibility</p:attrName>
                                        </p:attrNameLst>
                                      </p:cBhvr>
                                      <p:to>
                                        <p:strVal val="visible"/>
                                      </p:to>
                                    </p:set>
                                    <p:animEffect transition="in" filter="wipe(left)">
                                      <p:cBhvr>
                                        <p:cTn id="68" dur="2000"/>
                                        <p:tgtEl>
                                          <p:spTgt spid="26"/>
                                        </p:tgtEl>
                                      </p:cBhvr>
                                    </p:animEffect>
                                  </p:childTnLst>
                                </p:cTn>
                              </p:par>
                              <p:par>
                                <p:cTn id="69" presetID="63" presetClass="path" presetSubtype="0" accel="50000" decel="50000" fill="hold" grpId="1" nodeType="withEffect">
                                  <p:stCondLst>
                                    <p:cond delay="2000"/>
                                  </p:stCondLst>
                                  <p:childTnLst>
                                    <p:animMotion origin="layout" path="M -0.22682 2.96296E-6 L -4.16667E-7 2.96296E-6 " pathEditMode="relative" rAng="0" ptsTypes="AA">
                                      <p:cBhvr>
                                        <p:cTn id="70" dur="2000" fill="hold"/>
                                        <p:tgtEl>
                                          <p:spTgt spid="26"/>
                                        </p:tgtEl>
                                        <p:attrNameLst>
                                          <p:attrName>ppt_x</p:attrName>
                                          <p:attrName>ppt_y</p:attrName>
                                        </p:attrNameLst>
                                      </p:cBhvr>
                                      <p:rCtr x="11341" y="0"/>
                                    </p:animMotion>
                                  </p:childTnLst>
                                </p:cTn>
                              </p:par>
                              <p:par>
                                <p:cTn id="71" presetID="22" presetClass="entr" presetSubtype="8" fill="hold" grpId="0" nodeType="withEffect">
                                  <p:stCondLst>
                                    <p:cond delay="2000"/>
                                  </p:stCondLst>
                                  <p:childTnLst>
                                    <p:set>
                                      <p:cBhvr>
                                        <p:cTn id="72" dur="1" fill="hold">
                                          <p:stCondLst>
                                            <p:cond delay="0"/>
                                          </p:stCondLst>
                                        </p:cTn>
                                        <p:tgtEl>
                                          <p:spTgt spid="27"/>
                                        </p:tgtEl>
                                        <p:attrNameLst>
                                          <p:attrName>style.visibility</p:attrName>
                                        </p:attrNameLst>
                                      </p:cBhvr>
                                      <p:to>
                                        <p:strVal val="visible"/>
                                      </p:to>
                                    </p:set>
                                    <p:animEffect transition="in" filter="wipe(left)">
                                      <p:cBhvr>
                                        <p:cTn id="73" dur="2000"/>
                                        <p:tgtEl>
                                          <p:spTgt spid="27"/>
                                        </p:tgtEl>
                                      </p:cBhvr>
                                    </p:animEffect>
                                  </p:childTnLst>
                                </p:cTn>
                              </p:par>
                              <p:par>
                                <p:cTn id="74" presetID="63" presetClass="path" presetSubtype="0" accel="50000" decel="50000" fill="hold" grpId="1" nodeType="withEffect">
                                  <p:stCondLst>
                                    <p:cond delay="2000"/>
                                  </p:stCondLst>
                                  <p:childTnLst>
                                    <p:animMotion origin="layout" path="M -0.26771 3.7037E-7 L 1.66667E-6 3.7037E-7 " pathEditMode="relative" rAng="0" ptsTypes="AA">
                                      <p:cBhvr>
                                        <p:cTn id="75" dur="2000" fill="hold"/>
                                        <p:tgtEl>
                                          <p:spTgt spid="27"/>
                                        </p:tgtEl>
                                        <p:attrNameLst>
                                          <p:attrName>ppt_x</p:attrName>
                                          <p:attrName>ppt_y</p:attrName>
                                        </p:attrNameLst>
                                      </p:cBhvr>
                                      <p:rCtr x="13385" y="0"/>
                                    </p:animMotion>
                                  </p:childTnLst>
                                </p:cTn>
                              </p:par>
                              <p:par>
                                <p:cTn id="76" presetID="22" presetClass="entr" presetSubtype="8" fill="hold" grpId="0" nodeType="withEffect">
                                  <p:stCondLst>
                                    <p:cond delay="2000"/>
                                  </p:stCondLst>
                                  <p:childTnLst>
                                    <p:set>
                                      <p:cBhvr>
                                        <p:cTn id="77" dur="1" fill="hold">
                                          <p:stCondLst>
                                            <p:cond delay="0"/>
                                          </p:stCondLst>
                                        </p:cTn>
                                        <p:tgtEl>
                                          <p:spTgt spid="28"/>
                                        </p:tgtEl>
                                        <p:attrNameLst>
                                          <p:attrName>style.visibility</p:attrName>
                                        </p:attrNameLst>
                                      </p:cBhvr>
                                      <p:to>
                                        <p:strVal val="visible"/>
                                      </p:to>
                                    </p:set>
                                    <p:animEffect transition="in" filter="wipe(left)">
                                      <p:cBhvr>
                                        <p:cTn id="78" dur="2000"/>
                                        <p:tgtEl>
                                          <p:spTgt spid="28"/>
                                        </p:tgtEl>
                                      </p:cBhvr>
                                    </p:animEffect>
                                  </p:childTnLst>
                                </p:cTn>
                              </p:par>
                              <p:par>
                                <p:cTn id="79" presetID="63" presetClass="path" presetSubtype="0" accel="50000" decel="50000" fill="hold" grpId="1" nodeType="withEffect">
                                  <p:stCondLst>
                                    <p:cond delay="2000"/>
                                  </p:stCondLst>
                                  <p:childTnLst>
                                    <p:animMotion origin="layout" path="M -0.32878 -4.44444E-6 L 3.95833E-6 -4.44444E-6 " pathEditMode="relative" rAng="0" ptsTypes="AA">
                                      <p:cBhvr>
                                        <p:cTn id="80" dur="2000" fill="hold"/>
                                        <p:tgtEl>
                                          <p:spTgt spid="28"/>
                                        </p:tgtEl>
                                        <p:attrNameLst>
                                          <p:attrName>ppt_x</p:attrName>
                                          <p:attrName>ppt_y</p:attrName>
                                        </p:attrNameLst>
                                      </p:cBhvr>
                                      <p:rCtr x="164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p:bldP spid="16" grpId="1"/>
      <p:bldP spid="17" grpId="0" animBg="1"/>
      <p:bldP spid="17" grpId="1" animBg="1"/>
      <p:bldP spid="18" grpId="0"/>
      <p:bldP spid="18" grpId="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p:bldP spid="24" grpId="1"/>
      <p:bldP spid="25" grpId="0"/>
      <p:bldP spid="25" grpId="1"/>
      <p:bldP spid="26" grpId="0"/>
      <p:bldP spid="26" grpId="1"/>
      <p:bldP spid="27" grpId="0"/>
      <p:bldP spid="27" grpId="1"/>
      <p:bldP spid="28" grpId="0"/>
      <p:bldP spid="28"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27B4248-6CB0-2166-E923-AC66D3AEAD46}"/>
              </a:ext>
            </a:extLst>
          </p:cNvPr>
          <p:cNvGrpSpPr/>
          <p:nvPr/>
        </p:nvGrpSpPr>
        <p:grpSpPr>
          <a:xfrm>
            <a:off x="1287039" y="3686273"/>
            <a:ext cx="2170984" cy="675052"/>
            <a:chOff x="1287039" y="3686273"/>
            <a:chExt cx="2170984" cy="675052"/>
          </a:xfrm>
        </p:grpSpPr>
        <p:sp>
          <p:nvSpPr>
            <p:cNvPr id="14" name="Content Placeholder 9">
              <a:extLst>
                <a:ext uri="{FF2B5EF4-FFF2-40B4-BE49-F238E27FC236}">
                  <a16:creationId xmlns:a16="http://schemas.microsoft.com/office/drawing/2014/main" id="{51636BC5-3DD7-C624-E48E-182AFD8A563D}"/>
                </a:ext>
              </a:extLst>
            </p:cNvPr>
            <p:cNvSpPr txBox="1">
              <a:spLocks/>
            </p:cNvSpPr>
            <p:nvPr/>
          </p:nvSpPr>
          <p:spPr>
            <a:xfrm>
              <a:off x="1287039" y="3686273"/>
              <a:ext cx="1249208" cy="229695"/>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uk-UA" sz="1200" b="1" dirty="0"/>
                <a:t>45% </a:t>
              </a:r>
              <a:r>
                <a:rPr lang="en-US" sz="1200" b="1" dirty="0"/>
                <a:t>done</a:t>
              </a:r>
              <a:endParaRPr lang="en-GB" sz="1200" b="1" dirty="0"/>
            </a:p>
          </p:txBody>
        </p:sp>
        <p:sp>
          <p:nvSpPr>
            <p:cNvPr id="15" name="Content Placeholder 9">
              <a:extLst>
                <a:ext uri="{FF2B5EF4-FFF2-40B4-BE49-F238E27FC236}">
                  <a16:creationId xmlns:a16="http://schemas.microsoft.com/office/drawing/2014/main" id="{783B62D7-F19D-CEE2-498D-88354E50630B}"/>
                </a:ext>
              </a:extLst>
            </p:cNvPr>
            <p:cNvSpPr txBox="1">
              <a:spLocks/>
            </p:cNvSpPr>
            <p:nvPr/>
          </p:nvSpPr>
          <p:spPr>
            <a:xfrm>
              <a:off x="1287039" y="3927170"/>
              <a:ext cx="2170984" cy="434155"/>
            </a:xfrm>
            <a:prstGeom prst="rect">
              <a:avLst/>
            </a:prstGeom>
          </p:spPr>
          <p:txBody>
            <a:bodyPr vert="horz" lIns="0" tIns="45720" rIns="0" bIns="45720" rtlCol="0" anchor="t">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GB" sz="900" dirty="0"/>
                <a:t>18 days left to project end</a:t>
              </a:r>
            </a:p>
          </p:txBody>
        </p:sp>
      </p:grpSp>
      <p:grpSp>
        <p:nvGrpSpPr>
          <p:cNvPr id="10" name="Group 9">
            <a:extLst>
              <a:ext uri="{FF2B5EF4-FFF2-40B4-BE49-F238E27FC236}">
                <a16:creationId xmlns:a16="http://schemas.microsoft.com/office/drawing/2014/main" id="{0BDFAB40-16B6-63FD-A70A-4393787A113D}"/>
              </a:ext>
            </a:extLst>
          </p:cNvPr>
          <p:cNvGrpSpPr/>
          <p:nvPr/>
        </p:nvGrpSpPr>
        <p:grpSpPr>
          <a:xfrm>
            <a:off x="2773258" y="3686273"/>
            <a:ext cx="1654958" cy="470592"/>
            <a:chOff x="2773258" y="3686273"/>
            <a:chExt cx="1654958" cy="470592"/>
          </a:xfrm>
        </p:grpSpPr>
        <p:sp>
          <p:nvSpPr>
            <p:cNvPr id="16" name="Content Placeholder 9">
              <a:extLst>
                <a:ext uri="{FF2B5EF4-FFF2-40B4-BE49-F238E27FC236}">
                  <a16:creationId xmlns:a16="http://schemas.microsoft.com/office/drawing/2014/main" id="{9A0AC5AD-B0F6-8240-50A7-9BC37DE4FF93}"/>
                </a:ext>
              </a:extLst>
            </p:cNvPr>
            <p:cNvSpPr txBox="1">
              <a:spLocks/>
            </p:cNvSpPr>
            <p:nvPr/>
          </p:nvSpPr>
          <p:spPr>
            <a:xfrm>
              <a:off x="3179008" y="3686273"/>
              <a:ext cx="1249208" cy="229695"/>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buNone/>
              </a:pPr>
              <a:r>
                <a:rPr lang="en-US" sz="1200" b="1" dirty="0"/>
                <a:t>12 / </a:t>
              </a:r>
              <a:r>
                <a:rPr lang="en-US" sz="1200" dirty="0"/>
                <a:t>30</a:t>
              </a:r>
              <a:endParaRPr lang="en-GB" sz="1200" dirty="0"/>
            </a:p>
          </p:txBody>
        </p:sp>
        <p:sp>
          <p:nvSpPr>
            <p:cNvPr id="17" name="Content Placeholder 9">
              <a:extLst>
                <a:ext uri="{FF2B5EF4-FFF2-40B4-BE49-F238E27FC236}">
                  <a16:creationId xmlns:a16="http://schemas.microsoft.com/office/drawing/2014/main" id="{00E36823-ADBF-9A5D-F074-115A7C452558}"/>
                </a:ext>
              </a:extLst>
            </p:cNvPr>
            <p:cNvSpPr txBox="1">
              <a:spLocks/>
            </p:cNvSpPr>
            <p:nvPr/>
          </p:nvSpPr>
          <p:spPr>
            <a:xfrm>
              <a:off x="2773258" y="3927170"/>
              <a:ext cx="1654958" cy="229695"/>
            </a:xfrm>
            <a:prstGeom prst="rect">
              <a:avLst/>
            </a:prstGeom>
          </p:spPr>
          <p:txBody>
            <a:bodyPr vert="horz" lIns="0" tIns="45720" rIns="0" bIns="45720" rtlCol="0" anchor="t">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buNone/>
              </a:pPr>
              <a:r>
                <a:rPr lang="en-GB" sz="900" dirty="0"/>
                <a:t>Days complete</a:t>
              </a:r>
            </a:p>
          </p:txBody>
        </p:sp>
      </p:grpSp>
      <p:pic>
        <p:nvPicPr>
          <p:cNvPr id="111" name="Picture 110" descr="A picture containing blur, stove, kitchen appliance&#10;&#10;Description automatically generated">
            <a:extLst>
              <a:ext uri="{FF2B5EF4-FFF2-40B4-BE49-F238E27FC236}">
                <a16:creationId xmlns:a16="http://schemas.microsoft.com/office/drawing/2014/main" id="{74EE3330-CA93-7511-D047-9E53FD42435B}"/>
              </a:ext>
            </a:extLst>
          </p:cNvPr>
          <p:cNvPicPr>
            <a:picLocks noChangeAspect="1"/>
          </p:cNvPicPr>
          <p:nvPr/>
        </p:nvPicPr>
        <p:blipFill>
          <a:blip r:embed="rId3">
            <a:alphaModFix amt="55000"/>
          </a:blip>
          <a:stretch>
            <a:fillRect/>
          </a:stretch>
        </p:blipFill>
        <p:spPr>
          <a:xfrm>
            <a:off x="13383788" y="-3435154"/>
            <a:ext cx="8983780" cy="8983780"/>
          </a:xfrm>
          <a:prstGeom prst="rect">
            <a:avLst/>
          </a:prstGeom>
        </p:spPr>
      </p:pic>
      <p:sp>
        <p:nvSpPr>
          <p:cNvPr id="6" name="Title 1">
            <a:extLst>
              <a:ext uri="{FF2B5EF4-FFF2-40B4-BE49-F238E27FC236}">
                <a16:creationId xmlns:a16="http://schemas.microsoft.com/office/drawing/2014/main" id="{548EECF8-BAED-2D13-DA72-FB4EEC9878E4}"/>
              </a:ext>
            </a:extLst>
          </p:cNvPr>
          <p:cNvSpPr>
            <a:spLocks noGrp="1"/>
          </p:cNvSpPr>
          <p:nvPr>
            <p:ph type="title"/>
          </p:nvPr>
        </p:nvSpPr>
        <p:spPr>
          <a:xfrm>
            <a:off x="838200" y="910235"/>
            <a:ext cx="4212256" cy="914074"/>
          </a:xfrm>
        </p:spPr>
        <p:txBody>
          <a:bodyPr/>
          <a:lstStyle/>
          <a:p>
            <a:r>
              <a:rPr lang="en-US" sz="2200" dirty="0"/>
              <a:t>GTM LAUNCH STATUS</a:t>
            </a:r>
          </a:p>
        </p:txBody>
      </p:sp>
      <p:grpSp>
        <p:nvGrpSpPr>
          <p:cNvPr id="9" name="Group 8">
            <a:extLst>
              <a:ext uri="{FF2B5EF4-FFF2-40B4-BE49-F238E27FC236}">
                <a16:creationId xmlns:a16="http://schemas.microsoft.com/office/drawing/2014/main" id="{0C321C68-B518-FDE3-7D21-ECFF54A134B8}"/>
              </a:ext>
            </a:extLst>
          </p:cNvPr>
          <p:cNvGrpSpPr/>
          <p:nvPr/>
        </p:nvGrpSpPr>
        <p:grpSpPr>
          <a:xfrm>
            <a:off x="1548527" y="2272595"/>
            <a:ext cx="2650188" cy="1337478"/>
            <a:chOff x="921601" y="4412262"/>
            <a:chExt cx="3397250" cy="1714500"/>
          </a:xfrm>
        </p:grpSpPr>
        <p:sp>
          <p:nvSpPr>
            <p:cNvPr id="11" name="Freeform: Shape 47">
              <a:extLst>
                <a:ext uri="{FF2B5EF4-FFF2-40B4-BE49-F238E27FC236}">
                  <a16:creationId xmlns:a16="http://schemas.microsoft.com/office/drawing/2014/main" id="{3BA2FDA0-DD7D-35F7-3807-7C11A15FAE57}"/>
                </a:ext>
              </a:extLst>
            </p:cNvPr>
            <p:cNvSpPr/>
            <p:nvPr/>
          </p:nvSpPr>
          <p:spPr>
            <a:xfrm>
              <a:off x="921601" y="4412262"/>
              <a:ext cx="3397250" cy="1714500"/>
            </a:xfrm>
            <a:custGeom>
              <a:avLst/>
              <a:gdLst>
                <a:gd name="connsiteX0" fmla="*/ 1698625 w 3397250"/>
                <a:gd name="connsiteY0" fmla="*/ 0 h 1714500"/>
                <a:gd name="connsiteX1" fmla="*/ 3397250 w 3397250"/>
                <a:gd name="connsiteY1" fmla="*/ 1698625 h 1714500"/>
                <a:gd name="connsiteX2" fmla="*/ 3396449 w 3397250"/>
                <a:gd name="connsiteY2" fmla="*/ 1714500 h 1714500"/>
                <a:gd name="connsiteX3" fmla="*/ 802 w 3397250"/>
                <a:gd name="connsiteY3" fmla="*/ 1714500 h 1714500"/>
                <a:gd name="connsiteX4" fmla="*/ 0 w 3397250"/>
                <a:gd name="connsiteY4" fmla="*/ 1698625 h 1714500"/>
                <a:gd name="connsiteX5" fmla="*/ 1698625 w 3397250"/>
                <a:gd name="connsiteY5" fmla="*/ 0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7250" h="1714500">
                  <a:moveTo>
                    <a:pt x="1698625" y="0"/>
                  </a:moveTo>
                  <a:cubicBezTo>
                    <a:pt x="2636750" y="0"/>
                    <a:pt x="3397250" y="760500"/>
                    <a:pt x="3397250" y="1698625"/>
                  </a:cubicBezTo>
                  <a:lnTo>
                    <a:pt x="3396449" y="1714500"/>
                  </a:lnTo>
                  <a:lnTo>
                    <a:pt x="802" y="1714500"/>
                  </a:lnTo>
                  <a:lnTo>
                    <a:pt x="0" y="1698625"/>
                  </a:lnTo>
                  <a:cubicBezTo>
                    <a:pt x="0" y="760500"/>
                    <a:pt x="760500" y="0"/>
                    <a:pt x="169862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Shape 48">
              <a:extLst>
                <a:ext uri="{FF2B5EF4-FFF2-40B4-BE49-F238E27FC236}">
                  <a16:creationId xmlns:a16="http://schemas.microsoft.com/office/drawing/2014/main" id="{E8B8DA43-08FE-AAB7-E3BC-B3D312BB0137}"/>
                </a:ext>
              </a:extLst>
            </p:cNvPr>
            <p:cNvSpPr/>
            <p:nvPr/>
          </p:nvSpPr>
          <p:spPr>
            <a:xfrm>
              <a:off x="921601" y="4434698"/>
              <a:ext cx="1698625" cy="1692064"/>
            </a:xfrm>
            <a:custGeom>
              <a:avLst/>
              <a:gdLst>
                <a:gd name="connsiteX0" fmla="*/ 1435407 w 1698625"/>
                <a:gd name="connsiteY0" fmla="*/ 0 h 1692064"/>
                <a:gd name="connsiteX1" fmla="*/ 1698625 w 1698625"/>
                <a:gd name="connsiteY1" fmla="*/ 1692064 h 1692064"/>
                <a:gd name="connsiteX2" fmla="*/ 802 w 1698625"/>
                <a:gd name="connsiteY2" fmla="*/ 1692064 h 1692064"/>
                <a:gd name="connsiteX3" fmla="*/ 0 w 1698625"/>
                <a:gd name="connsiteY3" fmla="*/ 1676189 h 1692064"/>
                <a:gd name="connsiteX4" fmla="*/ 1356293 w 1698625"/>
                <a:gd name="connsiteY4" fmla="*/ 12074 h 1692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625" h="1692064">
                  <a:moveTo>
                    <a:pt x="1435407" y="0"/>
                  </a:moveTo>
                  <a:lnTo>
                    <a:pt x="1698625" y="1692064"/>
                  </a:lnTo>
                  <a:lnTo>
                    <a:pt x="802" y="1692064"/>
                  </a:lnTo>
                  <a:lnTo>
                    <a:pt x="0" y="1676189"/>
                  </a:lnTo>
                  <a:cubicBezTo>
                    <a:pt x="0" y="855330"/>
                    <a:pt x="582258" y="170464"/>
                    <a:pt x="1356293" y="12074"/>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49">
              <a:extLst>
                <a:ext uri="{FF2B5EF4-FFF2-40B4-BE49-F238E27FC236}">
                  <a16:creationId xmlns:a16="http://schemas.microsoft.com/office/drawing/2014/main" id="{D72FF8CE-39D6-7BA1-8A41-CFA0CCD7AD8F}"/>
                </a:ext>
              </a:extLst>
            </p:cNvPr>
            <p:cNvSpPr/>
            <p:nvPr/>
          </p:nvSpPr>
          <p:spPr>
            <a:xfrm>
              <a:off x="2339801" y="4412262"/>
              <a:ext cx="1422471" cy="1714500"/>
            </a:xfrm>
            <a:custGeom>
              <a:avLst/>
              <a:gdLst>
                <a:gd name="connsiteX0" fmla="*/ 280425 w 1422471"/>
                <a:gd name="connsiteY0" fmla="*/ 0 h 1714500"/>
                <a:gd name="connsiteX1" fmla="*/ 1360908 w 1422471"/>
                <a:gd name="connsiteY1" fmla="*/ 387883 h 1714500"/>
                <a:gd name="connsiteX2" fmla="*/ 1422471 w 1422471"/>
                <a:gd name="connsiteY2" fmla="*/ 443835 h 1714500"/>
                <a:gd name="connsiteX3" fmla="*/ 279172 w 1422471"/>
                <a:gd name="connsiteY3" fmla="*/ 1714500 h 1714500"/>
                <a:gd name="connsiteX4" fmla="*/ 277147 w 1422471"/>
                <a:gd name="connsiteY4" fmla="*/ 1714500 h 1714500"/>
                <a:gd name="connsiteX5" fmla="*/ 0 w 1422471"/>
                <a:gd name="connsiteY5" fmla="*/ 25062 h 1714500"/>
                <a:gd name="connsiteX6" fmla="*/ 106751 w 1422471"/>
                <a:gd name="connsiteY6" fmla="*/ 8770 h 1714500"/>
                <a:gd name="connsiteX7" fmla="*/ 280425 w 1422471"/>
                <a:gd name="connsiteY7" fmla="*/ 0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2471" h="1714500">
                  <a:moveTo>
                    <a:pt x="280425" y="0"/>
                  </a:moveTo>
                  <a:cubicBezTo>
                    <a:pt x="690855" y="0"/>
                    <a:pt x="1067286" y="145565"/>
                    <a:pt x="1360908" y="387883"/>
                  </a:cubicBezTo>
                  <a:lnTo>
                    <a:pt x="1422471" y="443835"/>
                  </a:lnTo>
                  <a:lnTo>
                    <a:pt x="279172" y="1714500"/>
                  </a:lnTo>
                  <a:lnTo>
                    <a:pt x="277147" y="1714500"/>
                  </a:lnTo>
                  <a:lnTo>
                    <a:pt x="0" y="25062"/>
                  </a:lnTo>
                  <a:lnTo>
                    <a:pt x="106751" y="8770"/>
                  </a:lnTo>
                  <a:cubicBezTo>
                    <a:pt x="163853" y="2971"/>
                    <a:pt x="221792" y="0"/>
                    <a:pt x="280425"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9" name="Freeform: Shape 81">
            <a:extLst>
              <a:ext uri="{FF2B5EF4-FFF2-40B4-BE49-F238E27FC236}">
                <a16:creationId xmlns:a16="http://schemas.microsoft.com/office/drawing/2014/main" id="{D4FAD42D-B0F8-57D3-4840-E3BD6C121113}"/>
              </a:ext>
            </a:extLst>
          </p:cNvPr>
          <p:cNvSpPr/>
          <p:nvPr/>
        </p:nvSpPr>
        <p:spPr>
          <a:xfrm flipV="1">
            <a:off x="850009" y="4972925"/>
            <a:ext cx="1236744" cy="629433"/>
          </a:xfrm>
          <a:custGeom>
            <a:avLst/>
            <a:gdLst>
              <a:gd name="connsiteX0" fmla="*/ 667 w 1475362"/>
              <a:gd name="connsiteY0" fmla="*/ 0 h 750876"/>
              <a:gd name="connsiteX1" fmla="*/ 1474696 w 1475362"/>
              <a:gd name="connsiteY1" fmla="*/ 0 h 750876"/>
              <a:gd name="connsiteX2" fmla="*/ 1475362 w 1475362"/>
              <a:gd name="connsiteY2" fmla="*/ 13195 h 750876"/>
              <a:gd name="connsiteX3" fmla="*/ 737681 w 1475362"/>
              <a:gd name="connsiteY3" fmla="*/ 750876 h 750876"/>
              <a:gd name="connsiteX4" fmla="*/ 0 w 1475362"/>
              <a:gd name="connsiteY4" fmla="*/ 13195 h 750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5362" h="750876">
                <a:moveTo>
                  <a:pt x="667" y="0"/>
                </a:moveTo>
                <a:lnTo>
                  <a:pt x="1474696" y="0"/>
                </a:lnTo>
                <a:lnTo>
                  <a:pt x="1475362" y="13195"/>
                </a:lnTo>
                <a:cubicBezTo>
                  <a:pt x="1475362" y="420605"/>
                  <a:pt x="1145091" y="750876"/>
                  <a:pt x="737681" y="750876"/>
                </a:cubicBezTo>
                <a:cubicBezTo>
                  <a:pt x="330271" y="750876"/>
                  <a:pt x="0" y="420605"/>
                  <a:pt x="0" y="1319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82">
            <a:extLst>
              <a:ext uri="{FF2B5EF4-FFF2-40B4-BE49-F238E27FC236}">
                <a16:creationId xmlns:a16="http://schemas.microsoft.com/office/drawing/2014/main" id="{4469889A-9FE6-43E1-F16D-2F0204BB5D78}"/>
              </a:ext>
            </a:extLst>
          </p:cNvPr>
          <p:cNvSpPr/>
          <p:nvPr/>
        </p:nvSpPr>
        <p:spPr>
          <a:xfrm>
            <a:off x="850009" y="5153547"/>
            <a:ext cx="616824" cy="448811"/>
          </a:xfrm>
          <a:custGeom>
            <a:avLst/>
            <a:gdLst>
              <a:gd name="connsiteX0" fmla="*/ 232941 w 790700"/>
              <a:gd name="connsiteY0" fmla="*/ 0 h 575326"/>
              <a:gd name="connsiteX1" fmla="*/ 790700 w 790700"/>
              <a:gd name="connsiteY1" fmla="*/ 575326 h 575326"/>
              <a:gd name="connsiteX2" fmla="*/ 717 w 790700"/>
              <a:gd name="connsiteY2" fmla="*/ 575326 h 575326"/>
              <a:gd name="connsiteX3" fmla="*/ 0 w 790700"/>
              <a:gd name="connsiteY3" fmla="*/ 561147 h 575326"/>
              <a:gd name="connsiteX4" fmla="*/ 232172 w 790700"/>
              <a:gd name="connsiteY4" fmla="*/ 634 h 575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700" h="575326">
                <a:moveTo>
                  <a:pt x="232941" y="0"/>
                </a:moveTo>
                <a:lnTo>
                  <a:pt x="790700" y="575326"/>
                </a:lnTo>
                <a:lnTo>
                  <a:pt x="717" y="575326"/>
                </a:lnTo>
                <a:lnTo>
                  <a:pt x="0" y="561147"/>
                </a:lnTo>
                <a:cubicBezTo>
                  <a:pt x="0" y="342253"/>
                  <a:pt x="88725" y="144082"/>
                  <a:pt x="232172" y="634"/>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84">
            <a:extLst>
              <a:ext uri="{FF2B5EF4-FFF2-40B4-BE49-F238E27FC236}">
                <a16:creationId xmlns:a16="http://schemas.microsoft.com/office/drawing/2014/main" id="{130F33A6-D356-A8AD-5773-87C2F514ADA2}"/>
              </a:ext>
            </a:extLst>
          </p:cNvPr>
          <p:cNvSpPr/>
          <p:nvPr/>
        </p:nvSpPr>
        <p:spPr>
          <a:xfrm flipV="1">
            <a:off x="2274413" y="4972926"/>
            <a:ext cx="1236746" cy="629434"/>
          </a:xfrm>
          <a:custGeom>
            <a:avLst/>
            <a:gdLst>
              <a:gd name="connsiteX0" fmla="*/ 667 w 1475362"/>
              <a:gd name="connsiteY0" fmla="*/ 0 h 750876"/>
              <a:gd name="connsiteX1" fmla="*/ 1474696 w 1475362"/>
              <a:gd name="connsiteY1" fmla="*/ 0 h 750876"/>
              <a:gd name="connsiteX2" fmla="*/ 1475362 w 1475362"/>
              <a:gd name="connsiteY2" fmla="*/ 13195 h 750876"/>
              <a:gd name="connsiteX3" fmla="*/ 737681 w 1475362"/>
              <a:gd name="connsiteY3" fmla="*/ 750876 h 750876"/>
              <a:gd name="connsiteX4" fmla="*/ 0 w 1475362"/>
              <a:gd name="connsiteY4" fmla="*/ 13195 h 750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5362" h="750876">
                <a:moveTo>
                  <a:pt x="667" y="0"/>
                </a:moveTo>
                <a:lnTo>
                  <a:pt x="1474696" y="0"/>
                </a:lnTo>
                <a:lnTo>
                  <a:pt x="1475362" y="13195"/>
                </a:lnTo>
                <a:cubicBezTo>
                  <a:pt x="1475362" y="420605"/>
                  <a:pt x="1145091" y="750876"/>
                  <a:pt x="737681" y="750876"/>
                </a:cubicBezTo>
                <a:cubicBezTo>
                  <a:pt x="330271" y="750876"/>
                  <a:pt x="0" y="420605"/>
                  <a:pt x="0" y="1319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87">
            <a:extLst>
              <a:ext uri="{FF2B5EF4-FFF2-40B4-BE49-F238E27FC236}">
                <a16:creationId xmlns:a16="http://schemas.microsoft.com/office/drawing/2014/main" id="{4FD9D34B-2C39-C00A-9601-F078CEF43F9D}"/>
              </a:ext>
            </a:extLst>
          </p:cNvPr>
          <p:cNvSpPr/>
          <p:nvPr/>
        </p:nvSpPr>
        <p:spPr>
          <a:xfrm flipV="1">
            <a:off x="2274413" y="4974776"/>
            <a:ext cx="618372" cy="627584"/>
          </a:xfrm>
          <a:custGeom>
            <a:avLst/>
            <a:gdLst>
              <a:gd name="connsiteX0" fmla="*/ 788449 w 792685"/>
              <a:gd name="connsiteY0" fmla="*/ 804492 h 804492"/>
              <a:gd name="connsiteX1" fmla="*/ 792685 w 792685"/>
              <a:gd name="connsiteY1" fmla="*/ 0 h 804492"/>
              <a:gd name="connsiteX2" fmla="*/ 608 w 792685"/>
              <a:gd name="connsiteY2" fmla="*/ 0 h 804492"/>
              <a:gd name="connsiteX3" fmla="*/ 0 w 792685"/>
              <a:gd name="connsiteY3" fmla="*/ 12021 h 804492"/>
              <a:gd name="connsiteX4" fmla="*/ 711638 w 792685"/>
              <a:gd name="connsiteY4" fmla="*/ 800614 h 804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685" h="804492">
                <a:moveTo>
                  <a:pt x="788449" y="804492"/>
                </a:moveTo>
                <a:lnTo>
                  <a:pt x="792685" y="0"/>
                </a:lnTo>
                <a:lnTo>
                  <a:pt x="608" y="0"/>
                </a:lnTo>
                <a:lnTo>
                  <a:pt x="0" y="12021"/>
                </a:lnTo>
                <a:cubicBezTo>
                  <a:pt x="0" y="422448"/>
                  <a:pt x="311921" y="760020"/>
                  <a:pt x="711638" y="800614"/>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85">
            <a:extLst>
              <a:ext uri="{FF2B5EF4-FFF2-40B4-BE49-F238E27FC236}">
                <a16:creationId xmlns:a16="http://schemas.microsoft.com/office/drawing/2014/main" id="{42970FA8-4EB1-1837-6589-BB2BCC511313}"/>
              </a:ext>
            </a:extLst>
          </p:cNvPr>
          <p:cNvSpPr/>
          <p:nvPr/>
        </p:nvSpPr>
        <p:spPr>
          <a:xfrm flipV="1">
            <a:off x="3698819" y="4972925"/>
            <a:ext cx="1236744" cy="629433"/>
          </a:xfrm>
          <a:custGeom>
            <a:avLst/>
            <a:gdLst>
              <a:gd name="connsiteX0" fmla="*/ 667 w 1475362"/>
              <a:gd name="connsiteY0" fmla="*/ 0 h 750876"/>
              <a:gd name="connsiteX1" fmla="*/ 1474696 w 1475362"/>
              <a:gd name="connsiteY1" fmla="*/ 0 h 750876"/>
              <a:gd name="connsiteX2" fmla="*/ 1475362 w 1475362"/>
              <a:gd name="connsiteY2" fmla="*/ 13195 h 750876"/>
              <a:gd name="connsiteX3" fmla="*/ 737681 w 1475362"/>
              <a:gd name="connsiteY3" fmla="*/ 750876 h 750876"/>
              <a:gd name="connsiteX4" fmla="*/ 0 w 1475362"/>
              <a:gd name="connsiteY4" fmla="*/ 13195 h 750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5362" h="750876">
                <a:moveTo>
                  <a:pt x="667" y="0"/>
                </a:moveTo>
                <a:lnTo>
                  <a:pt x="1474696" y="0"/>
                </a:lnTo>
                <a:lnTo>
                  <a:pt x="1475362" y="13195"/>
                </a:lnTo>
                <a:cubicBezTo>
                  <a:pt x="1475362" y="420605"/>
                  <a:pt x="1145091" y="750876"/>
                  <a:pt x="737681" y="750876"/>
                </a:cubicBezTo>
                <a:cubicBezTo>
                  <a:pt x="330271" y="750876"/>
                  <a:pt x="0" y="420605"/>
                  <a:pt x="0" y="1319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90">
            <a:extLst>
              <a:ext uri="{FF2B5EF4-FFF2-40B4-BE49-F238E27FC236}">
                <a16:creationId xmlns:a16="http://schemas.microsoft.com/office/drawing/2014/main" id="{1E91AAE8-9DB7-7CD8-322E-BA8BBCDE14AD}"/>
              </a:ext>
            </a:extLst>
          </p:cNvPr>
          <p:cNvSpPr/>
          <p:nvPr/>
        </p:nvSpPr>
        <p:spPr>
          <a:xfrm>
            <a:off x="3698819" y="4972925"/>
            <a:ext cx="966786" cy="629433"/>
          </a:xfrm>
          <a:custGeom>
            <a:avLst/>
            <a:gdLst>
              <a:gd name="connsiteX0" fmla="*/ 792685 w 1239314"/>
              <a:gd name="connsiteY0" fmla="*/ 0 h 806864"/>
              <a:gd name="connsiteX1" fmla="*/ 1235883 w 1239314"/>
              <a:gd name="connsiteY1" fmla="*/ 135378 h 806864"/>
              <a:gd name="connsiteX2" fmla="*/ 1239314 w 1239314"/>
              <a:gd name="connsiteY2" fmla="*/ 138209 h 806864"/>
              <a:gd name="connsiteX3" fmla="*/ 841550 w 1239314"/>
              <a:gd name="connsiteY3" fmla="*/ 806864 h 806864"/>
              <a:gd name="connsiteX4" fmla="*/ 717 w 1239314"/>
              <a:gd name="connsiteY4" fmla="*/ 806864 h 806864"/>
              <a:gd name="connsiteX5" fmla="*/ 0 w 1239314"/>
              <a:gd name="connsiteY5" fmla="*/ 792685 h 806864"/>
              <a:gd name="connsiteX6" fmla="*/ 792685 w 1239314"/>
              <a:gd name="connsiteY6" fmla="*/ 0 h 806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9314" h="806864">
                <a:moveTo>
                  <a:pt x="792685" y="0"/>
                </a:moveTo>
                <a:cubicBezTo>
                  <a:pt x="956856" y="0"/>
                  <a:pt x="1109369" y="49908"/>
                  <a:pt x="1235883" y="135378"/>
                </a:cubicBezTo>
                <a:lnTo>
                  <a:pt x="1239314" y="138209"/>
                </a:lnTo>
                <a:lnTo>
                  <a:pt x="841550" y="806864"/>
                </a:lnTo>
                <a:lnTo>
                  <a:pt x="717" y="806864"/>
                </a:lnTo>
                <a:lnTo>
                  <a:pt x="0" y="792685"/>
                </a:lnTo>
                <a:cubicBezTo>
                  <a:pt x="0" y="354897"/>
                  <a:pt x="354897" y="0"/>
                  <a:pt x="792685"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Content Placeholder 9">
            <a:extLst>
              <a:ext uri="{FF2B5EF4-FFF2-40B4-BE49-F238E27FC236}">
                <a16:creationId xmlns:a16="http://schemas.microsoft.com/office/drawing/2014/main" id="{5EC46B2E-BAFC-51CA-8B9A-9DF082359D1E}"/>
              </a:ext>
            </a:extLst>
          </p:cNvPr>
          <p:cNvSpPr txBox="1">
            <a:spLocks/>
          </p:cNvSpPr>
          <p:nvPr/>
        </p:nvSpPr>
        <p:spPr>
          <a:xfrm>
            <a:off x="856842" y="5334951"/>
            <a:ext cx="1249208" cy="229695"/>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200" b="1" dirty="0"/>
              <a:t>25</a:t>
            </a:r>
            <a:r>
              <a:rPr lang="uk-UA" sz="1200" b="1" dirty="0"/>
              <a:t>% </a:t>
            </a:r>
            <a:r>
              <a:rPr lang="en-US" sz="1200" b="1" dirty="0"/>
              <a:t>done</a:t>
            </a:r>
            <a:endParaRPr lang="en-GB" sz="1200" b="1" dirty="0"/>
          </a:p>
        </p:txBody>
      </p:sp>
      <p:sp>
        <p:nvSpPr>
          <p:cNvPr id="28" name="Content Placeholder 9">
            <a:extLst>
              <a:ext uri="{FF2B5EF4-FFF2-40B4-BE49-F238E27FC236}">
                <a16:creationId xmlns:a16="http://schemas.microsoft.com/office/drawing/2014/main" id="{C231E882-E37E-38C5-3249-938CB7BED2BB}"/>
              </a:ext>
            </a:extLst>
          </p:cNvPr>
          <p:cNvSpPr txBox="1">
            <a:spLocks/>
          </p:cNvSpPr>
          <p:nvPr/>
        </p:nvSpPr>
        <p:spPr>
          <a:xfrm>
            <a:off x="2268182" y="5334951"/>
            <a:ext cx="1249208" cy="229695"/>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200" b="1" dirty="0"/>
              <a:t>50</a:t>
            </a:r>
            <a:r>
              <a:rPr lang="uk-UA" sz="1200" b="1" dirty="0"/>
              <a:t>% </a:t>
            </a:r>
            <a:r>
              <a:rPr lang="en-US" sz="1200" b="1" dirty="0"/>
              <a:t>done</a:t>
            </a:r>
            <a:endParaRPr lang="en-GB" sz="1200" b="1" dirty="0"/>
          </a:p>
        </p:txBody>
      </p:sp>
      <p:sp>
        <p:nvSpPr>
          <p:cNvPr id="29" name="Content Placeholder 9">
            <a:extLst>
              <a:ext uri="{FF2B5EF4-FFF2-40B4-BE49-F238E27FC236}">
                <a16:creationId xmlns:a16="http://schemas.microsoft.com/office/drawing/2014/main" id="{F0A3EB31-7BC6-B3D5-5C90-CEAB5CD682C5}"/>
              </a:ext>
            </a:extLst>
          </p:cNvPr>
          <p:cNvSpPr txBox="1">
            <a:spLocks/>
          </p:cNvSpPr>
          <p:nvPr/>
        </p:nvSpPr>
        <p:spPr>
          <a:xfrm>
            <a:off x="3679522" y="5334951"/>
            <a:ext cx="1249208" cy="229695"/>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200" b="1" dirty="0"/>
              <a:t>67</a:t>
            </a:r>
            <a:r>
              <a:rPr lang="uk-UA" sz="1200" b="1" dirty="0"/>
              <a:t>% </a:t>
            </a:r>
            <a:r>
              <a:rPr lang="en-US" sz="1200" b="1" dirty="0"/>
              <a:t>done</a:t>
            </a:r>
            <a:endParaRPr lang="en-GB" sz="1200" b="1" dirty="0"/>
          </a:p>
        </p:txBody>
      </p:sp>
      <p:sp>
        <p:nvSpPr>
          <p:cNvPr id="30" name="Content Placeholder 9">
            <a:extLst>
              <a:ext uri="{FF2B5EF4-FFF2-40B4-BE49-F238E27FC236}">
                <a16:creationId xmlns:a16="http://schemas.microsoft.com/office/drawing/2014/main" id="{D4257306-C903-F5D6-863E-9CA7F793E353}"/>
              </a:ext>
            </a:extLst>
          </p:cNvPr>
          <p:cNvSpPr txBox="1">
            <a:spLocks/>
          </p:cNvSpPr>
          <p:nvPr/>
        </p:nvSpPr>
        <p:spPr>
          <a:xfrm>
            <a:off x="856842" y="5677416"/>
            <a:ext cx="1249208" cy="229695"/>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050" dirty="0"/>
              <a:t>TEAM A</a:t>
            </a:r>
            <a:endParaRPr lang="en-GB" sz="1050" dirty="0"/>
          </a:p>
        </p:txBody>
      </p:sp>
      <p:sp>
        <p:nvSpPr>
          <p:cNvPr id="31" name="Content Placeholder 9">
            <a:extLst>
              <a:ext uri="{FF2B5EF4-FFF2-40B4-BE49-F238E27FC236}">
                <a16:creationId xmlns:a16="http://schemas.microsoft.com/office/drawing/2014/main" id="{D335185D-204A-353F-4B89-020A854D75DF}"/>
              </a:ext>
            </a:extLst>
          </p:cNvPr>
          <p:cNvSpPr txBox="1">
            <a:spLocks/>
          </p:cNvSpPr>
          <p:nvPr/>
        </p:nvSpPr>
        <p:spPr>
          <a:xfrm>
            <a:off x="2279621" y="5677416"/>
            <a:ext cx="1249208" cy="229695"/>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050" dirty="0"/>
              <a:t>TEAM B</a:t>
            </a:r>
            <a:endParaRPr lang="en-GB" sz="1050" dirty="0"/>
          </a:p>
        </p:txBody>
      </p:sp>
      <p:sp>
        <p:nvSpPr>
          <p:cNvPr id="32" name="Content Placeholder 9">
            <a:extLst>
              <a:ext uri="{FF2B5EF4-FFF2-40B4-BE49-F238E27FC236}">
                <a16:creationId xmlns:a16="http://schemas.microsoft.com/office/drawing/2014/main" id="{ABBE2693-69A8-89FA-7D54-0AE38BAA3E8A}"/>
              </a:ext>
            </a:extLst>
          </p:cNvPr>
          <p:cNvSpPr txBox="1">
            <a:spLocks/>
          </p:cNvSpPr>
          <p:nvPr/>
        </p:nvSpPr>
        <p:spPr>
          <a:xfrm>
            <a:off x="3702400" y="5677416"/>
            <a:ext cx="1249208" cy="229695"/>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050" dirty="0"/>
              <a:t>TEAM C</a:t>
            </a:r>
            <a:endParaRPr lang="en-GB" sz="1050" dirty="0"/>
          </a:p>
        </p:txBody>
      </p:sp>
      <p:sp>
        <p:nvSpPr>
          <p:cNvPr id="83" name="Freeform 82">
            <a:extLst>
              <a:ext uri="{FF2B5EF4-FFF2-40B4-BE49-F238E27FC236}">
                <a16:creationId xmlns:a16="http://schemas.microsoft.com/office/drawing/2014/main" id="{70002BD7-05D3-BB72-8DA1-A217083D094E}"/>
              </a:ext>
            </a:extLst>
          </p:cNvPr>
          <p:cNvSpPr/>
          <p:nvPr/>
        </p:nvSpPr>
        <p:spPr>
          <a:xfrm>
            <a:off x="1352026" y="2087123"/>
            <a:ext cx="3043190" cy="1522950"/>
          </a:xfrm>
          <a:custGeom>
            <a:avLst/>
            <a:gdLst>
              <a:gd name="connsiteX0" fmla="*/ 2912059 w 2912059"/>
              <a:gd name="connsiteY0" fmla="*/ 1457325 h 1457325"/>
              <a:gd name="connsiteX1" fmla="*/ 1456030 w 2912059"/>
              <a:gd name="connsiteY1" fmla="*/ 0 h 1457325"/>
              <a:gd name="connsiteX2" fmla="*/ 0 w 2912059"/>
              <a:gd name="connsiteY2" fmla="*/ 1457325 h 1457325"/>
            </a:gdLst>
            <a:ahLst/>
            <a:cxnLst>
              <a:cxn ang="0">
                <a:pos x="connsiteX0" y="connsiteY0"/>
              </a:cxn>
              <a:cxn ang="0">
                <a:pos x="connsiteX1" y="connsiteY1"/>
              </a:cxn>
              <a:cxn ang="0">
                <a:pos x="connsiteX2" y="connsiteY2"/>
              </a:cxn>
            </a:cxnLst>
            <a:rect l="l" t="t" r="r" b="b"/>
            <a:pathLst>
              <a:path w="2912059" h="1457325">
                <a:moveTo>
                  <a:pt x="2912059" y="1457325"/>
                </a:moveTo>
                <a:cubicBezTo>
                  <a:pt x="2912059" y="652463"/>
                  <a:pt x="2260177" y="0"/>
                  <a:pt x="1456030" y="0"/>
                </a:cubicBezTo>
                <a:cubicBezTo>
                  <a:pt x="651883" y="0"/>
                  <a:pt x="0" y="652463"/>
                  <a:pt x="0" y="1457325"/>
                </a:cubicBezTo>
              </a:path>
            </a:pathLst>
          </a:custGeom>
          <a:noFill/>
          <a:ln w="28575" cap="flat">
            <a:solidFill>
              <a:schemeClr val="accent2"/>
            </a:solidFill>
            <a:prstDash val="solid"/>
            <a:miter/>
          </a:ln>
        </p:spPr>
        <p:txBody>
          <a:bodyPr rtlCol="0" anchor="ctr"/>
          <a:lstStyle/>
          <a:p>
            <a:endParaRPr lang="en-UA"/>
          </a:p>
        </p:txBody>
      </p:sp>
      <p:sp>
        <p:nvSpPr>
          <p:cNvPr id="33" name="Rounded Rectangle 45">
            <a:extLst>
              <a:ext uri="{FF2B5EF4-FFF2-40B4-BE49-F238E27FC236}">
                <a16:creationId xmlns:a16="http://schemas.microsoft.com/office/drawing/2014/main" id="{B3EB940F-6216-9B07-FE75-2D44F24165F2}"/>
              </a:ext>
            </a:extLst>
          </p:cNvPr>
          <p:cNvSpPr/>
          <p:nvPr/>
        </p:nvSpPr>
        <p:spPr>
          <a:xfrm>
            <a:off x="5587004" y="1476593"/>
            <a:ext cx="1729241" cy="458607"/>
          </a:xfrm>
          <a:prstGeom prst="roundRect">
            <a:avLst/>
          </a:prstGeom>
          <a:solidFill>
            <a:schemeClr val="bg1">
              <a:alpha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r>
              <a:rPr lang="en-US" sz="900" dirty="0">
                <a:solidFill>
                  <a:schemeClr val="bg1"/>
                </a:solidFill>
                <a:latin typeface="Montserrat" pitchFamily="2" charset="77"/>
              </a:rPr>
              <a:t>Design export to PPT</a:t>
            </a:r>
            <a:endParaRPr lang="en-UA" sz="900" dirty="0">
              <a:solidFill>
                <a:schemeClr val="bg1"/>
              </a:solidFill>
              <a:latin typeface="Montserrat" pitchFamily="2" charset="77"/>
            </a:endParaRPr>
          </a:p>
        </p:txBody>
      </p:sp>
      <p:sp>
        <p:nvSpPr>
          <p:cNvPr id="35" name="Rounded Rectangle 45">
            <a:extLst>
              <a:ext uri="{FF2B5EF4-FFF2-40B4-BE49-F238E27FC236}">
                <a16:creationId xmlns:a16="http://schemas.microsoft.com/office/drawing/2014/main" id="{EF360343-F5C9-EE67-F3A8-1A25FFB72622}"/>
              </a:ext>
            </a:extLst>
          </p:cNvPr>
          <p:cNvSpPr/>
          <p:nvPr/>
        </p:nvSpPr>
        <p:spPr>
          <a:xfrm>
            <a:off x="5587004" y="2034708"/>
            <a:ext cx="1729241" cy="458607"/>
          </a:xfrm>
          <a:prstGeom prst="roundRect">
            <a:avLst/>
          </a:prstGeom>
          <a:solidFill>
            <a:schemeClr val="bg1">
              <a:alpha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r>
              <a:rPr lang="en-US" sz="900" dirty="0">
                <a:solidFill>
                  <a:schemeClr val="bg1"/>
                </a:solidFill>
                <a:latin typeface="Montserrat" pitchFamily="2" charset="77"/>
              </a:rPr>
              <a:t>Improve image upload</a:t>
            </a:r>
            <a:endParaRPr lang="en-UA" sz="900" dirty="0">
              <a:solidFill>
                <a:schemeClr val="bg1"/>
              </a:solidFill>
              <a:latin typeface="Montserrat" pitchFamily="2" charset="77"/>
            </a:endParaRPr>
          </a:p>
        </p:txBody>
      </p:sp>
      <p:sp>
        <p:nvSpPr>
          <p:cNvPr id="36" name="Rounded Rectangle 45">
            <a:extLst>
              <a:ext uri="{FF2B5EF4-FFF2-40B4-BE49-F238E27FC236}">
                <a16:creationId xmlns:a16="http://schemas.microsoft.com/office/drawing/2014/main" id="{435EEF63-E439-BC6E-6F72-EC33918E6EBD}"/>
              </a:ext>
            </a:extLst>
          </p:cNvPr>
          <p:cNvSpPr/>
          <p:nvPr/>
        </p:nvSpPr>
        <p:spPr>
          <a:xfrm>
            <a:off x="5587004" y="2592823"/>
            <a:ext cx="1729241" cy="458607"/>
          </a:xfrm>
          <a:prstGeom prst="roundRect">
            <a:avLst/>
          </a:prstGeom>
          <a:no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bg1"/>
                </a:solidFill>
                <a:latin typeface="Montserrat" pitchFamily="2" charset="77"/>
              </a:rPr>
              <a:t>Improve search bar functionality</a:t>
            </a:r>
            <a:endParaRPr lang="en-UA" sz="900" dirty="0">
              <a:solidFill>
                <a:schemeClr val="bg1"/>
              </a:solidFill>
              <a:latin typeface="Montserrat" pitchFamily="2" charset="77"/>
            </a:endParaRPr>
          </a:p>
        </p:txBody>
      </p:sp>
      <p:sp>
        <p:nvSpPr>
          <p:cNvPr id="37" name="Rounded Rectangle 45">
            <a:extLst>
              <a:ext uri="{FF2B5EF4-FFF2-40B4-BE49-F238E27FC236}">
                <a16:creationId xmlns:a16="http://schemas.microsoft.com/office/drawing/2014/main" id="{FF4CE69A-2AD8-8F76-41B1-EFAA76D6A492}"/>
              </a:ext>
            </a:extLst>
          </p:cNvPr>
          <p:cNvSpPr/>
          <p:nvPr/>
        </p:nvSpPr>
        <p:spPr>
          <a:xfrm>
            <a:off x="5587004" y="3150938"/>
            <a:ext cx="1729241" cy="45860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r>
              <a:rPr lang="en-US" sz="900" dirty="0">
                <a:solidFill>
                  <a:schemeClr val="bg1"/>
                </a:solidFill>
                <a:latin typeface="Montserrat" pitchFamily="2" charset="77"/>
              </a:rPr>
              <a:t>Code new offline mode</a:t>
            </a:r>
            <a:endParaRPr lang="en-UA" sz="900" dirty="0">
              <a:solidFill>
                <a:schemeClr val="bg1"/>
              </a:solidFill>
              <a:latin typeface="Montserrat" pitchFamily="2" charset="77"/>
            </a:endParaRPr>
          </a:p>
        </p:txBody>
      </p:sp>
      <p:sp>
        <p:nvSpPr>
          <p:cNvPr id="38" name="Rounded Rectangle 45">
            <a:extLst>
              <a:ext uri="{FF2B5EF4-FFF2-40B4-BE49-F238E27FC236}">
                <a16:creationId xmlns:a16="http://schemas.microsoft.com/office/drawing/2014/main" id="{F8AE280F-90A1-A701-AB51-2C9206D38CDA}"/>
              </a:ext>
            </a:extLst>
          </p:cNvPr>
          <p:cNvSpPr/>
          <p:nvPr/>
        </p:nvSpPr>
        <p:spPr>
          <a:xfrm>
            <a:off x="5587004" y="3709053"/>
            <a:ext cx="1729241" cy="458607"/>
          </a:xfrm>
          <a:prstGeom prst="roundRect">
            <a:avLst/>
          </a:prstGeom>
          <a:solidFill>
            <a:schemeClr val="bg1">
              <a:alpha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bg1"/>
                </a:solidFill>
                <a:latin typeface="Montserrat" pitchFamily="2" charset="77"/>
              </a:rPr>
              <a:t>Design usability test</a:t>
            </a:r>
            <a:endParaRPr lang="en-UA" sz="900" dirty="0">
              <a:solidFill>
                <a:schemeClr val="bg1"/>
              </a:solidFill>
              <a:latin typeface="Montserrat" pitchFamily="2" charset="77"/>
            </a:endParaRPr>
          </a:p>
        </p:txBody>
      </p:sp>
      <p:sp>
        <p:nvSpPr>
          <p:cNvPr id="39" name="Rounded Rectangle 45">
            <a:extLst>
              <a:ext uri="{FF2B5EF4-FFF2-40B4-BE49-F238E27FC236}">
                <a16:creationId xmlns:a16="http://schemas.microsoft.com/office/drawing/2014/main" id="{4B48E6C8-89FE-10D8-EE41-3662E57617F8}"/>
              </a:ext>
            </a:extLst>
          </p:cNvPr>
          <p:cNvSpPr/>
          <p:nvPr/>
        </p:nvSpPr>
        <p:spPr>
          <a:xfrm>
            <a:off x="5587004" y="4267168"/>
            <a:ext cx="1729241" cy="45860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bg1"/>
                </a:solidFill>
                <a:latin typeface="Montserrat" pitchFamily="2" charset="77"/>
              </a:rPr>
              <a:t>Review A/B test</a:t>
            </a:r>
            <a:endParaRPr lang="en-UA" sz="900" dirty="0">
              <a:solidFill>
                <a:schemeClr val="bg1"/>
              </a:solidFill>
              <a:latin typeface="Montserrat" pitchFamily="2" charset="77"/>
            </a:endParaRPr>
          </a:p>
        </p:txBody>
      </p:sp>
      <p:sp>
        <p:nvSpPr>
          <p:cNvPr id="40" name="Rounded Rectangle 45">
            <a:extLst>
              <a:ext uri="{FF2B5EF4-FFF2-40B4-BE49-F238E27FC236}">
                <a16:creationId xmlns:a16="http://schemas.microsoft.com/office/drawing/2014/main" id="{5E408094-191B-094C-2B41-5490C01BB2C0}"/>
              </a:ext>
            </a:extLst>
          </p:cNvPr>
          <p:cNvSpPr/>
          <p:nvPr/>
        </p:nvSpPr>
        <p:spPr>
          <a:xfrm>
            <a:off x="7603391" y="1476592"/>
            <a:ext cx="1729241" cy="458607"/>
          </a:xfrm>
          <a:prstGeom prst="roundRect">
            <a:avLst/>
          </a:prstGeom>
          <a:solidFill>
            <a:schemeClr val="bg1">
              <a:alpha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r>
              <a:rPr lang="en-US" sz="900" dirty="0">
                <a:solidFill>
                  <a:schemeClr val="bg1"/>
                </a:solidFill>
                <a:latin typeface="Montserrat" pitchFamily="2" charset="77"/>
              </a:rPr>
              <a:t>Support foreign font</a:t>
            </a:r>
            <a:endParaRPr lang="en-UA" sz="900" dirty="0">
              <a:solidFill>
                <a:schemeClr val="bg1"/>
              </a:solidFill>
              <a:latin typeface="Montserrat" pitchFamily="2" charset="77"/>
            </a:endParaRPr>
          </a:p>
        </p:txBody>
      </p:sp>
      <p:sp>
        <p:nvSpPr>
          <p:cNvPr id="41" name="Rounded Rectangle 45">
            <a:extLst>
              <a:ext uri="{FF2B5EF4-FFF2-40B4-BE49-F238E27FC236}">
                <a16:creationId xmlns:a16="http://schemas.microsoft.com/office/drawing/2014/main" id="{F6D3AFBB-EAE7-8E75-9585-86B4656B7796}"/>
              </a:ext>
            </a:extLst>
          </p:cNvPr>
          <p:cNvSpPr/>
          <p:nvPr/>
        </p:nvSpPr>
        <p:spPr>
          <a:xfrm>
            <a:off x="7603393" y="2035022"/>
            <a:ext cx="1729241" cy="458607"/>
          </a:xfrm>
          <a:prstGeom prst="roundRect">
            <a:avLst/>
          </a:prstGeom>
          <a:solidFill>
            <a:schemeClr val="bg1">
              <a:alpha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r>
              <a:rPr lang="en-US" sz="900" dirty="0">
                <a:solidFill>
                  <a:schemeClr val="bg1"/>
                </a:solidFill>
                <a:latin typeface="Montserrat" pitchFamily="2" charset="77"/>
              </a:rPr>
              <a:t>Deploy security patch</a:t>
            </a:r>
            <a:endParaRPr lang="en-UA" sz="900" dirty="0">
              <a:solidFill>
                <a:schemeClr val="bg1"/>
              </a:solidFill>
              <a:latin typeface="Montserrat" pitchFamily="2" charset="77"/>
            </a:endParaRPr>
          </a:p>
        </p:txBody>
      </p:sp>
      <p:sp>
        <p:nvSpPr>
          <p:cNvPr id="42" name="Rounded Rectangle 45">
            <a:extLst>
              <a:ext uri="{FF2B5EF4-FFF2-40B4-BE49-F238E27FC236}">
                <a16:creationId xmlns:a16="http://schemas.microsoft.com/office/drawing/2014/main" id="{457A2783-314A-00B9-AD47-F84C76872ADC}"/>
              </a:ext>
            </a:extLst>
          </p:cNvPr>
          <p:cNvSpPr/>
          <p:nvPr/>
        </p:nvSpPr>
        <p:spPr>
          <a:xfrm>
            <a:off x="7603393" y="2593453"/>
            <a:ext cx="1729241" cy="458607"/>
          </a:xfrm>
          <a:prstGeom prst="roundRect">
            <a:avLst/>
          </a:prstGeom>
          <a:no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r>
              <a:rPr lang="en-US" sz="900" dirty="0">
                <a:solidFill>
                  <a:schemeClr val="bg1"/>
                </a:solidFill>
                <a:latin typeface="Montserrat" pitchFamily="2" charset="77"/>
              </a:rPr>
              <a:t>Add new categories to drop-down menu</a:t>
            </a:r>
            <a:endParaRPr lang="en-UA" sz="900" dirty="0">
              <a:solidFill>
                <a:schemeClr val="bg1"/>
              </a:solidFill>
              <a:latin typeface="Montserrat" pitchFamily="2" charset="77"/>
            </a:endParaRPr>
          </a:p>
        </p:txBody>
      </p:sp>
      <p:sp>
        <p:nvSpPr>
          <p:cNvPr id="43" name="Rounded Rectangle 45">
            <a:extLst>
              <a:ext uri="{FF2B5EF4-FFF2-40B4-BE49-F238E27FC236}">
                <a16:creationId xmlns:a16="http://schemas.microsoft.com/office/drawing/2014/main" id="{2BBF2E95-9145-36A8-FBCC-6786CAE7D9A9}"/>
              </a:ext>
            </a:extLst>
          </p:cNvPr>
          <p:cNvSpPr/>
          <p:nvPr/>
        </p:nvSpPr>
        <p:spPr>
          <a:xfrm>
            <a:off x="7603393" y="3151883"/>
            <a:ext cx="1729241" cy="45860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r>
              <a:rPr lang="en-US" sz="900" dirty="0">
                <a:solidFill>
                  <a:schemeClr val="bg1"/>
                </a:solidFill>
                <a:latin typeface="Montserrat" pitchFamily="2" charset="77"/>
              </a:rPr>
              <a:t>Code new chat feature</a:t>
            </a:r>
            <a:endParaRPr lang="en-UA" sz="900" dirty="0">
              <a:solidFill>
                <a:schemeClr val="bg1"/>
              </a:solidFill>
              <a:latin typeface="Montserrat" pitchFamily="2" charset="77"/>
            </a:endParaRPr>
          </a:p>
        </p:txBody>
      </p:sp>
      <p:sp>
        <p:nvSpPr>
          <p:cNvPr id="44" name="Rounded Rectangle 45">
            <a:extLst>
              <a:ext uri="{FF2B5EF4-FFF2-40B4-BE49-F238E27FC236}">
                <a16:creationId xmlns:a16="http://schemas.microsoft.com/office/drawing/2014/main" id="{BAFC103A-FC54-B3E5-2A8D-C3EBDF7DA353}"/>
              </a:ext>
            </a:extLst>
          </p:cNvPr>
          <p:cNvSpPr/>
          <p:nvPr/>
        </p:nvSpPr>
        <p:spPr>
          <a:xfrm>
            <a:off x="7603393" y="3710314"/>
            <a:ext cx="1729241" cy="458607"/>
          </a:xfrm>
          <a:prstGeom prst="roundRect">
            <a:avLst/>
          </a:prstGeom>
          <a:no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bg1"/>
                </a:solidFill>
                <a:latin typeface="Montserrat" pitchFamily="2" charset="77"/>
              </a:rPr>
              <a:t>Improve icon functionality</a:t>
            </a:r>
            <a:endParaRPr lang="en-UA" sz="900" dirty="0">
              <a:solidFill>
                <a:schemeClr val="bg1"/>
              </a:solidFill>
              <a:latin typeface="Montserrat" pitchFamily="2" charset="77"/>
            </a:endParaRPr>
          </a:p>
        </p:txBody>
      </p:sp>
      <p:sp>
        <p:nvSpPr>
          <p:cNvPr id="45" name="Rounded Rectangle 45">
            <a:extLst>
              <a:ext uri="{FF2B5EF4-FFF2-40B4-BE49-F238E27FC236}">
                <a16:creationId xmlns:a16="http://schemas.microsoft.com/office/drawing/2014/main" id="{E80C47A6-5F81-CBC8-BD02-B8473187C56C}"/>
              </a:ext>
            </a:extLst>
          </p:cNvPr>
          <p:cNvSpPr/>
          <p:nvPr/>
        </p:nvSpPr>
        <p:spPr>
          <a:xfrm>
            <a:off x="7603390" y="4268744"/>
            <a:ext cx="1729241" cy="458607"/>
          </a:xfrm>
          <a:prstGeom prst="roundRect">
            <a:avLst/>
          </a:prstGeom>
          <a:no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bg1"/>
                </a:solidFill>
                <a:latin typeface="Montserrat" pitchFamily="2" charset="77"/>
              </a:rPr>
              <a:t>Fix outstanding bugs</a:t>
            </a:r>
            <a:endParaRPr lang="en-UA" sz="900" dirty="0">
              <a:solidFill>
                <a:schemeClr val="bg1"/>
              </a:solidFill>
              <a:latin typeface="Montserrat" pitchFamily="2" charset="77"/>
            </a:endParaRPr>
          </a:p>
        </p:txBody>
      </p:sp>
      <p:sp>
        <p:nvSpPr>
          <p:cNvPr id="46" name="Rounded Rectangle 45">
            <a:extLst>
              <a:ext uri="{FF2B5EF4-FFF2-40B4-BE49-F238E27FC236}">
                <a16:creationId xmlns:a16="http://schemas.microsoft.com/office/drawing/2014/main" id="{84771CB1-FF16-C68F-529E-7332568A81DB}"/>
              </a:ext>
            </a:extLst>
          </p:cNvPr>
          <p:cNvSpPr/>
          <p:nvPr/>
        </p:nvSpPr>
        <p:spPr>
          <a:xfrm>
            <a:off x="9619778" y="1481762"/>
            <a:ext cx="1729241" cy="458607"/>
          </a:xfrm>
          <a:prstGeom prst="roundRect">
            <a:avLst/>
          </a:prstGeom>
          <a:solidFill>
            <a:schemeClr val="bg1">
              <a:alpha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r>
              <a:rPr lang="en-US" sz="900" dirty="0">
                <a:solidFill>
                  <a:schemeClr val="bg1"/>
                </a:solidFill>
                <a:latin typeface="Montserrat" pitchFamily="2" charset="77"/>
              </a:rPr>
              <a:t>Code support for Safari</a:t>
            </a:r>
            <a:endParaRPr lang="en-UA" sz="900" dirty="0">
              <a:solidFill>
                <a:schemeClr val="bg1"/>
              </a:solidFill>
              <a:latin typeface="Montserrat" pitchFamily="2" charset="77"/>
            </a:endParaRPr>
          </a:p>
        </p:txBody>
      </p:sp>
      <p:sp>
        <p:nvSpPr>
          <p:cNvPr id="47" name="Rounded Rectangle 45">
            <a:extLst>
              <a:ext uri="{FF2B5EF4-FFF2-40B4-BE49-F238E27FC236}">
                <a16:creationId xmlns:a16="http://schemas.microsoft.com/office/drawing/2014/main" id="{9086937C-A344-E28F-0E09-6AD5B966BF38}"/>
              </a:ext>
            </a:extLst>
          </p:cNvPr>
          <p:cNvSpPr/>
          <p:nvPr/>
        </p:nvSpPr>
        <p:spPr>
          <a:xfrm>
            <a:off x="9622972" y="2037190"/>
            <a:ext cx="1729241" cy="458607"/>
          </a:xfrm>
          <a:prstGeom prst="roundRect">
            <a:avLst/>
          </a:prstGeom>
          <a:solidFill>
            <a:schemeClr val="bg1">
              <a:alpha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r>
              <a:rPr lang="en-US" sz="900" dirty="0">
                <a:solidFill>
                  <a:schemeClr val="bg1"/>
                </a:solidFill>
                <a:latin typeface="Montserrat" pitchFamily="2" charset="77"/>
              </a:rPr>
              <a:t>Design A/B test</a:t>
            </a:r>
            <a:endParaRPr lang="en-UA" sz="900" dirty="0">
              <a:solidFill>
                <a:schemeClr val="bg1"/>
              </a:solidFill>
              <a:latin typeface="Montserrat" pitchFamily="2" charset="77"/>
            </a:endParaRPr>
          </a:p>
        </p:txBody>
      </p:sp>
      <p:sp>
        <p:nvSpPr>
          <p:cNvPr id="48" name="Rounded Rectangle 45">
            <a:extLst>
              <a:ext uri="{FF2B5EF4-FFF2-40B4-BE49-F238E27FC236}">
                <a16:creationId xmlns:a16="http://schemas.microsoft.com/office/drawing/2014/main" id="{B225514C-8405-25CE-3DCA-2F8771E1B5BE}"/>
              </a:ext>
            </a:extLst>
          </p:cNvPr>
          <p:cNvSpPr/>
          <p:nvPr/>
        </p:nvSpPr>
        <p:spPr>
          <a:xfrm>
            <a:off x="9622972" y="2592618"/>
            <a:ext cx="1729241" cy="45860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r>
              <a:rPr lang="en-US" sz="900" dirty="0">
                <a:solidFill>
                  <a:schemeClr val="bg1"/>
                </a:solidFill>
                <a:latin typeface="Montserrat" pitchFamily="2" charset="77"/>
              </a:rPr>
              <a:t>Deploy A/B test</a:t>
            </a:r>
            <a:endParaRPr lang="en-UA" sz="900" dirty="0">
              <a:solidFill>
                <a:schemeClr val="bg1"/>
              </a:solidFill>
              <a:latin typeface="Montserrat" pitchFamily="2" charset="77"/>
            </a:endParaRPr>
          </a:p>
        </p:txBody>
      </p:sp>
      <p:sp>
        <p:nvSpPr>
          <p:cNvPr id="49" name="Rounded Rectangle 45">
            <a:extLst>
              <a:ext uri="{FF2B5EF4-FFF2-40B4-BE49-F238E27FC236}">
                <a16:creationId xmlns:a16="http://schemas.microsoft.com/office/drawing/2014/main" id="{E47711D8-FF09-3072-F99F-2E5906BE67D6}"/>
              </a:ext>
            </a:extLst>
          </p:cNvPr>
          <p:cNvSpPr/>
          <p:nvPr/>
        </p:nvSpPr>
        <p:spPr>
          <a:xfrm>
            <a:off x="9622972" y="3148047"/>
            <a:ext cx="1729241" cy="45860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r>
              <a:rPr lang="en-US" sz="900" dirty="0">
                <a:solidFill>
                  <a:schemeClr val="bg1"/>
                </a:solidFill>
                <a:latin typeface="Montserrat" pitchFamily="2" charset="77"/>
              </a:rPr>
              <a:t>Deploy export to Google Docs</a:t>
            </a:r>
            <a:endParaRPr lang="en-UA" sz="900" dirty="0">
              <a:solidFill>
                <a:schemeClr val="bg1"/>
              </a:solidFill>
              <a:latin typeface="Montserrat" pitchFamily="2" charset="77"/>
            </a:endParaRPr>
          </a:p>
        </p:txBody>
      </p:sp>
      <p:sp>
        <p:nvSpPr>
          <p:cNvPr id="50" name="Rounded Rectangle 45">
            <a:extLst>
              <a:ext uri="{FF2B5EF4-FFF2-40B4-BE49-F238E27FC236}">
                <a16:creationId xmlns:a16="http://schemas.microsoft.com/office/drawing/2014/main" id="{FDA2A94B-337D-5ED5-7267-2C778AA3656B}"/>
              </a:ext>
            </a:extLst>
          </p:cNvPr>
          <p:cNvSpPr/>
          <p:nvPr/>
        </p:nvSpPr>
        <p:spPr>
          <a:xfrm>
            <a:off x="9622972" y="3703475"/>
            <a:ext cx="1729241" cy="458607"/>
          </a:xfrm>
          <a:prstGeom prst="roundRect">
            <a:avLst/>
          </a:prstGeom>
          <a:solidFill>
            <a:schemeClr val="bg1">
              <a:alpha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r>
              <a:rPr lang="en-US" sz="900" dirty="0">
                <a:solidFill>
                  <a:schemeClr val="bg1"/>
                </a:solidFill>
                <a:latin typeface="Montserrat" pitchFamily="2" charset="77"/>
              </a:rPr>
              <a:t>Improve revision history</a:t>
            </a:r>
            <a:endParaRPr lang="en-UA" sz="900" dirty="0">
              <a:solidFill>
                <a:schemeClr val="bg1"/>
              </a:solidFill>
              <a:latin typeface="Montserrat" pitchFamily="2" charset="77"/>
            </a:endParaRPr>
          </a:p>
        </p:txBody>
      </p:sp>
      <p:sp>
        <p:nvSpPr>
          <p:cNvPr id="51" name="Rounded Rectangle 45">
            <a:extLst>
              <a:ext uri="{FF2B5EF4-FFF2-40B4-BE49-F238E27FC236}">
                <a16:creationId xmlns:a16="http://schemas.microsoft.com/office/drawing/2014/main" id="{5107F030-06D0-9C4F-5732-8FB0BF6CF139}"/>
              </a:ext>
            </a:extLst>
          </p:cNvPr>
          <p:cNvSpPr/>
          <p:nvPr/>
        </p:nvSpPr>
        <p:spPr>
          <a:xfrm>
            <a:off x="9622972" y="4258905"/>
            <a:ext cx="1729241" cy="45860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r>
              <a:rPr lang="en-US" sz="900" dirty="0">
                <a:solidFill>
                  <a:schemeClr val="bg1"/>
                </a:solidFill>
                <a:latin typeface="Montserrat" pitchFamily="2" charset="77"/>
              </a:rPr>
              <a:t>Conduct usability tests</a:t>
            </a:r>
            <a:endParaRPr lang="en-UA" sz="900" dirty="0">
              <a:solidFill>
                <a:schemeClr val="bg1"/>
              </a:solidFill>
              <a:latin typeface="Montserrat" pitchFamily="2" charset="77"/>
            </a:endParaRPr>
          </a:p>
        </p:txBody>
      </p:sp>
      <p:sp>
        <p:nvSpPr>
          <p:cNvPr id="52" name="Rounded Rectangle 45">
            <a:extLst>
              <a:ext uri="{FF2B5EF4-FFF2-40B4-BE49-F238E27FC236}">
                <a16:creationId xmlns:a16="http://schemas.microsoft.com/office/drawing/2014/main" id="{85145D73-7D36-324A-32BC-0970B7EE349E}"/>
              </a:ext>
            </a:extLst>
          </p:cNvPr>
          <p:cNvSpPr/>
          <p:nvPr/>
        </p:nvSpPr>
        <p:spPr>
          <a:xfrm>
            <a:off x="9629162" y="4814336"/>
            <a:ext cx="1729241" cy="458607"/>
          </a:xfrm>
          <a:prstGeom prst="roundRect">
            <a:avLst/>
          </a:prstGeom>
          <a:no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r>
              <a:rPr lang="en-US" sz="900" dirty="0">
                <a:solidFill>
                  <a:schemeClr val="bg1"/>
                </a:solidFill>
                <a:latin typeface="Montserrat" pitchFamily="2" charset="77"/>
              </a:rPr>
              <a:t>Code new integration</a:t>
            </a:r>
            <a:endParaRPr lang="en-UA" sz="900" dirty="0">
              <a:solidFill>
                <a:schemeClr val="bg1"/>
              </a:solidFill>
              <a:latin typeface="Montserrat" pitchFamily="2" charset="77"/>
            </a:endParaRPr>
          </a:p>
        </p:txBody>
      </p:sp>
      <p:sp>
        <p:nvSpPr>
          <p:cNvPr id="53" name="Rounded Rectangle 45">
            <a:extLst>
              <a:ext uri="{FF2B5EF4-FFF2-40B4-BE49-F238E27FC236}">
                <a16:creationId xmlns:a16="http://schemas.microsoft.com/office/drawing/2014/main" id="{665E557F-A900-9947-EF1C-9B76989537F1}"/>
              </a:ext>
            </a:extLst>
          </p:cNvPr>
          <p:cNvSpPr/>
          <p:nvPr/>
        </p:nvSpPr>
        <p:spPr>
          <a:xfrm>
            <a:off x="9622972" y="5369764"/>
            <a:ext cx="1729241" cy="458607"/>
          </a:xfrm>
          <a:prstGeom prst="roundRect">
            <a:avLst/>
          </a:prstGeom>
          <a:no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r>
              <a:rPr lang="en-US" sz="900" dirty="0">
                <a:solidFill>
                  <a:schemeClr val="bg1"/>
                </a:solidFill>
                <a:latin typeface="Montserrat" pitchFamily="2" charset="77"/>
              </a:rPr>
              <a:t>Fix bugs with auto-generated shapes</a:t>
            </a:r>
            <a:endParaRPr lang="en-UA" sz="900" dirty="0">
              <a:solidFill>
                <a:schemeClr val="bg1"/>
              </a:solidFill>
              <a:latin typeface="Montserrat" pitchFamily="2" charset="77"/>
            </a:endParaRPr>
          </a:p>
        </p:txBody>
      </p:sp>
      <p:grpSp>
        <p:nvGrpSpPr>
          <p:cNvPr id="98" name="Group 97">
            <a:extLst>
              <a:ext uri="{FF2B5EF4-FFF2-40B4-BE49-F238E27FC236}">
                <a16:creationId xmlns:a16="http://schemas.microsoft.com/office/drawing/2014/main" id="{251300E8-FE13-87E5-5A72-03792E8CC1EF}"/>
              </a:ext>
            </a:extLst>
          </p:cNvPr>
          <p:cNvGrpSpPr/>
          <p:nvPr/>
        </p:nvGrpSpPr>
        <p:grpSpPr>
          <a:xfrm>
            <a:off x="5587004" y="5034260"/>
            <a:ext cx="3745628" cy="794108"/>
            <a:chOff x="5587004" y="4861540"/>
            <a:chExt cx="3745628" cy="794108"/>
          </a:xfrm>
        </p:grpSpPr>
        <p:sp>
          <p:nvSpPr>
            <p:cNvPr id="97" name="Rounded Rectangle 96">
              <a:extLst>
                <a:ext uri="{FF2B5EF4-FFF2-40B4-BE49-F238E27FC236}">
                  <a16:creationId xmlns:a16="http://schemas.microsoft.com/office/drawing/2014/main" id="{F919ECA9-6061-E9D7-3D8A-D0CF33C5DCCB}"/>
                </a:ext>
              </a:extLst>
            </p:cNvPr>
            <p:cNvSpPr/>
            <p:nvPr/>
          </p:nvSpPr>
          <p:spPr>
            <a:xfrm>
              <a:off x="5587004" y="4861540"/>
              <a:ext cx="3745628" cy="794108"/>
            </a:xfrm>
            <a:prstGeom prst="roundRect">
              <a:avLst>
                <a:gd name="adj" fmla="val 8822"/>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54" name="Rectangle: Rounded Corners 33">
              <a:extLst>
                <a:ext uri="{FF2B5EF4-FFF2-40B4-BE49-F238E27FC236}">
                  <a16:creationId xmlns:a16="http://schemas.microsoft.com/office/drawing/2014/main" id="{5C86989B-0A03-689B-AFCC-B975155E6D78}"/>
                </a:ext>
              </a:extLst>
            </p:cNvPr>
            <p:cNvSpPr/>
            <p:nvPr/>
          </p:nvSpPr>
          <p:spPr>
            <a:xfrm>
              <a:off x="5834945" y="5002718"/>
              <a:ext cx="211422" cy="211422"/>
            </a:xfrm>
            <a:prstGeom prst="roundRect">
              <a:avLst/>
            </a:prstGeom>
            <a:solidFill>
              <a:schemeClr val="bg1">
                <a:alpha val="2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Montserrat" pitchFamily="2" charset="77"/>
              </a:endParaRPr>
            </a:p>
          </p:txBody>
        </p:sp>
        <p:sp>
          <p:nvSpPr>
            <p:cNvPr id="55" name="Content Placeholder 9">
              <a:extLst>
                <a:ext uri="{FF2B5EF4-FFF2-40B4-BE49-F238E27FC236}">
                  <a16:creationId xmlns:a16="http://schemas.microsoft.com/office/drawing/2014/main" id="{2E173D61-F5FB-CC61-CE57-22B0588A1EF7}"/>
                </a:ext>
              </a:extLst>
            </p:cNvPr>
            <p:cNvSpPr txBox="1">
              <a:spLocks/>
            </p:cNvSpPr>
            <p:nvPr/>
          </p:nvSpPr>
          <p:spPr>
            <a:xfrm>
              <a:off x="6149107" y="5007947"/>
              <a:ext cx="468763" cy="200964"/>
            </a:xfrm>
            <a:prstGeom prst="rect">
              <a:avLst/>
            </a:prstGeom>
          </p:spPr>
          <p:txBody>
            <a:bodyPr vert="horz" wrap="square" lIns="0" tIns="0" rIns="0" bIns="0" rtlCol="0" anchor="ctr" anchorCtr="0">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GB" sz="1000" dirty="0"/>
                <a:t>Done</a:t>
              </a:r>
            </a:p>
          </p:txBody>
        </p:sp>
        <p:sp>
          <p:nvSpPr>
            <p:cNvPr id="56" name="Rectangle: Rounded Corners 35">
              <a:extLst>
                <a:ext uri="{FF2B5EF4-FFF2-40B4-BE49-F238E27FC236}">
                  <a16:creationId xmlns:a16="http://schemas.microsoft.com/office/drawing/2014/main" id="{8889756F-B223-A42F-866D-22523E3C306A}"/>
                </a:ext>
              </a:extLst>
            </p:cNvPr>
            <p:cNvSpPr/>
            <p:nvPr/>
          </p:nvSpPr>
          <p:spPr>
            <a:xfrm>
              <a:off x="6821163" y="5013366"/>
              <a:ext cx="211422" cy="211422"/>
            </a:xfrm>
            <a:prstGeom prst="roundRect">
              <a:avLst/>
            </a:prstGeom>
            <a:noFill/>
            <a:ln w="254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Montserrat" pitchFamily="2" charset="77"/>
              </a:endParaRPr>
            </a:p>
          </p:txBody>
        </p:sp>
        <p:sp>
          <p:nvSpPr>
            <p:cNvPr id="57" name="Content Placeholder 9">
              <a:extLst>
                <a:ext uri="{FF2B5EF4-FFF2-40B4-BE49-F238E27FC236}">
                  <a16:creationId xmlns:a16="http://schemas.microsoft.com/office/drawing/2014/main" id="{E76727A4-F38A-9F5A-E1AC-225A5A6EC2EC}"/>
                </a:ext>
              </a:extLst>
            </p:cNvPr>
            <p:cNvSpPr txBox="1">
              <a:spLocks/>
            </p:cNvSpPr>
            <p:nvPr/>
          </p:nvSpPr>
          <p:spPr>
            <a:xfrm>
              <a:off x="7142139" y="5024015"/>
              <a:ext cx="733771" cy="190125"/>
            </a:xfrm>
            <a:prstGeom prst="rect">
              <a:avLst/>
            </a:prstGeom>
          </p:spPr>
          <p:txBody>
            <a:bodyPr vert="horz" wrap="square" lIns="0" tIns="0" rIns="0" bIns="0" rtlCol="0" anchor="ctr" anchorCtr="0">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GB" sz="1000" dirty="0"/>
                <a:t>In progress</a:t>
              </a:r>
            </a:p>
          </p:txBody>
        </p:sp>
        <p:sp>
          <p:nvSpPr>
            <p:cNvPr id="58" name="Rectangle: Rounded Corners 37">
              <a:extLst>
                <a:ext uri="{FF2B5EF4-FFF2-40B4-BE49-F238E27FC236}">
                  <a16:creationId xmlns:a16="http://schemas.microsoft.com/office/drawing/2014/main" id="{EC900879-4870-EEC9-AC5A-AA564151F6CD}"/>
                </a:ext>
              </a:extLst>
            </p:cNvPr>
            <p:cNvSpPr/>
            <p:nvPr/>
          </p:nvSpPr>
          <p:spPr>
            <a:xfrm>
              <a:off x="8076227" y="5004591"/>
              <a:ext cx="211422" cy="211422"/>
            </a:xfrm>
            <a:prstGeom prst="round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Montserrat" pitchFamily="2" charset="77"/>
              </a:endParaRPr>
            </a:p>
          </p:txBody>
        </p:sp>
        <p:sp>
          <p:nvSpPr>
            <p:cNvPr id="59" name="Content Placeholder 9">
              <a:extLst>
                <a:ext uri="{FF2B5EF4-FFF2-40B4-BE49-F238E27FC236}">
                  <a16:creationId xmlns:a16="http://schemas.microsoft.com/office/drawing/2014/main" id="{6CCDA726-D9E3-0E4D-1BD4-7047AD7AF69B}"/>
                </a:ext>
              </a:extLst>
            </p:cNvPr>
            <p:cNvSpPr txBox="1">
              <a:spLocks/>
            </p:cNvSpPr>
            <p:nvPr/>
          </p:nvSpPr>
          <p:spPr>
            <a:xfrm>
              <a:off x="8400663" y="5041116"/>
              <a:ext cx="780811" cy="172574"/>
            </a:xfrm>
            <a:prstGeom prst="rect">
              <a:avLst/>
            </a:prstGeom>
          </p:spPr>
          <p:txBody>
            <a:bodyPr vert="horz" wrap="square" lIns="0" tIns="0" rIns="0" bIns="0" rtlCol="0" anchor="ctr" anchorCtr="0">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GB" sz="1000" dirty="0"/>
                <a:t>Not Started</a:t>
              </a:r>
            </a:p>
          </p:txBody>
        </p:sp>
        <p:sp>
          <p:nvSpPr>
            <p:cNvPr id="61" name="Content Placeholder 9">
              <a:extLst>
                <a:ext uri="{FF2B5EF4-FFF2-40B4-BE49-F238E27FC236}">
                  <a16:creationId xmlns:a16="http://schemas.microsoft.com/office/drawing/2014/main" id="{3836012C-ABBB-5B56-F193-BAAFD3F996F7}"/>
                </a:ext>
              </a:extLst>
            </p:cNvPr>
            <p:cNvSpPr txBox="1">
              <a:spLocks/>
            </p:cNvSpPr>
            <p:nvPr/>
          </p:nvSpPr>
          <p:spPr>
            <a:xfrm>
              <a:off x="6381460" y="5309612"/>
              <a:ext cx="861124" cy="200964"/>
            </a:xfrm>
            <a:prstGeom prst="rect">
              <a:avLst/>
            </a:prstGeom>
          </p:spPr>
          <p:txBody>
            <a:bodyPr vert="horz" wrap="square" lIns="0" tIns="0" rIns="0" bIns="0" rtlCol="0" anchor="ctr" anchorCtr="0">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GB" sz="1000" dirty="0"/>
                <a:t>Dependency</a:t>
              </a:r>
            </a:p>
          </p:txBody>
        </p:sp>
        <p:sp>
          <p:nvSpPr>
            <p:cNvPr id="62" name="Content Placeholder 9">
              <a:extLst>
                <a:ext uri="{FF2B5EF4-FFF2-40B4-BE49-F238E27FC236}">
                  <a16:creationId xmlns:a16="http://schemas.microsoft.com/office/drawing/2014/main" id="{C2C8AABA-A698-8ED0-F157-81E7C58B90FC}"/>
                </a:ext>
              </a:extLst>
            </p:cNvPr>
            <p:cNvSpPr txBox="1">
              <a:spLocks/>
            </p:cNvSpPr>
            <p:nvPr/>
          </p:nvSpPr>
          <p:spPr>
            <a:xfrm>
              <a:off x="7992010" y="5315128"/>
              <a:ext cx="869790" cy="200964"/>
            </a:xfrm>
            <a:prstGeom prst="rect">
              <a:avLst/>
            </a:prstGeom>
          </p:spPr>
          <p:txBody>
            <a:bodyPr vert="horz" wrap="square" lIns="0" tIns="0" rIns="0" bIns="0" rtlCol="0" anchor="ctr" anchorCtr="0">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GB" sz="1000" dirty="0"/>
                <a:t>High Priority</a:t>
              </a:r>
            </a:p>
          </p:txBody>
        </p:sp>
        <p:pic>
          <p:nvPicPr>
            <p:cNvPr id="70" name="Graphic 69">
              <a:extLst>
                <a:ext uri="{FF2B5EF4-FFF2-40B4-BE49-F238E27FC236}">
                  <a16:creationId xmlns:a16="http://schemas.microsoft.com/office/drawing/2014/main" id="{6E88CA22-02D0-0460-8F1B-66FEAE6312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71563" y="5306313"/>
              <a:ext cx="218594" cy="218594"/>
            </a:xfrm>
            <a:prstGeom prst="rect">
              <a:avLst/>
            </a:prstGeom>
          </p:spPr>
        </p:pic>
        <p:sp>
          <p:nvSpPr>
            <p:cNvPr id="110" name="Content Placeholder 9">
              <a:extLst>
                <a:ext uri="{FF2B5EF4-FFF2-40B4-BE49-F238E27FC236}">
                  <a16:creationId xmlns:a16="http://schemas.microsoft.com/office/drawing/2014/main" id="{CF626D49-F771-24D5-0727-004F9DC0405C}"/>
                </a:ext>
              </a:extLst>
            </p:cNvPr>
            <p:cNvSpPr txBox="1">
              <a:spLocks/>
            </p:cNvSpPr>
            <p:nvPr/>
          </p:nvSpPr>
          <p:spPr>
            <a:xfrm>
              <a:off x="6030183" y="5276142"/>
              <a:ext cx="281097" cy="229695"/>
            </a:xfrm>
            <a:prstGeom prst="rect">
              <a:avLst/>
            </a:prstGeom>
          </p:spPr>
          <p:txBody>
            <a:bodyPr vert="horz" lIns="0" tIns="45720" rIns="0" bIns="45720" rtlCol="0" anchor="t">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GB" sz="1000" b="1" dirty="0" err="1">
                  <a:cs typeface="Adelle Sans Devanagari" panose="02000503000000020004" pitchFamily="2" charset="-78"/>
                </a:rPr>
                <a:t>i</a:t>
              </a:r>
              <a:endParaRPr lang="en-GB" sz="1000" b="1" dirty="0">
                <a:cs typeface="Adelle Sans Devanagari" panose="02000503000000020004" pitchFamily="2" charset="-78"/>
              </a:endParaRPr>
            </a:p>
          </p:txBody>
        </p:sp>
      </p:grpSp>
      <p:sp>
        <p:nvSpPr>
          <p:cNvPr id="112" name="Rectangle 111">
            <a:extLst>
              <a:ext uri="{FF2B5EF4-FFF2-40B4-BE49-F238E27FC236}">
                <a16:creationId xmlns:a16="http://schemas.microsoft.com/office/drawing/2014/main" id="{89D3ABA1-62FD-2B83-5B4E-D13E4ACF361B}"/>
              </a:ext>
            </a:extLst>
          </p:cNvPr>
          <p:cNvSpPr/>
          <p:nvPr/>
        </p:nvSpPr>
        <p:spPr>
          <a:xfrm>
            <a:off x="0" y="0"/>
            <a:ext cx="12192000" cy="78735"/>
          </a:xfrm>
          <a:prstGeom prst="rect">
            <a:avLst/>
          </a:prstGeom>
          <a:gradFill>
            <a:gsLst>
              <a:gs pos="0">
                <a:schemeClr val="accent1"/>
              </a:gs>
              <a:gs pos="28000">
                <a:schemeClr val="tx2">
                  <a:lumMod val="40000"/>
                  <a:lumOff val="60000"/>
                </a:schemeClr>
              </a:gs>
              <a:gs pos="61000">
                <a:schemeClr val="accent1">
                  <a:lumMod val="60000"/>
                  <a:lumOff val="4000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2" name="Arc 1">
            <a:extLst>
              <a:ext uri="{FF2B5EF4-FFF2-40B4-BE49-F238E27FC236}">
                <a16:creationId xmlns:a16="http://schemas.microsoft.com/office/drawing/2014/main" id="{A97BB459-86C6-ABC5-0DE1-3CFB3A9E6CC7}"/>
              </a:ext>
            </a:extLst>
          </p:cNvPr>
          <p:cNvSpPr/>
          <p:nvPr/>
        </p:nvSpPr>
        <p:spPr>
          <a:xfrm>
            <a:off x="1358104" y="2087123"/>
            <a:ext cx="3119222" cy="2991366"/>
          </a:xfrm>
          <a:prstGeom prst="arc">
            <a:avLst>
              <a:gd name="adj1" fmla="val 10787890"/>
              <a:gd name="adj2" fmla="val 15457548"/>
            </a:avLst>
          </a:prstGeom>
          <a:ln w="76200" cap="rnd">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9">
            <a:extLst>
              <a:ext uri="{FF2B5EF4-FFF2-40B4-BE49-F238E27FC236}">
                <a16:creationId xmlns:a16="http://schemas.microsoft.com/office/drawing/2014/main" id="{A4069022-098F-A222-1D76-F2E7B60C789D}"/>
              </a:ext>
            </a:extLst>
          </p:cNvPr>
          <p:cNvSpPr txBox="1">
            <a:spLocks/>
          </p:cNvSpPr>
          <p:nvPr/>
        </p:nvSpPr>
        <p:spPr>
          <a:xfrm>
            <a:off x="5827020" y="912882"/>
            <a:ext cx="1249208" cy="229695"/>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200" b="1" dirty="0">
                <a:solidFill>
                  <a:schemeClr val="bg2"/>
                </a:solidFill>
              </a:rPr>
              <a:t>TEAM A</a:t>
            </a:r>
            <a:endParaRPr lang="en-GB" sz="1200" b="1" dirty="0">
              <a:solidFill>
                <a:schemeClr val="bg2"/>
              </a:solidFill>
            </a:endParaRPr>
          </a:p>
        </p:txBody>
      </p:sp>
      <p:sp>
        <p:nvSpPr>
          <p:cNvPr id="4" name="Content Placeholder 9">
            <a:extLst>
              <a:ext uri="{FF2B5EF4-FFF2-40B4-BE49-F238E27FC236}">
                <a16:creationId xmlns:a16="http://schemas.microsoft.com/office/drawing/2014/main" id="{CD65D5F7-DD3F-7F25-0AC1-31BFC7BB2719}"/>
              </a:ext>
            </a:extLst>
          </p:cNvPr>
          <p:cNvSpPr txBox="1">
            <a:spLocks/>
          </p:cNvSpPr>
          <p:nvPr/>
        </p:nvSpPr>
        <p:spPr>
          <a:xfrm>
            <a:off x="7843406" y="909733"/>
            <a:ext cx="1249208" cy="229695"/>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200" b="1" dirty="0">
                <a:solidFill>
                  <a:schemeClr val="bg2"/>
                </a:solidFill>
              </a:rPr>
              <a:t>TEAM B</a:t>
            </a:r>
            <a:endParaRPr lang="en-GB" sz="1200" b="1" dirty="0">
              <a:solidFill>
                <a:schemeClr val="bg2"/>
              </a:solidFill>
            </a:endParaRPr>
          </a:p>
        </p:txBody>
      </p:sp>
      <p:sp>
        <p:nvSpPr>
          <p:cNvPr id="5" name="Content Placeholder 9">
            <a:extLst>
              <a:ext uri="{FF2B5EF4-FFF2-40B4-BE49-F238E27FC236}">
                <a16:creationId xmlns:a16="http://schemas.microsoft.com/office/drawing/2014/main" id="{FE0A4382-2298-BA04-DE0F-749546BDFC04}"/>
              </a:ext>
            </a:extLst>
          </p:cNvPr>
          <p:cNvSpPr txBox="1">
            <a:spLocks/>
          </p:cNvSpPr>
          <p:nvPr/>
        </p:nvSpPr>
        <p:spPr>
          <a:xfrm>
            <a:off x="9869178" y="909732"/>
            <a:ext cx="1249208" cy="229695"/>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200" b="1" dirty="0">
                <a:solidFill>
                  <a:schemeClr val="bg2"/>
                </a:solidFill>
              </a:rPr>
              <a:t>TEAM C</a:t>
            </a:r>
            <a:endParaRPr lang="en-GB" sz="1200" b="1" dirty="0">
              <a:solidFill>
                <a:schemeClr val="bg2"/>
              </a:solidFill>
            </a:endParaRPr>
          </a:p>
        </p:txBody>
      </p:sp>
      <p:cxnSp>
        <p:nvCxnSpPr>
          <p:cNvPr id="8" name="Straight Connector 7">
            <a:extLst>
              <a:ext uri="{FF2B5EF4-FFF2-40B4-BE49-F238E27FC236}">
                <a16:creationId xmlns:a16="http://schemas.microsoft.com/office/drawing/2014/main" id="{78301F79-2CFB-0839-435E-16930CF33B07}"/>
              </a:ext>
            </a:extLst>
          </p:cNvPr>
          <p:cNvCxnSpPr>
            <a:cxnSpLocks/>
          </p:cNvCxnSpPr>
          <p:nvPr/>
        </p:nvCxnSpPr>
        <p:spPr>
          <a:xfrm>
            <a:off x="5587004" y="1229456"/>
            <a:ext cx="5762015" cy="0"/>
          </a:xfrm>
          <a:prstGeom prst="line">
            <a:avLst/>
          </a:prstGeom>
          <a:ln>
            <a:solidFill>
              <a:schemeClr val="accent1">
                <a:lumMod val="60000"/>
                <a:lumOff val="40000"/>
                <a:alpha val="60000"/>
              </a:schemeClr>
            </a:solidFill>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693DA018-3BB7-9BA4-6378-7D3B65D8A632}"/>
              </a:ext>
            </a:extLst>
          </p:cNvPr>
          <p:cNvGrpSpPr/>
          <p:nvPr/>
        </p:nvGrpSpPr>
        <p:grpSpPr>
          <a:xfrm>
            <a:off x="7049928" y="2086884"/>
            <a:ext cx="281097" cy="377785"/>
            <a:chOff x="7039768" y="1914164"/>
            <a:chExt cx="281097" cy="377785"/>
          </a:xfrm>
        </p:grpSpPr>
        <p:pic>
          <p:nvPicPr>
            <p:cNvPr id="76" name="Graphic 75">
              <a:extLst>
                <a:ext uri="{FF2B5EF4-FFF2-40B4-BE49-F238E27FC236}">
                  <a16:creationId xmlns:a16="http://schemas.microsoft.com/office/drawing/2014/main" id="{E9838A57-FBF0-4148-2610-04AF76E13F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97226" y="1914164"/>
              <a:ext cx="163310" cy="163310"/>
            </a:xfrm>
            <a:prstGeom prst="rect">
              <a:avLst/>
            </a:prstGeom>
          </p:spPr>
        </p:pic>
        <p:sp>
          <p:nvSpPr>
            <p:cNvPr id="77" name="Content Placeholder 9">
              <a:extLst>
                <a:ext uri="{FF2B5EF4-FFF2-40B4-BE49-F238E27FC236}">
                  <a16:creationId xmlns:a16="http://schemas.microsoft.com/office/drawing/2014/main" id="{43994F0D-E4D8-4C20-A38B-4E287F5A5361}"/>
                </a:ext>
              </a:extLst>
            </p:cNvPr>
            <p:cNvSpPr txBox="1">
              <a:spLocks/>
            </p:cNvSpPr>
            <p:nvPr/>
          </p:nvSpPr>
          <p:spPr>
            <a:xfrm>
              <a:off x="7039768" y="2062254"/>
              <a:ext cx="281097" cy="229695"/>
            </a:xfrm>
            <a:prstGeom prst="rect">
              <a:avLst/>
            </a:prstGeom>
          </p:spPr>
          <p:txBody>
            <a:bodyPr vert="horz" lIns="0" tIns="45720" rIns="0" bIns="45720" rtlCol="0" anchor="t">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GB" sz="1000" b="1" dirty="0" err="1">
                  <a:cs typeface="Adelle Sans Devanagari" panose="02000503000000020004" pitchFamily="2" charset="-78"/>
                </a:rPr>
                <a:t>i</a:t>
              </a:r>
              <a:endParaRPr lang="en-GB" sz="1000" b="1" dirty="0">
                <a:cs typeface="Adelle Sans Devanagari" panose="02000503000000020004" pitchFamily="2" charset="-78"/>
              </a:endParaRPr>
            </a:p>
          </p:txBody>
        </p:sp>
      </p:grpSp>
      <p:sp>
        <p:nvSpPr>
          <p:cNvPr id="81" name="Content Placeholder 9">
            <a:extLst>
              <a:ext uri="{FF2B5EF4-FFF2-40B4-BE49-F238E27FC236}">
                <a16:creationId xmlns:a16="http://schemas.microsoft.com/office/drawing/2014/main" id="{CE091A5E-7A46-11E6-8A08-94A7DD35B228}"/>
              </a:ext>
            </a:extLst>
          </p:cNvPr>
          <p:cNvSpPr txBox="1">
            <a:spLocks/>
          </p:cNvSpPr>
          <p:nvPr/>
        </p:nvSpPr>
        <p:spPr>
          <a:xfrm>
            <a:off x="7057842" y="4276957"/>
            <a:ext cx="281097" cy="229695"/>
          </a:xfrm>
          <a:prstGeom prst="rect">
            <a:avLst/>
          </a:prstGeom>
        </p:spPr>
        <p:txBody>
          <a:bodyPr vert="horz" lIns="0" tIns="45720" rIns="0" bIns="45720" rtlCol="0" anchor="t">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GB" sz="1000" b="1" dirty="0" err="1">
                <a:cs typeface="Adelle Sans Devanagari" panose="02000503000000020004" pitchFamily="2" charset="-78"/>
              </a:rPr>
              <a:t>i</a:t>
            </a:r>
            <a:endParaRPr lang="en-GB" sz="1000" b="1" dirty="0">
              <a:cs typeface="Adelle Sans Devanagari" panose="02000503000000020004" pitchFamily="2" charset="-78"/>
            </a:endParaRPr>
          </a:p>
        </p:txBody>
      </p:sp>
      <p:pic>
        <p:nvPicPr>
          <p:cNvPr id="84" name="Graphic 83">
            <a:extLst>
              <a:ext uri="{FF2B5EF4-FFF2-40B4-BE49-F238E27FC236}">
                <a16:creationId xmlns:a16="http://schemas.microsoft.com/office/drawing/2014/main" id="{ACD07C8A-6F41-65BE-1518-230128B579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14719" y="3212947"/>
            <a:ext cx="163310" cy="163310"/>
          </a:xfrm>
          <a:prstGeom prst="rect">
            <a:avLst/>
          </a:prstGeom>
        </p:spPr>
      </p:pic>
      <p:pic>
        <p:nvPicPr>
          <p:cNvPr id="86" name="Graphic 85">
            <a:extLst>
              <a:ext uri="{FF2B5EF4-FFF2-40B4-BE49-F238E27FC236}">
                <a16:creationId xmlns:a16="http://schemas.microsoft.com/office/drawing/2014/main" id="{E89F6FBA-F2B2-1CEF-1461-D5DFD09F9D7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28372" y="1526133"/>
            <a:ext cx="163310" cy="163310"/>
          </a:xfrm>
          <a:prstGeom prst="rect">
            <a:avLst/>
          </a:prstGeom>
        </p:spPr>
      </p:pic>
      <p:pic>
        <p:nvPicPr>
          <p:cNvPr id="87" name="Graphic 86">
            <a:extLst>
              <a:ext uri="{FF2B5EF4-FFF2-40B4-BE49-F238E27FC236}">
                <a16:creationId xmlns:a16="http://schemas.microsoft.com/office/drawing/2014/main" id="{3531C957-AE1F-A8C9-C04D-342EA70104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28372" y="3762818"/>
            <a:ext cx="163310" cy="163310"/>
          </a:xfrm>
          <a:prstGeom prst="rect">
            <a:avLst/>
          </a:prstGeom>
        </p:spPr>
      </p:pic>
      <p:sp>
        <p:nvSpPr>
          <p:cNvPr id="90" name="Content Placeholder 9">
            <a:extLst>
              <a:ext uri="{FF2B5EF4-FFF2-40B4-BE49-F238E27FC236}">
                <a16:creationId xmlns:a16="http://schemas.microsoft.com/office/drawing/2014/main" id="{4A7DF6BB-D7EC-D607-6183-3B066181D781}"/>
              </a:ext>
            </a:extLst>
          </p:cNvPr>
          <p:cNvSpPr txBox="1">
            <a:spLocks/>
          </p:cNvSpPr>
          <p:nvPr/>
        </p:nvSpPr>
        <p:spPr>
          <a:xfrm>
            <a:off x="9069446" y="2608009"/>
            <a:ext cx="281097" cy="229695"/>
          </a:xfrm>
          <a:prstGeom prst="rect">
            <a:avLst/>
          </a:prstGeom>
        </p:spPr>
        <p:txBody>
          <a:bodyPr vert="horz" lIns="0" tIns="45720" rIns="0" bIns="45720" rtlCol="0" anchor="t">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GB" sz="1000" b="1" dirty="0" err="1">
                <a:cs typeface="Adelle Sans Devanagari" panose="02000503000000020004" pitchFamily="2" charset="-78"/>
              </a:rPr>
              <a:t>i</a:t>
            </a:r>
            <a:endParaRPr lang="en-GB" sz="1000" b="1" dirty="0">
              <a:cs typeface="Adelle Sans Devanagari" panose="02000503000000020004" pitchFamily="2" charset="-78"/>
            </a:endParaRPr>
          </a:p>
        </p:txBody>
      </p:sp>
      <p:grpSp>
        <p:nvGrpSpPr>
          <p:cNvPr id="91" name="Group 90">
            <a:extLst>
              <a:ext uri="{FF2B5EF4-FFF2-40B4-BE49-F238E27FC236}">
                <a16:creationId xmlns:a16="http://schemas.microsoft.com/office/drawing/2014/main" id="{7CCB8EB0-A696-CC35-7642-F447182F9B1F}"/>
              </a:ext>
            </a:extLst>
          </p:cNvPr>
          <p:cNvGrpSpPr/>
          <p:nvPr/>
        </p:nvGrpSpPr>
        <p:grpSpPr>
          <a:xfrm>
            <a:off x="11076922" y="2647255"/>
            <a:ext cx="281097" cy="377785"/>
            <a:chOff x="7039768" y="1914164"/>
            <a:chExt cx="281097" cy="377785"/>
          </a:xfrm>
        </p:grpSpPr>
        <p:pic>
          <p:nvPicPr>
            <p:cNvPr id="92" name="Graphic 91">
              <a:extLst>
                <a:ext uri="{FF2B5EF4-FFF2-40B4-BE49-F238E27FC236}">
                  <a16:creationId xmlns:a16="http://schemas.microsoft.com/office/drawing/2014/main" id="{E30F6CF5-1D24-0A87-A65D-2EB670AE6C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97226" y="1914164"/>
              <a:ext cx="163310" cy="163310"/>
            </a:xfrm>
            <a:prstGeom prst="rect">
              <a:avLst/>
            </a:prstGeom>
          </p:spPr>
        </p:pic>
        <p:sp>
          <p:nvSpPr>
            <p:cNvPr id="93" name="Content Placeholder 9">
              <a:extLst>
                <a:ext uri="{FF2B5EF4-FFF2-40B4-BE49-F238E27FC236}">
                  <a16:creationId xmlns:a16="http://schemas.microsoft.com/office/drawing/2014/main" id="{E82B7F63-65E3-16B7-E59A-A80A84605901}"/>
                </a:ext>
              </a:extLst>
            </p:cNvPr>
            <p:cNvSpPr txBox="1">
              <a:spLocks/>
            </p:cNvSpPr>
            <p:nvPr/>
          </p:nvSpPr>
          <p:spPr>
            <a:xfrm>
              <a:off x="7039768" y="2062254"/>
              <a:ext cx="281097" cy="229695"/>
            </a:xfrm>
            <a:prstGeom prst="rect">
              <a:avLst/>
            </a:prstGeom>
          </p:spPr>
          <p:txBody>
            <a:bodyPr vert="horz" lIns="0" tIns="45720" rIns="0" bIns="45720" rtlCol="0" anchor="t">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GB" sz="1000" b="1" dirty="0" err="1">
                  <a:cs typeface="Adelle Sans Devanagari" panose="02000503000000020004" pitchFamily="2" charset="-78"/>
                </a:rPr>
                <a:t>i</a:t>
              </a:r>
              <a:endParaRPr lang="en-GB" sz="1000" b="1" dirty="0">
                <a:cs typeface="Adelle Sans Devanagari" panose="02000503000000020004" pitchFamily="2" charset="-78"/>
              </a:endParaRPr>
            </a:p>
          </p:txBody>
        </p:sp>
      </p:grpSp>
      <p:sp>
        <p:nvSpPr>
          <p:cNvPr id="94" name="Content Placeholder 9">
            <a:extLst>
              <a:ext uri="{FF2B5EF4-FFF2-40B4-BE49-F238E27FC236}">
                <a16:creationId xmlns:a16="http://schemas.microsoft.com/office/drawing/2014/main" id="{65289A4B-9660-78FF-6496-82F2746B77E8}"/>
              </a:ext>
            </a:extLst>
          </p:cNvPr>
          <p:cNvSpPr txBox="1">
            <a:spLocks/>
          </p:cNvSpPr>
          <p:nvPr/>
        </p:nvSpPr>
        <p:spPr>
          <a:xfrm>
            <a:off x="11086898" y="4266776"/>
            <a:ext cx="281097" cy="229695"/>
          </a:xfrm>
          <a:prstGeom prst="rect">
            <a:avLst/>
          </a:prstGeom>
        </p:spPr>
        <p:txBody>
          <a:bodyPr vert="horz" lIns="0" tIns="45720" rIns="0" bIns="45720" rtlCol="0" anchor="t">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GB" sz="1000" b="1" dirty="0" err="1">
                <a:cs typeface="Adelle Sans Devanagari" panose="02000503000000020004" pitchFamily="2" charset="-78"/>
              </a:rPr>
              <a:t>i</a:t>
            </a:r>
            <a:endParaRPr lang="en-GB" sz="1000" b="1" dirty="0">
              <a:cs typeface="Adelle Sans Devanagari" panose="02000503000000020004" pitchFamily="2" charset="-78"/>
            </a:endParaRPr>
          </a:p>
        </p:txBody>
      </p:sp>
      <p:pic>
        <p:nvPicPr>
          <p:cNvPr id="95" name="Graphic 94">
            <a:extLst>
              <a:ext uri="{FF2B5EF4-FFF2-40B4-BE49-F238E27FC236}">
                <a16:creationId xmlns:a16="http://schemas.microsoft.com/office/drawing/2014/main" id="{05398A9B-5090-4D30-C9E2-30F679D38C2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51250" y="4870950"/>
            <a:ext cx="163310" cy="163310"/>
          </a:xfrm>
          <a:prstGeom prst="rect">
            <a:avLst/>
          </a:prstGeom>
        </p:spPr>
      </p:pic>
      <p:pic>
        <p:nvPicPr>
          <p:cNvPr id="96" name="Graphic 95">
            <a:extLst>
              <a:ext uri="{FF2B5EF4-FFF2-40B4-BE49-F238E27FC236}">
                <a16:creationId xmlns:a16="http://schemas.microsoft.com/office/drawing/2014/main" id="{785837A5-9C16-8BE7-356D-1BC75BCC2B7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51250" y="5421920"/>
            <a:ext cx="163310" cy="163310"/>
          </a:xfrm>
          <a:prstGeom prst="rect">
            <a:avLst/>
          </a:prstGeom>
        </p:spPr>
      </p:pic>
    </p:spTree>
    <p:extLst>
      <p:ext uri="{BB962C8B-B14F-4D97-AF65-F5344CB8AC3E}">
        <p14:creationId xmlns:p14="http://schemas.microsoft.com/office/powerpoint/2010/main" val="108197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wipe(left)">
                                      <p:cBhvr>
                                        <p:cTn id="12" dur="1500"/>
                                        <p:tgtEl>
                                          <p:spTgt spid="83"/>
                                        </p:tgtEl>
                                      </p:cBhvr>
                                    </p:animEffect>
                                  </p:childTnLst>
                                </p:cTn>
                              </p:par>
                              <p:par>
                                <p:cTn id="13" presetID="22" presetClass="entr" presetSubtype="4" fill="hold" grpId="0" nodeType="withEffect">
                                  <p:stCondLst>
                                    <p:cond delay="150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1500"/>
                                        <p:tgtEl>
                                          <p:spTgt spid="2"/>
                                        </p:tgtEl>
                                      </p:cBhvr>
                                    </p:animEffect>
                                  </p:childTnLst>
                                </p:cTn>
                              </p:par>
                              <p:par>
                                <p:cTn id="16" presetID="12" presetClass="entr" presetSubtype="1" fill="hold" nodeType="withEffect">
                                  <p:stCondLst>
                                    <p:cond delay="200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1500"/>
                                        <p:tgtEl>
                                          <p:spTgt spid="10"/>
                                        </p:tgtEl>
                                        <p:attrNameLst>
                                          <p:attrName>ppt_y</p:attrName>
                                        </p:attrNameLst>
                                      </p:cBhvr>
                                      <p:tavLst>
                                        <p:tav tm="0">
                                          <p:val>
                                            <p:strVal val="#ppt_y-#ppt_h*1.125000"/>
                                          </p:val>
                                        </p:tav>
                                        <p:tav tm="100000">
                                          <p:val>
                                            <p:strVal val="#ppt_y"/>
                                          </p:val>
                                        </p:tav>
                                      </p:tavLst>
                                    </p:anim>
                                    <p:animEffect transition="in" filter="wipe(down)">
                                      <p:cBhvr>
                                        <p:cTn id="19" dur="1500"/>
                                        <p:tgtEl>
                                          <p:spTgt spid="10"/>
                                        </p:tgtEl>
                                      </p:cBhvr>
                                    </p:animEffect>
                                  </p:childTnLst>
                                </p:cTn>
                              </p:par>
                              <p:par>
                                <p:cTn id="20" presetID="12" presetClass="entr" presetSubtype="1" fill="hold" nodeType="withEffect">
                                  <p:stCondLst>
                                    <p:cond delay="200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1500"/>
                                        <p:tgtEl>
                                          <p:spTgt spid="7"/>
                                        </p:tgtEl>
                                        <p:attrNameLst>
                                          <p:attrName>ppt_y</p:attrName>
                                        </p:attrNameLst>
                                      </p:cBhvr>
                                      <p:tavLst>
                                        <p:tav tm="0">
                                          <p:val>
                                            <p:strVal val="#ppt_y-#ppt_h*1.125000"/>
                                          </p:val>
                                        </p:tav>
                                        <p:tav tm="100000">
                                          <p:val>
                                            <p:strVal val="#ppt_y"/>
                                          </p:val>
                                        </p:tav>
                                      </p:tavLst>
                                    </p:anim>
                                    <p:animEffect transition="in" filter="wipe(down)">
                                      <p:cBhvr>
                                        <p:cTn id="23" dur="1500"/>
                                        <p:tgtEl>
                                          <p:spTgt spid="7"/>
                                        </p:tgtEl>
                                      </p:cBhvr>
                                    </p:animEffect>
                                  </p:childTnLst>
                                </p:cTn>
                              </p:par>
                              <p:par>
                                <p:cTn id="24" presetID="12" presetClass="entr" presetSubtype="4" fill="hold" grpId="0" nodeType="withEffect">
                                  <p:stCondLst>
                                    <p:cond delay="150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1000"/>
                                        <p:tgtEl>
                                          <p:spTgt spid="19"/>
                                        </p:tgtEl>
                                        <p:attrNameLst>
                                          <p:attrName>ppt_y</p:attrName>
                                        </p:attrNameLst>
                                      </p:cBhvr>
                                      <p:tavLst>
                                        <p:tav tm="0">
                                          <p:val>
                                            <p:strVal val="#ppt_y+#ppt_h*1.125000"/>
                                          </p:val>
                                        </p:tav>
                                        <p:tav tm="100000">
                                          <p:val>
                                            <p:strVal val="#ppt_y"/>
                                          </p:val>
                                        </p:tav>
                                      </p:tavLst>
                                    </p:anim>
                                    <p:animEffect transition="in" filter="wipe(up)">
                                      <p:cBhvr>
                                        <p:cTn id="27" dur="1000"/>
                                        <p:tgtEl>
                                          <p:spTgt spid="19"/>
                                        </p:tgtEl>
                                      </p:cBhvr>
                                    </p:animEffect>
                                  </p:childTnLst>
                                </p:cTn>
                              </p:par>
                              <p:par>
                                <p:cTn id="28" presetID="12" presetClass="entr" presetSubtype="4" fill="hold" grpId="0" nodeType="withEffect">
                                  <p:stCondLst>
                                    <p:cond delay="1500"/>
                                  </p:stCondLst>
                                  <p:childTnLst>
                                    <p:set>
                                      <p:cBhvr>
                                        <p:cTn id="29" dur="1" fill="hold">
                                          <p:stCondLst>
                                            <p:cond delay="0"/>
                                          </p:stCondLst>
                                        </p:cTn>
                                        <p:tgtEl>
                                          <p:spTgt spid="22"/>
                                        </p:tgtEl>
                                        <p:attrNameLst>
                                          <p:attrName>style.visibility</p:attrName>
                                        </p:attrNameLst>
                                      </p:cBhvr>
                                      <p:to>
                                        <p:strVal val="visible"/>
                                      </p:to>
                                    </p:set>
                                    <p:anim calcmode="lin" valueType="num">
                                      <p:cBhvr additive="base">
                                        <p:cTn id="30" dur="1000"/>
                                        <p:tgtEl>
                                          <p:spTgt spid="22"/>
                                        </p:tgtEl>
                                        <p:attrNameLst>
                                          <p:attrName>ppt_y</p:attrName>
                                        </p:attrNameLst>
                                      </p:cBhvr>
                                      <p:tavLst>
                                        <p:tav tm="0">
                                          <p:val>
                                            <p:strVal val="#ppt_y+#ppt_h*1.125000"/>
                                          </p:val>
                                        </p:tav>
                                        <p:tav tm="100000">
                                          <p:val>
                                            <p:strVal val="#ppt_y"/>
                                          </p:val>
                                        </p:tav>
                                      </p:tavLst>
                                    </p:anim>
                                    <p:animEffect transition="in" filter="wipe(up)">
                                      <p:cBhvr>
                                        <p:cTn id="31" dur="1000"/>
                                        <p:tgtEl>
                                          <p:spTgt spid="22"/>
                                        </p:tgtEl>
                                      </p:cBhvr>
                                    </p:animEffect>
                                  </p:childTnLst>
                                </p:cTn>
                              </p:par>
                              <p:par>
                                <p:cTn id="32" presetID="12" presetClass="entr" presetSubtype="4" fill="hold" grpId="0" nodeType="withEffect">
                                  <p:stCondLst>
                                    <p:cond delay="1500"/>
                                  </p:stCondLst>
                                  <p:childTnLst>
                                    <p:set>
                                      <p:cBhvr>
                                        <p:cTn id="33" dur="1" fill="hold">
                                          <p:stCondLst>
                                            <p:cond delay="0"/>
                                          </p:stCondLst>
                                        </p:cTn>
                                        <p:tgtEl>
                                          <p:spTgt spid="25"/>
                                        </p:tgtEl>
                                        <p:attrNameLst>
                                          <p:attrName>style.visibility</p:attrName>
                                        </p:attrNameLst>
                                      </p:cBhvr>
                                      <p:to>
                                        <p:strVal val="visible"/>
                                      </p:to>
                                    </p:set>
                                    <p:anim calcmode="lin" valueType="num">
                                      <p:cBhvr additive="base">
                                        <p:cTn id="34" dur="1000"/>
                                        <p:tgtEl>
                                          <p:spTgt spid="25"/>
                                        </p:tgtEl>
                                        <p:attrNameLst>
                                          <p:attrName>ppt_y</p:attrName>
                                        </p:attrNameLst>
                                      </p:cBhvr>
                                      <p:tavLst>
                                        <p:tav tm="0">
                                          <p:val>
                                            <p:strVal val="#ppt_y+#ppt_h*1.125000"/>
                                          </p:val>
                                        </p:tav>
                                        <p:tav tm="100000">
                                          <p:val>
                                            <p:strVal val="#ppt_y"/>
                                          </p:val>
                                        </p:tav>
                                      </p:tavLst>
                                    </p:anim>
                                    <p:animEffect transition="in" filter="wipe(up)">
                                      <p:cBhvr>
                                        <p:cTn id="35" dur="1000"/>
                                        <p:tgtEl>
                                          <p:spTgt spid="25"/>
                                        </p:tgtEl>
                                      </p:cBhvr>
                                    </p:animEffect>
                                  </p:childTnLst>
                                </p:cTn>
                              </p:par>
                              <p:par>
                                <p:cTn id="36" presetID="22" presetClass="entr" presetSubtype="4" fill="hold" grpId="0" nodeType="withEffect">
                                  <p:stCondLst>
                                    <p:cond delay="2500"/>
                                  </p:stCondLst>
                                  <p:childTnLst>
                                    <p:set>
                                      <p:cBhvr>
                                        <p:cTn id="37" dur="1" fill="hold">
                                          <p:stCondLst>
                                            <p:cond delay="0"/>
                                          </p:stCondLst>
                                        </p:cTn>
                                        <p:tgtEl>
                                          <p:spTgt spid="20"/>
                                        </p:tgtEl>
                                        <p:attrNameLst>
                                          <p:attrName>style.visibility</p:attrName>
                                        </p:attrNameLst>
                                      </p:cBhvr>
                                      <p:to>
                                        <p:strVal val="visible"/>
                                      </p:to>
                                    </p:set>
                                    <p:animEffect transition="in" filter="wipe(down)">
                                      <p:cBhvr>
                                        <p:cTn id="38" dur="1000"/>
                                        <p:tgtEl>
                                          <p:spTgt spid="20"/>
                                        </p:tgtEl>
                                      </p:cBhvr>
                                    </p:animEffect>
                                  </p:childTnLst>
                                </p:cTn>
                              </p:par>
                              <p:par>
                                <p:cTn id="39" presetID="22" presetClass="entr" presetSubtype="8" fill="hold" grpId="0" nodeType="withEffect">
                                  <p:stCondLst>
                                    <p:cond delay="2500"/>
                                  </p:stCondLst>
                                  <p:childTnLst>
                                    <p:set>
                                      <p:cBhvr>
                                        <p:cTn id="40" dur="1" fill="hold">
                                          <p:stCondLst>
                                            <p:cond delay="0"/>
                                          </p:stCondLst>
                                        </p:cTn>
                                        <p:tgtEl>
                                          <p:spTgt spid="23"/>
                                        </p:tgtEl>
                                        <p:attrNameLst>
                                          <p:attrName>style.visibility</p:attrName>
                                        </p:attrNameLst>
                                      </p:cBhvr>
                                      <p:to>
                                        <p:strVal val="visible"/>
                                      </p:to>
                                    </p:set>
                                    <p:animEffect transition="in" filter="wipe(left)">
                                      <p:cBhvr>
                                        <p:cTn id="41" dur="1000"/>
                                        <p:tgtEl>
                                          <p:spTgt spid="23"/>
                                        </p:tgtEl>
                                      </p:cBhvr>
                                    </p:animEffect>
                                  </p:childTnLst>
                                </p:cTn>
                              </p:par>
                              <p:par>
                                <p:cTn id="42" presetID="22" presetClass="entr" presetSubtype="8" fill="hold" grpId="0" nodeType="withEffect">
                                  <p:stCondLst>
                                    <p:cond delay="2500"/>
                                  </p:stCondLst>
                                  <p:childTnLst>
                                    <p:set>
                                      <p:cBhvr>
                                        <p:cTn id="43" dur="1" fill="hold">
                                          <p:stCondLst>
                                            <p:cond delay="0"/>
                                          </p:stCondLst>
                                        </p:cTn>
                                        <p:tgtEl>
                                          <p:spTgt spid="26"/>
                                        </p:tgtEl>
                                        <p:attrNameLst>
                                          <p:attrName>style.visibility</p:attrName>
                                        </p:attrNameLst>
                                      </p:cBhvr>
                                      <p:to>
                                        <p:strVal val="visible"/>
                                      </p:to>
                                    </p:set>
                                    <p:animEffect transition="in" filter="wipe(left)">
                                      <p:cBhvr>
                                        <p:cTn id="44" dur="1000"/>
                                        <p:tgtEl>
                                          <p:spTgt spid="26"/>
                                        </p:tgtEl>
                                      </p:cBhvr>
                                    </p:animEffect>
                                  </p:childTnLst>
                                </p:cTn>
                              </p:par>
                              <p:par>
                                <p:cTn id="45" presetID="10" presetClass="entr" presetSubtype="0" fill="hold" grpId="0" nodeType="withEffect">
                                  <p:stCondLst>
                                    <p:cond delay="300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1000"/>
                                        <p:tgtEl>
                                          <p:spTgt spid="27"/>
                                        </p:tgtEl>
                                      </p:cBhvr>
                                    </p:animEffect>
                                  </p:childTnLst>
                                </p:cTn>
                              </p:par>
                              <p:par>
                                <p:cTn id="48" presetID="10" presetClass="entr" presetSubtype="0" fill="hold" grpId="0" nodeType="withEffect">
                                  <p:stCondLst>
                                    <p:cond delay="300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1000"/>
                                        <p:tgtEl>
                                          <p:spTgt spid="28"/>
                                        </p:tgtEl>
                                      </p:cBhvr>
                                    </p:animEffect>
                                  </p:childTnLst>
                                </p:cTn>
                              </p:par>
                              <p:par>
                                <p:cTn id="51" presetID="10" presetClass="entr" presetSubtype="0" fill="hold" grpId="0" nodeType="withEffect">
                                  <p:stCondLst>
                                    <p:cond delay="300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1000"/>
                                        <p:tgtEl>
                                          <p:spTgt spid="29"/>
                                        </p:tgtEl>
                                      </p:cBhvr>
                                    </p:animEffect>
                                  </p:childTnLst>
                                </p:cTn>
                              </p:par>
                              <p:par>
                                <p:cTn id="54" presetID="10" presetClass="entr" presetSubtype="0" fill="hold" grpId="0" nodeType="withEffect">
                                  <p:stCondLst>
                                    <p:cond delay="300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1000"/>
                                        <p:tgtEl>
                                          <p:spTgt spid="30"/>
                                        </p:tgtEl>
                                      </p:cBhvr>
                                    </p:animEffect>
                                  </p:childTnLst>
                                </p:cTn>
                              </p:par>
                              <p:par>
                                <p:cTn id="57" presetID="10" presetClass="entr" presetSubtype="0" fill="hold" grpId="0" nodeType="withEffect">
                                  <p:stCondLst>
                                    <p:cond delay="300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1000"/>
                                        <p:tgtEl>
                                          <p:spTgt spid="31"/>
                                        </p:tgtEl>
                                      </p:cBhvr>
                                    </p:animEffect>
                                  </p:childTnLst>
                                </p:cTn>
                              </p:par>
                              <p:par>
                                <p:cTn id="60" presetID="10" presetClass="entr" presetSubtype="0" fill="hold" grpId="0" nodeType="withEffect">
                                  <p:stCondLst>
                                    <p:cond delay="300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1000"/>
                                        <p:tgtEl>
                                          <p:spTgt spid="32"/>
                                        </p:tgtEl>
                                      </p:cBhvr>
                                    </p:animEffect>
                                  </p:childTnLst>
                                </p:cTn>
                              </p:par>
                              <p:par>
                                <p:cTn id="63" presetID="16" presetClass="entr" presetSubtype="37" fill="hold" nodeType="withEffect">
                                  <p:stCondLst>
                                    <p:cond delay="500"/>
                                  </p:stCondLst>
                                  <p:childTnLst>
                                    <p:set>
                                      <p:cBhvr>
                                        <p:cTn id="64" dur="1" fill="hold">
                                          <p:stCondLst>
                                            <p:cond delay="0"/>
                                          </p:stCondLst>
                                        </p:cTn>
                                        <p:tgtEl>
                                          <p:spTgt spid="8"/>
                                        </p:tgtEl>
                                        <p:attrNameLst>
                                          <p:attrName>style.visibility</p:attrName>
                                        </p:attrNameLst>
                                      </p:cBhvr>
                                      <p:to>
                                        <p:strVal val="visible"/>
                                      </p:to>
                                    </p:set>
                                    <p:animEffect transition="in" filter="barn(outVertical)">
                                      <p:cBhvr>
                                        <p:cTn id="65" dur="1000"/>
                                        <p:tgtEl>
                                          <p:spTgt spid="8"/>
                                        </p:tgtEl>
                                      </p:cBhvr>
                                    </p:animEffect>
                                  </p:childTnLst>
                                </p:cTn>
                              </p:par>
                              <p:par>
                                <p:cTn id="66" presetID="12" presetClass="entr" presetSubtype="4" fill="hold" grpId="0" nodeType="withEffect">
                                  <p:stCondLst>
                                    <p:cond delay="0"/>
                                  </p:stCondLst>
                                  <p:childTnLst>
                                    <p:set>
                                      <p:cBhvr>
                                        <p:cTn id="67" dur="1" fill="hold">
                                          <p:stCondLst>
                                            <p:cond delay="0"/>
                                          </p:stCondLst>
                                        </p:cTn>
                                        <p:tgtEl>
                                          <p:spTgt spid="3"/>
                                        </p:tgtEl>
                                        <p:attrNameLst>
                                          <p:attrName>style.visibility</p:attrName>
                                        </p:attrNameLst>
                                      </p:cBhvr>
                                      <p:to>
                                        <p:strVal val="visible"/>
                                      </p:to>
                                    </p:set>
                                    <p:anim calcmode="lin" valueType="num">
                                      <p:cBhvr additive="base">
                                        <p:cTn id="68" dur="1000"/>
                                        <p:tgtEl>
                                          <p:spTgt spid="3"/>
                                        </p:tgtEl>
                                        <p:attrNameLst>
                                          <p:attrName>ppt_y</p:attrName>
                                        </p:attrNameLst>
                                      </p:cBhvr>
                                      <p:tavLst>
                                        <p:tav tm="0">
                                          <p:val>
                                            <p:strVal val="#ppt_y+#ppt_h*1.125000"/>
                                          </p:val>
                                        </p:tav>
                                        <p:tav tm="100000">
                                          <p:val>
                                            <p:strVal val="#ppt_y"/>
                                          </p:val>
                                        </p:tav>
                                      </p:tavLst>
                                    </p:anim>
                                    <p:animEffect transition="in" filter="wipe(up)">
                                      <p:cBhvr>
                                        <p:cTn id="69" dur="1000"/>
                                        <p:tgtEl>
                                          <p:spTgt spid="3"/>
                                        </p:tgtEl>
                                      </p:cBhvr>
                                    </p:animEffect>
                                  </p:childTnLst>
                                </p:cTn>
                              </p:par>
                              <p:par>
                                <p:cTn id="70" presetID="12" presetClass="entr" presetSubtype="4" fill="hold" grpId="0" nodeType="withEffect">
                                  <p:stCondLst>
                                    <p:cond delay="0"/>
                                  </p:stCondLst>
                                  <p:childTnLst>
                                    <p:set>
                                      <p:cBhvr>
                                        <p:cTn id="71" dur="1" fill="hold">
                                          <p:stCondLst>
                                            <p:cond delay="0"/>
                                          </p:stCondLst>
                                        </p:cTn>
                                        <p:tgtEl>
                                          <p:spTgt spid="4"/>
                                        </p:tgtEl>
                                        <p:attrNameLst>
                                          <p:attrName>style.visibility</p:attrName>
                                        </p:attrNameLst>
                                      </p:cBhvr>
                                      <p:to>
                                        <p:strVal val="visible"/>
                                      </p:to>
                                    </p:set>
                                    <p:anim calcmode="lin" valueType="num">
                                      <p:cBhvr additive="base">
                                        <p:cTn id="72" dur="1000"/>
                                        <p:tgtEl>
                                          <p:spTgt spid="4"/>
                                        </p:tgtEl>
                                        <p:attrNameLst>
                                          <p:attrName>ppt_y</p:attrName>
                                        </p:attrNameLst>
                                      </p:cBhvr>
                                      <p:tavLst>
                                        <p:tav tm="0">
                                          <p:val>
                                            <p:strVal val="#ppt_y+#ppt_h*1.125000"/>
                                          </p:val>
                                        </p:tav>
                                        <p:tav tm="100000">
                                          <p:val>
                                            <p:strVal val="#ppt_y"/>
                                          </p:val>
                                        </p:tav>
                                      </p:tavLst>
                                    </p:anim>
                                    <p:animEffect transition="in" filter="wipe(up)">
                                      <p:cBhvr>
                                        <p:cTn id="73" dur="1000"/>
                                        <p:tgtEl>
                                          <p:spTgt spid="4"/>
                                        </p:tgtEl>
                                      </p:cBhvr>
                                    </p:animEffect>
                                  </p:childTnLst>
                                </p:cTn>
                              </p:par>
                              <p:par>
                                <p:cTn id="74" presetID="12" presetClass="entr" presetSubtype="4" fill="hold" grpId="0" nodeType="withEffect">
                                  <p:stCondLst>
                                    <p:cond delay="0"/>
                                  </p:stCondLst>
                                  <p:childTnLst>
                                    <p:set>
                                      <p:cBhvr>
                                        <p:cTn id="75" dur="1" fill="hold">
                                          <p:stCondLst>
                                            <p:cond delay="0"/>
                                          </p:stCondLst>
                                        </p:cTn>
                                        <p:tgtEl>
                                          <p:spTgt spid="5"/>
                                        </p:tgtEl>
                                        <p:attrNameLst>
                                          <p:attrName>style.visibility</p:attrName>
                                        </p:attrNameLst>
                                      </p:cBhvr>
                                      <p:to>
                                        <p:strVal val="visible"/>
                                      </p:to>
                                    </p:set>
                                    <p:anim calcmode="lin" valueType="num">
                                      <p:cBhvr additive="base">
                                        <p:cTn id="76" dur="1000"/>
                                        <p:tgtEl>
                                          <p:spTgt spid="5"/>
                                        </p:tgtEl>
                                        <p:attrNameLst>
                                          <p:attrName>ppt_y</p:attrName>
                                        </p:attrNameLst>
                                      </p:cBhvr>
                                      <p:tavLst>
                                        <p:tav tm="0">
                                          <p:val>
                                            <p:strVal val="#ppt_y+#ppt_h*1.125000"/>
                                          </p:val>
                                        </p:tav>
                                        <p:tav tm="100000">
                                          <p:val>
                                            <p:strVal val="#ppt_y"/>
                                          </p:val>
                                        </p:tav>
                                      </p:tavLst>
                                    </p:anim>
                                    <p:animEffect transition="in" filter="wipe(up)">
                                      <p:cBhvr>
                                        <p:cTn id="77" dur="1000"/>
                                        <p:tgtEl>
                                          <p:spTgt spid="5"/>
                                        </p:tgtEl>
                                      </p:cBhvr>
                                    </p:animEffect>
                                  </p:childTnLst>
                                </p:cTn>
                              </p:par>
                              <p:par>
                                <p:cTn id="78" presetID="47" presetClass="entr" presetSubtype="0" fill="hold" grpId="0" nodeType="withEffect">
                                  <p:stCondLst>
                                    <p:cond delay="1500"/>
                                  </p:stCondLst>
                                  <p:childTnLst>
                                    <p:set>
                                      <p:cBhvr>
                                        <p:cTn id="79" dur="1" fill="hold">
                                          <p:stCondLst>
                                            <p:cond delay="0"/>
                                          </p:stCondLst>
                                        </p:cTn>
                                        <p:tgtEl>
                                          <p:spTgt spid="33"/>
                                        </p:tgtEl>
                                        <p:attrNameLst>
                                          <p:attrName>style.visibility</p:attrName>
                                        </p:attrNameLst>
                                      </p:cBhvr>
                                      <p:to>
                                        <p:strVal val="visible"/>
                                      </p:to>
                                    </p:set>
                                    <p:animEffect transition="in" filter="fade">
                                      <p:cBhvr>
                                        <p:cTn id="80" dur="1000"/>
                                        <p:tgtEl>
                                          <p:spTgt spid="33"/>
                                        </p:tgtEl>
                                      </p:cBhvr>
                                    </p:animEffect>
                                    <p:anim calcmode="lin" valueType="num">
                                      <p:cBhvr>
                                        <p:cTn id="81" dur="1000" fill="hold"/>
                                        <p:tgtEl>
                                          <p:spTgt spid="33"/>
                                        </p:tgtEl>
                                        <p:attrNameLst>
                                          <p:attrName>ppt_x</p:attrName>
                                        </p:attrNameLst>
                                      </p:cBhvr>
                                      <p:tavLst>
                                        <p:tav tm="0">
                                          <p:val>
                                            <p:strVal val="#ppt_x"/>
                                          </p:val>
                                        </p:tav>
                                        <p:tav tm="100000">
                                          <p:val>
                                            <p:strVal val="#ppt_x"/>
                                          </p:val>
                                        </p:tav>
                                      </p:tavLst>
                                    </p:anim>
                                    <p:anim calcmode="lin" valueType="num">
                                      <p:cBhvr>
                                        <p:cTn id="82" dur="1000" fill="hold"/>
                                        <p:tgtEl>
                                          <p:spTgt spid="33"/>
                                        </p:tgtEl>
                                        <p:attrNameLst>
                                          <p:attrName>ppt_y</p:attrName>
                                        </p:attrNameLst>
                                      </p:cBhvr>
                                      <p:tavLst>
                                        <p:tav tm="0">
                                          <p:val>
                                            <p:strVal val="#ppt_y-.1"/>
                                          </p:val>
                                        </p:tav>
                                        <p:tav tm="100000">
                                          <p:val>
                                            <p:strVal val="#ppt_y"/>
                                          </p:val>
                                        </p:tav>
                                      </p:tavLst>
                                    </p:anim>
                                  </p:childTnLst>
                                </p:cTn>
                              </p:par>
                              <p:par>
                                <p:cTn id="83" presetID="47" presetClass="entr" presetSubtype="0" fill="hold" grpId="0" nodeType="withEffect">
                                  <p:stCondLst>
                                    <p:cond delay="1750"/>
                                  </p:stCondLst>
                                  <p:childTnLst>
                                    <p:set>
                                      <p:cBhvr>
                                        <p:cTn id="84" dur="1" fill="hold">
                                          <p:stCondLst>
                                            <p:cond delay="0"/>
                                          </p:stCondLst>
                                        </p:cTn>
                                        <p:tgtEl>
                                          <p:spTgt spid="35"/>
                                        </p:tgtEl>
                                        <p:attrNameLst>
                                          <p:attrName>style.visibility</p:attrName>
                                        </p:attrNameLst>
                                      </p:cBhvr>
                                      <p:to>
                                        <p:strVal val="visible"/>
                                      </p:to>
                                    </p:set>
                                    <p:animEffect transition="in" filter="fade">
                                      <p:cBhvr>
                                        <p:cTn id="85" dur="1000"/>
                                        <p:tgtEl>
                                          <p:spTgt spid="35"/>
                                        </p:tgtEl>
                                      </p:cBhvr>
                                    </p:animEffect>
                                    <p:anim calcmode="lin" valueType="num">
                                      <p:cBhvr>
                                        <p:cTn id="86" dur="1000" fill="hold"/>
                                        <p:tgtEl>
                                          <p:spTgt spid="35"/>
                                        </p:tgtEl>
                                        <p:attrNameLst>
                                          <p:attrName>ppt_x</p:attrName>
                                        </p:attrNameLst>
                                      </p:cBhvr>
                                      <p:tavLst>
                                        <p:tav tm="0">
                                          <p:val>
                                            <p:strVal val="#ppt_x"/>
                                          </p:val>
                                        </p:tav>
                                        <p:tav tm="100000">
                                          <p:val>
                                            <p:strVal val="#ppt_x"/>
                                          </p:val>
                                        </p:tav>
                                      </p:tavLst>
                                    </p:anim>
                                    <p:anim calcmode="lin" valueType="num">
                                      <p:cBhvr>
                                        <p:cTn id="87" dur="1000" fill="hold"/>
                                        <p:tgtEl>
                                          <p:spTgt spid="35"/>
                                        </p:tgtEl>
                                        <p:attrNameLst>
                                          <p:attrName>ppt_y</p:attrName>
                                        </p:attrNameLst>
                                      </p:cBhvr>
                                      <p:tavLst>
                                        <p:tav tm="0">
                                          <p:val>
                                            <p:strVal val="#ppt_y-.1"/>
                                          </p:val>
                                        </p:tav>
                                        <p:tav tm="100000">
                                          <p:val>
                                            <p:strVal val="#ppt_y"/>
                                          </p:val>
                                        </p:tav>
                                      </p:tavLst>
                                    </p:anim>
                                  </p:childTnLst>
                                </p:cTn>
                              </p:par>
                              <p:par>
                                <p:cTn id="88" presetID="47" presetClass="entr" presetSubtype="0" fill="hold" grpId="0" nodeType="withEffect">
                                  <p:stCondLst>
                                    <p:cond delay="2000"/>
                                  </p:stCondLst>
                                  <p:childTnLst>
                                    <p:set>
                                      <p:cBhvr>
                                        <p:cTn id="89" dur="1" fill="hold">
                                          <p:stCondLst>
                                            <p:cond delay="0"/>
                                          </p:stCondLst>
                                        </p:cTn>
                                        <p:tgtEl>
                                          <p:spTgt spid="36"/>
                                        </p:tgtEl>
                                        <p:attrNameLst>
                                          <p:attrName>style.visibility</p:attrName>
                                        </p:attrNameLst>
                                      </p:cBhvr>
                                      <p:to>
                                        <p:strVal val="visible"/>
                                      </p:to>
                                    </p:set>
                                    <p:animEffect transition="in" filter="fade">
                                      <p:cBhvr>
                                        <p:cTn id="90" dur="1000"/>
                                        <p:tgtEl>
                                          <p:spTgt spid="36"/>
                                        </p:tgtEl>
                                      </p:cBhvr>
                                    </p:animEffect>
                                    <p:anim calcmode="lin" valueType="num">
                                      <p:cBhvr>
                                        <p:cTn id="91" dur="1000" fill="hold"/>
                                        <p:tgtEl>
                                          <p:spTgt spid="36"/>
                                        </p:tgtEl>
                                        <p:attrNameLst>
                                          <p:attrName>ppt_x</p:attrName>
                                        </p:attrNameLst>
                                      </p:cBhvr>
                                      <p:tavLst>
                                        <p:tav tm="0">
                                          <p:val>
                                            <p:strVal val="#ppt_x"/>
                                          </p:val>
                                        </p:tav>
                                        <p:tav tm="100000">
                                          <p:val>
                                            <p:strVal val="#ppt_x"/>
                                          </p:val>
                                        </p:tav>
                                      </p:tavLst>
                                    </p:anim>
                                    <p:anim calcmode="lin" valueType="num">
                                      <p:cBhvr>
                                        <p:cTn id="92" dur="1000" fill="hold"/>
                                        <p:tgtEl>
                                          <p:spTgt spid="36"/>
                                        </p:tgtEl>
                                        <p:attrNameLst>
                                          <p:attrName>ppt_y</p:attrName>
                                        </p:attrNameLst>
                                      </p:cBhvr>
                                      <p:tavLst>
                                        <p:tav tm="0">
                                          <p:val>
                                            <p:strVal val="#ppt_y-.1"/>
                                          </p:val>
                                        </p:tav>
                                        <p:tav tm="100000">
                                          <p:val>
                                            <p:strVal val="#ppt_y"/>
                                          </p:val>
                                        </p:tav>
                                      </p:tavLst>
                                    </p:anim>
                                  </p:childTnLst>
                                </p:cTn>
                              </p:par>
                              <p:par>
                                <p:cTn id="93" presetID="47" presetClass="entr" presetSubtype="0" fill="hold" grpId="0" nodeType="withEffect">
                                  <p:stCondLst>
                                    <p:cond delay="2500"/>
                                  </p:stCondLst>
                                  <p:childTnLst>
                                    <p:set>
                                      <p:cBhvr>
                                        <p:cTn id="94" dur="1" fill="hold">
                                          <p:stCondLst>
                                            <p:cond delay="0"/>
                                          </p:stCondLst>
                                        </p:cTn>
                                        <p:tgtEl>
                                          <p:spTgt spid="38"/>
                                        </p:tgtEl>
                                        <p:attrNameLst>
                                          <p:attrName>style.visibility</p:attrName>
                                        </p:attrNameLst>
                                      </p:cBhvr>
                                      <p:to>
                                        <p:strVal val="visible"/>
                                      </p:to>
                                    </p:set>
                                    <p:animEffect transition="in" filter="fade">
                                      <p:cBhvr>
                                        <p:cTn id="95" dur="1000"/>
                                        <p:tgtEl>
                                          <p:spTgt spid="38"/>
                                        </p:tgtEl>
                                      </p:cBhvr>
                                    </p:animEffect>
                                    <p:anim calcmode="lin" valueType="num">
                                      <p:cBhvr>
                                        <p:cTn id="96" dur="1000" fill="hold"/>
                                        <p:tgtEl>
                                          <p:spTgt spid="38"/>
                                        </p:tgtEl>
                                        <p:attrNameLst>
                                          <p:attrName>ppt_x</p:attrName>
                                        </p:attrNameLst>
                                      </p:cBhvr>
                                      <p:tavLst>
                                        <p:tav tm="0">
                                          <p:val>
                                            <p:strVal val="#ppt_x"/>
                                          </p:val>
                                        </p:tav>
                                        <p:tav tm="100000">
                                          <p:val>
                                            <p:strVal val="#ppt_x"/>
                                          </p:val>
                                        </p:tav>
                                      </p:tavLst>
                                    </p:anim>
                                    <p:anim calcmode="lin" valueType="num">
                                      <p:cBhvr>
                                        <p:cTn id="97" dur="1000" fill="hold"/>
                                        <p:tgtEl>
                                          <p:spTgt spid="38"/>
                                        </p:tgtEl>
                                        <p:attrNameLst>
                                          <p:attrName>ppt_y</p:attrName>
                                        </p:attrNameLst>
                                      </p:cBhvr>
                                      <p:tavLst>
                                        <p:tav tm="0">
                                          <p:val>
                                            <p:strVal val="#ppt_y-.1"/>
                                          </p:val>
                                        </p:tav>
                                        <p:tav tm="100000">
                                          <p:val>
                                            <p:strVal val="#ppt_y"/>
                                          </p:val>
                                        </p:tav>
                                      </p:tavLst>
                                    </p:anim>
                                  </p:childTnLst>
                                </p:cTn>
                              </p:par>
                              <p:par>
                                <p:cTn id="98" presetID="47" presetClass="entr" presetSubtype="0" fill="hold" grpId="0" nodeType="withEffect">
                                  <p:stCondLst>
                                    <p:cond delay="2750"/>
                                  </p:stCondLst>
                                  <p:childTnLst>
                                    <p:set>
                                      <p:cBhvr>
                                        <p:cTn id="99" dur="1" fill="hold">
                                          <p:stCondLst>
                                            <p:cond delay="0"/>
                                          </p:stCondLst>
                                        </p:cTn>
                                        <p:tgtEl>
                                          <p:spTgt spid="39"/>
                                        </p:tgtEl>
                                        <p:attrNameLst>
                                          <p:attrName>style.visibility</p:attrName>
                                        </p:attrNameLst>
                                      </p:cBhvr>
                                      <p:to>
                                        <p:strVal val="visible"/>
                                      </p:to>
                                    </p:set>
                                    <p:animEffect transition="in" filter="fade">
                                      <p:cBhvr>
                                        <p:cTn id="100" dur="1000"/>
                                        <p:tgtEl>
                                          <p:spTgt spid="39"/>
                                        </p:tgtEl>
                                      </p:cBhvr>
                                    </p:animEffect>
                                    <p:anim calcmode="lin" valueType="num">
                                      <p:cBhvr>
                                        <p:cTn id="101" dur="1000" fill="hold"/>
                                        <p:tgtEl>
                                          <p:spTgt spid="39"/>
                                        </p:tgtEl>
                                        <p:attrNameLst>
                                          <p:attrName>ppt_x</p:attrName>
                                        </p:attrNameLst>
                                      </p:cBhvr>
                                      <p:tavLst>
                                        <p:tav tm="0">
                                          <p:val>
                                            <p:strVal val="#ppt_x"/>
                                          </p:val>
                                        </p:tav>
                                        <p:tav tm="100000">
                                          <p:val>
                                            <p:strVal val="#ppt_x"/>
                                          </p:val>
                                        </p:tav>
                                      </p:tavLst>
                                    </p:anim>
                                    <p:anim calcmode="lin" valueType="num">
                                      <p:cBhvr>
                                        <p:cTn id="102" dur="1000" fill="hold"/>
                                        <p:tgtEl>
                                          <p:spTgt spid="39"/>
                                        </p:tgtEl>
                                        <p:attrNameLst>
                                          <p:attrName>ppt_y</p:attrName>
                                        </p:attrNameLst>
                                      </p:cBhvr>
                                      <p:tavLst>
                                        <p:tav tm="0">
                                          <p:val>
                                            <p:strVal val="#ppt_y-.1"/>
                                          </p:val>
                                        </p:tav>
                                        <p:tav tm="100000">
                                          <p:val>
                                            <p:strVal val="#ppt_y"/>
                                          </p:val>
                                        </p:tav>
                                      </p:tavLst>
                                    </p:anim>
                                  </p:childTnLst>
                                </p:cTn>
                              </p:par>
                              <p:par>
                                <p:cTn id="103" presetID="47" presetClass="entr" presetSubtype="0" fill="hold" grpId="0" nodeType="withEffect">
                                  <p:stCondLst>
                                    <p:cond delay="2250"/>
                                  </p:stCondLst>
                                  <p:childTnLst>
                                    <p:set>
                                      <p:cBhvr>
                                        <p:cTn id="104" dur="1" fill="hold">
                                          <p:stCondLst>
                                            <p:cond delay="0"/>
                                          </p:stCondLst>
                                        </p:cTn>
                                        <p:tgtEl>
                                          <p:spTgt spid="37"/>
                                        </p:tgtEl>
                                        <p:attrNameLst>
                                          <p:attrName>style.visibility</p:attrName>
                                        </p:attrNameLst>
                                      </p:cBhvr>
                                      <p:to>
                                        <p:strVal val="visible"/>
                                      </p:to>
                                    </p:set>
                                    <p:animEffect transition="in" filter="fade">
                                      <p:cBhvr>
                                        <p:cTn id="105" dur="1000"/>
                                        <p:tgtEl>
                                          <p:spTgt spid="37"/>
                                        </p:tgtEl>
                                      </p:cBhvr>
                                    </p:animEffect>
                                    <p:anim calcmode="lin" valueType="num">
                                      <p:cBhvr>
                                        <p:cTn id="106" dur="1000" fill="hold"/>
                                        <p:tgtEl>
                                          <p:spTgt spid="37"/>
                                        </p:tgtEl>
                                        <p:attrNameLst>
                                          <p:attrName>ppt_x</p:attrName>
                                        </p:attrNameLst>
                                      </p:cBhvr>
                                      <p:tavLst>
                                        <p:tav tm="0">
                                          <p:val>
                                            <p:strVal val="#ppt_x"/>
                                          </p:val>
                                        </p:tav>
                                        <p:tav tm="100000">
                                          <p:val>
                                            <p:strVal val="#ppt_x"/>
                                          </p:val>
                                        </p:tav>
                                      </p:tavLst>
                                    </p:anim>
                                    <p:anim calcmode="lin" valueType="num">
                                      <p:cBhvr>
                                        <p:cTn id="107" dur="1000" fill="hold"/>
                                        <p:tgtEl>
                                          <p:spTgt spid="37"/>
                                        </p:tgtEl>
                                        <p:attrNameLst>
                                          <p:attrName>ppt_y</p:attrName>
                                        </p:attrNameLst>
                                      </p:cBhvr>
                                      <p:tavLst>
                                        <p:tav tm="0">
                                          <p:val>
                                            <p:strVal val="#ppt_y-.1"/>
                                          </p:val>
                                        </p:tav>
                                        <p:tav tm="100000">
                                          <p:val>
                                            <p:strVal val="#ppt_y"/>
                                          </p:val>
                                        </p:tav>
                                      </p:tavLst>
                                    </p:anim>
                                  </p:childTnLst>
                                </p:cTn>
                              </p:par>
                              <p:par>
                                <p:cTn id="108" presetID="47" presetClass="entr" presetSubtype="0" fill="hold" grpId="0" nodeType="withEffect">
                                  <p:stCondLst>
                                    <p:cond delay="1500"/>
                                  </p:stCondLst>
                                  <p:childTnLst>
                                    <p:set>
                                      <p:cBhvr>
                                        <p:cTn id="109" dur="1" fill="hold">
                                          <p:stCondLst>
                                            <p:cond delay="0"/>
                                          </p:stCondLst>
                                        </p:cTn>
                                        <p:tgtEl>
                                          <p:spTgt spid="40"/>
                                        </p:tgtEl>
                                        <p:attrNameLst>
                                          <p:attrName>style.visibility</p:attrName>
                                        </p:attrNameLst>
                                      </p:cBhvr>
                                      <p:to>
                                        <p:strVal val="visible"/>
                                      </p:to>
                                    </p:set>
                                    <p:animEffect transition="in" filter="fade">
                                      <p:cBhvr>
                                        <p:cTn id="110" dur="1000"/>
                                        <p:tgtEl>
                                          <p:spTgt spid="40"/>
                                        </p:tgtEl>
                                      </p:cBhvr>
                                    </p:animEffect>
                                    <p:anim calcmode="lin" valueType="num">
                                      <p:cBhvr>
                                        <p:cTn id="111" dur="1000" fill="hold"/>
                                        <p:tgtEl>
                                          <p:spTgt spid="40"/>
                                        </p:tgtEl>
                                        <p:attrNameLst>
                                          <p:attrName>ppt_x</p:attrName>
                                        </p:attrNameLst>
                                      </p:cBhvr>
                                      <p:tavLst>
                                        <p:tav tm="0">
                                          <p:val>
                                            <p:strVal val="#ppt_x"/>
                                          </p:val>
                                        </p:tav>
                                        <p:tav tm="100000">
                                          <p:val>
                                            <p:strVal val="#ppt_x"/>
                                          </p:val>
                                        </p:tav>
                                      </p:tavLst>
                                    </p:anim>
                                    <p:anim calcmode="lin" valueType="num">
                                      <p:cBhvr>
                                        <p:cTn id="112" dur="1000" fill="hold"/>
                                        <p:tgtEl>
                                          <p:spTgt spid="40"/>
                                        </p:tgtEl>
                                        <p:attrNameLst>
                                          <p:attrName>ppt_y</p:attrName>
                                        </p:attrNameLst>
                                      </p:cBhvr>
                                      <p:tavLst>
                                        <p:tav tm="0">
                                          <p:val>
                                            <p:strVal val="#ppt_y-.1"/>
                                          </p:val>
                                        </p:tav>
                                        <p:tav tm="100000">
                                          <p:val>
                                            <p:strVal val="#ppt_y"/>
                                          </p:val>
                                        </p:tav>
                                      </p:tavLst>
                                    </p:anim>
                                  </p:childTnLst>
                                </p:cTn>
                              </p:par>
                              <p:par>
                                <p:cTn id="113" presetID="47" presetClass="entr" presetSubtype="0" fill="hold" grpId="0" nodeType="withEffect">
                                  <p:stCondLst>
                                    <p:cond delay="1750"/>
                                  </p:stCondLst>
                                  <p:childTnLst>
                                    <p:set>
                                      <p:cBhvr>
                                        <p:cTn id="114" dur="1" fill="hold">
                                          <p:stCondLst>
                                            <p:cond delay="0"/>
                                          </p:stCondLst>
                                        </p:cTn>
                                        <p:tgtEl>
                                          <p:spTgt spid="41"/>
                                        </p:tgtEl>
                                        <p:attrNameLst>
                                          <p:attrName>style.visibility</p:attrName>
                                        </p:attrNameLst>
                                      </p:cBhvr>
                                      <p:to>
                                        <p:strVal val="visible"/>
                                      </p:to>
                                    </p:set>
                                    <p:animEffect transition="in" filter="fade">
                                      <p:cBhvr>
                                        <p:cTn id="115" dur="1000"/>
                                        <p:tgtEl>
                                          <p:spTgt spid="41"/>
                                        </p:tgtEl>
                                      </p:cBhvr>
                                    </p:animEffect>
                                    <p:anim calcmode="lin" valueType="num">
                                      <p:cBhvr>
                                        <p:cTn id="116" dur="1000" fill="hold"/>
                                        <p:tgtEl>
                                          <p:spTgt spid="41"/>
                                        </p:tgtEl>
                                        <p:attrNameLst>
                                          <p:attrName>ppt_x</p:attrName>
                                        </p:attrNameLst>
                                      </p:cBhvr>
                                      <p:tavLst>
                                        <p:tav tm="0">
                                          <p:val>
                                            <p:strVal val="#ppt_x"/>
                                          </p:val>
                                        </p:tav>
                                        <p:tav tm="100000">
                                          <p:val>
                                            <p:strVal val="#ppt_x"/>
                                          </p:val>
                                        </p:tav>
                                      </p:tavLst>
                                    </p:anim>
                                    <p:anim calcmode="lin" valueType="num">
                                      <p:cBhvr>
                                        <p:cTn id="117" dur="1000" fill="hold"/>
                                        <p:tgtEl>
                                          <p:spTgt spid="41"/>
                                        </p:tgtEl>
                                        <p:attrNameLst>
                                          <p:attrName>ppt_y</p:attrName>
                                        </p:attrNameLst>
                                      </p:cBhvr>
                                      <p:tavLst>
                                        <p:tav tm="0">
                                          <p:val>
                                            <p:strVal val="#ppt_y-.1"/>
                                          </p:val>
                                        </p:tav>
                                        <p:tav tm="100000">
                                          <p:val>
                                            <p:strVal val="#ppt_y"/>
                                          </p:val>
                                        </p:tav>
                                      </p:tavLst>
                                    </p:anim>
                                  </p:childTnLst>
                                </p:cTn>
                              </p:par>
                              <p:par>
                                <p:cTn id="118" presetID="47" presetClass="entr" presetSubtype="0" fill="hold" grpId="0" nodeType="withEffect">
                                  <p:stCondLst>
                                    <p:cond delay="2000"/>
                                  </p:stCondLst>
                                  <p:childTnLst>
                                    <p:set>
                                      <p:cBhvr>
                                        <p:cTn id="119" dur="1" fill="hold">
                                          <p:stCondLst>
                                            <p:cond delay="0"/>
                                          </p:stCondLst>
                                        </p:cTn>
                                        <p:tgtEl>
                                          <p:spTgt spid="42"/>
                                        </p:tgtEl>
                                        <p:attrNameLst>
                                          <p:attrName>style.visibility</p:attrName>
                                        </p:attrNameLst>
                                      </p:cBhvr>
                                      <p:to>
                                        <p:strVal val="visible"/>
                                      </p:to>
                                    </p:set>
                                    <p:animEffect transition="in" filter="fade">
                                      <p:cBhvr>
                                        <p:cTn id="120" dur="1000"/>
                                        <p:tgtEl>
                                          <p:spTgt spid="42"/>
                                        </p:tgtEl>
                                      </p:cBhvr>
                                    </p:animEffect>
                                    <p:anim calcmode="lin" valueType="num">
                                      <p:cBhvr>
                                        <p:cTn id="121" dur="1000" fill="hold"/>
                                        <p:tgtEl>
                                          <p:spTgt spid="42"/>
                                        </p:tgtEl>
                                        <p:attrNameLst>
                                          <p:attrName>ppt_x</p:attrName>
                                        </p:attrNameLst>
                                      </p:cBhvr>
                                      <p:tavLst>
                                        <p:tav tm="0">
                                          <p:val>
                                            <p:strVal val="#ppt_x"/>
                                          </p:val>
                                        </p:tav>
                                        <p:tav tm="100000">
                                          <p:val>
                                            <p:strVal val="#ppt_x"/>
                                          </p:val>
                                        </p:tav>
                                      </p:tavLst>
                                    </p:anim>
                                    <p:anim calcmode="lin" valueType="num">
                                      <p:cBhvr>
                                        <p:cTn id="122" dur="1000" fill="hold"/>
                                        <p:tgtEl>
                                          <p:spTgt spid="42"/>
                                        </p:tgtEl>
                                        <p:attrNameLst>
                                          <p:attrName>ppt_y</p:attrName>
                                        </p:attrNameLst>
                                      </p:cBhvr>
                                      <p:tavLst>
                                        <p:tav tm="0">
                                          <p:val>
                                            <p:strVal val="#ppt_y-.1"/>
                                          </p:val>
                                        </p:tav>
                                        <p:tav tm="100000">
                                          <p:val>
                                            <p:strVal val="#ppt_y"/>
                                          </p:val>
                                        </p:tav>
                                      </p:tavLst>
                                    </p:anim>
                                  </p:childTnLst>
                                </p:cTn>
                              </p:par>
                              <p:par>
                                <p:cTn id="123" presetID="47" presetClass="entr" presetSubtype="0" fill="hold" grpId="0" nodeType="withEffect">
                                  <p:stCondLst>
                                    <p:cond delay="2250"/>
                                  </p:stCondLst>
                                  <p:childTnLst>
                                    <p:set>
                                      <p:cBhvr>
                                        <p:cTn id="124" dur="1" fill="hold">
                                          <p:stCondLst>
                                            <p:cond delay="0"/>
                                          </p:stCondLst>
                                        </p:cTn>
                                        <p:tgtEl>
                                          <p:spTgt spid="43"/>
                                        </p:tgtEl>
                                        <p:attrNameLst>
                                          <p:attrName>style.visibility</p:attrName>
                                        </p:attrNameLst>
                                      </p:cBhvr>
                                      <p:to>
                                        <p:strVal val="visible"/>
                                      </p:to>
                                    </p:set>
                                    <p:animEffect transition="in" filter="fade">
                                      <p:cBhvr>
                                        <p:cTn id="125" dur="1000"/>
                                        <p:tgtEl>
                                          <p:spTgt spid="43"/>
                                        </p:tgtEl>
                                      </p:cBhvr>
                                    </p:animEffect>
                                    <p:anim calcmode="lin" valueType="num">
                                      <p:cBhvr>
                                        <p:cTn id="126" dur="1000" fill="hold"/>
                                        <p:tgtEl>
                                          <p:spTgt spid="43"/>
                                        </p:tgtEl>
                                        <p:attrNameLst>
                                          <p:attrName>ppt_x</p:attrName>
                                        </p:attrNameLst>
                                      </p:cBhvr>
                                      <p:tavLst>
                                        <p:tav tm="0">
                                          <p:val>
                                            <p:strVal val="#ppt_x"/>
                                          </p:val>
                                        </p:tav>
                                        <p:tav tm="100000">
                                          <p:val>
                                            <p:strVal val="#ppt_x"/>
                                          </p:val>
                                        </p:tav>
                                      </p:tavLst>
                                    </p:anim>
                                    <p:anim calcmode="lin" valueType="num">
                                      <p:cBhvr>
                                        <p:cTn id="127" dur="1000" fill="hold"/>
                                        <p:tgtEl>
                                          <p:spTgt spid="43"/>
                                        </p:tgtEl>
                                        <p:attrNameLst>
                                          <p:attrName>ppt_y</p:attrName>
                                        </p:attrNameLst>
                                      </p:cBhvr>
                                      <p:tavLst>
                                        <p:tav tm="0">
                                          <p:val>
                                            <p:strVal val="#ppt_y-.1"/>
                                          </p:val>
                                        </p:tav>
                                        <p:tav tm="100000">
                                          <p:val>
                                            <p:strVal val="#ppt_y"/>
                                          </p:val>
                                        </p:tav>
                                      </p:tavLst>
                                    </p:anim>
                                  </p:childTnLst>
                                </p:cTn>
                              </p:par>
                              <p:par>
                                <p:cTn id="128" presetID="47" presetClass="entr" presetSubtype="0" fill="hold" grpId="0" nodeType="withEffect">
                                  <p:stCondLst>
                                    <p:cond delay="2500"/>
                                  </p:stCondLst>
                                  <p:childTnLst>
                                    <p:set>
                                      <p:cBhvr>
                                        <p:cTn id="129" dur="1" fill="hold">
                                          <p:stCondLst>
                                            <p:cond delay="0"/>
                                          </p:stCondLst>
                                        </p:cTn>
                                        <p:tgtEl>
                                          <p:spTgt spid="44"/>
                                        </p:tgtEl>
                                        <p:attrNameLst>
                                          <p:attrName>style.visibility</p:attrName>
                                        </p:attrNameLst>
                                      </p:cBhvr>
                                      <p:to>
                                        <p:strVal val="visible"/>
                                      </p:to>
                                    </p:set>
                                    <p:animEffect transition="in" filter="fade">
                                      <p:cBhvr>
                                        <p:cTn id="130" dur="1000"/>
                                        <p:tgtEl>
                                          <p:spTgt spid="44"/>
                                        </p:tgtEl>
                                      </p:cBhvr>
                                    </p:animEffect>
                                    <p:anim calcmode="lin" valueType="num">
                                      <p:cBhvr>
                                        <p:cTn id="131" dur="1000" fill="hold"/>
                                        <p:tgtEl>
                                          <p:spTgt spid="44"/>
                                        </p:tgtEl>
                                        <p:attrNameLst>
                                          <p:attrName>ppt_x</p:attrName>
                                        </p:attrNameLst>
                                      </p:cBhvr>
                                      <p:tavLst>
                                        <p:tav tm="0">
                                          <p:val>
                                            <p:strVal val="#ppt_x"/>
                                          </p:val>
                                        </p:tav>
                                        <p:tav tm="100000">
                                          <p:val>
                                            <p:strVal val="#ppt_x"/>
                                          </p:val>
                                        </p:tav>
                                      </p:tavLst>
                                    </p:anim>
                                    <p:anim calcmode="lin" valueType="num">
                                      <p:cBhvr>
                                        <p:cTn id="132" dur="1000" fill="hold"/>
                                        <p:tgtEl>
                                          <p:spTgt spid="44"/>
                                        </p:tgtEl>
                                        <p:attrNameLst>
                                          <p:attrName>ppt_y</p:attrName>
                                        </p:attrNameLst>
                                      </p:cBhvr>
                                      <p:tavLst>
                                        <p:tav tm="0">
                                          <p:val>
                                            <p:strVal val="#ppt_y-.1"/>
                                          </p:val>
                                        </p:tav>
                                        <p:tav tm="100000">
                                          <p:val>
                                            <p:strVal val="#ppt_y"/>
                                          </p:val>
                                        </p:tav>
                                      </p:tavLst>
                                    </p:anim>
                                  </p:childTnLst>
                                </p:cTn>
                              </p:par>
                              <p:par>
                                <p:cTn id="133" presetID="47" presetClass="entr" presetSubtype="0" fill="hold" grpId="0" nodeType="withEffect">
                                  <p:stCondLst>
                                    <p:cond delay="2750"/>
                                  </p:stCondLst>
                                  <p:childTnLst>
                                    <p:set>
                                      <p:cBhvr>
                                        <p:cTn id="134" dur="1" fill="hold">
                                          <p:stCondLst>
                                            <p:cond delay="0"/>
                                          </p:stCondLst>
                                        </p:cTn>
                                        <p:tgtEl>
                                          <p:spTgt spid="45"/>
                                        </p:tgtEl>
                                        <p:attrNameLst>
                                          <p:attrName>style.visibility</p:attrName>
                                        </p:attrNameLst>
                                      </p:cBhvr>
                                      <p:to>
                                        <p:strVal val="visible"/>
                                      </p:to>
                                    </p:set>
                                    <p:animEffect transition="in" filter="fade">
                                      <p:cBhvr>
                                        <p:cTn id="135" dur="1000"/>
                                        <p:tgtEl>
                                          <p:spTgt spid="45"/>
                                        </p:tgtEl>
                                      </p:cBhvr>
                                    </p:animEffect>
                                    <p:anim calcmode="lin" valueType="num">
                                      <p:cBhvr>
                                        <p:cTn id="136" dur="1000" fill="hold"/>
                                        <p:tgtEl>
                                          <p:spTgt spid="45"/>
                                        </p:tgtEl>
                                        <p:attrNameLst>
                                          <p:attrName>ppt_x</p:attrName>
                                        </p:attrNameLst>
                                      </p:cBhvr>
                                      <p:tavLst>
                                        <p:tav tm="0">
                                          <p:val>
                                            <p:strVal val="#ppt_x"/>
                                          </p:val>
                                        </p:tav>
                                        <p:tav tm="100000">
                                          <p:val>
                                            <p:strVal val="#ppt_x"/>
                                          </p:val>
                                        </p:tav>
                                      </p:tavLst>
                                    </p:anim>
                                    <p:anim calcmode="lin" valueType="num">
                                      <p:cBhvr>
                                        <p:cTn id="137" dur="1000" fill="hold"/>
                                        <p:tgtEl>
                                          <p:spTgt spid="45"/>
                                        </p:tgtEl>
                                        <p:attrNameLst>
                                          <p:attrName>ppt_y</p:attrName>
                                        </p:attrNameLst>
                                      </p:cBhvr>
                                      <p:tavLst>
                                        <p:tav tm="0">
                                          <p:val>
                                            <p:strVal val="#ppt_y-.1"/>
                                          </p:val>
                                        </p:tav>
                                        <p:tav tm="100000">
                                          <p:val>
                                            <p:strVal val="#ppt_y"/>
                                          </p:val>
                                        </p:tav>
                                      </p:tavLst>
                                    </p:anim>
                                  </p:childTnLst>
                                </p:cTn>
                              </p:par>
                              <p:par>
                                <p:cTn id="138" presetID="47" presetClass="entr" presetSubtype="0" fill="hold" grpId="0" nodeType="withEffect">
                                  <p:stCondLst>
                                    <p:cond delay="1500"/>
                                  </p:stCondLst>
                                  <p:childTnLst>
                                    <p:set>
                                      <p:cBhvr>
                                        <p:cTn id="139" dur="1" fill="hold">
                                          <p:stCondLst>
                                            <p:cond delay="0"/>
                                          </p:stCondLst>
                                        </p:cTn>
                                        <p:tgtEl>
                                          <p:spTgt spid="46"/>
                                        </p:tgtEl>
                                        <p:attrNameLst>
                                          <p:attrName>style.visibility</p:attrName>
                                        </p:attrNameLst>
                                      </p:cBhvr>
                                      <p:to>
                                        <p:strVal val="visible"/>
                                      </p:to>
                                    </p:set>
                                    <p:animEffect transition="in" filter="fade">
                                      <p:cBhvr>
                                        <p:cTn id="140" dur="1000"/>
                                        <p:tgtEl>
                                          <p:spTgt spid="46"/>
                                        </p:tgtEl>
                                      </p:cBhvr>
                                    </p:animEffect>
                                    <p:anim calcmode="lin" valueType="num">
                                      <p:cBhvr>
                                        <p:cTn id="141" dur="1000" fill="hold"/>
                                        <p:tgtEl>
                                          <p:spTgt spid="46"/>
                                        </p:tgtEl>
                                        <p:attrNameLst>
                                          <p:attrName>ppt_x</p:attrName>
                                        </p:attrNameLst>
                                      </p:cBhvr>
                                      <p:tavLst>
                                        <p:tav tm="0">
                                          <p:val>
                                            <p:strVal val="#ppt_x"/>
                                          </p:val>
                                        </p:tav>
                                        <p:tav tm="100000">
                                          <p:val>
                                            <p:strVal val="#ppt_x"/>
                                          </p:val>
                                        </p:tav>
                                      </p:tavLst>
                                    </p:anim>
                                    <p:anim calcmode="lin" valueType="num">
                                      <p:cBhvr>
                                        <p:cTn id="142" dur="1000" fill="hold"/>
                                        <p:tgtEl>
                                          <p:spTgt spid="46"/>
                                        </p:tgtEl>
                                        <p:attrNameLst>
                                          <p:attrName>ppt_y</p:attrName>
                                        </p:attrNameLst>
                                      </p:cBhvr>
                                      <p:tavLst>
                                        <p:tav tm="0">
                                          <p:val>
                                            <p:strVal val="#ppt_y-.1"/>
                                          </p:val>
                                        </p:tav>
                                        <p:tav tm="100000">
                                          <p:val>
                                            <p:strVal val="#ppt_y"/>
                                          </p:val>
                                        </p:tav>
                                      </p:tavLst>
                                    </p:anim>
                                  </p:childTnLst>
                                </p:cTn>
                              </p:par>
                              <p:par>
                                <p:cTn id="143" presetID="47" presetClass="entr" presetSubtype="0" fill="hold" grpId="0" nodeType="withEffect">
                                  <p:stCondLst>
                                    <p:cond delay="1750"/>
                                  </p:stCondLst>
                                  <p:childTnLst>
                                    <p:set>
                                      <p:cBhvr>
                                        <p:cTn id="144" dur="1" fill="hold">
                                          <p:stCondLst>
                                            <p:cond delay="0"/>
                                          </p:stCondLst>
                                        </p:cTn>
                                        <p:tgtEl>
                                          <p:spTgt spid="47"/>
                                        </p:tgtEl>
                                        <p:attrNameLst>
                                          <p:attrName>style.visibility</p:attrName>
                                        </p:attrNameLst>
                                      </p:cBhvr>
                                      <p:to>
                                        <p:strVal val="visible"/>
                                      </p:to>
                                    </p:set>
                                    <p:animEffect transition="in" filter="fade">
                                      <p:cBhvr>
                                        <p:cTn id="145" dur="1000"/>
                                        <p:tgtEl>
                                          <p:spTgt spid="47"/>
                                        </p:tgtEl>
                                      </p:cBhvr>
                                    </p:animEffect>
                                    <p:anim calcmode="lin" valueType="num">
                                      <p:cBhvr>
                                        <p:cTn id="146" dur="1000" fill="hold"/>
                                        <p:tgtEl>
                                          <p:spTgt spid="47"/>
                                        </p:tgtEl>
                                        <p:attrNameLst>
                                          <p:attrName>ppt_x</p:attrName>
                                        </p:attrNameLst>
                                      </p:cBhvr>
                                      <p:tavLst>
                                        <p:tav tm="0">
                                          <p:val>
                                            <p:strVal val="#ppt_x"/>
                                          </p:val>
                                        </p:tav>
                                        <p:tav tm="100000">
                                          <p:val>
                                            <p:strVal val="#ppt_x"/>
                                          </p:val>
                                        </p:tav>
                                      </p:tavLst>
                                    </p:anim>
                                    <p:anim calcmode="lin" valueType="num">
                                      <p:cBhvr>
                                        <p:cTn id="147" dur="1000" fill="hold"/>
                                        <p:tgtEl>
                                          <p:spTgt spid="47"/>
                                        </p:tgtEl>
                                        <p:attrNameLst>
                                          <p:attrName>ppt_y</p:attrName>
                                        </p:attrNameLst>
                                      </p:cBhvr>
                                      <p:tavLst>
                                        <p:tav tm="0">
                                          <p:val>
                                            <p:strVal val="#ppt_y-.1"/>
                                          </p:val>
                                        </p:tav>
                                        <p:tav tm="100000">
                                          <p:val>
                                            <p:strVal val="#ppt_y"/>
                                          </p:val>
                                        </p:tav>
                                      </p:tavLst>
                                    </p:anim>
                                  </p:childTnLst>
                                </p:cTn>
                              </p:par>
                              <p:par>
                                <p:cTn id="148" presetID="47" presetClass="entr" presetSubtype="0" fill="hold" grpId="0" nodeType="withEffect">
                                  <p:stCondLst>
                                    <p:cond delay="2000"/>
                                  </p:stCondLst>
                                  <p:childTnLst>
                                    <p:set>
                                      <p:cBhvr>
                                        <p:cTn id="149" dur="1" fill="hold">
                                          <p:stCondLst>
                                            <p:cond delay="0"/>
                                          </p:stCondLst>
                                        </p:cTn>
                                        <p:tgtEl>
                                          <p:spTgt spid="48"/>
                                        </p:tgtEl>
                                        <p:attrNameLst>
                                          <p:attrName>style.visibility</p:attrName>
                                        </p:attrNameLst>
                                      </p:cBhvr>
                                      <p:to>
                                        <p:strVal val="visible"/>
                                      </p:to>
                                    </p:set>
                                    <p:animEffect transition="in" filter="fade">
                                      <p:cBhvr>
                                        <p:cTn id="150" dur="1000"/>
                                        <p:tgtEl>
                                          <p:spTgt spid="48"/>
                                        </p:tgtEl>
                                      </p:cBhvr>
                                    </p:animEffect>
                                    <p:anim calcmode="lin" valueType="num">
                                      <p:cBhvr>
                                        <p:cTn id="151" dur="1000" fill="hold"/>
                                        <p:tgtEl>
                                          <p:spTgt spid="48"/>
                                        </p:tgtEl>
                                        <p:attrNameLst>
                                          <p:attrName>ppt_x</p:attrName>
                                        </p:attrNameLst>
                                      </p:cBhvr>
                                      <p:tavLst>
                                        <p:tav tm="0">
                                          <p:val>
                                            <p:strVal val="#ppt_x"/>
                                          </p:val>
                                        </p:tav>
                                        <p:tav tm="100000">
                                          <p:val>
                                            <p:strVal val="#ppt_x"/>
                                          </p:val>
                                        </p:tav>
                                      </p:tavLst>
                                    </p:anim>
                                    <p:anim calcmode="lin" valueType="num">
                                      <p:cBhvr>
                                        <p:cTn id="152" dur="1000" fill="hold"/>
                                        <p:tgtEl>
                                          <p:spTgt spid="48"/>
                                        </p:tgtEl>
                                        <p:attrNameLst>
                                          <p:attrName>ppt_y</p:attrName>
                                        </p:attrNameLst>
                                      </p:cBhvr>
                                      <p:tavLst>
                                        <p:tav tm="0">
                                          <p:val>
                                            <p:strVal val="#ppt_y-.1"/>
                                          </p:val>
                                        </p:tav>
                                        <p:tav tm="100000">
                                          <p:val>
                                            <p:strVal val="#ppt_y"/>
                                          </p:val>
                                        </p:tav>
                                      </p:tavLst>
                                    </p:anim>
                                  </p:childTnLst>
                                </p:cTn>
                              </p:par>
                              <p:par>
                                <p:cTn id="153" presetID="47" presetClass="entr" presetSubtype="0" fill="hold" grpId="0" nodeType="withEffect">
                                  <p:stCondLst>
                                    <p:cond delay="2250"/>
                                  </p:stCondLst>
                                  <p:childTnLst>
                                    <p:set>
                                      <p:cBhvr>
                                        <p:cTn id="154" dur="1" fill="hold">
                                          <p:stCondLst>
                                            <p:cond delay="0"/>
                                          </p:stCondLst>
                                        </p:cTn>
                                        <p:tgtEl>
                                          <p:spTgt spid="49"/>
                                        </p:tgtEl>
                                        <p:attrNameLst>
                                          <p:attrName>style.visibility</p:attrName>
                                        </p:attrNameLst>
                                      </p:cBhvr>
                                      <p:to>
                                        <p:strVal val="visible"/>
                                      </p:to>
                                    </p:set>
                                    <p:animEffect transition="in" filter="fade">
                                      <p:cBhvr>
                                        <p:cTn id="155" dur="1000"/>
                                        <p:tgtEl>
                                          <p:spTgt spid="49"/>
                                        </p:tgtEl>
                                      </p:cBhvr>
                                    </p:animEffect>
                                    <p:anim calcmode="lin" valueType="num">
                                      <p:cBhvr>
                                        <p:cTn id="156" dur="1000" fill="hold"/>
                                        <p:tgtEl>
                                          <p:spTgt spid="49"/>
                                        </p:tgtEl>
                                        <p:attrNameLst>
                                          <p:attrName>ppt_x</p:attrName>
                                        </p:attrNameLst>
                                      </p:cBhvr>
                                      <p:tavLst>
                                        <p:tav tm="0">
                                          <p:val>
                                            <p:strVal val="#ppt_x"/>
                                          </p:val>
                                        </p:tav>
                                        <p:tav tm="100000">
                                          <p:val>
                                            <p:strVal val="#ppt_x"/>
                                          </p:val>
                                        </p:tav>
                                      </p:tavLst>
                                    </p:anim>
                                    <p:anim calcmode="lin" valueType="num">
                                      <p:cBhvr>
                                        <p:cTn id="157" dur="1000" fill="hold"/>
                                        <p:tgtEl>
                                          <p:spTgt spid="49"/>
                                        </p:tgtEl>
                                        <p:attrNameLst>
                                          <p:attrName>ppt_y</p:attrName>
                                        </p:attrNameLst>
                                      </p:cBhvr>
                                      <p:tavLst>
                                        <p:tav tm="0">
                                          <p:val>
                                            <p:strVal val="#ppt_y-.1"/>
                                          </p:val>
                                        </p:tav>
                                        <p:tav tm="100000">
                                          <p:val>
                                            <p:strVal val="#ppt_y"/>
                                          </p:val>
                                        </p:tav>
                                      </p:tavLst>
                                    </p:anim>
                                  </p:childTnLst>
                                </p:cTn>
                              </p:par>
                              <p:par>
                                <p:cTn id="158" presetID="47" presetClass="entr" presetSubtype="0" fill="hold" grpId="0" nodeType="withEffect">
                                  <p:stCondLst>
                                    <p:cond delay="2500"/>
                                  </p:stCondLst>
                                  <p:childTnLst>
                                    <p:set>
                                      <p:cBhvr>
                                        <p:cTn id="159" dur="1" fill="hold">
                                          <p:stCondLst>
                                            <p:cond delay="0"/>
                                          </p:stCondLst>
                                        </p:cTn>
                                        <p:tgtEl>
                                          <p:spTgt spid="50"/>
                                        </p:tgtEl>
                                        <p:attrNameLst>
                                          <p:attrName>style.visibility</p:attrName>
                                        </p:attrNameLst>
                                      </p:cBhvr>
                                      <p:to>
                                        <p:strVal val="visible"/>
                                      </p:to>
                                    </p:set>
                                    <p:animEffect transition="in" filter="fade">
                                      <p:cBhvr>
                                        <p:cTn id="160" dur="1000"/>
                                        <p:tgtEl>
                                          <p:spTgt spid="50"/>
                                        </p:tgtEl>
                                      </p:cBhvr>
                                    </p:animEffect>
                                    <p:anim calcmode="lin" valueType="num">
                                      <p:cBhvr>
                                        <p:cTn id="161" dur="1000" fill="hold"/>
                                        <p:tgtEl>
                                          <p:spTgt spid="50"/>
                                        </p:tgtEl>
                                        <p:attrNameLst>
                                          <p:attrName>ppt_x</p:attrName>
                                        </p:attrNameLst>
                                      </p:cBhvr>
                                      <p:tavLst>
                                        <p:tav tm="0">
                                          <p:val>
                                            <p:strVal val="#ppt_x"/>
                                          </p:val>
                                        </p:tav>
                                        <p:tav tm="100000">
                                          <p:val>
                                            <p:strVal val="#ppt_x"/>
                                          </p:val>
                                        </p:tav>
                                      </p:tavLst>
                                    </p:anim>
                                    <p:anim calcmode="lin" valueType="num">
                                      <p:cBhvr>
                                        <p:cTn id="162" dur="1000" fill="hold"/>
                                        <p:tgtEl>
                                          <p:spTgt spid="50"/>
                                        </p:tgtEl>
                                        <p:attrNameLst>
                                          <p:attrName>ppt_y</p:attrName>
                                        </p:attrNameLst>
                                      </p:cBhvr>
                                      <p:tavLst>
                                        <p:tav tm="0">
                                          <p:val>
                                            <p:strVal val="#ppt_y-.1"/>
                                          </p:val>
                                        </p:tav>
                                        <p:tav tm="100000">
                                          <p:val>
                                            <p:strVal val="#ppt_y"/>
                                          </p:val>
                                        </p:tav>
                                      </p:tavLst>
                                    </p:anim>
                                  </p:childTnLst>
                                </p:cTn>
                              </p:par>
                              <p:par>
                                <p:cTn id="163" presetID="47" presetClass="entr" presetSubtype="0" fill="hold" grpId="0" nodeType="withEffect">
                                  <p:stCondLst>
                                    <p:cond delay="2750"/>
                                  </p:stCondLst>
                                  <p:childTnLst>
                                    <p:set>
                                      <p:cBhvr>
                                        <p:cTn id="164" dur="1" fill="hold">
                                          <p:stCondLst>
                                            <p:cond delay="0"/>
                                          </p:stCondLst>
                                        </p:cTn>
                                        <p:tgtEl>
                                          <p:spTgt spid="51"/>
                                        </p:tgtEl>
                                        <p:attrNameLst>
                                          <p:attrName>style.visibility</p:attrName>
                                        </p:attrNameLst>
                                      </p:cBhvr>
                                      <p:to>
                                        <p:strVal val="visible"/>
                                      </p:to>
                                    </p:set>
                                    <p:animEffect transition="in" filter="fade">
                                      <p:cBhvr>
                                        <p:cTn id="165" dur="1000"/>
                                        <p:tgtEl>
                                          <p:spTgt spid="51"/>
                                        </p:tgtEl>
                                      </p:cBhvr>
                                    </p:animEffect>
                                    <p:anim calcmode="lin" valueType="num">
                                      <p:cBhvr>
                                        <p:cTn id="166" dur="1000" fill="hold"/>
                                        <p:tgtEl>
                                          <p:spTgt spid="51"/>
                                        </p:tgtEl>
                                        <p:attrNameLst>
                                          <p:attrName>ppt_x</p:attrName>
                                        </p:attrNameLst>
                                      </p:cBhvr>
                                      <p:tavLst>
                                        <p:tav tm="0">
                                          <p:val>
                                            <p:strVal val="#ppt_x"/>
                                          </p:val>
                                        </p:tav>
                                        <p:tav tm="100000">
                                          <p:val>
                                            <p:strVal val="#ppt_x"/>
                                          </p:val>
                                        </p:tav>
                                      </p:tavLst>
                                    </p:anim>
                                    <p:anim calcmode="lin" valueType="num">
                                      <p:cBhvr>
                                        <p:cTn id="167" dur="1000" fill="hold"/>
                                        <p:tgtEl>
                                          <p:spTgt spid="51"/>
                                        </p:tgtEl>
                                        <p:attrNameLst>
                                          <p:attrName>ppt_y</p:attrName>
                                        </p:attrNameLst>
                                      </p:cBhvr>
                                      <p:tavLst>
                                        <p:tav tm="0">
                                          <p:val>
                                            <p:strVal val="#ppt_y-.1"/>
                                          </p:val>
                                        </p:tav>
                                        <p:tav tm="100000">
                                          <p:val>
                                            <p:strVal val="#ppt_y"/>
                                          </p:val>
                                        </p:tav>
                                      </p:tavLst>
                                    </p:anim>
                                  </p:childTnLst>
                                </p:cTn>
                              </p:par>
                              <p:par>
                                <p:cTn id="168" presetID="47" presetClass="entr" presetSubtype="0" fill="hold" grpId="0" nodeType="withEffect">
                                  <p:stCondLst>
                                    <p:cond delay="3000"/>
                                  </p:stCondLst>
                                  <p:childTnLst>
                                    <p:set>
                                      <p:cBhvr>
                                        <p:cTn id="169" dur="1" fill="hold">
                                          <p:stCondLst>
                                            <p:cond delay="0"/>
                                          </p:stCondLst>
                                        </p:cTn>
                                        <p:tgtEl>
                                          <p:spTgt spid="52"/>
                                        </p:tgtEl>
                                        <p:attrNameLst>
                                          <p:attrName>style.visibility</p:attrName>
                                        </p:attrNameLst>
                                      </p:cBhvr>
                                      <p:to>
                                        <p:strVal val="visible"/>
                                      </p:to>
                                    </p:set>
                                    <p:animEffect transition="in" filter="fade">
                                      <p:cBhvr>
                                        <p:cTn id="170" dur="1000"/>
                                        <p:tgtEl>
                                          <p:spTgt spid="52"/>
                                        </p:tgtEl>
                                      </p:cBhvr>
                                    </p:animEffect>
                                    <p:anim calcmode="lin" valueType="num">
                                      <p:cBhvr>
                                        <p:cTn id="171" dur="1000" fill="hold"/>
                                        <p:tgtEl>
                                          <p:spTgt spid="52"/>
                                        </p:tgtEl>
                                        <p:attrNameLst>
                                          <p:attrName>ppt_x</p:attrName>
                                        </p:attrNameLst>
                                      </p:cBhvr>
                                      <p:tavLst>
                                        <p:tav tm="0">
                                          <p:val>
                                            <p:strVal val="#ppt_x"/>
                                          </p:val>
                                        </p:tav>
                                        <p:tav tm="100000">
                                          <p:val>
                                            <p:strVal val="#ppt_x"/>
                                          </p:val>
                                        </p:tav>
                                      </p:tavLst>
                                    </p:anim>
                                    <p:anim calcmode="lin" valueType="num">
                                      <p:cBhvr>
                                        <p:cTn id="172" dur="1000" fill="hold"/>
                                        <p:tgtEl>
                                          <p:spTgt spid="52"/>
                                        </p:tgtEl>
                                        <p:attrNameLst>
                                          <p:attrName>ppt_y</p:attrName>
                                        </p:attrNameLst>
                                      </p:cBhvr>
                                      <p:tavLst>
                                        <p:tav tm="0">
                                          <p:val>
                                            <p:strVal val="#ppt_y-.1"/>
                                          </p:val>
                                        </p:tav>
                                        <p:tav tm="100000">
                                          <p:val>
                                            <p:strVal val="#ppt_y"/>
                                          </p:val>
                                        </p:tav>
                                      </p:tavLst>
                                    </p:anim>
                                  </p:childTnLst>
                                </p:cTn>
                              </p:par>
                              <p:par>
                                <p:cTn id="173" presetID="47" presetClass="entr" presetSubtype="0" fill="hold" grpId="0" nodeType="withEffect">
                                  <p:stCondLst>
                                    <p:cond delay="3250"/>
                                  </p:stCondLst>
                                  <p:childTnLst>
                                    <p:set>
                                      <p:cBhvr>
                                        <p:cTn id="174" dur="1" fill="hold">
                                          <p:stCondLst>
                                            <p:cond delay="0"/>
                                          </p:stCondLst>
                                        </p:cTn>
                                        <p:tgtEl>
                                          <p:spTgt spid="53"/>
                                        </p:tgtEl>
                                        <p:attrNameLst>
                                          <p:attrName>style.visibility</p:attrName>
                                        </p:attrNameLst>
                                      </p:cBhvr>
                                      <p:to>
                                        <p:strVal val="visible"/>
                                      </p:to>
                                    </p:set>
                                    <p:animEffect transition="in" filter="fade">
                                      <p:cBhvr>
                                        <p:cTn id="175" dur="1000"/>
                                        <p:tgtEl>
                                          <p:spTgt spid="53"/>
                                        </p:tgtEl>
                                      </p:cBhvr>
                                    </p:animEffect>
                                    <p:anim calcmode="lin" valueType="num">
                                      <p:cBhvr>
                                        <p:cTn id="176" dur="1000" fill="hold"/>
                                        <p:tgtEl>
                                          <p:spTgt spid="53"/>
                                        </p:tgtEl>
                                        <p:attrNameLst>
                                          <p:attrName>ppt_x</p:attrName>
                                        </p:attrNameLst>
                                      </p:cBhvr>
                                      <p:tavLst>
                                        <p:tav tm="0">
                                          <p:val>
                                            <p:strVal val="#ppt_x"/>
                                          </p:val>
                                        </p:tav>
                                        <p:tav tm="100000">
                                          <p:val>
                                            <p:strVal val="#ppt_x"/>
                                          </p:val>
                                        </p:tav>
                                      </p:tavLst>
                                    </p:anim>
                                    <p:anim calcmode="lin" valueType="num">
                                      <p:cBhvr>
                                        <p:cTn id="177" dur="1000" fill="hold"/>
                                        <p:tgtEl>
                                          <p:spTgt spid="53"/>
                                        </p:tgtEl>
                                        <p:attrNameLst>
                                          <p:attrName>ppt_y</p:attrName>
                                        </p:attrNameLst>
                                      </p:cBhvr>
                                      <p:tavLst>
                                        <p:tav tm="0">
                                          <p:val>
                                            <p:strVal val="#ppt_y-.1"/>
                                          </p:val>
                                        </p:tav>
                                        <p:tav tm="100000">
                                          <p:val>
                                            <p:strVal val="#ppt_y"/>
                                          </p:val>
                                        </p:tav>
                                      </p:tavLst>
                                    </p:anim>
                                  </p:childTnLst>
                                </p:cTn>
                              </p:par>
                              <p:par>
                                <p:cTn id="178" presetID="23" presetClass="entr" presetSubtype="16" fill="hold" nodeType="withEffect">
                                  <p:stCondLst>
                                    <p:cond delay="4000"/>
                                  </p:stCondLst>
                                  <p:childTnLst>
                                    <p:set>
                                      <p:cBhvr>
                                        <p:cTn id="179" dur="1" fill="hold">
                                          <p:stCondLst>
                                            <p:cond delay="0"/>
                                          </p:stCondLst>
                                        </p:cTn>
                                        <p:tgtEl>
                                          <p:spTgt spid="91"/>
                                        </p:tgtEl>
                                        <p:attrNameLst>
                                          <p:attrName>style.visibility</p:attrName>
                                        </p:attrNameLst>
                                      </p:cBhvr>
                                      <p:to>
                                        <p:strVal val="visible"/>
                                      </p:to>
                                    </p:set>
                                    <p:anim calcmode="lin" valueType="num">
                                      <p:cBhvr>
                                        <p:cTn id="180" dur="1000" fill="hold"/>
                                        <p:tgtEl>
                                          <p:spTgt spid="91"/>
                                        </p:tgtEl>
                                        <p:attrNameLst>
                                          <p:attrName>ppt_w</p:attrName>
                                        </p:attrNameLst>
                                      </p:cBhvr>
                                      <p:tavLst>
                                        <p:tav tm="0">
                                          <p:val>
                                            <p:fltVal val="0"/>
                                          </p:val>
                                        </p:tav>
                                        <p:tav tm="100000">
                                          <p:val>
                                            <p:strVal val="#ppt_w"/>
                                          </p:val>
                                        </p:tav>
                                      </p:tavLst>
                                    </p:anim>
                                    <p:anim calcmode="lin" valueType="num">
                                      <p:cBhvr>
                                        <p:cTn id="181" dur="1000" fill="hold"/>
                                        <p:tgtEl>
                                          <p:spTgt spid="91"/>
                                        </p:tgtEl>
                                        <p:attrNameLst>
                                          <p:attrName>ppt_h</p:attrName>
                                        </p:attrNameLst>
                                      </p:cBhvr>
                                      <p:tavLst>
                                        <p:tav tm="0">
                                          <p:val>
                                            <p:fltVal val="0"/>
                                          </p:val>
                                        </p:tav>
                                        <p:tav tm="100000">
                                          <p:val>
                                            <p:strVal val="#ppt_h"/>
                                          </p:val>
                                        </p:tav>
                                      </p:tavLst>
                                    </p:anim>
                                  </p:childTnLst>
                                </p:cTn>
                              </p:par>
                              <p:par>
                                <p:cTn id="182" presetID="23" presetClass="entr" presetSubtype="16" fill="hold" grpId="0" nodeType="withEffect">
                                  <p:stCondLst>
                                    <p:cond delay="4000"/>
                                  </p:stCondLst>
                                  <p:childTnLst>
                                    <p:set>
                                      <p:cBhvr>
                                        <p:cTn id="183" dur="1" fill="hold">
                                          <p:stCondLst>
                                            <p:cond delay="0"/>
                                          </p:stCondLst>
                                        </p:cTn>
                                        <p:tgtEl>
                                          <p:spTgt spid="94"/>
                                        </p:tgtEl>
                                        <p:attrNameLst>
                                          <p:attrName>style.visibility</p:attrName>
                                        </p:attrNameLst>
                                      </p:cBhvr>
                                      <p:to>
                                        <p:strVal val="visible"/>
                                      </p:to>
                                    </p:set>
                                    <p:anim calcmode="lin" valueType="num">
                                      <p:cBhvr>
                                        <p:cTn id="184" dur="1000" fill="hold"/>
                                        <p:tgtEl>
                                          <p:spTgt spid="94"/>
                                        </p:tgtEl>
                                        <p:attrNameLst>
                                          <p:attrName>ppt_w</p:attrName>
                                        </p:attrNameLst>
                                      </p:cBhvr>
                                      <p:tavLst>
                                        <p:tav tm="0">
                                          <p:val>
                                            <p:fltVal val="0"/>
                                          </p:val>
                                        </p:tav>
                                        <p:tav tm="100000">
                                          <p:val>
                                            <p:strVal val="#ppt_w"/>
                                          </p:val>
                                        </p:tav>
                                      </p:tavLst>
                                    </p:anim>
                                    <p:anim calcmode="lin" valueType="num">
                                      <p:cBhvr>
                                        <p:cTn id="185" dur="1000" fill="hold"/>
                                        <p:tgtEl>
                                          <p:spTgt spid="94"/>
                                        </p:tgtEl>
                                        <p:attrNameLst>
                                          <p:attrName>ppt_h</p:attrName>
                                        </p:attrNameLst>
                                      </p:cBhvr>
                                      <p:tavLst>
                                        <p:tav tm="0">
                                          <p:val>
                                            <p:fltVal val="0"/>
                                          </p:val>
                                        </p:tav>
                                        <p:tav tm="100000">
                                          <p:val>
                                            <p:strVal val="#ppt_h"/>
                                          </p:val>
                                        </p:tav>
                                      </p:tavLst>
                                    </p:anim>
                                  </p:childTnLst>
                                </p:cTn>
                              </p:par>
                              <p:par>
                                <p:cTn id="186" presetID="23" presetClass="entr" presetSubtype="16" fill="hold" nodeType="withEffect">
                                  <p:stCondLst>
                                    <p:cond delay="4000"/>
                                  </p:stCondLst>
                                  <p:childTnLst>
                                    <p:set>
                                      <p:cBhvr>
                                        <p:cTn id="187" dur="1" fill="hold">
                                          <p:stCondLst>
                                            <p:cond delay="0"/>
                                          </p:stCondLst>
                                        </p:cTn>
                                        <p:tgtEl>
                                          <p:spTgt spid="95"/>
                                        </p:tgtEl>
                                        <p:attrNameLst>
                                          <p:attrName>style.visibility</p:attrName>
                                        </p:attrNameLst>
                                      </p:cBhvr>
                                      <p:to>
                                        <p:strVal val="visible"/>
                                      </p:to>
                                    </p:set>
                                    <p:anim calcmode="lin" valueType="num">
                                      <p:cBhvr>
                                        <p:cTn id="188" dur="1000" fill="hold"/>
                                        <p:tgtEl>
                                          <p:spTgt spid="95"/>
                                        </p:tgtEl>
                                        <p:attrNameLst>
                                          <p:attrName>ppt_w</p:attrName>
                                        </p:attrNameLst>
                                      </p:cBhvr>
                                      <p:tavLst>
                                        <p:tav tm="0">
                                          <p:val>
                                            <p:fltVal val="0"/>
                                          </p:val>
                                        </p:tav>
                                        <p:tav tm="100000">
                                          <p:val>
                                            <p:strVal val="#ppt_w"/>
                                          </p:val>
                                        </p:tav>
                                      </p:tavLst>
                                    </p:anim>
                                    <p:anim calcmode="lin" valueType="num">
                                      <p:cBhvr>
                                        <p:cTn id="189" dur="1000" fill="hold"/>
                                        <p:tgtEl>
                                          <p:spTgt spid="95"/>
                                        </p:tgtEl>
                                        <p:attrNameLst>
                                          <p:attrName>ppt_h</p:attrName>
                                        </p:attrNameLst>
                                      </p:cBhvr>
                                      <p:tavLst>
                                        <p:tav tm="0">
                                          <p:val>
                                            <p:fltVal val="0"/>
                                          </p:val>
                                        </p:tav>
                                        <p:tav tm="100000">
                                          <p:val>
                                            <p:strVal val="#ppt_h"/>
                                          </p:val>
                                        </p:tav>
                                      </p:tavLst>
                                    </p:anim>
                                  </p:childTnLst>
                                </p:cTn>
                              </p:par>
                              <p:par>
                                <p:cTn id="190" presetID="23" presetClass="entr" presetSubtype="16" fill="hold" nodeType="withEffect">
                                  <p:stCondLst>
                                    <p:cond delay="4000"/>
                                  </p:stCondLst>
                                  <p:childTnLst>
                                    <p:set>
                                      <p:cBhvr>
                                        <p:cTn id="191" dur="1" fill="hold">
                                          <p:stCondLst>
                                            <p:cond delay="0"/>
                                          </p:stCondLst>
                                        </p:cTn>
                                        <p:tgtEl>
                                          <p:spTgt spid="96"/>
                                        </p:tgtEl>
                                        <p:attrNameLst>
                                          <p:attrName>style.visibility</p:attrName>
                                        </p:attrNameLst>
                                      </p:cBhvr>
                                      <p:to>
                                        <p:strVal val="visible"/>
                                      </p:to>
                                    </p:set>
                                    <p:anim calcmode="lin" valueType="num">
                                      <p:cBhvr>
                                        <p:cTn id="192" dur="1000" fill="hold"/>
                                        <p:tgtEl>
                                          <p:spTgt spid="96"/>
                                        </p:tgtEl>
                                        <p:attrNameLst>
                                          <p:attrName>ppt_w</p:attrName>
                                        </p:attrNameLst>
                                      </p:cBhvr>
                                      <p:tavLst>
                                        <p:tav tm="0">
                                          <p:val>
                                            <p:fltVal val="0"/>
                                          </p:val>
                                        </p:tav>
                                        <p:tav tm="100000">
                                          <p:val>
                                            <p:strVal val="#ppt_w"/>
                                          </p:val>
                                        </p:tav>
                                      </p:tavLst>
                                    </p:anim>
                                    <p:anim calcmode="lin" valueType="num">
                                      <p:cBhvr>
                                        <p:cTn id="193" dur="1000" fill="hold"/>
                                        <p:tgtEl>
                                          <p:spTgt spid="96"/>
                                        </p:tgtEl>
                                        <p:attrNameLst>
                                          <p:attrName>ppt_h</p:attrName>
                                        </p:attrNameLst>
                                      </p:cBhvr>
                                      <p:tavLst>
                                        <p:tav tm="0">
                                          <p:val>
                                            <p:fltVal val="0"/>
                                          </p:val>
                                        </p:tav>
                                        <p:tav tm="100000">
                                          <p:val>
                                            <p:strVal val="#ppt_h"/>
                                          </p:val>
                                        </p:tav>
                                      </p:tavLst>
                                    </p:anim>
                                  </p:childTnLst>
                                </p:cTn>
                              </p:par>
                              <p:par>
                                <p:cTn id="194" presetID="23" presetClass="entr" presetSubtype="16" fill="hold" nodeType="withEffect">
                                  <p:stCondLst>
                                    <p:cond delay="4000"/>
                                  </p:stCondLst>
                                  <p:childTnLst>
                                    <p:set>
                                      <p:cBhvr>
                                        <p:cTn id="195" dur="1" fill="hold">
                                          <p:stCondLst>
                                            <p:cond delay="0"/>
                                          </p:stCondLst>
                                        </p:cTn>
                                        <p:tgtEl>
                                          <p:spTgt spid="78"/>
                                        </p:tgtEl>
                                        <p:attrNameLst>
                                          <p:attrName>style.visibility</p:attrName>
                                        </p:attrNameLst>
                                      </p:cBhvr>
                                      <p:to>
                                        <p:strVal val="visible"/>
                                      </p:to>
                                    </p:set>
                                    <p:anim calcmode="lin" valueType="num">
                                      <p:cBhvr>
                                        <p:cTn id="196" dur="1000" fill="hold"/>
                                        <p:tgtEl>
                                          <p:spTgt spid="78"/>
                                        </p:tgtEl>
                                        <p:attrNameLst>
                                          <p:attrName>ppt_w</p:attrName>
                                        </p:attrNameLst>
                                      </p:cBhvr>
                                      <p:tavLst>
                                        <p:tav tm="0">
                                          <p:val>
                                            <p:fltVal val="0"/>
                                          </p:val>
                                        </p:tav>
                                        <p:tav tm="100000">
                                          <p:val>
                                            <p:strVal val="#ppt_w"/>
                                          </p:val>
                                        </p:tav>
                                      </p:tavLst>
                                    </p:anim>
                                    <p:anim calcmode="lin" valueType="num">
                                      <p:cBhvr>
                                        <p:cTn id="197" dur="1000" fill="hold"/>
                                        <p:tgtEl>
                                          <p:spTgt spid="78"/>
                                        </p:tgtEl>
                                        <p:attrNameLst>
                                          <p:attrName>ppt_h</p:attrName>
                                        </p:attrNameLst>
                                      </p:cBhvr>
                                      <p:tavLst>
                                        <p:tav tm="0">
                                          <p:val>
                                            <p:fltVal val="0"/>
                                          </p:val>
                                        </p:tav>
                                        <p:tav tm="100000">
                                          <p:val>
                                            <p:strVal val="#ppt_h"/>
                                          </p:val>
                                        </p:tav>
                                      </p:tavLst>
                                    </p:anim>
                                  </p:childTnLst>
                                </p:cTn>
                              </p:par>
                              <p:par>
                                <p:cTn id="198" presetID="23" presetClass="entr" presetSubtype="16" fill="hold" grpId="0" nodeType="withEffect">
                                  <p:stCondLst>
                                    <p:cond delay="4000"/>
                                  </p:stCondLst>
                                  <p:childTnLst>
                                    <p:set>
                                      <p:cBhvr>
                                        <p:cTn id="199" dur="1" fill="hold">
                                          <p:stCondLst>
                                            <p:cond delay="0"/>
                                          </p:stCondLst>
                                        </p:cTn>
                                        <p:tgtEl>
                                          <p:spTgt spid="81"/>
                                        </p:tgtEl>
                                        <p:attrNameLst>
                                          <p:attrName>style.visibility</p:attrName>
                                        </p:attrNameLst>
                                      </p:cBhvr>
                                      <p:to>
                                        <p:strVal val="visible"/>
                                      </p:to>
                                    </p:set>
                                    <p:anim calcmode="lin" valueType="num">
                                      <p:cBhvr>
                                        <p:cTn id="200" dur="1000" fill="hold"/>
                                        <p:tgtEl>
                                          <p:spTgt spid="81"/>
                                        </p:tgtEl>
                                        <p:attrNameLst>
                                          <p:attrName>ppt_w</p:attrName>
                                        </p:attrNameLst>
                                      </p:cBhvr>
                                      <p:tavLst>
                                        <p:tav tm="0">
                                          <p:val>
                                            <p:fltVal val="0"/>
                                          </p:val>
                                        </p:tav>
                                        <p:tav tm="100000">
                                          <p:val>
                                            <p:strVal val="#ppt_w"/>
                                          </p:val>
                                        </p:tav>
                                      </p:tavLst>
                                    </p:anim>
                                    <p:anim calcmode="lin" valueType="num">
                                      <p:cBhvr>
                                        <p:cTn id="201" dur="1000" fill="hold"/>
                                        <p:tgtEl>
                                          <p:spTgt spid="81"/>
                                        </p:tgtEl>
                                        <p:attrNameLst>
                                          <p:attrName>ppt_h</p:attrName>
                                        </p:attrNameLst>
                                      </p:cBhvr>
                                      <p:tavLst>
                                        <p:tav tm="0">
                                          <p:val>
                                            <p:fltVal val="0"/>
                                          </p:val>
                                        </p:tav>
                                        <p:tav tm="100000">
                                          <p:val>
                                            <p:strVal val="#ppt_h"/>
                                          </p:val>
                                        </p:tav>
                                      </p:tavLst>
                                    </p:anim>
                                  </p:childTnLst>
                                </p:cTn>
                              </p:par>
                              <p:par>
                                <p:cTn id="202" presetID="23" presetClass="entr" presetSubtype="16" fill="hold" nodeType="withEffect">
                                  <p:stCondLst>
                                    <p:cond delay="4000"/>
                                  </p:stCondLst>
                                  <p:childTnLst>
                                    <p:set>
                                      <p:cBhvr>
                                        <p:cTn id="203" dur="1" fill="hold">
                                          <p:stCondLst>
                                            <p:cond delay="0"/>
                                          </p:stCondLst>
                                        </p:cTn>
                                        <p:tgtEl>
                                          <p:spTgt spid="84"/>
                                        </p:tgtEl>
                                        <p:attrNameLst>
                                          <p:attrName>style.visibility</p:attrName>
                                        </p:attrNameLst>
                                      </p:cBhvr>
                                      <p:to>
                                        <p:strVal val="visible"/>
                                      </p:to>
                                    </p:set>
                                    <p:anim calcmode="lin" valueType="num">
                                      <p:cBhvr>
                                        <p:cTn id="204" dur="1000" fill="hold"/>
                                        <p:tgtEl>
                                          <p:spTgt spid="84"/>
                                        </p:tgtEl>
                                        <p:attrNameLst>
                                          <p:attrName>ppt_w</p:attrName>
                                        </p:attrNameLst>
                                      </p:cBhvr>
                                      <p:tavLst>
                                        <p:tav tm="0">
                                          <p:val>
                                            <p:fltVal val="0"/>
                                          </p:val>
                                        </p:tav>
                                        <p:tav tm="100000">
                                          <p:val>
                                            <p:strVal val="#ppt_w"/>
                                          </p:val>
                                        </p:tav>
                                      </p:tavLst>
                                    </p:anim>
                                    <p:anim calcmode="lin" valueType="num">
                                      <p:cBhvr>
                                        <p:cTn id="205" dur="1000" fill="hold"/>
                                        <p:tgtEl>
                                          <p:spTgt spid="84"/>
                                        </p:tgtEl>
                                        <p:attrNameLst>
                                          <p:attrName>ppt_h</p:attrName>
                                        </p:attrNameLst>
                                      </p:cBhvr>
                                      <p:tavLst>
                                        <p:tav tm="0">
                                          <p:val>
                                            <p:fltVal val="0"/>
                                          </p:val>
                                        </p:tav>
                                        <p:tav tm="100000">
                                          <p:val>
                                            <p:strVal val="#ppt_h"/>
                                          </p:val>
                                        </p:tav>
                                      </p:tavLst>
                                    </p:anim>
                                  </p:childTnLst>
                                </p:cTn>
                              </p:par>
                              <p:par>
                                <p:cTn id="206" presetID="23" presetClass="entr" presetSubtype="16" fill="hold" nodeType="withEffect">
                                  <p:stCondLst>
                                    <p:cond delay="4000"/>
                                  </p:stCondLst>
                                  <p:childTnLst>
                                    <p:set>
                                      <p:cBhvr>
                                        <p:cTn id="207" dur="1" fill="hold">
                                          <p:stCondLst>
                                            <p:cond delay="0"/>
                                          </p:stCondLst>
                                        </p:cTn>
                                        <p:tgtEl>
                                          <p:spTgt spid="86"/>
                                        </p:tgtEl>
                                        <p:attrNameLst>
                                          <p:attrName>style.visibility</p:attrName>
                                        </p:attrNameLst>
                                      </p:cBhvr>
                                      <p:to>
                                        <p:strVal val="visible"/>
                                      </p:to>
                                    </p:set>
                                    <p:anim calcmode="lin" valueType="num">
                                      <p:cBhvr>
                                        <p:cTn id="208" dur="1000" fill="hold"/>
                                        <p:tgtEl>
                                          <p:spTgt spid="86"/>
                                        </p:tgtEl>
                                        <p:attrNameLst>
                                          <p:attrName>ppt_w</p:attrName>
                                        </p:attrNameLst>
                                      </p:cBhvr>
                                      <p:tavLst>
                                        <p:tav tm="0">
                                          <p:val>
                                            <p:fltVal val="0"/>
                                          </p:val>
                                        </p:tav>
                                        <p:tav tm="100000">
                                          <p:val>
                                            <p:strVal val="#ppt_w"/>
                                          </p:val>
                                        </p:tav>
                                      </p:tavLst>
                                    </p:anim>
                                    <p:anim calcmode="lin" valueType="num">
                                      <p:cBhvr>
                                        <p:cTn id="209" dur="1000" fill="hold"/>
                                        <p:tgtEl>
                                          <p:spTgt spid="86"/>
                                        </p:tgtEl>
                                        <p:attrNameLst>
                                          <p:attrName>ppt_h</p:attrName>
                                        </p:attrNameLst>
                                      </p:cBhvr>
                                      <p:tavLst>
                                        <p:tav tm="0">
                                          <p:val>
                                            <p:fltVal val="0"/>
                                          </p:val>
                                        </p:tav>
                                        <p:tav tm="100000">
                                          <p:val>
                                            <p:strVal val="#ppt_h"/>
                                          </p:val>
                                        </p:tav>
                                      </p:tavLst>
                                    </p:anim>
                                  </p:childTnLst>
                                </p:cTn>
                              </p:par>
                              <p:par>
                                <p:cTn id="210" presetID="23" presetClass="entr" presetSubtype="16" fill="hold" nodeType="withEffect">
                                  <p:stCondLst>
                                    <p:cond delay="4000"/>
                                  </p:stCondLst>
                                  <p:childTnLst>
                                    <p:set>
                                      <p:cBhvr>
                                        <p:cTn id="211" dur="1" fill="hold">
                                          <p:stCondLst>
                                            <p:cond delay="0"/>
                                          </p:stCondLst>
                                        </p:cTn>
                                        <p:tgtEl>
                                          <p:spTgt spid="87"/>
                                        </p:tgtEl>
                                        <p:attrNameLst>
                                          <p:attrName>style.visibility</p:attrName>
                                        </p:attrNameLst>
                                      </p:cBhvr>
                                      <p:to>
                                        <p:strVal val="visible"/>
                                      </p:to>
                                    </p:set>
                                    <p:anim calcmode="lin" valueType="num">
                                      <p:cBhvr>
                                        <p:cTn id="212" dur="1000" fill="hold"/>
                                        <p:tgtEl>
                                          <p:spTgt spid="87"/>
                                        </p:tgtEl>
                                        <p:attrNameLst>
                                          <p:attrName>ppt_w</p:attrName>
                                        </p:attrNameLst>
                                      </p:cBhvr>
                                      <p:tavLst>
                                        <p:tav tm="0">
                                          <p:val>
                                            <p:fltVal val="0"/>
                                          </p:val>
                                        </p:tav>
                                        <p:tav tm="100000">
                                          <p:val>
                                            <p:strVal val="#ppt_w"/>
                                          </p:val>
                                        </p:tav>
                                      </p:tavLst>
                                    </p:anim>
                                    <p:anim calcmode="lin" valueType="num">
                                      <p:cBhvr>
                                        <p:cTn id="213" dur="1000" fill="hold"/>
                                        <p:tgtEl>
                                          <p:spTgt spid="87"/>
                                        </p:tgtEl>
                                        <p:attrNameLst>
                                          <p:attrName>ppt_h</p:attrName>
                                        </p:attrNameLst>
                                      </p:cBhvr>
                                      <p:tavLst>
                                        <p:tav tm="0">
                                          <p:val>
                                            <p:fltVal val="0"/>
                                          </p:val>
                                        </p:tav>
                                        <p:tav tm="100000">
                                          <p:val>
                                            <p:strVal val="#ppt_h"/>
                                          </p:val>
                                        </p:tav>
                                      </p:tavLst>
                                    </p:anim>
                                  </p:childTnLst>
                                </p:cTn>
                              </p:par>
                              <p:par>
                                <p:cTn id="214" presetID="23" presetClass="entr" presetSubtype="16" fill="hold" grpId="0" nodeType="withEffect">
                                  <p:stCondLst>
                                    <p:cond delay="4000"/>
                                  </p:stCondLst>
                                  <p:childTnLst>
                                    <p:set>
                                      <p:cBhvr>
                                        <p:cTn id="215" dur="1" fill="hold">
                                          <p:stCondLst>
                                            <p:cond delay="0"/>
                                          </p:stCondLst>
                                        </p:cTn>
                                        <p:tgtEl>
                                          <p:spTgt spid="90"/>
                                        </p:tgtEl>
                                        <p:attrNameLst>
                                          <p:attrName>style.visibility</p:attrName>
                                        </p:attrNameLst>
                                      </p:cBhvr>
                                      <p:to>
                                        <p:strVal val="visible"/>
                                      </p:to>
                                    </p:set>
                                    <p:anim calcmode="lin" valueType="num">
                                      <p:cBhvr>
                                        <p:cTn id="216" dur="1000" fill="hold"/>
                                        <p:tgtEl>
                                          <p:spTgt spid="90"/>
                                        </p:tgtEl>
                                        <p:attrNameLst>
                                          <p:attrName>ppt_w</p:attrName>
                                        </p:attrNameLst>
                                      </p:cBhvr>
                                      <p:tavLst>
                                        <p:tav tm="0">
                                          <p:val>
                                            <p:fltVal val="0"/>
                                          </p:val>
                                        </p:tav>
                                        <p:tav tm="100000">
                                          <p:val>
                                            <p:strVal val="#ppt_w"/>
                                          </p:val>
                                        </p:tav>
                                      </p:tavLst>
                                    </p:anim>
                                    <p:anim calcmode="lin" valueType="num">
                                      <p:cBhvr>
                                        <p:cTn id="217" dur="1000" fill="hold"/>
                                        <p:tgtEl>
                                          <p:spTgt spid="90"/>
                                        </p:tgtEl>
                                        <p:attrNameLst>
                                          <p:attrName>ppt_h</p:attrName>
                                        </p:attrNameLst>
                                      </p:cBhvr>
                                      <p:tavLst>
                                        <p:tav tm="0">
                                          <p:val>
                                            <p:fltVal val="0"/>
                                          </p:val>
                                        </p:tav>
                                        <p:tav tm="100000">
                                          <p:val>
                                            <p:strVal val="#ppt_h"/>
                                          </p:val>
                                        </p:tav>
                                      </p:tavLst>
                                    </p:anim>
                                  </p:childTnLst>
                                </p:cTn>
                              </p:par>
                              <p:par>
                                <p:cTn id="218" presetID="10" presetClass="entr" presetSubtype="0" fill="hold" nodeType="withEffect">
                                  <p:stCondLst>
                                    <p:cond delay="4000"/>
                                  </p:stCondLst>
                                  <p:childTnLst>
                                    <p:set>
                                      <p:cBhvr>
                                        <p:cTn id="219" dur="1" fill="hold">
                                          <p:stCondLst>
                                            <p:cond delay="0"/>
                                          </p:stCondLst>
                                        </p:cTn>
                                        <p:tgtEl>
                                          <p:spTgt spid="98"/>
                                        </p:tgtEl>
                                        <p:attrNameLst>
                                          <p:attrName>style.visibility</p:attrName>
                                        </p:attrNameLst>
                                      </p:cBhvr>
                                      <p:to>
                                        <p:strVal val="visible"/>
                                      </p:to>
                                    </p:set>
                                    <p:animEffect transition="in" filter="fade">
                                      <p:cBhvr>
                                        <p:cTn id="220" dur="10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2" grpId="0" animBg="1"/>
      <p:bldP spid="23" grpId="0" animBg="1"/>
      <p:bldP spid="25" grpId="0" animBg="1"/>
      <p:bldP spid="26" grpId="0" animBg="1"/>
      <p:bldP spid="27" grpId="0"/>
      <p:bldP spid="28" grpId="0"/>
      <p:bldP spid="29" grpId="0"/>
      <p:bldP spid="30" grpId="0"/>
      <p:bldP spid="31" grpId="0"/>
      <p:bldP spid="32" grpId="0"/>
      <p:bldP spid="83" grpId="0" animBg="1"/>
      <p:bldP spid="33"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2" grpId="0" animBg="1"/>
      <p:bldP spid="3" grpId="0"/>
      <p:bldP spid="4" grpId="0"/>
      <p:bldP spid="5" grpId="0"/>
      <p:bldP spid="81" grpId="0"/>
      <p:bldP spid="90" grpId="0"/>
      <p:bldP spid="9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D0A37634-5AAF-3D89-AFF6-9D11A0F02075}"/>
              </a:ext>
            </a:extLst>
          </p:cNvPr>
          <p:cNvPicPr>
            <a:picLocks noChangeAspect="1"/>
          </p:cNvPicPr>
          <p:nvPr/>
        </p:nvPicPr>
        <p:blipFill>
          <a:blip r:embed="rId3">
            <a:alphaModFix amt="82000"/>
          </a:blip>
          <a:srcRect/>
          <a:stretch/>
        </p:blipFill>
        <p:spPr>
          <a:xfrm rot="17041863">
            <a:off x="4467995" y="-2663256"/>
            <a:ext cx="13359222" cy="13359222"/>
          </a:xfrm>
          <a:prstGeom prst="rect">
            <a:avLst/>
          </a:prstGeom>
        </p:spPr>
      </p:pic>
      <p:sp>
        <p:nvSpPr>
          <p:cNvPr id="6" name="Title 1">
            <a:extLst>
              <a:ext uri="{FF2B5EF4-FFF2-40B4-BE49-F238E27FC236}">
                <a16:creationId xmlns:a16="http://schemas.microsoft.com/office/drawing/2014/main" id="{DAC9DBC2-962F-B01B-9384-1C0C6F180EC2}"/>
              </a:ext>
            </a:extLst>
          </p:cNvPr>
          <p:cNvSpPr>
            <a:spLocks noGrp="1"/>
          </p:cNvSpPr>
          <p:nvPr>
            <p:ph type="title"/>
          </p:nvPr>
        </p:nvSpPr>
        <p:spPr>
          <a:xfrm>
            <a:off x="838200" y="717239"/>
            <a:ext cx="10515600" cy="914074"/>
          </a:xfrm>
        </p:spPr>
        <p:txBody>
          <a:bodyPr/>
          <a:lstStyle/>
          <a:p>
            <a:pPr algn="ctr"/>
            <a:r>
              <a:rPr lang="en-US" sz="2200" dirty="0"/>
              <a:t>CUSTOMER IMPLEMENTATION</a:t>
            </a:r>
          </a:p>
        </p:txBody>
      </p:sp>
      <p:graphicFrame>
        <p:nvGraphicFramePr>
          <p:cNvPr id="7" name="Table 24">
            <a:extLst>
              <a:ext uri="{FF2B5EF4-FFF2-40B4-BE49-F238E27FC236}">
                <a16:creationId xmlns:a16="http://schemas.microsoft.com/office/drawing/2014/main" id="{5A414752-9E40-4E31-29ED-7DB0FB14BD7E}"/>
              </a:ext>
            </a:extLst>
          </p:cNvPr>
          <p:cNvGraphicFramePr>
            <a:graphicFrameLocks noGrp="1"/>
          </p:cNvGraphicFramePr>
          <p:nvPr>
            <p:extLst>
              <p:ext uri="{D42A27DB-BD31-4B8C-83A1-F6EECF244321}">
                <p14:modId xmlns:p14="http://schemas.microsoft.com/office/powerpoint/2010/main" val="3027504817"/>
              </p:ext>
            </p:extLst>
          </p:nvPr>
        </p:nvGraphicFramePr>
        <p:xfrm>
          <a:off x="839792" y="1949752"/>
          <a:ext cx="10307819" cy="556860"/>
        </p:xfrm>
        <a:graphic>
          <a:graphicData uri="http://schemas.openxmlformats.org/drawingml/2006/table">
            <a:tbl>
              <a:tblPr firstRow="1" bandRow="1">
                <a:tableStyleId>{5C22544A-7EE6-4342-B048-85BDC9FD1C3A}</a:tableStyleId>
              </a:tblPr>
              <a:tblGrid>
                <a:gridCol w="357599">
                  <a:extLst>
                    <a:ext uri="{9D8B030D-6E8A-4147-A177-3AD203B41FA5}">
                      <a16:colId xmlns:a16="http://schemas.microsoft.com/office/drawing/2014/main" val="635009308"/>
                    </a:ext>
                  </a:extLst>
                </a:gridCol>
                <a:gridCol w="4888683">
                  <a:extLst>
                    <a:ext uri="{9D8B030D-6E8A-4147-A177-3AD203B41FA5}">
                      <a16:colId xmlns:a16="http://schemas.microsoft.com/office/drawing/2014/main" val="2468701374"/>
                    </a:ext>
                  </a:extLst>
                </a:gridCol>
                <a:gridCol w="1687179">
                  <a:extLst>
                    <a:ext uri="{9D8B030D-6E8A-4147-A177-3AD203B41FA5}">
                      <a16:colId xmlns:a16="http://schemas.microsoft.com/office/drawing/2014/main" val="463828164"/>
                    </a:ext>
                  </a:extLst>
                </a:gridCol>
                <a:gridCol w="1687179">
                  <a:extLst>
                    <a:ext uri="{9D8B030D-6E8A-4147-A177-3AD203B41FA5}">
                      <a16:colId xmlns:a16="http://schemas.microsoft.com/office/drawing/2014/main" val="4019468063"/>
                    </a:ext>
                  </a:extLst>
                </a:gridCol>
                <a:gridCol w="1687179">
                  <a:extLst>
                    <a:ext uri="{9D8B030D-6E8A-4147-A177-3AD203B41FA5}">
                      <a16:colId xmlns:a16="http://schemas.microsoft.com/office/drawing/2014/main" val="833927649"/>
                    </a:ext>
                  </a:extLst>
                </a:gridCol>
              </a:tblGrid>
              <a:tr h="278430">
                <a:tc>
                  <a:txBody>
                    <a:bodyPr/>
                    <a:lstStyle/>
                    <a:p>
                      <a:pPr marL="0" indent="0" algn="l">
                        <a:buFont typeface="Courier New" panose="02070309020205020404" pitchFamily="49" charset="0"/>
                        <a:buNone/>
                      </a:pPr>
                      <a:endParaRPr lang="en-UA" sz="1100" b="0" dirty="0">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indent="0" algn="l">
                        <a:buFont typeface="Courier New" panose="02070309020205020404" pitchFamily="49" charset="0"/>
                        <a:buNone/>
                      </a:pPr>
                      <a:r>
                        <a:rPr lang="en-US" sz="1100" b="0" dirty="0">
                          <a:latin typeface="Montserrat" pitchFamily="2" charset="77"/>
                        </a:rPr>
                        <a:t>Contract signed</a:t>
                      </a:r>
                      <a:endParaRPr lang="en-UA" sz="1100" b="0" dirty="0">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dirty="0">
                          <a:solidFill>
                            <a:schemeClr val="bg1"/>
                          </a:solidFill>
                          <a:latin typeface="Montserrat" pitchFamily="2" charset="77"/>
                        </a:rPr>
                        <a:t>Blake Johnson</a:t>
                      </a:r>
                      <a:endParaRPr lang="en-UA" sz="10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bg1"/>
                          </a:solidFill>
                          <a:effectLst/>
                          <a:uLnTx/>
                          <a:uFillTx/>
                          <a:latin typeface="Montserrat" pitchFamily="2" charset="77"/>
                          <a:ea typeface="+mn-ea"/>
                          <a:cs typeface="+mn-cs"/>
                        </a:rPr>
                        <a:t>Feb 6-15</a:t>
                      </a:r>
                      <a:endParaRPr kumimoji="0" lang="en-UA" sz="1000" b="0" i="0" u="none" strike="noStrike" kern="1200" cap="none" spc="0" normalizeH="0" baseline="0" noProof="0" dirty="0">
                        <a:ln>
                          <a:noFill/>
                        </a:ln>
                        <a:solidFill>
                          <a:schemeClr val="bg1"/>
                        </a:solidFill>
                        <a:effectLst/>
                        <a:uLnTx/>
                        <a:uFillTx/>
                        <a:latin typeface="Montserrat" pitchFamily="2" charset="77"/>
                        <a:ea typeface="+mn-ea"/>
                        <a:cs typeface="+mn-cs"/>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A" sz="1100" b="0" i="0" u="none" strike="noStrike" kern="1200" cap="none" spc="0" normalizeH="0" baseline="0" noProof="0" dirty="0">
                        <a:ln>
                          <a:noFill/>
                        </a:ln>
                        <a:solidFill>
                          <a:schemeClr val="tx1">
                            <a:lumMod val="10000"/>
                            <a:lumOff val="90000"/>
                          </a:schemeClr>
                        </a:solidFill>
                        <a:effectLst/>
                        <a:uLnTx/>
                        <a:uFillTx/>
                        <a:latin typeface="Montserrat" pitchFamily="2" charset="77"/>
                        <a:ea typeface="+mn-ea"/>
                        <a:cs typeface="+mn-cs"/>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3773890"/>
                  </a:ext>
                </a:extLst>
              </a:tr>
              <a:tr h="278430">
                <a:tc>
                  <a:txBody>
                    <a:bodyPr/>
                    <a:lstStyle/>
                    <a:p>
                      <a:pPr marL="0" indent="0" algn="l">
                        <a:buFont typeface="Arial" panose="020B0604020202020204" pitchFamily="34" charset="0"/>
                        <a:buNone/>
                      </a:pPr>
                      <a:endParaRPr lang="en-UA" sz="1100" b="0" dirty="0">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indent="0" algn="l">
                        <a:buFont typeface="Arial" panose="020B0604020202020204" pitchFamily="34" charset="0"/>
                        <a:buNone/>
                      </a:pPr>
                      <a:r>
                        <a:rPr lang="en-US" sz="1100" b="0" dirty="0">
                          <a:solidFill>
                            <a:schemeClr val="bg1"/>
                          </a:solidFill>
                          <a:latin typeface="Montserrat" pitchFamily="2" charset="77"/>
                        </a:rPr>
                        <a:t>Deal closed</a:t>
                      </a:r>
                      <a:endParaRPr lang="en-UA" sz="11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dirty="0">
                          <a:solidFill>
                            <a:schemeClr val="bg1"/>
                          </a:solidFill>
                          <a:latin typeface="Montserrat" pitchFamily="2" charset="77"/>
                        </a:rPr>
                        <a:t>Blake Johnson</a:t>
                      </a:r>
                      <a:endParaRPr lang="en-UA" sz="10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Font typeface="Arial" panose="020B0604020202020204" pitchFamily="34" charset="0"/>
                        <a:buNone/>
                      </a:pPr>
                      <a:r>
                        <a:rPr lang="en-US" sz="1000" b="0" dirty="0">
                          <a:solidFill>
                            <a:schemeClr val="bg1"/>
                          </a:solidFill>
                          <a:latin typeface="Montserrat" pitchFamily="2" charset="77"/>
                        </a:rPr>
                        <a:t>Feb 7-10</a:t>
                      </a:r>
                      <a:endParaRPr lang="en-UA" sz="10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Font typeface="Arial" panose="020B0604020202020204" pitchFamily="34" charset="0"/>
                        <a:buNone/>
                      </a:pPr>
                      <a:endParaRPr lang="en-UA" sz="1100" b="0" dirty="0">
                        <a:solidFill>
                          <a:schemeClr val="tx1">
                            <a:lumMod val="10000"/>
                            <a:lumOff val="90000"/>
                          </a:schemeClr>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6490811"/>
                  </a:ext>
                </a:extLst>
              </a:tr>
            </a:tbl>
          </a:graphicData>
        </a:graphic>
      </p:graphicFrame>
      <p:graphicFrame>
        <p:nvGraphicFramePr>
          <p:cNvPr id="9" name="Table 24">
            <a:extLst>
              <a:ext uri="{FF2B5EF4-FFF2-40B4-BE49-F238E27FC236}">
                <a16:creationId xmlns:a16="http://schemas.microsoft.com/office/drawing/2014/main" id="{6272AC91-352F-400E-BA41-43161C389495}"/>
              </a:ext>
            </a:extLst>
          </p:cNvPr>
          <p:cNvGraphicFramePr>
            <a:graphicFrameLocks noGrp="1"/>
          </p:cNvGraphicFramePr>
          <p:nvPr>
            <p:extLst>
              <p:ext uri="{D42A27DB-BD31-4B8C-83A1-F6EECF244321}">
                <p14:modId xmlns:p14="http://schemas.microsoft.com/office/powerpoint/2010/main" val="305722536"/>
              </p:ext>
            </p:extLst>
          </p:nvPr>
        </p:nvGraphicFramePr>
        <p:xfrm>
          <a:off x="839788" y="3207183"/>
          <a:ext cx="10307819" cy="1152416"/>
        </p:xfrm>
        <a:graphic>
          <a:graphicData uri="http://schemas.openxmlformats.org/drawingml/2006/table">
            <a:tbl>
              <a:tblPr firstRow="1" bandRow="1">
                <a:tableStyleId>{5C22544A-7EE6-4342-B048-85BDC9FD1C3A}</a:tableStyleId>
              </a:tblPr>
              <a:tblGrid>
                <a:gridCol w="357599">
                  <a:extLst>
                    <a:ext uri="{9D8B030D-6E8A-4147-A177-3AD203B41FA5}">
                      <a16:colId xmlns:a16="http://schemas.microsoft.com/office/drawing/2014/main" val="3152040783"/>
                    </a:ext>
                  </a:extLst>
                </a:gridCol>
                <a:gridCol w="4888680">
                  <a:extLst>
                    <a:ext uri="{9D8B030D-6E8A-4147-A177-3AD203B41FA5}">
                      <a16:colId xmlns:a16="http://schemas.microsoft.com/office/drawing/2014/main" val="2468701374"/>
                    </a:ext>
                  </a:extLst>
                </a:gridCol>
                <a:gridCol w="1687180">
                  <a:extLst>
                    <a:ext uri="{9D8B030D-6E8A-4147-A177-3AD203B41FA5}">
                      <a16:colId xmlns:a16="http://schemas.microsoft.com/office/drawing/2014/main" val="463828164"/>
                    </a:ext>
                  </a:extLst>
                </a:gridCol>
                <a:gridCol w="1687180">
                  <a:extLst>
                    <a:ext uri="{9D8B030D-6E8A-4147-A177-3AD203B41FA5}">
                      <a16:colId xmlns:a16="http://schemas.microsoft.com/office/drawing/2014/main" val="4019468063"/>
                    </a:ext>
                  </a:extLst>
                </a:gridCol>
                <a:gridCol w="1687180">
                  <a:extLst>
                    <a:ext uri="{9D8B030D-6E8A-4147-A177-3AD203B41FA5}">
                      <a16:colId xmlns:a16="http://schemas.microsoft.com/office/drawing/2014/main" val="833927649"/>
                    </a:ext>
                  </a:extLst>
                </a:gridCol>
              </a:tblGrid>
              <a:tr h="288104">
                <a:tc>
                  <a:txBody>
                    <a:bodyPr/>
                    <a:lstStyle/>
                    <a:p>
                      <a:pPr marL="0" indent="0" algn="l">
                        <a:buFont typeface="Arial" panose="020B0604020202020204" pitchFamily="34" charset="0"/>
                        <a:buNone/>
                      </a:pPr>
                      <a:endParaRPr lang="en-UA" sz="1100" b="0" dirty="0">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indent="0" algn="l">
                        <a:buFont typeface="Arial" panose="020B0604020202020204" pitchFamily="34" charset="0"/>
                        <a:buNone/>
                      </a:pPr>
                      <a:r>
                        <a:rPr lang="en-US" sz="1100" b="0" dirty="0">
                          <a:latin typeface="Montserrat" pitchFamily="2" charset="77"/>
                        </a:rPr>
                        <a:t>Create implementation plan</a:t>
                      </a: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dirty="0">
                          <a:solidFill>
                            <a:schemeClr val="bg1"/>
                          </a:solidFill>
                          <a:latin typeface="Montserrat" pitchFamily="2" charset="77"/>
                        </a:rPr>
                        <a:t>Jamie Kaplan</a:t>
                      </a:r>
                      <a:endParaRPr lang="en-UA" sz="10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bg1"/>
                          </a:solidFill>
                          <a:effectLst/>
                          <a:uLnTx/>
                          <a:uFillTx/>
                          <a:latin typeface="Montserrat" pitchFamily="2" charset="77"/>
                          <a:ea typeface="+mn-ea"/>
                          <a:cs typeface="+mn-cs"/>
                        </a:rPr>
                        <a:t>Feb 14-19</a:t>
                      </a:r>
                      <a:endParaRPr kumimoji="0" lang="en-UA" sz="1000" b="0" i="0" u="none" strike="noStrike" kern="1200" cap="none" spc="0" normalizeH="0" baseline="0" noProof="0" dirty="0">
                        <a:ln>
                          <a:noFill/>
                        </a:ln>
                        <a:solidFill>
                          <a:schemeClr val="bg1"/>
                        </a:solidFill>
                        <a:effectLst/>
                        <a:uLnTx/>
                        <a:uFillTx/>
                        <a:latin typeface="Montserrat" pitchFamily="2" charset="77"/>
                        <a:ea typeface="+mn-ea"/>
                        <a:cs typeface="+mn-cs"/>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A" sz="1100" b="0" i="0" u="none" strike="noStrike" kern="1200" cap="none" spc="0" normalizeH="0" baseline="0" noProof="0" dirty="0">
                        <a:ln>
                          <a:noFill/>
                        </a:ln>
                        <a:solidFill>
                          <a:schemeClr val="tx1">
                            <a:lumMod val="10000"/>
                            <a:lumOff val="90000"/>
                          </a:schemeClr>
                        </a:solidFill>
                        <a:effectLst/>
                        <a:uLnTx/>
                        <a:uFillTx/>
                        <a:latin typeface="Montserrat" pitchFamily="2" charset="77"/>
                        <a:ea typeface="+mn-ea"/>
                        <a:cs typeface="+mn-cs"/>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3773890"/>
                  </a:ext>
                </a:extLst>
              </a:tr>
              <a:tr h="288104">
                <a:tc>
                  <a:txBody>
                    <a:bodyPr/>
                    <a:lstStyle/>
                    <a:p>
                      <a:pPr marL="0" indent="0" algn="l">
                        <a:buFont typeface="Arial" panose="020B0604020202020204" pitchFamily="34" charset="0"/>
                        <a:buNone/>
                      </a:pPr>
                      <a:endParaRPr lang="en-UA" sz="1100" b="0" dirty="0">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indent="0" algn="l">
                        <a:buFont typeface="Arial" panose="020B0604020202020204" pitchFamily="34" charset="0"/>
                        <a:buNone/>
                      </a:pPr>
                      <a:r>
                        <a:rPr lang="en-US" sz="1100" b="0" dirty="0">
                          <a:solidFill>
                            <a:schemeClr val="bg1"/>
                          </a:solidFill>
                          <a:latin typeface="Montserrat" pitchFamily="2" charset="77"/>
                        </a:rPr>
                        <a:t>Set up onboarding kick off call</a:t>
                      </a:r>
                      <a:endParaRPr lang="en-UA" sz="11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dirty="0">
                          <a:solidFill>
                            <a:schemeClr val="bg1"/>
                          </a:solidFill>
                          <a:latin typeface="Montserrat" pitchFamily="2" charset="77"/>
                        </a:rPr>
                        <a:t>Jamie Kaplan</a:t>
                      </a:r>
                      <a:endParaRPr lang="en-UA" sz="10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Font typeface="Arial" panose="020B0604020202020204" pitchFamily="34" charset="0"/>
                        <a:buNone/>
                      </a:pPr>
                      <a:r>
                        <a:rPr lang="en-US" sz="1000" b="0" dirty="0">
                          <a:solidFill>
                            <a:schemeClr val="bg1"/>
                          </a:solidFill>
                          <a:latin typeface="Montserrat" pitchFamily="2" charset="77"/>
                        </a:rPr>
                        <a:t>Feb 18-22</a:t>
                      </a:r>
                      <a:endParaRPr lang="en-UA" sz="10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Font typeface="Arial" panose="020B0604020202020204" pitchFamily="34" charset="0"/>
                        <a:buNone/>
                      </a:pPr>
                      <a:endParaRPr lang="en-UA" sz="1100" b="0" dirty="0">
                        <a:solidFill>
                          <a:schemeClr val="tx1">
                            <a:lumMod val="10000"/>
                            <a:lumOff val="90000"/>
                          </a:schemeClr>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6490811"/>
                  </a:ext>
                </a:extLst>
              </a:tr>
              <a:tr h="288104">
                <a:tc>
                  <a:txBody>
                    <a:bodyPr/>
                    <a:lstStyle/>
                    <a:p>
                      <a:pPr marL="0" indent="0" algn="l">
                        <a:buFont typeface="Arial" panose="020B0604020202020204" pitchFamily="34" charset="0"/>
                        <a:buNone/>
                      </a:pPr>
                      <a:endParaRPr lang="en-UA" sz="1100" b="0" dirty="0">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indent="0" algn="l">
                        <a:buFont typeface="Arial" panose="020B0604020202020204" pitchFamily="34" charset="0"/>
                        <a:buNone/>
                      </a:pPr>
                      <a:r>
                        <a:rPr lang="en-US" sz="1100" b="0" dirty="0">
                          <a:solidFill>
                            <a:schemeClr val="bg1"/>
                          </a:solidFill>
                          <a:latin typeface="Montserrat" pitchFamily="2" charset="77"/>
                        </a:rPr>
                        <a:t>Onboarding kick off call with customer &amp; stakeholders</a:t>
                      </a:r>
                      <a:endParaRPr lang="en-UA" sz="11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dirty="0">
                          <a:solidFill>
                            <a:schemeClr val="bg1"/>
                          </a:solidFill>
                          <a:latin typeface="Montserrat" pitchFamily="2" charset="77"/>
                        </a:rPr>
                        <a:t>Gareth Montez</a:t>
                      </a:r>
                      <a:endParaRPr lang="en-UA" sz="10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Font typeface="Arial" panose="020B0604020202020204" pitchFamily="34" charset="0"/>
                        <a:buNone/>
                      </a:pPr>
                      <a:r>
                        <a:rPr lang="en-US" sz="1000" b="0" dirty="0">
                          <a:solidFill>
                            <a:schemeClr val="bg1"/>
                          </a:solidFill>
                          <a:latin typeface="Montserrat" pitchFamily="2" charset="77"/>
                        </a:rPr>
                        <a:t>Feb 20-Mar 15</a:t>
                      </a:r>
                      <a:endParaRPr lang="en-UA" sz="10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Font typeface="Arial" panose="020B0604020202020204" pitchFamily="34" charset="0"/>
                        <a:buNone/>
                      </a:pPr>
                      <a:endParaRPr lang="en-UA" sz="1100" b="0" dirty="0">
                        <a:solidFill>
                          <a:schemeClr val="tx1">
                            <a:lumMod val="10000"/>
                            <a:lumOff val="90000"/>
                          </a:schemeClr>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4028070"/>
                  </a:ext>
                </a:extLst>
              </a:tr>
              <a:tr h="288104">
                <a:tc>
                  <a:txBody>
                    <a:bodyPr/>
                    <a:lstStyle/>
                    <a:p>
                      <a:pPr marL="0" indent="0" algn="l">
                        <a:buFont typeface="Arial" panose="020B0604020202020204" pitchFamily="34" charset="0"/>
                        <a:buNone/>
                      </a:pPr>
                      <a:endParaRPr lang="en-UA" sz="1100" b="0" dirty="0">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indent="0" algn="l">
                        <a:buFont typeface="Arial" panose="020B0604020202020204" pitchFamily="34" charset="0"/>
                        <a:buNone/>
                      </a:pPr>
                      <a:r>
                        <a:rPr lang="en-US" sz="1100" b="0" dirty="0">
                          <a:solidFill>
                            <a:schemeClr val="bg1"/>
                          </a:solidFill>
                          <a:latin typeface="Montserrat" pitchFamily="2" charset="77"/>
                        </a:rPr>
                        <a:t>Share implementation plan &amp; schedule</a:t>
                      </a:r>
                      <a:endParaRPr lang="en-UA" sz="11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dirty="0">
                          <a:solidFill>
                            <a:schemeClr val="bg1"/>
                          </a:solidFill>
                          <a:latin typeface="Montserrat" pitchFamily="2" charset="77"/>
                        </a:rPr>
                        <a:t>Gareth Montez</a:t>
                      </a:r>
                      <a:endParaRPr lang="en-UA" sz="10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Font typeface="Arial" panose="020B0604020202020204" pitchFamily="34" charset="0"/>
                        <a:buNone/>
                      </a:pPr>
                      <a:r>
                        <a:rPr lang="en-US" sz="1000" b="0" dirty="0">
                          <a:solidFill>
                            <a:schemeClr val="bg1"/>
                          </a:solidFill>
                          <a:latin typeface="Montserrat" pitchFamily="2" charset="77"/>
                        </a:rPr>
                        <a:t>Feb 20-25</a:t>
                      </a:r>
                      <a:endParaRPr lang="en-UA" sz="10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Font typeface="Arial" panose="020B0604020202020204" pitchFamily="34" charset="0"/>
                        <a:buNone/>
                      </a:pPr>
                      <a:endParaRPr lang="en-UA" sz="1100" b="0" dirty="0">
                        <a:solidFill>
                          <a:schemeClr val="tx1">
                            <a:lumMod val="10000"/>
                            <a:lumOff val="90000"/>
                          </a:schemeClr>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3850338"/>
                  </a:ext>
                </a:extLst>
              </a:tr>
            </a:tbl>
          </a:graphicData>
        </a:graphic>
      </p:graphicFrame>
      <p:graphicFrame>
        <p:nvGraphicFramePr>
          <p:cNvPr id="11" name="Table 24">
            <a:extLst>
              <a:ext uri="{FF2B5EF4-FFF2-40B4-BE49-F238E27FC236}">
                <a16:creationId xmlns:a16="http://schemas.microsoft.com/office/drawing/2014/main" id="{C00E768D-E6C5-AA4A-C7BB-E33D1241AF7C}"/>
              </a:ext>
            </a:extLst>
          </p:cNvPr>
          <p:cNvGraphicFramePr>
            <a:graphicFrameLocks noGrp="1"/>
          </p:cNvGraphicFramePr>
          <p:nvPr>
            <p:extLst>
              <p:ext uri="{D42A27DB-BD31-4B8C-83A1-F6EECF244321}">
                <p14:modId xmlns:p14="http://schemas.microsoft.com/office/powerpoint/2010/main" val="6695295"/>
              </p:ext>
            </p:extLst>
          </p:nvPr>
        </p:nvGraphicFramePr>
        <p:xfrm>
          <a:off x="839788" y="5084871"/>
          <a:ext cx="10307818" cy="1152416"/>
        </p:xfrm>
        <a:graphic>
          <a:graphicData uri="http://schemas.openxmlformats.org/drawingml/2006/table">
            <a:tbl>
              <a:tblPr firstRow="1" bandRow="1">
                <a:tableStyleId>{5C22544A-7EE6-4342-B048-85BDC9FD1C3A}</a:tableStyleId>
              </a:tblPr>
              <a:tblGrid>
                <a:gridCol w="357720">
                  <a:extLst>
                    <a:ext uri="{9D8B030D-6E8A-4147-A177-3AD203B41FA5}">
                      <a16:colId xmlns:a16="http://schemas.microsoft.com/office/drawing/2014/main" val="700351294"/>
                    </a:ext>
                  </a:extLst>
                </a:gridCol>
                <a:gridCol w="4876414">
                  <a:extLst>
                    <a:ext uri="{9D8B030D-6E8A-4147-A177-3AD203B41FA5}">
                      <a16:colId xmlns:a16="http://schemas.microsoft.com/office/drawing/2014/main" val="2468701374"/>
                    </a:ext>
                  </a:extLst>
                </a:gridCol>
                <a:gridCol w="1691228">
                  <a:extLst>
                    <a:ext uri="{9D8B030D-6E8A-4147-A177-3AD203B41FA5}">
                      <a16:colId xmlns:a16="http://schemas.microsoft.com/office/drawing/2014/main" val="463828164"/>
                    </a:ext>
                  </a:extLst>
                </a:gridCol>
                <a:gridCol w="1691228">
                  <a:extLst>
                    <a:ext uri="{9D8B030D-6E8A-4147-A177-3AD203B41FA5}">
                      <a16:colId xmlns:a16="http://schemas.microsoft.com/office/drawing/2014/main" val="4019468063"/>
                    </a:ext>
                  </a:extLst>
                </a:gridCol>
                <a:gridCol w="1691228">
                  <a:extLst>
                    <a:ext uri="{9D8B030D-6E8A-4147-A177-3AD203B41FA5}">
                      <a16:colId xmlns:a16="http://schemas.microsoft.com/office/drawing/2014/main" val="833927649"/>
                    </a:ext>
                  </a:extLst>
                </a:gridCol>
              </a:tblGrid>
              <a:tr h="288104">
                <a:tc>
                  <a:txBody>
                    <a:bodyPr/>
                    <a:lstStyle/>
                    <a:p>
                      <a:pPr marL="0" indent="0" algn="l">
                        <a:buFont typeface="Arial" panose="020B0604020202020204" pitchFamily="34" charset="0"/>
                        <a:buNone/>
                      </a:pPr>
                      <a:endParaRPr lang="en-UA" sz="1100" b="0" dirty="0">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indent="0" algn="l">
                        <a:buFont typeface="Arial" panose="020B0604020202020204" pitchFamily="34" charset="0"/>
                        <a:buNone/>
                      </a:pPr>
                      <a:r>
                        <a:rPr lang="en-US" sz="1100" b="0" dirty="0">
                          <a:latin typeface="Montserrat" pitchFamily="2" charset="77"/>
                        </a:rPr>
                        <a:t>Schedule onsite training &amp; demo</a:t>
                      </a:r>
                      <a:endParaRPr lang="en-UA" sz="1100" b="0" dirty="0">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dirty="0">
                          <a:solidFill>
                            <a:schemeClr val="bg1"/>
                          </a:solidFill>
                          <a:latin typeface="Montserrat" pitchFamily="2" charset="77"/>
                        </a:rPr>
                        <a:t>Lilian Abbas</a:t>
                      </a:r>
                      <a:endParaRPr lang="en-UA" sz="10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bg1"/>
                          </a:solidFill>
                          <a:effectLst/>
                          <a:uLnTx/>
                          <a:uFillTx/>
                          <a:latin typeface="Montserrat" pitchFamily="2" charset="77"/>
                          <a:ea typeface="+mn-ea"/>
                          <a:cs typeface="+mn-cs"/>
                        </a:rPr>
                        <a:t>Feb 20-28</a:t>
                      </a:r>
                      <a:endParaRPr kumimoji="0" lang="en-UA" sz="1000" b="0" i="0" u="none" strike="noStrike" kern="1200" cap="none" spc="0" normalizeH="0" baseline="0" noProof="0" dirty="0">
                        <a:ln>
                          <a:noFill/>
                        </a:ln>
                        <a:solidFill>
                          <a:schemeClr val="bg1"/>
                        </a:solidFill>
                        <a:effectLst/>
                        <a:uLnTx/>
                        <a:uFillTx/>
                        <a:latin typeface="Montserrat" pitchFamily="2" charset="77"/>
                        <a:ea typeface="+mn-ea"/>
                        <a:cs typeface="+mn-cs"/>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A" sz="1100" b="0" i="0" u="none" strike="noStrike" kern="1200" cap="none" spc="0" normalizeH="0" baseline="0" noProof="0" dirty="0">
                        <a:ln>
                          <a:noFill/>
                        </a:ln>
                        <a:solidFill>
                          <a:schemeClr val="tx1">
                            <a:lumMod val="10000"/>
                            <a:lumOff val="90000"/>
                          </a:schemeClr>
                        </a:solidFill>
                        <a:effectLst/>
                        <a:uLnTx/>
                        <a:uFillTx/>
                        <a:latin typeface="Montserrat" pitchFamily="2" charset="77"/>
                        <a:ea typeface="+mn-ea"/>
                        <a:cs typeface="+mn-cs"/>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3773890"/>
                  </a:ext>
                </a:extLst>
              </a:tr>
              <a:tr h="288104">
                <a:tc>
                  <a:txBody>
                    <a:bodyPr/>
                    <a:lstStyle/>
                    <a:p>
                      <a:pPr marL="0" indent="0" algn="l">
                        <a:buFont typeface="Arial" panose="020B0604020202020204" pitchFamily="34" charset="0"/>
                        <a:buNone/>
                      </a:pPr>
                      <a:endParaRPr lang="en-UA" sz="1100" b="0" dirty="0">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indent="0" algn="l">
                        <a:buFont typeface="Arial" panose="020B0604020202020204" pitchFamily="34" charset="0"/>
                        <a:buNone/>
                      </a:pPr>
                      <a:r>
                        <a:rPr lang="en-US" sz="1100" b="0" dirty="0">
                          <a:solidFill>
                            <a:schemeClr val="bg1"/>
                          </a:solidFill>
                          <a:latin typeface="Montserrat" pitchFamily="2" charset="77"/>
                        </a:rPr>
                        <a:t>Plan onsite and training</a:t>
                      </a:r>
                      <a:endParaRPr lang="en-UA" sz="11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dirty="0">
                          <a:solidFill>
                            <a:schemeClr val="bg1"/>
                          </a:solidFill>
                          <a:latin typeface="Montserrat" pitchFamily="2" charset="77"/>
                        </a:rPr>
                        <a:t>Keagan Smith</a:t>
                      </a:r>
                      <a:endParaRPr lang="en-UA" sz="10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Font typeface="Arial" panose="020B0604020202020204" pitchFamily="34" charset="0"/>
                        <a:buNone/>
                      </a:pPr>
                      <a:r>
                        <a:rPr lang="en-US" sz="1000" b="0" dirty="0">
                          <a:solidFill>
                            <a:schemeClr val="bg1"/>
                          </a:solidFill>
                          <a:latin typeface="Montserrat" pitchFamily="2" charset="77"/>
                        </a:rPr>
                        <a:t>Feb 17-21</a:t>
                      </a:r>
                      <a:endParaRPr lang="en-UA" sz="10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Font typeface="Arial" panose="020B0604020202020204" pitchFamily="34" charset="0"/>
                        <a:buNone/>
                      </a:pPr>
                      <a:endParaRPr lang="en-UA" sz="1100" b="0" dirty="0">
                        <a:solidFill>
                          <a:schemeClr val="tx1">
                            <a:lumMod val="10000"/>
                            <a:lumOff val="90000"/>
                          </a:schemeClr>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6490811"/>
                  </a:ext>
                </a:extLst>
              </a:tr>
              <a:tr h="288104">
                <a:tc>
                  <a:txBody>
                    <a:bodyPr/>
                    <a:lstStyle/>
                    <a:p>
                      <a:pPr marL="0" indent="0" algn="l">
                        <a:buFont typeface="Arial" panose="020B0604020202020204" pitchFamily="34" charset="0"/>
                        <a:buNone/>
                      </a:pPr>
                      <a:endParaRPr lang="en-UA" sz="1100" b="0" dirty="0">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indent="0" algn="l">
                        <a:buFont typeface="Arial" panose="020B0604020202020204" pitchFamily="34" charset="0"/>
                        <a:buNone/>
                      </a:pPr>
                      <a:r>
                        <a:rPr lang="en-US" sz="1100" b="0" dirty="0">
                          <a:solidFill>
                            <a:schemeClr val="bg1"/>
                          </a:solidFill>
                          <a:latin typeface="Montserrat" pitchFamily="2" charset="77"/>
                        </a:rPr>
                        <a:t>Conduct training</a:t>
                      </a:r>
                      <a:endParaRPr lang="en-UA" sz="11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dirty="0">
                          <a:solidFill>
                            <a:schemeClr val="bg1"/>
                          </a:solidFill>
                          <a:latin typeface="Montserrat" pitchFamily="2" charset="77"/>
                        </a:rPr>
                        <a:t>Lilian Abbas</a:t>
                      </a:r>
                      <a:endParaRPr lang="en-UA" sz="10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Font typeface="Arial" panose="020B0604020202020204" pitchFamily="34" charset="0"/>
                        <a:buNone/>
                      </a:pPr>
                      <a:r>
                        <a:rPr lang="en-US" sz="1000" b="0" dirty="0">
                          <a:solidFill>
                            <a:schemeClr val="bg1"/>
                          </a:solidFill>
                          <a:latin typeface="Montserrat" pitchFamily="2" charset="77"/>
                        </a:rPr>
                        <a:t>Feb 25-27</a:t>
                      </a:r>
                      <a:endParaRPr lang="en-UA" sz="10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Font typeface="Arial" panose="020B0604020202020204" pitchFamily="34" charset="0"/>
                        <a:buNone/>
                      </a:pPr>
                      <a:endParaRPr lang="en-UA" sz="1100" b="0" dirty="0">
                        <a:solidFill>
                          <a:schemeClr val="tx1">
                            <a:lumMod val="10000"/>
                            <a:lumOff val="90000"/>
                          </a:schemeClr>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4028070"/>
                  </a:ext>
                </a:extLst>
              </a:tr>
              <a:tr h="288104">
                <a:tc>
                  <a:txBody>
                    <a:bodyPr/>
                    <a:lstStyle/>
                    <a:p>
                      <a:pPr marL="0" indent="0" algn="l">
                        <a:buFont typeface="Arial" panose="020B0604020202020204" pitchFamily="34" charset="0"/>
                        <a:buNone/>
                      </a:pPr>
                      <a:endParaRPr lang="en-UA" sz="1100" b="0" dirty="0">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indent="0" algn="l">
                        <a:buFont typeface="Arial" panose="020B0604020202020204" pitchFamily="34" charset="0"/>
                        <a:buNone/>
                      </a:pPr>
                      <a:r>
                        <a:rPr lang="en-US" sz="1100" b="0" dirty="0">
                          <a:solidFill>
                            <a:schemeClr val="bg1"/>
                          </a:solidFill>
                          <a:latin typeface="Montserrat" pitchFamily="2" charset="77"/>
                        </a:rPr>
                        <a:t>Follow up on customer questions</a:t>
                      </a:r>
                      <a:endParaRPr lang="en-UA" sz="11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dirty="0">
                          <a:solidFill>
                            <a:schemeClr val="bg1"/>
                          </a:solidFill>
                          <a:latin typeface="Montserrat" pitchFamily="2" charset="77"/>
                        </a:rPr>
                        <a:t>Keagan Smith</a:t>
                      </a:r>
                      <a:endParaRPr lang="en-UA" sz="10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Font typeface="Arial" panose="020B0604020202020204" pitchFamily="34" charset="0"/>
                        <a:buNone/>
                      </a:pPr>
                      <a:r>
                        <a:rPr lang="en-US" sz="1000" b="0" dirty="0">
                          <a:solidFill>
                            <a:schemeClr val="bg1"/>
                          </a:solidFill>
                          <a:latin typeface="Montserrat" pitchFamily="2" charset="77"/>
                        </a:rPr>
                        <a:t>Feb 28-Mar 2</a:t>
                      </a:r>
                      <a:endParaRPr lang="en-UA" sz="10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Font typeface="Arial" panose="020B0604020202020204" pitchFamily="34" charset="0"/>
                        <a:buNone/>
                      </a:pPr>
                      <a:endParaRPr lang="en-UA" sz="1100" b="0" dirty="0">
                        <a:solidFill>
                          <a:schemeClr val="tx1">
                            <a:lumMod val="10000"/>
                            <a:lumOff val="90000"/>
                          </a:schemeClr>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3850338"/>
                  </a:ext>
                </a:extLst>
              </a:tr>
            </a:tbl>
          </a:graphicData>
        </a:graphic>
      </p:graphicFrame>
      <p:sp>
        <p:nvSpPr>
          <p:cNvPr id="16" name="Rounded Rectangle 45">
            <a:extLst>
              <a:ext uri="{FF2B5EF4-FFF2-40B4-BE49-F238E27FC236}">
                <a16:creationId xmlns:a16="http://schemas.microsoft.com/office/drawing/2014/main" id="{D5CE72D3-03EE-7B39-49C0-ABC574F8CB31}"/>
              </a:ext>
            </a:extLst>
          </p:cNvPr>
          <p:cNvSpPr/>
          <p:nvPr/>
        </p:nvSpPr>
        <p:spPr>
          <a:xfrm>
            <a:off x="10107519" y="1993556"/>
            <a:ext cx="824349" cy="177076"/>
          </a:xfrm>
          <a:prstGeom prst="round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ontserrat" pitchFamily="2" charset="0"/>
              </a:rPr>
              <a:t>Done</a:t>
            </a:r>
            <a:endParaRPr lang="en-UA" sz="800" dirty="0">
              <a:solidFill>
                <a:schemeClr val="bg1"/>
              </a:solidFill>
              <a:latin typeface="Montserrat" pitchFamily="2" charset="0"/>
            </a:endParaRPr>
          </a:p>
        </p:txBody>
      </p:sp>
      <p:sp>
        <p:nvSpPr>
          <p:cNvPr id="17" name="Rounded Rectangle 45">
            <a:extLst>
              <a:ext uri="{FF2B5EF4-FFF2-40B4-BE49-F238E27FC236}">
                <a16:creationId xmlns:a16="http://schemas.microsoft.com/office/drawing/2014/main" id="{8F1E42D4-DF7D-7C43-35A6-9C4034A3DDFF}"/>
              </a:ext>
            </a:extLst>
          </p:cNvPr>
          <p:cNvSpPr/>
          <p:nvPr/>
        </p:nvSpPr>
        <p:spPr>
          <a:xfrm>
            <a:off x="10107519" y="2267653"/>
            <a:ext cx="824349" cy="177076"/>
          </a:xfrm>
          <a:prstGeom prst="round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ontserrat" pitchFamily="2" charset="0"/>
              </a:rPr>
              <a:t>Done</a:t>
            </a:r>
            <a:endParaRPr lang="en-UA" sz="800" dirty="0">
              <a:solidFill>
                <a:schemeClr val="bg1"/>
              </a:solidFill>
              <a:latin typeface="Montserrat" pitchFamily="2" charset="0"/>
            </a:endParaRPr>
          </a:p>
        </p:txBody>
      </p:sp>
      <p:sp>
        <p:nvSpPr>
          <p:cNvPr id="18" name="Rounded Rectangle 45">
            <a:extLst>
              <a:ext uri="{FF2B5EF4-FFF2-40B4-BE49-F238E27FC236}">
                <a16:creationId xmlns:a16="http://schemas.microsoft.com/office/drawing/2014/main" id="{C8E40482-E15C-D650-05B7-1A9B699A8528}"/>
              </a:ext>
            </a:extLst>
          </p:cNvPr>
          <p:cNvSpPr/>
          <p:nvPr/>
        </p:nvSpPr>
        <p:spPr>
          <a:xfrm>
            <a:off x="10107519" y="3257723"/>
            <a:ext cx="824349" cy="177076"/>
          </a:xfrm>
          <a:prstGeom prst="roundRect">
            <a:avLst/>
          </a:prstGeom>
          <a:noFill/>
          <a:ln w="9525">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ontserrat" pitchFamily="2" charset="0"/>
              </a:rPr>
              <a:t>In Progress</a:t>
            </a:r>
            <a:endParaRPr lang="en-UA" sz="800" dirty="0">
              <a:solidFill>
                <a:schemeClr val="bg1"/>
              </a:solidFill>
              <a:latin typeface="Montserrat" pitchFamily="2" charset="0"/>
            </a:endParaRPr>
          </a:p>
        </p:txBody>
      </p:sp>
      <p:sp>
        <p:nvSpPr>
          <p:cNvPr id="19" name="Rounded Rectangle 45">
            <a:extLst>
              <a:ext uri="{FF2B5EF4-FFF2-40B4-BE49-F238E27FC236}">
                <a16:creationId xmlns:a16="http://schemas.microsoft.com/office/drawing/2014/main" id="{097A0050-E56F-52FD-EE61-46B0323212BC}"/>
              </a:ext>
            </a:extLst>
          </p:cNvPr>
          <p:cNvSpPr/>
          <p:nvPr/>
        </p:nvSpPr>
        <p:spPr>
          <a:xfrm>
            <a:off x="10107519" y="3546384"/>
            <a:ext cx="824349" cy="177076"/>
          </a:xfrm>
          <a:prstGeom prst="roundRect">
            <a:avLst/>
          </a:prstGeom>
          <a:noFill/>
          <a:ln w="9525">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ontserrat" pitchFamily="2" charset="0"/>
              </a:rPr>
              <a:t>In Progress</a:t>
            </a:r>
            <a:endParaRPr lang="en-UA" sz="800" dirty="0">
              <a:solidFill>
                <a:schemeClr val="bg1"/>
              </a:solidFill>
              <a:latin typeface="Montserrat" pitchFamily="2" charset="0"/>
            </a:endParaRPr>
          </a:p>
        </p:txBody>
      </p:sp>
      <p:sp>
        <p:nvSpPr>
          <p:cNvPr id="20" name="Rounded Rectangle 45">
            <a:extLst>
              <a:ext uri="{FF2B5EF4-FFF2-40B4-BE49-F238E27FC236}">
                <a16:creationId xmlns:a16="http://schemas.microsoft.com/office/drawing/2014/main" id="{7BBC1C58-BAE7-7F41-9411-E2FC0357E737}"/>
              </a:ext>
            </a:extLst>
          </p:cNvPr>
          <p:cNvSpPr/>
          <p:nvPr/>
        </p:nvSpPr>
        <p:spPr>
          <a:xfrm>
            <a:off x="10107519" y="3839278"/>
            <a:ext cx="824349" cy="177076"/>
          </a:xfrm>
          <a:prstGeom prst="roundRect">
            <a:avLst/>
          </a:prstGeom>
          <a:noFill/>
          <a:ln w="9525">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ontserrat" pitchFamily="2" charset="0"/>
              </a:rPr>
              <a:t>In Progress</a:t>
            </a:r>
            <a:endParaRPr lang="en-UA" sz="800" dirty="0">
              <a:solidFill>
                <a:schemeClr val="bg1"/>
              </a:solidFill>
              <a:latin typeface="Montserrat" pitchFamily="2" charset="0"/>
            </a:endParaRPr>
          </a:p>
        </p:txBody>
      </p:sp>
      <p:sp>
        <p:nvSpPr>
          <p:cNvPr id="21" name="Rounded Rectangle 45">
            <a:extLst>
              <a:ext uri="{FF2B5EF4-FFF2-40B4-BE49-F238E27FC236}">
                <a16:creationId xmlns:a16="http://schemas.microsoft.com/office/drawing/2014/main" id="{6F2A7A9C-99AF-1C61-545A-B4E248E0933A}"/>
              </a:ext>
            </a:extLst>
          </p:cNvPr>
          <p:cNvSpPr/>
          <p:nvPr/>
        </p:nvSpPr>
        <p:spPr>
          <a:xfrm>
            <a:off x="10107519" y="4126375"/>
            <a:ext cx="824349" cy="177076"/>
          </a:xfrm>
          <a:prstGeom prst="roundRect">
            <a:avLst/>
          </a:prstGeom>
          <a:noFill/>
          <a:ln w="9525">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ontserrat" pitchFamily="2" charset="0"/>
              </a:rPr>
              <a:t>In Progress</a:t>
            </a:r>
            <a:endParaRPr lang="en-UA" sz="800">
              <a:solidFill>
                <a:schemeClr val="bg1"/>
              </a:solidFill>
              <a:latin typeface="Montserrat" pitchFamily="2" charset="0"/>
            </a:endParaRPr>
          </a:p>
        </p:txBody>
      </p:sp>
      <p:sp>
        <p:nvSpPr>
          <p:cNvPr id="22" name="Rounded Rectangle 45">
            <a:extLst>
              <a:ext uri="{FF2B5EF4-FFF2-40B4-BE49-F238E27FC236}">
                <a16:creationId xmlns:a16="http://schemas.microsoft.com/office/drawing/2014/main" id="{AE98AFED-181F-0002-23E9-26F2FD386642}"/>
              </a:ext>
            </a:extLst>
          </p:cNvPr>
          <p:cNvSpPr/>
          <p:nvPr/>
        </p:nvSpPr>
        <p:spPr>
          <a:xfrm>
            <a:off x="10107519" y="5140787"/>
            <a:ext cx="824349" cy="177076"/>
          </a:xfrm>
          <a:prstGeom prst="roundRect">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ontserrat" pitchFamily="2" charset="0"/>
              </a:rPr>
              <a:t>Not Started</a:t>
            </a:r>
            <a:endParaRPr lang="en-UA" sz="800" dirty="0">
              <a:solidFill>
                <a:schemeClr val="bg1"/>
              </a:solidFill>
              <a:latin typeface="Montserrat" pitchFamily="2" charset="0"/>
            </a:endParaRPr>
          </a:p>
        </p:txBody>
      </p:sp>
      <p:sp>
        <p:nvSpPr>
          <p:cNvPr id="23" name="Rounded Rectangle 45">
            <a:extLst>
              <a:ext uri="{FF2B5EF4-FFF2-40B4-BE49-F238E27FC236}">
                <a16:creationId xmlns:a16="http://schemas.microsoft.com/office/drawing/2014/main" id="{F61331EA-7CD6-1BFD-7891-9AC9A72CC059}"/>
              </a:ext>
            </a:extLst>
          </p:cNvPr>
          <p:cNvSpPr/>
          <p:nvPr/>
        </p:nvSpPr>
        <p:spPr>
          <a:xfrm>
            <a:off x="10107519" y="5428918"/>
            <a:ext cx="824349" cy="177076"/>
          </a:xfrm>
          <a:prstGeom prst="roundRect">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ontserrat" pitchFamily="2" charset="0"/>
              </a:rPr>
              <a:t>Not Started</a:t>
            </a:r>
            <a:endParaRPr lang="en-UA" sz="800" dirty="0">
              <a:solidFill>
                <a:schemeClr val="bg1"/>
              </a:solidFill>
              <a:latin typeface="Montserrat" pitchFamily="2" charset="0"/>
            </a:endParaRPr>
          </a:p>
        </p:txBody>
      </p:sp>
      <p:sp>
        <p:nvSpPr>
          <p:cNvPr id="24" name="Rounded Rectangle 45">
            <a:extLst>
              <a:ext uri="{FF2B5EF4-FFF2-40B4-BE49-F238E27FC236}">
                <a16:creationId xmlns:a16="http://schemas.microsoft.com/office/drawing/2014/main" id="{6AB40787-7650-A1B9-45D9-32ACA87E69DB}"/>
              </a:ext>
            </a:extLst>
          </p:cNvPr>
          <p:cNvSpPr/>
          <p:nvPr/>
        </p:nvSpPr>
        <p:spPr>
          <a:xfrm>
            <a:off x="10107519" y="5713022"/>
            <a:ext cx="824349" cy="177076"/>
          </a:xfrm>
          <a:prstGeom prst="roundRect">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ontserrat" pitchFamily="2" charset="0"/>
              </a:rPr>
              <a:t>Not Started</a:t>
            </a:r>
            <a:endParaRPr lang="en-UA" sz="800" dirty="0">
              <a:solidFill>
                <a:schemeClr val="bg1"/>
              </a:solidFill>
              <a:latin typeface="Montserrat" pitchFamily="2" charset="0"/>
            </a:endParaRPr>
          </a:p>
        </p:txBody>
      </p:sp>
      <p:sp>
        <p:nvSpPr>
          <p:cNvPr id="25" name="Rounded Rectangle 45">
            <a:extLst>
              <a:ext uri="{FF2B5EF4-FFF2-40B4-BE49-F238E27FC236}">
                <a16:creationId xmlns:a16="http://schemas.microsoft.com/office/drawing/2014/main" id="{94E8A6BB-F76B-618C-C9FE-A495F35E55DB}"/>
              </a:ext>
            </a:extLst>
          </p:cNvPr>
          <p:cNvSpPr/>
          <p:nvPr/>
        </p:nvSpPr>
        <p:spPr>
          <a:xfrm>
            <a:off x="10107519" y="6000774"/>
            <a:ext cx="824349" cy="177076"/>
          </a:xfrm>
          <a:prstGeom prst="roundRect">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ontserrat" pitchFamily="2" charset="0"/>
              </a:rPr>
              <a:t>Not Started</a:t>
            </a:r>
            <a:endParaRPr lang="en-UA" sz="800" dirty="0">
              <a:solidFill>
                <a:schemeClr val="bg1"/>
              </a:solidFill>
              <a:latin typeface="Montserrat" pitchFamily="2" charset="0"/>
            </a:endParaRPr>
          </a:p>
        </p:txBody>
      </p:sp>
      <p:sp>
        <p:nvSpPr>
          <p:cNvPr id="38" name="Rectangle 37">
            <a:extLst>
              <a:ext uri="{FF2B5EF4-FFF2-40B4-BE49-F238E27FC236}">
                <a16:creationId xmlns:a16="http://schemas.microsoft.com/office/drawing/2014/main" id="{090460EA-06F2-0CE9-6406-12EA36331826}"/>
              </a:ext>
            </a:extLst>
          </p:cNvPr>
          <p:cNvSpPr/>
          <p:nvPr/>
        </p:nvSpPr>
        <p:spPr>
          <a:xfrm>
            <a:off x="0" y="0"/>
            <a:ext cx="12192000" cy="78735"/>
          </a:xfrm>
          <a:prstGeom prst="rect">
            <a:avLst/>
          </a:prstGeom>
          <a:gradFill>
            <a:gsLst>
              <a:gs pos="0">
                <a:schemeClr val="accent1"/>
              </a:gs>
              <a:gs pos="28000">
                <a:schemeClr val="tx2">
                  <a:lumMod val="40000"/>
                  <a:lumOff val="60000"/>
                </a:schemeClr>
              </a:gs>
              <a:gs pos="61000">
                <a:schemeClr val="accent1">
                  <a:lumMod val="60000"/>
                  <a:lumOff val="4000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2" name="Content Placeholder 9">
            <a:extLst>
              <a:ext uri="{FF2B5EF4-FFF2-40B4-BE49-F238E27FC236}">
                <a16:creationId xmlns:a16="http://schemas.microsoft.com/office/drawing/2014/main" id="{2842FF9B-7D80-5B3C-EB4D-AC31D7AEE8DD}"/>
              </a:ext>
            </a:extLst>
          </p:cNvPr>
          <p:cNvSpPr txBox="1">
            <a:spLocks/>
          </p:cNvSpPr>
          <p:nvPr/>
        </p:nvSpPr>
        <p:spPr>
          <a:xfrm>
            <a:off x="838200" y="1466370"/>
            <a:ext cx="2747107" cy="433982"/>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GB" sz="1400" b="1" dirty="0"/>
              <a:t>Sales to post-sales handoff</a:t>
            </a:r>
          </a:p>
        </p:txBody>
      </p:sp>
      <p:sp>
        <p:nvSpPr>
          <p:cNvPr id="3" name="Content Placeholder 9">
            <a:extLst>
              <a:ext uri="{FF2B5EF4-FFF2-40B4-BE49-F238E27FC236}">
                <a16:creationId xmlns:a16="http://schemas.microsoft.com/office/drawing/2014/main" id="{FE340125-EA98-3B72-0550-7B18F8FD3875}"/>
              </a:ext>
            </a:extLst>
          </p:cNvPr>
          <p:cNvSpPr txBox="1">
            <a:spLocks/>
          </p:cNvSpPr>
          <p:nvPr/>
        </p:nvSpPr>
        <p:spPr>
          <a:xfrm>
            <a:off x="838199" y="2721153"/>
            <a:ext cx="2747107" cy="433982"/>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GB" sz="1400" b="1" dirty="0"/>
              <a:t>Customer onboarding</a:t>
            </a:r>
          </a:p>
        </p:txBody>
      </p:sp>
      <p:sp>
        <p:nvSpPr>
          <p:cNvPr id="4" name="Content Placeholder 9">
            <a:extLst>
              <a:ext uri="{FF2B5EF4-FFF2-40B4-BE49-F238E27FC236}">
                <a16:creationId xmlns:a16="http://schemas.microsoft.com/office/drawing/2014/main" id="{9F142A64-5603-EF70-AAC9-5706837CD6CB}"/>
              </a:ext>
            </a:extLst>
          </p:cNvPr>
          <p:cNvSpPr txBox="1">
            <a:spLocks/>
          </p:cNvSpPr>
          <p:nvPr/>
        </p:nvSpPr>
        <p:spPr>
          <a:xfrm>
            <a:off x="838198" y="4598847"/>
            <a:ext cx="2747107" cy="433982"/>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GB" sz="1400" b="1" dirty="0"/>
              <a:t>Customer implementation</a:t>
            </a:r>
          </a:p>
        </p:txBody>
      </p:sp>
    </p:spTree>
    <p:extLst>
      <p:ext uri="{BB962C8B-B14F-4D97-AF65-F5344CB8AC3E}">
        <p14:creationId xmlns:p14="http://schemas.microsoft.com/office/powerpoint/2010/main" val="587992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8B437BF3-BCAD-1887-4931-5CD5CB65FDF4}"/>
              </a:ext>
            </a:extLst>
          </p:cNvPr>
          <p:cNvSpPr/>
          <p:nvPr/>
        </p:nvSpPr>
        <p:spPr>
          <a:xfrm>
            <a:off x="3409988" y="1828800"/>
            <a:ext cx="856772" cy="3823068"/>
          </a:xfrm>
          <a:prstGeom prst="roundRect">
            <a:avLst>
              <a:gd name="adj" fmla="val 0"/>
            </a:avLst>
          </a:prstGeom>
          <a:gradFill flip="none" rotWithShape="1">
            <a:gsLst>
              <a:gs pos="0">
                <a:schemeClr val="bg1">
                  <a:alpha val="2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Rounded Rectangle 7">
            <a:extLst>
              <a:ext uri="{FF2B5EF4-FFF2-40B4-BE49-F238E27FC236}">
                <a16:creationId xmlns:a16="http://schemas.microsoft.com/office/drawing/2014/main" id="{7560CBF8-2901-E594-D892-79A1FA7F6ADB}"/>
              </a:ext>
            </a:extLst>
          </p:cNvPr>
          <p:cNvSpPr/>
          <p:nvPr/>
        </p:nvSpPr>
        <p:spPr>
          <a:xfrm>
            <a:off x="6470901" y="1825614"/>
            <a:ext cx="856772" cy="3823068"/>
          </a:xfrm>
          <a:prstGeom prst="roundRect">
            <a:avLst>
              <a:gd name="adj" fmla="val 0"/>
            </a:avLst>
          </a:prstGeom>
          <a:gradFill flip="none" rotWithShape="1">
            <a:gsLst>
              <a:gs pos="0">
                <a:schemeClr val="bg1">
                  <a:alpha val="2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Rounded Rectangle 14">
            <a:extLst>
              <a:ext uri="{FF2B5EF4-FFF2-40B4-BE49-F238E27FC236}">
                <a16:creationId xmlns:a16="http://schemas.microsoft.com/office/drawing/2014/main" id="{E3C5A383-9EAF-558C-6809-7CCBA6B79953}"/>
              </a:ext>
            </a:extLst>
          </p:cNvPr>
          <p:cNvSpPr/>
          <p:nvPr/>
        </p:nvSpPr>
        <p:spPr>
          <a:xfrm>
            <a:off x="9136805" y="1822328"/>
            <a:ext cx="856772" cy="3823068"/>
          </a:xfrm>
          <a:prstGeom prst="roundRect">
            <a:avLst>
              <a:gd name="adj" fmla="val 0"/>
            </a:avLst>
          </a:prstGeom>
          <a:gradFill flip="none" rotWithShape="1">
            <a:gsLst>
              <a:gs pos="0">
                <a:schemeClr val="bg1">
                  <a:alpha val="2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C717E773-D5FB-01C0-A53D-7B74ADE087B8}"/>
              </a:ext>
            </a:extLst>
          </p:cNvPr>
          <p:cNvPicPr>
            <a:picLocks noChangeAspect="1"/>
          </p:cNvPicPr>
          <p:nvPr/>
        </p:nvPicPr>
        <p:blipFill>
          <a:blip r:embed="rId3">
            <a:alphaModFix amt="67000"/>
          </a:blip>
          <a:srcRect/>
          <a:stretch/>
        </p:blipFill>
        <p:spPr>
          <a:xfrm rot="9890350">
            <a:off x="7857983" y="-2765096"/>
            <a:ext cx="7540932" cy="7540932"/>
          </a:xfrm>
          <a:prstGeom prst="rect">
            <a:avLst/>
          </a:prstGeom>
        </p:spPr>
      </p:pic>
      <p:sp>
        <p:nvSpPr>
          <p:cNvPr id="2" name="Title 1">
            <a:extLst>
              <a:ext uri="{FF2B5EF4-FFF2-40B4-BE49-F238E27FC236}">
                <a16:creationId xmlns:a16="http://schemas.microsoft.com/office/drawing/2014/main" id="{E0B3FE7F-2A8D-F414-AFCF-456CFAE5A6F3}"/>
              </a:ext>
            </a:extLst>
          </p:cNvPr>
          <p:cNvSpPr>
            <a:spLocks noGrp="1"/>
          </p:cNvSpPr>
          <p:nvPr>
            <p:ph type="title"/>
          </p:nvPr>
        </p:nvSpPr>
        <p:spPr>
          <a:xfrm>
            <a:off x="838200" y="625042"/>
            <a:ext cx="10515600" cy="914074"/>
          </a:xfrm>
        </p:spPr>
        <p:txBody>
          <a:bodyPr/>
          <a:lstStyle/>
          <a:p>
            <a:pPr>
              <a:lnSpc>
                <a:spcPts val="3240"/>
              </a:lnSpc>
            </a:pPr>
            <a:r>
              <a:rPr lang="en-GB" sz="2200" dirty="0"/>
              <a:t>GO-TO-MARKET ROADMAP</a:t>
            </a:r>
            <a:br>
              <a:rPr lang="en-GB" sz="2200" dirty="0"/>
            </a:br>
            <a:r>
              <a:rPr lang="en-GB" sz="2200" b="0" dirty="0"/>
              <a:t>KEY DATES</a:t>
            </a:r>
          </a:p>
        </p:txBody>
      </p:sp>
      <p:sp>
        <p:nvSpPr>
          <p:cNvPr id="19" name="Rectangle 18">
            <a:extLst>
              <a:ext uri="{FF2B5EF4-FFF2-40B4-BE49-F238E27FC236}">
                <a16:creationId xmlns:a16="http://schemas.microsoft.com/office/drawing/2014/main" id="{578E8798-5CE9-C97F-0E4D-5EFC47EB25B3}"/>
              </a:ext>
            </a:extLst>
          </p:cNvPr>
          <p:cNvSpPr/>
          <p:nvPr/>
        </p:nvSpPr>
        <p:spPr>
          <a:xfrm>
            <a:off x="0" y="0"/>
            <a:ext cx="12192000" cy="78735"/>
          </a:xfrm>
          <a:prstGeom prst="rect">
            <a:avLst/>
          </a:prstGeom>
          <a:gradFill>
            <a:gsLst>
              <a:gs pos="0">
                <a:schemeClr val="accent1"/>
              </a:gs>
              <a:gs pos="28000">
                <a:schemeClr val="tx2">
                  <a:lumMod val="40000"/>
                  <a:lumOff val="60000"/>
                </a:schemeClr>
              </a:gs>
              <a:gs pos="61000">
                <a:schemeClr val="accent1">
                  <a:lumMod val="60000"/>
                  <a:lumOff val="4000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8502DA7B-C433-26E9-9BF7-8E83EA468850}"/>
              </a:ext>
            </a:extLst>
          </p:cNvPr>
          <p:cNvCxnSpPr>
            <a:cxnSpLocks/>
          </p:cNvCxnSpPr>
          <p:nvPr/>
        </p:nvCxnSpPr>
        <p:spPr>
          <a:xfrm>
            <a:off x="839788" y="2386241"/>
            <a:ext cx="10512425" cy="0"/>
          </a:xfrm>
          <a:prstGeom prst="line">
            <a:avLst/>
          </a:prstGeom>
          <a:ln>
            <a:solidFill>
              <a:schemeClr val="accent1">
                <a:lumMod val="60000"/>
                <a:lumOff val="40000"/>
                <a:alpha val="60000"/>
              </a:schemeClr>
            </a:solidFill>
          </a:ln>
        </p:spPr>
        <p:style>
          <a:lnRef idx="1">
            <a:schemeClr val="accent1"/>
          </a:lnRef>
          <a:fillRef idx="0">
            <a:schemeClr val="accent1"/>
          </a:fillRef>
          <a:effectRef idx="0">
            <a:schemeClr val="accent1"/>
          </a:effectRef>
          <a:fontRef idx="minor">
            <a:schemeClr val="tx1"/>
          </a:fontRef>
        </p:style>
      </p:cxnSp>
      <p:sp>
        <p:nvSpPr>
          <p:cNvPr id="11" name="Title 4">
            <a:extLst>
              <a:ext uri="{FF2B5EF4-FFF2-40B4-BE49-F238E27FC236}">
                <a16:creationId xmlns:a16="http://schemas.microsoft.com/office/drawing/2014/main" id="{7577F175-8741-1E79-7AB3-57827AF8FE7F}"/>
              </a:ext>
            </a:extLst>
          </p:cNvPr>
          <p:cNvSpPr txBox="1">
            <a:spLocks/>
          </p:cNvSpPr>
          <p:nvPr/>
        </p:nvSpPr>
        <p:spPr>
          <a:xfrm>
            <a:off x="839788" y="2519416"/>
            <a:ext cx="1997496" cy="585519"/>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marL="0" marR="0" lvl="0" indent="0" algn="l" defTabSz="914400" rtl="0" eaLnBrk="1" fontAlgn="auto" latinLnBrk="0" hangingPunct="1">
              <a:lnSpc>
                <a:spcPts val="1780"/>
              </a:lnSpc>
              <a:spcBef>
                <a:spcPct val="0"/>
              </a:spcBef>
              <a:spcAft>
                <a:spcPts val="0"/>
              </a:spcAft>
              <a:buClrTx/>
              <a:buSzTx/>
              <a:buFontTx/>
              <a:buNone/>
              <a:tabLst/>
              <a:defRPr/>
            </a:pPr>
            <a:r>
              <a:rPr kumimoji="0" lang="en-US" sz="1400" i="0" u="none" strike="noStrike" kern="1200" cap="none" spc="0" normalizeH="0" baseline="0" noProof="0" dirty="0">
                <a:ln>
                  <a:noFill/>
                </a:ln>
                <a:effectLst/>
                <a:uLnTx/>
                <a:uFillTx/>
                <a:latin typeface="Montserrat" pitchFamily="2" charset="77"/>
                <a:ea typeface="+mj-ea"/>
                <a:cs typeface="+mj-cs"/>
              </a:rPr>
              <a:t>Product and service management</a:t>
            </a:r>
            <a:endParaRPr kumimoji="0" lang="en-GB" sz="1400" i="0" u="none" strike="noStrike" kern="1200" cap="none" spc="0" normalizeH="0" baseline="0" noProof="0" dirty="0">
              <a:ln>
                <a:noFill/>
              </a:ln>
              <a:effectLst/>
              <a:uLnTx/>
              <a:uFillTx/>
              <a:latin typeface="Montserrat" pitchFamily="2" charset="77"/>
              <a:ea typeface="+mj-ea"/>
              <a:cs typeface="+mj-cs"/>
            </a:endParaRPr>
          </a:p>
        </p:txBody>
      </p:sp>
      <p:cxnSp>
        <p:nvCxnSpPr>
          <p:cNvPr id="12" name="Straight Connector 11">
            <a:extLst>
              <a:ext uri="{FF2B5EF4-FFF2-40B4-BE49-F238E27FC236}">
                <a16:creationId xmlns:a16="http://schemas.microsoft.com/office/drawing/2014/main" id="{3AA9B6EB-26BE-FF14-19BB-B4F13065FF98}"/>
              </a:ext>
            </a:extLst>
          </p:cNvPr>
          <p:cNvCxnSpPr>
            <a:cxnSpLocks/>
          </p:cNvCxnSpPr>
          <p:nvPr/>
        </p:nvCxnSpPr>
        <p:spPr>
          <a:xfrm>
            <a:off x="839788" y="3199505"/>
            <a:ext cx="10512425" cy="0"/>
          </a:xfrm>
          <a:prstGeom prst="line">
            <a:avLst/>
          </a:prstGeom>
          <a:ln>
            <a:solidFill>
              <a:schemeClr val="accent1">
                <a:lumMod val="60000"/>
                <a:lumOff val="40000"/>
                <a:alpha val="60000"/>
              </a:schemeClr>
            </a:solidFill>
          </a:ln>
        </p:spPr>
        <p:style>
          <a:lnRef idx="1">
            <a:schemeClr val="accent1"/>
          </a:lnRef>
          <a:fillRef idx="0">
            <a:schemeClr val="accent1"/>
          </a:fillRef>
          <a:effectRef idx="0">
            <a:schemeClr val="accent1"/>
          </a:effectRef>
          <a:fontRef idx="minor">
            <a:schemeClr val="tx1"/>
          </a:fontRef>
        </p:style>
      </p:cxnSp>
      <p:sp>
        <p:nvSpPr>
          <p:cNvPr id="13" name="Title 4">
            <a:extLst>
              <a:ext uri="{FF2B5EF4-FFF2-40B4-BE49-F238E27FC236}">
                <a16:creationId xmlns:a16="http://schemas.microsoft.com/office/drawing/2014/main" id="{4BD87FD2-BE84-BB94-157F-B12688B2E4D7}"/>
              </a:ext>
            </a:extLst>
          </p:cNvPr>
          <p:cNvSpPr txBox="1">
            <a:spLocks/>
          </p:cNvSpPr>
          <p:nvPr/>
        </p:nvSpPr>
        <p:spPr>
          <a:xfrm>
            <a:off x="839788" y="3338008"/>
            <a:ext cx="1997496" cy="568403"/>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marL="0" marR="0" lvl="0" indent="0" algn="l" defTabSz="914400" rtl="0" eaLnBrk="1" fontAlgn="auto" latinLnBrk="0" hangingPunct="1">
              <a:lnSpc>
                <a:spcPts val="1780"/>
              </a:lnSpc>
              <a:spcBef>
                <a:spcPct val="0"/>
              </a:spcBef>
              <a:spcAft>
                <a:spcPts val="0"/>
              </a:spcAft>
              <a:buClrTx/>
              <a:buSzTx/>
              <a:buFontTx/>
              <a:buNone/>
              <a:tabLst/>
              <a:defRPr/>
            </a:pPr>
            <a:r>
              <a:rPr kumimoji="0" lang="en-US" sz="1400" i="0" u="none" strike="noStrike" kern="1200" cap="none" spc="0" normalizeH="0" baseline="0" noProof="0" dirty="0">
                <a:ln>
                  <a:noFill/>
                </a:ln>
                <a:effectLst/>
                <a:uLnTx/>
                <a:uFillTx/>
                <a:latin typeface="Montserrat" pitchFamily="2" charset="77"/>
                <a:ea typeface="+mj-ea"/>
                <a:cs typeface="+mj-cs"/>
              </a:rPr>
              <a:t>Branding and marketing</a:t>
            </a:r>
            <a:endParaRPr kumimoji="0" lang="en-GB" sz="1400" i="0" u="none" strike="noStrike" kern="1200" cap="none" spc="0" normalizeH="0" baseline="0" noProof="0" dirty="0">
              <a:ln>
                <a:noFill/>
              </a:ln>
              <a:effectLst/>
              <a:uLnTx/>
              <a:uFillTx/>
              <a:latin typeface="Montserrat" pitchFamily="2" charset="77"/>
              <a:ea typeface="+mj-ea"/>
              <a:cs typeface="+mj-cs"/>
            </a:endParaRPr>
          </a:p>
        </p:txBody>
      </p:sp>
      <p:cxnSp>
        <p:nvCxnSpPr>
          <p:cNvPr id="14" name="Straight Connector 13">
            <a:extLst>
              <a:ext uri="{FF2B5EF4-FFF2-40B4-BE49-F238E27FC236}">
                <a16:creationId xmlns:a16="http://schemas.microsoft.com/office/drawing/2014/main" id="{3C3724FA-ED04-1E35-0776-6374FD8C8553}"/>
              </a:ext>
            </a:extLst>
          </p:cNvPr>
          <p:cNvCxnSpPr>
            <a:cxnSpLocks/>
          </p:cNvCxnSpPr>
          <p:nvPr/>
        </p:nvCxnSpPr>
        <p:spPr>
          <a:xfrm>
            <a:off x="839788" y="4019814"/>
            <a:ext cx="10512425" cy="0"/>
          </a:xfrm>
          <a:prstGeom prst="line">
            <a:avLst/>
          </a:prstGeom>
          <a:ln>
            <a:solidFill>
              <a:schemeClr val="accent1">
                <a:lumMod val="60000"/>
                <a:lumOff val="40000"/>
                <a:alpha val="60000"/>
              </a:schemeClr>
            </a:solidFill>
          </a:ln>
        </p:spPr>
        <p:style>
          <a:lnRef idx="1">
            <a:schemeClr val="accent1"/>
          </a:lnRef>
          <a:fillRef idx="0">
            <a:schemeClr val="accent1"/>
          </a:fillRef>
          <a:effectRef idx="0">
            <a:schemeClr val="accent1"/>
          </a:effectRef>
          <a:fontRef idx="minor">
            <a:schemeClr val="tx1"/>
          </a:fontRef>
        </p:style>
      </p:cxnSp>
      <p:sp>
        <p:nvSpPr>
          <p:cNvPr id="18" name="Title 4">
            <a:extLst>
              <a:ext uri="{FF2B5EF4-FFF2-40B4-BE49-F238E27FC236}">
                <a16:creationId xmlns:a16="http://schemas.microsoft.com/office/drawing/2014/main" id="{5BB39A16-765E-74B0-62C4-A41CF79E6579}"/>
              </a:ext>
            </a:extLst>
          </p:cNvPr>
          <p:cNvSpPr txBox="1">
            <a:spLocks/>
          </p:cNvSpPr>
          <p:nvPr/>
        </p:nvSpPr>
        <p:spPr>
          <a:xfrm>
            <a:off x="839788" y="4129670"/>
            <a:ext cx="1997496" cy="585537"/>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marL="0" marR="0" lvl="0" indent="0" algn="l" defTabSz="914400" rtl="0" eaLnBrk="1" fontAlgn="auto" latinLnBrk="0" hangingPunct="1">
              <a:lnSpc>
                <a:spcPts val="1780"/>
              </a:lnSpc>
              <a:spcBef>
                <a:spcPct val="0"/>
              </a:spcBef>
              <a:spcAft>
                <a:spcPts val="0"/>
              </a:spcAft>
              <a:buClrTx/>
              <a:buSzTx/>
              <a:buFontTx/>
              <a:buNone/>
              <a:tabLst/>
              <a:defRPr/>
            </a:pPr>
            <a:r>
              <a:rPr kumimoji="0" lang="en-US" sz="1400" i="0" u="none" strike="noStrike" kern="1200" cap="none" spc="0" normalizeH="0" baseline="0" noProof="0" dirty="0">
                <a:ln>
                  <a:noFill/>
                </a:ln>
                <a:effectLst/>
                <a:uLnTx/>
                <a:uFillTx/>
                <a:latin typeface="Montserrat" pitchFamily="2" charset="77"/>
                <a:ea typeface="+mj-ea"/>
                <a:cs typeface="+mj-cs"/>
              </a:rPr>
              <a:t>Channel management</a:t>
            </a:r>
            <a:endParaRPr kumimoji="0" lang="en-GB" sz="1400" i="0" u="none" strike="noStrike" kern="1200" cap="none" spc="0" normalizeH="0" baseline="0" noProof="0" dirty="0">
              <a:ln>
                <a:noFill/>
              </a:ln>
              <a:effectLst/>
              <a:uLnTx/>
              <a:uFillTx/>
              <a:latin typeface="Montserrat" pitchFamily="2" charset="77"/>
              <a:ea typeface="+mj-ea"/>
              <a:cs typeface="+mj-cs"/>
            </a:endParaRPr>
          </a:p>
        </p:txBody>
      </p:sp>
      <p:cxnSp>
        <p:nvCxnSpPr>
          <p:cNvPr id="20" name="Straight Connector 19">
            <a:extLst>
              <a:ext uri="{FF2B5EF4-FFF2-40B4-BE49-F238E27FC236}">
                <a16:creationId xmlns:a16="http://schemas.microsoft.com/office/drawing/2014/main" id="{E8AFC420-EB34-3A78-FD89-BA557EFC53A1}"/>
              </a:ext>
            </a:extLst>
          </p:cNvPr>
          <p:cNvCxnSpPr>
            <a:cxnSpLocks/>
          </p:cNvCxnSpPr>
          <p:nvPr/>
        </p:nvCxnSpPr>
        <p:spPr>
          <a:xfrm>
            <a:off x="839788" y="4828611"/>
            <a:ext cx="10512425" cy="0"/>
          </a:xfrm>
          <a:prstGeom prst="line">
            <a:avLst/>
          </a:prstGeom>
          <a:ln>
            <a:solidFill>
              <a:schemeClr val="accent1">
                <a:lumMod val="60000"/>
                <a:lumOff val="40000"/>
                <a:alpha val="60000"/>
              </a:schemeClr>
            </a:solidFill>
          </a:ln>
        </p:spPr>
        <p:style>
          <a:lnRef idx="1">
            <a:schemeClr val="accent1"/>
          </a:lnRef>
          <a:fillRef idx="0">
            <a:schemeClr val="accent1"/>
          </a:fillRef>
          <a:effectRef idx="0">
            <a:schemeClr val="accent1"/>
          </a:effectRef>
          <a:fontRef idx="minor">
            <a:schemeClr val="tx1"/>
          </a:fontRef>
        </p:style>
      </p:cxnSp>
      <p:sp>
        <p:nvSpPr>
          <p:cNvPr id="21" name="Title 4">
            <a:extLst>
              <a:ext uri="{FF2B5EF4-FFF2-40B4-BE49-F238E27FC236}">
                <a16:creationId xmlns:a16="http://schemas.microsoft.com/office/drawing/2014/main" id="{87854FB5-A575-CD77-3FE2-96FE797ACB7D}"/>
              </a:ext>
            </a:extLst>
          </p:cNvPr>
          <p:cNvSpPr txBox="1">
            <a:spLocks/>
          </p:cNvSpPr>
          <p:nvPr/>
        </p:nvSpPr>
        <p:spPr>
          <a:xfrm>
            <a:off x="839788" y="4976056"/>
            <a:ext cx="1116427" cy="585529"/>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marL="0" marR="0" lvl="0" indent="0" algn="l" defTabSz="914400" rtl="0" eaLnBrk="1" fontAlgn="auto" latinLnBrk="0" hangingPunct="1">
              <a:lnSpc>
                <a:spcPts val="1780"/>
              </a:lnSpc>
              <a:spcBef>
                <a:spcPct val="0"/>
              </a:spcBef>
              <a:spcAft>
                <a:spcPts val="0"/>
              </a:spcAft>
              <a:buClrTx/>
              <a:buSzTx/>
              <a:buFontTx/>
              <a:buNone/>
              <a:tabLst/>
              <a:defRPr/>
            </a:pPr>
            <a:r>
              <a:rPr kumimoji="0" lang="en-US" sz="1400" i="0" u="none" strike="noStrike" kern="1200" cap="none" spc="0" normalizeH="0" baseline="0" noProof="0" dirty="0">
                <a:ln>
                  <a:noFill/>
                </a:ln>
                <a:effectLst/>
                <a:uLnTx/>
                <a:uFillTx/>
                <a:latin typeface="Montserrat" pitchFamily="2" charset="77"/>
                <a:ea typeface="+mj-ea"/>
                <a:cs typeface="+mj-cs"/>
              </a:rPr>
              <a:t>Sales and post-sales</a:t>
            </a:r>
            <a:endParaRPr kumimoji="0" lang="en-GB" sz="1400" i="0" u="none" strike="noStrike" kern="1200" cap="none" spc="0" normalizeH="0" baseline="0" noProof="0" dirty="0">
              <a:ln>
                <a:noFill/>
              </a:ln>
              <a:effectLst/>
              <a:uLnTx/>
              <a:uFillTx/>
              <a:latin typeface="Montserrat" pitchFamily="2" charset="77"/>
              <a:ea typeface="+mj-ea"/>
              <a:cs typeface="+mj-cs"/>
            </a:endParaRPr>
          </a:p>
        </p:txBody>
      </p:sp>
      <p:sp>
        <p:nvSpPr>
          <p:cNvPr id="22" name="Title 4">
            <a:extLst>
              <a:ext uri="{FF2B5EF4-FFF2-40B4-BE49-F238E27FC236}">
                <a16:creationId xmlns:a16="http://schemas.microsoft.com/office/drawing/2014/main" id="{39914EA2-66D3-226D-5475-A5EC6EB2EAB5}"/>
              </a:ext>
            </a:extLst>
          </p:cNvPr>
          <p:cNvSpPr txBox="1">
            <a:spLocks/>
          </p:cNvSpPr>
          <p:nvPr/>
        </p:nvSpPr>
        <p:spPr>
          <a:xfrm>
            <a:off x="860108" y="1991380"/>
            <a:ext cx="994988" cy="189896"/>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030AFC">
                    <a:lumMod val="40000"/>
                    <a:lumOff val="60000"/>
                  </a:srgbClr>
                </a:solidFill>
                <a:effectLst/>
                <a:uLnTx/>
                <a:uFillTx/>
                <a:latin typeface="Montserrat" pitchFamily="2" charset="77"/>
                <a:ea typeface="+mj-ea"/>
                <a:cs typeface="+mj-cs"/>
              </a:rPr>
              <a:t>20XX | JAN</a:t>
            </a:r>
            <a:endParaRPr kumimoji="0" lang="en-GB" sz="1200" b="0" i="0" u="none" strike="noStrike" kern="1200" cap="none" spc="0" normalizeH="0" baseline="0" noProof="0" dirty="0">
              <a:ln>
                <a:noFill/>
              </a:ln>
              <a:solidFill>
                <a:srgbClr val="030AFC">
                  <a:lumMod val="40000"/>
                  <a:lumOff val="60000"/>
                </a:srgbClr>
              </a:solidFill>
              <a:effectLst/>
              <a:uLnTx/>
              <a:uFillTx/>
              <a:latin typeface="Montserrat" pitchFamily="2" charset="77"/>
              <a:ea typeface="+mj-ea"/>
              <a:cs typeface="+mj-cs"/>
            </a:endParaRPr>
          </a:p>
        </p:txBody>
      </p:sp>
      <p:sp>
        <p:nvSpPr>
          <p:cNvPr id="37" name="Title 4">
            <a:extLst>
              <a:ext uri="{FF2B5EF4-FFF2-40B4-BE49-F238E27FC236}">
                <a16:creationId xmlns:a16="http://schemas.microsoft.com/office/drawing/2014/main" id="{7E404DD1-3E84-45D3-2884-2B0F0FF30A59}"/>
              </a:ext>
            </a:extLst>
          </p:cNvPr>
          <p:cNvSpPr txBox="1">
            <a:spLocks/>
          </p:cNvSpPr>
          <p:nvPr/>
        </p:nvSpPr>
        <p:spPr>
          <a:xfrm>
            <a:off x="1842300" y="1991380"/>
            <a:ext cx="994988" cy="189896"/>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030AFC">
                    <a:lumMod val="40000"/>
                    <a:lumOff val="60000"/>
                  </a:srgbClr>
                </a:solidFill>
                <a:effectLst/>
                <a:uLnTx/>
                <a:uFillTx/>
                <a:latin typeface="Montserrat" pitchFamily="2" charset="77"/>
                <a:ea typeface="+mj-ea"/>
                <a:cs typeface="+mj-cs"/>
              </a:rPr>
              <a:t>FEB</a:t>
            </a:r>
            <a:endParaRPr kumimoji="0" lang="en-GB" sz="1200" b="0" i="0" u="none" strike="noStrike" kern="1200" cap="none" spc="0" normalizeH="0" baseline="0" noProof="0" dirty="0">
              <a:ln>
                <a:noFill/>
              </a:ln>
              <a:solidFill>
                <a:srgbClr val="030AFC">
                  <a:lumMod val="40000"/>
                  <a:lumOff val="60000"/>
                </a:srgbClr>
              </a:solidFill>
              <a:effectLst/>
              <a:uLnTx/>
              <a:uFillTx/>
              <a:latin typeface="Montserrat" pitchFamily="2" charset="77"/>
              <a:ea typeface="+mj-ea"/>
              <a:cs typeface="+mj-cs"/>
            </a:endParaRPr>
          </a:p>
        </p:txBody>
      </p:sp>
      <p:sp>
        <p:nvSpPr>
          <p:cNvPr id="38" name="Title 4">
            <a:extLst>
              <a:ext uri="{FF2B5EF4-FFF2-40B4-BE49-F238E27FC236}">
                <a16:creationId xmlns:a16="http://schemas.microsoft.com/office/drawing/2014/main" id="{FBB2BC15-4022-7083-E197-826B488EE7C8}"/>
              </a:ext>
            </a:extLst>
          </p:cNvPr>
          <p:cNvSpPr txBox="1">
            <a:spLocks/>
          </p:cNvSpPr>
          <p:nvPr/>
        </p:nvSpPr>
        <p:spPr>
          <a:xfrm>
            <a:off x="3337489" y="1991380"/>
            <a:ext cx="994988" cy="189896"/>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030AFC">
                    <a:lumMod val="40000"/>
                    <a:lumOff val="60000"/>
                  </a:srgbClr>
                </a:solidFill>
                <a:effectLst/>
                <a:uLnTx/>
                <a:uFillTx/>
                <a:latin typeface="Montserrat" pitchFamily="2" charset="77"/>
                <a:ea typeface="+mj-ea"/>
                <a:cs typeface="+mj-cs"/>
              </a:rPr>
              <a:t>MAR</a:t>
            </a:r>
            <a:endParaRPr kumimoji="0" lang="en-GB" sz="1200" b="0" i="0" u="none" strike="noStrike" kern="1200" cap="none" spc="0" normalizeH="0" baseline="0" noProof="0" dirty="0">
              <a:ln>
                <a:noFill/>
              </a:ln>
              <a:solidFill>
                <a:srgbClr val="030AFC">
                  <a:lumMod val="40000"/>
                  <a:lumOff val="60000"/>
                </a:srgbClr>
              </a:solidFill>
              <a:effectLst/>
              <a:uLnTx/>
              <a:uFillTx/>
              <a:latin typeface="Montserrat" pitchFamily="2" charset="77"/>
              <a:ea typeface="+mj-ea"/>
              <a:cs typeface="+mj-cs"/>
            </a:endParaRPr>
          </a:p>
        </p:txBody>
      </p:sp>
      <p:sp>
        <p:nvSpPr>
          <p:cNvPr id="39" name="Title 4">
            <a:extLst>
              <a:ext uri="{FF2B5EF4-FFF2-40B4-BE49-F238E27FC236}">
                <a16:creationId xmlns:a16="http://schemas.microsoft.com/office/drawing/2014/main" id="{B1857E08-D294-B7E2-A5B0-E06B68963F1C}"/>
              </a:ext>
            </a:extLst>
          </p:cNvPr>
          <p:cNvSpPr txBox="1">
            <a:spLocks/>
          </p:cNvSpPr>
          <p:nvPr/>
        </p:nvSpPr>
        <p:spPr>
          <a:xfrm>
            <a:off x="4832678" y="1991380"/>
            <a:ext cx="994988" cy="189896"/>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030AFC">
                    <a:lumMod val="40000"/>
                    <a:lumOff val="60000"/>
                  </a:srgbClr>
                </a:solidFill>
                <a:effectLst/>
                <a:uLnTx/>
                <a:uFillTx/>
                <a:latin typeface="Montserrat" pitchFamily="2" charset="77"/>
                <a:ea typeface="+mj-ea"/>
                <a:cs typeface="+mj-cs"/>
              </a:rPr>
              <a:t>APR</a:t>
            </a:r>
            <a:endParaRPr kumimoji="0" lang="en-GB" sz="1200" b="0" i="0" u="none" strike="noStrike" kern="1200" cap="none" spc="0" normalizeH="0" baseline="0" noProof="0" dirty="0">
              <a:ln>
                <a:noFill/>
              </a:ln>
              <a:solidFill>
                <a:srgbClr val="030AFC">
                  <a:lumMod val="40000"/>
                  <a:lumOff val="60000"/>
                </a:srgbClr>
              </a:solidFill>
              <a:effectLst/>
              <a:uLnTx/>
              <a:uFillTx/>
              <a:latin typeface="Montserrat" pitchFamily="2" charset="77"/>
              <a:ea typeface="+mj-ea"/>
              <a:cs typeface="+mj-cs"/>
            </a:endParaRPr>
          </a:p>
        </p:txBody>
      </p:sp>
      <p:sp>
        <p:nvSpPr>
          <p:cNvPr id="40" name="Title 4">
            <a:extLst>
              <a:ext uri="{FF2B5EF4-FFF2-40B4-BE49-F238E27FC236}">
                <a16:creationId xmlns:a16="http://schemas.microsoft.com/office/drawing/2014/main" id="{281A0A03-7589-553D-C02A-D5769F54B8E2}"/>
              </a:ext>
            </a:extLst>
          </p:cNvPr>
          <p:cNvSpPr txBox="1">
            <a:spLocks/>
          </p:cNvSpPr>
          <p:nvPr/>
        </p:nvSpPr>
        <p:spPr>
          <a:xfrm>
            <a:off x="6332685" y="1991380"/>
            <a:ext cx="994988" cy="189896"/>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030AFC">
                    <a:lumMod val="40000"/>
                    <a:lumOff val="60000"/>
                  </a:srgbClr>
                </a:solidFill>
                <a:effectLst/>
                <a:uLnTx/>
                <a:uFillTx/>
                <a:latin typeface="Montserrat" pitchFamily="2" charset="77"/>
                <a:ea typeface="+mj-ea"/>
                <a:cs typeface="+mj-cs"/>
              </a:rPr>
              <a:t>MAY</a:t>
            </a:r>
            <a:endParaRPr kumimoji="0" lang="en-GB" sz="1200" b="0" i="0" u="none" strike="noStrike" kern="1200" cap="none" spc="0" normalizeH="0" baseline="0" noProof="0" dirty="0">
              <a:ln>
                <a:noFill/>
              </a:ln>
              <a:solidFill>
                <a:srgbClr val="030AFC">
                  <a:lumMod val="40000"/>
                  <a:lumOff val="60000"/>
                </a:srgbClr>
              </a:solidFill>
              <a:effectLst/>
              <a:uLnTx/>
              <a:uFillTx/>
              <a:latin typeface="Montserrat" pitchFamily="2" charset="77"/>
              <a:ea typeface="+mj-ea"/>
              <a:cs typeface="+mj-cs"/>
            </a:endParaRPr>
          </a:p>
        </p:txBody>
      </p:sp>
      <p:sp>
        <p:nvSpPr>
          <p:cNvPr id="41" name="Title 4">
            <a:extLst>
              <a:ext uri="{FF2B5EF4-FFF2-40B4-BE49-F238E27FC236}">
                <a16:creationId xmlns:a16="http://schemas.microsoft.com/office/drawing/2014/main" id="{013B165D-8D0B-3CA5-CEBE-8D92C2D5C201}"/>
              </a:ext>
            </a:extLst>
          </p:cNvPr>
          <p:cNvSpPr txBox="1">
            <a:spLocks/>
          </p:cNvSpPr>
          <p:nvPr/>
        </p:nvSpPr>
        <p:spPr>
          <a:xfrm>
            <a:off x="7837717" y="1991380"/>
            <a:ext cx="994988" cy="189896"/>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030AFC">
                    <a:lumMod val="40000"/>
                    <a:lumOff val="60000"/>
                  </a:srgbClr>
                </a:solidFill>
                <a:effectLst/>
                <a:uLnTx/>
                <a:uFillTx/>
                <a:latin typeface="Montserrat" pitchFamily="2" charset="77"/>
                <a:ea typeface="+mj-ea"/>
                <a:cs typeface="+mj-cs"/>
              </a:rPr>
              <a:t>JUN</a:t>
            </a:r>
            <a:endParaRPr kumimoji="0" lang="en-GB" sz="1200" b="0" i="0" u="none" strike="noStrike" kern="1200" cap="none" spc="0" normalizeH="0" baseline="0" noProof="0" dirty="0">
              <a:ln>
                <a:noFill/>
              </a:ln>
              <a:solidFill>
                <a:srgbClr val="030AFC">
                  <a:lumMod val="40000"/>
                  <a:lumOff val="60000"/>
                </a:srgbClr>
              </a:solidFill>
              <a:effectLst/>
              <a:uLnTx/>
              <a:uFillTx/>
              <a:latin typeface="Montserrat" pitchFamily="2" charset="77"/>
              <a:ea typeface="+mj-ea"/>
              <a:cs typeface="+mj-cs"/>
            </a:endParaRPr>
          </a:p>
        </p:txBody>
      </p:sp>
      <p:sp>
        <p:nvSpPr>
          <p:cNvPr id="42" name="Title 4">
            <a:extLst>
              <a:ext uri="{FF2B5EF4-FFF2-40B4-BE49-F238E27FC236}">
                <a16:creationId xmlns:a16="http://schemas.microsoft.com/office/drawing/2014/main" id="{D6B8B5E8-4E85-4ABE-BE12-77BC694E6A71}"/>
              </a:ext>
            </a:extLst>
          </p:cNvPr>
          <p:cNvSpPr txBox="1">
            <a:spLocks/>
          </p:cNvSpPr>
          <p:nvPr/>
        </p:nvSpPr>
        <p:spPr>
          <a:xfrm>
            <a:off x="9335048" y="1991380"/>
            <a:ext cx="994988" cy="189896"/>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030AFC">
                    <a:lumMod val="40000"/>
                    <a:lumOff val="60000"/>
                  </a:srgbClr>
                </a:solidFill>
                <a:effectLst/>
                <a:uLnTx/>
                <a:uFillTx/>
                <a:latin typeface="Montserrat" pitchFamily="2" charset="77"/>
                <a:ea typeface="+mj-ea"/>
                <a:cs typeface="+mj-cs"/>
              </a:rPr>
              <a:t>JUL</a:t>
            </a:r>
            <a:endParaRPr kumimoji="0" lang="en-GB" sz="1200" b="0" i="0" u="none" strike="noStrike" kern="1200" cap="none" spc="0" normalizeH="0" baseline="0" noProof="0" dirty="0">
              <a:ln>
                <a:noFill/>
              </a:ln>
              <a:solidFill>
                <a:srgbClr val="030AFC">
                  <a:lumMod val="40000"/>
                  <a:lumOff val="60000"/>
                </a:srgbClr>
              </a:solidFill>
              <a:effectLst/>
              <a:uLnTx/>
              <a:uFillTx/>
              <a:latin typeface="Montserrat" pitchFamily="2" charset="77"/>
              <a:ea typeface="+mj-ea"/>
              <a:cs typeface="+mj-cs"/>
            </a:endParaRPr>
          </a:p>
        </p:txBody>
      </p:sp>
      <p:grpSp>
        <p:nvGrpSpPr>
          <p:cNvPr id="43" name="Group 42">
            <a:extLst>
              <a:ext uri="{FF2B5EF4-FFF2-40B4-BE49-F238E27FC236}">
                <a16:creationId xmlns:a16="http://schemas.microsoft.com/office/drawing/2014/main" id="{A7D1C16C-6027-46A1-FB89-021F1983BE84}"/>
              </a:ext>
            </a:extLst>
          </p:cNvPr>
          <p:cNvGrpSpPr/>
          <p:nvPr/>
        </p:nvGrpSpPr>
        <p:grpSpPr>
          <a:xfrm>
            <a:off x="3438251" y="2543661"/>
            <a:ext cx="1603170" cy="756575"/>
            <a:chOff x="1259389" y="4185936"/>
            <a:chExt cx="616904" cy="352269"/>
          </a:xfrm>
          <a:gradFill>
            <a:gsLst>
              <a:gs pos="64000">
                <a:srgbClr val="3155EA"/>
              </a:gs>
              <a:gs pos="91000">
                <a:schemeClr val="accent2">
                  <a:lumMod val="75000"/>
                </a:schemeClr>
              </a:gs>
              <a:gs pos="31000">
                <a:schemeClr val="accent2"/>
              </a:gs>
            </a:gsLst>
            <a:lin ang="2700000" scaled="1"/>
          </a:gradFill>
        </p:grpSpPr>
        <p:sp>
          <p:nvSpPr>
            <p:cNvPr id="44" name="Rounded Rectangle 43">
              <a:extLst>
                <a:ext uri="{FF2B5EF4-FFF2-40B4-BE49-F238E27FC236}">
                  <a16:creationId xmlns:a16="http://schemas.microsoft.com/office/drawing/2014/main" id="{5C6A5C73-2322-4EEC-8D80-88C669951498}"/>
                </a:ext>
              </a:extLst>
            </p:cNvPr>
            <p:cNvSpPr/>
            <p:nvPr/>
          </p:nvSpPr>
          <p:spPr>
            <a:xfrm>
              <a:off x="1305354" y="4185936"/>
              <a:ext cx="570939" cy="3522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100"/>
                </a:spcBef>
                <a:spcAft>
                  <a:spcPts val="10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ontserrat" pitchFamily="2" charset="77"/>
                  <a:ea typeface="+mn-ea"/>
                  <a:cs typeface="+mn-cs"/>
                </a:rPr>
                <a:t>GO/NO-GO</a:t>
              </a:r>
              <a:br>
                <a:rPr kumimoji="0" lang="en-US" sz="1200" b="1" i="0" u="none" strike="noStrike" kern="1200" cap="none" spc="0" normalizeH="0" baseline="0" noProof="0" dirty="0">
                  <a:ln>
                    <a:noFill/>
                  </a:ln>
                  <a:solidFill>
                    <a:srgbClr val="FFFFFF"/>
                  </a:solidFill>
                  <a:effectLst/>
                  <a:uLnTx/>
                  <a:uFillTx/>
                  <a:latin typeface="Montserrat" pitchFamily="2" charset="77"/>
                  <a:ea typeface="+mn-ea"/>
                  <a:cs typeface="+mn-cs"/>
                </a:rPr>
              </a:br>
              <a:r>
                <a:rPr kumimoji="0" lang="en-US" sz="1200" b="0" i="0" u="none" strike="noStrike" kern="1200" cap="none" spc="0" normalizeH="0" baseline="0" noProof="0" dirty="0">
                  <a:ln>
                    <a:noFill/>
                  </a:ln>
                  <a:solidFill>
                    <a:srgbClr val="FFFFFF"/>
                  </a:solidFill>
                  <a:effectLst/>
                  <a:uLnTx/>
                  <a:uFillTx/>
                  <a:latin typeface="Montserrat" pitchFamily="2" charset="77"/>
                  <a:ea typeface="+mn-ea"/>
                  <a:cs typeface="+mn-cs"/>
                </a:rPr>
                <a:t>March </a:t>
              </a:r>
              <a:r>
                <a:rPr lang="en-US" sz="1200" dirty="0">
                  <a:solidFill>
                    <a:srgbClr val="FFFFFF"/>
                  </a:solidFill>
                  <a:latin typeface="Montserrat" pitchFamily="2" charset="77"/>
                </a:rPr>
                <a:t>20</a:t>
              </a:r>
              <a:r>
                <a:rPr kumimoji="0" lang="en-US" sz="1200" b="0" i="0" u="none" strike="noStrike" kern="1200" cap="none" spc="0" normalizeH="0" baseline="0" noProof="0" dirty="0">
                  <a:ln>
                    <a:noFill/>
                  </a:ln>
                  <a:solidFill>
                    <a:srgbClr val="FFFFFF"/>
                  </a:solidFill>
                  <a:effectLst/>
                  <a:uLnTx/>
                  <a:uFillTx/>
                  <a:latin typeface="Montserrat" pitchFamily="2" charset="77"/>
                  <a:ea typeface="+mn-ea"/>
                  <a:cs typeface="+mn-cs"/>
                </a:rPr>
                <a:t>, 20XX</a:t>
              </a:r>
              <a:endParaRPr kumimoji="0" lang="en-UA" sz="1200" b="0" i="0" u="none" strike="noStrike" kern="1200" cap="none" spc="0" normalizeH="0" baseline="0" noProof="0" dirty="0">
                <a:ln>
                  <a:noFill/>
                </a:ln>
                <a:solidFill>
                  <a:srgbClr val="FFFFFF"/>
                </a:solidFill>
                <a:effectLst/>
                <a:uLnTx/>
                <a:uFillTx/>
                <a:latin typeface="Montserrat" pitchFamily="2" charset="77"/>
                <a:ea typeface="+mn-ea"/>
                <a:cs typeface="+mn-cs"/>
              </a:endParaRPr>
            </a:p>
          </p:txBody>
        </p:sp>
        <p:sp>
          <p:nvSpPr>
            <p:cNvPr id="45" name="Extract 44">
              <a:extLst>
                <a:ext uri="{FF2B5EF4-FFF2-40B4-BE49-F238E27FC236}">
                  <a16:creationId xmlns:a16="http://schemas.microsoft.com/office/drawing/2014/main" id="{78F8C9EB-EEFF-C18C-C364-12971292AA32}"/>
                </a:ext>
              </a:extLst>
            </p:cNvPr>
            <p:cNvSpPr/>
            <p:nvPr/>
          </p:nvSpPr>
          <p:spPr>
            <a:xfrm rot="16200000">
              <a:off x="1231856" y="4337995"/>
              <a:ext cx="103220" cy="48153"/>
            </a:xfrm>
            <a:prstGeom prst="flowChartExtra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100"/>
                </a:spcBef>
                <a:spcAft>
                  <a:spcPts val="100"/>
                </a:spcAft>
                <a:buClrTx/>
                <a:buSzTx/>
                <a:buFontTx/>
                <a:buNone/>
                <a:tabLst/>
                <a:defRPr/>
              </a:pPr>
              <a:endParaRPr kumimoji="0" lang="en-UA"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48" name="Group 47">
            <a:extLst>
              <a:ext uri="{FF2B5EF4-FFF2-40B4-BE49-F238E27FC236}">
                <a16:creationId xmlns:a16="http://schemas.microsoft.com/office/drawing/2014/main" id="{4BB98F11-3CE3-F5EA-7E87-216E65DF3502}"/>
              </a:ext>
            </a:extLst>
          </p:cNvPr>
          <p:cNvGrpSpPr/>
          <p:nvPr/>
        </p:nvGrpSpPr>
        <p:grpSpPr>
          <a:xfrm>
            <a:off x="6523060" y="3631827"/>
            <a:ext cx="1612310" cy="756575"/>
            <a:chOff x="1259389" y="4185936"/>
            <a:chExt cx="620421" cy="352269"/>
          </a:xfrm>
          <a:gradFill>
            <a:gsLst>
              <a:gs pos="64000">
                <a:srgbClr val="3155EA"/>
              </a:gs>
              <a:gs pos="91000">
                <a:schemeClr val="accent2">
                  <a:lumMod val="75000"/>
                </a:schemeClr>
              </a:gs>
              <a:gs pos="31000">
                <a:schemeClr val="accent2"/>
              </a:gs>
            </a:gsLst>
            <a:lin ang="2700000" scaled="1"/>
          </a:gradFill>
        </p:grpSpPr>
        <p:sp>
          <p:nvSpPr>
            <p:cNvPr id="49" name="Rounded Rectangle 48">
              <a:extLst>
                <a:ext uri="{FF2B5EF4-FFF2-40B4-BE49-F238E27FC236}">
                  <a16:creationId xmlns:a16="http://schemas.microsoft.com/office/drawing/2014/main" id="{EB3E9A7C-99E5-5215-5C42-46059AB4CBCB}"/>
                </a:ext>
              </a:extLst>
            </p:cNvPr>
            <p:cNvSpPr/>
            <p:nvPr/>
          </p:nvSpPr>
          <p:spPr>
            <a:xfrm>
              <a:off x="1305354" y="4185936"/>
              <a:ext cx="574456" cy="3522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100"/>
                </a:spcBef>
                <a:spcAft>
                  <a:spcPts val="10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ontserrat" pitchFamily="2" charset="77"/>
                  <a:ea typeface="+mn-ea"/>
                  <a:cs typeface="+mn-cs"/>
                </a:rPr>
                <a:t>SOFT LAUNCH</a:t>
              </a:r>
              <a:br>
                <a:rPr kumimoji="0" lang="en-US" sz="1200" b="1" i="0" u="none" strike="noStrike" kern="1200" cap="none" spc="0" normalizeH="0" baseline="0" noProof="0" dirty="0">
                  <a:ln>
                    <a:noFill/>
                  </a:ln>
                  <a:solidFill>
                    <a:srgbClr val="FFFFFF"/>
                  </a:solidFill>
                  <a:effectLst/>
                  <a:uLnTx/>
                  <a:uFillTx/>
                  <a:latin typeface="Montserrat" pitchFamily="2" charset="77"/>
                  <a:ea typeface="+mn-ea"/>
                  <a:cs typeface="+mn-cs"/>
                </a:rPr>
              </a:br>
              <a:r>
                <a:rPr kumimoji="0" lang="en-US" sz="1200" b="0" i="0" u="none" strike="noStrike" kern="1200" cap="none" spc="0" normalizeH="0" baseline="0" noProof="0" dirty="0">
                  <a:ln>
                    <a:noFill/>
                  </a:ln>
                  <a:solidFill>
                    <a:srgbClr val="FFFFFF"/>
                  </a:solidFill>
                  <a:effectLst/>
                  <a:uLnTx/>
                  <a:uFillTx/>
                  <a:latin typeface="Montserrat" pitchFamily="2" charset="77"/>
                  <a:ea typeface="+mn-ea"/>
                  <a:cs typeface="+mn-cs"/>
                </a:rPr>
                <a:t>April 29, 20XX</a:t>
              </a:r>
              <a:endParaRPr kumimoji="0" lang="en-UA" sz="1200" b="0" i="0" u="none" strike="noStrike" kern="1200" cap="none" spc="0" normalizeH="0" baseline="0" noProof="0" dirty="0">
                <a:ln>
                  <a:noFill/>
                </a:ln>
                <a:solidFill>
                  <a:srgbClr val="FFFFFF"/>
                </a:solidFill>
                <a:effectLst/>
                <a:uLnTx/>
                <a:uFillTx/>
                <a:latin typeface="Montserrat" pitchFamily="2" charset="77"/>
                <a:ea typeface="+mn-ea"/>
                <a:cs typeface="+mn-cs"/>
              </a:endParaRPr>
            </a:p>
          </p:txBody>
        </p:sp>
        <p:sp>
          <p:nvSpPr>
            <p:cNvPr id="50" name="Extract 49">
              <a:extLst>
                <a:ext uri="{FF2B5EF4-FFF2-40B4-BE49-F238E27FC236}">
                  <a16:creationId xmlns:a16="http://schemas.microsoft.com/office/drawing/2014/main" id="{E17A2C0C-A50C-26F5-B7F6-8EF07A3466F6}"/>
                </a:ext>
              </a:extLst>
            </p:cNvPr>
            <p:cNvSpPr/>
            <p:nvPr/>
          </p:nvSpPr>
          <p:spPr>
            <a:xfrm rot="16200000">
              <a:off x="1231856" y="4337995"/>
              <a:ext cx="103220" cy="48153"/>
            </a:xfrm>
            <a:prstGeom prst="flowChartExtra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100"/>
                </a:spcBef>
                <a:spcAft>
                  <a:spcPts val="100"/>
                </a:spcAft>
                <a:buClrTx/>
                <a:buSzTx/>
                <a:buFontTx/>
                <a:buNone/>
                <a:tabLst/>
                <a:defRPr/>
              </a:pPr>
              <a:endParaRPr kumimoji="0" lang="en-UA"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52" name="Group 51">
            <a:extLst>
              <a:ext uri="{FF2B5EF4-FFF2-40B4-BE49-F238E27FC236}">
                <a16:creationId xmlns:a16="http://schemas.microsoft.com/office/drawing/2014/main" id="{C60F4246-55F4-15F0-4085-5E8F30B410BC}"/>
              </a:ext>
            </a:extLst>
          </p:cNvPr>
          <p:cNvGrpSpPr/>
          <p:nvPr/>
        </p:nvGrpSpPr>
        <p:grpSpPr>
          <a:xfrm>
            <a:off x="9188324" y="4353599"/>
            <a:ext cx="1581276" cy="957065"/>
            <a:chOff x="1259389" y="4135539"/>
            <a:chExt cx="608479" cy="445619"/>
          </a:xfrm>
          <a:gradFill>
            <a:gsLst>
              <a:gs pos="64000">
                <a:srgbClr val="3155EA"/>
              </a:gs>
              <a:gs pos="91000">
                <a:schemeClr val="accent2">
                  <a:lumMod val="75000"/>
                </a:schemeClr>
              </a:gs>
              <a:gs pos="31000">
                <a:schemeClr val="accent2"/>
              </a:gs>
            </a:gsLst>
            <a:lin ang="2700000" scaled="1"/>
          </a:gradFill>
        </p:grpSpPr>
        <p:sp>
          <p:nvSpPr>
            <p:cNvPr id="53" name="Rounded Rectangle 52">
              <a:extLst>
                <a:ext uri="{FF2B5EF4-FFF2-40B4-BE49-F238E27FC236}">
                  <a16:creationId xmlns:a16="http://schemas.microsoft.com/office/drawing/2014/main" id="{96BBABA3-6977-011D-1277-FA50C13A7EC7}"/>
                </a:ext>
              </a:extLst>
            </p:cNvPr>
            <p:cNvSpPr/>
            <p:nvPr/>
          </p:nvSpPr>
          <p:spPr>
            <a:xfrm>
              <a:off x="1305353" y="4135539"/>
              <a:ext cx="562515" cy="44561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100"/>
                </a:spcBef>
                <a:spcAft>
                  <a:spcPts val="100"/>
                </a:spcAft>
                <a:buClrTx/>
                <a:buSzTx/>
                <a:buFontTx/>
                <a:buNone/>
                <a:tabLst/>
                <a:defRPr/>
              </a:pPr>
              <a:r>
                <a:rPr lang="en-US" sz="1200" b="1" dirty="0">
                  <a:solidFill>
                    <a:srgbClr val="FFFFFF"/>
                  </a:solidFill>
                  <a:latin typeface="Montserrat" pitchFamily="2" charset="77"/>
                </a:rPr>
                <a:t>WORKFLOW DESIGN</a:t>
              </a:r>
              <a:br>
                <a:rPr kumimoji="0" lang="en-US" sz="1200" b="1" i="0" u="none" strike="noStrike" kern="1200" cap="none" spc="0" normalizeH="0" baseline="0" noProof="0" dirty="0">
                  <a:ln>
                    <a:noFill/>
                  </a:ln>
                  <a:solidFill>
                    <a:srgbClr val="FFFFFF"/>
                  </a:solidFill>
                  <a:effectLst/>
                  <a:uLnTx/>
                  <a:uFillTx/>
                  <a:latin typeface="Montserrat" pitchFamily="2" charset="77"/>
                  <a:ea typeface="+mn-ea"/>
                  <a:cs typeface="+mn-cs"/>
                </a:rPr>
              </a:br>
              <a:r>
                <a:rPr kumimoji="0" lang="en-US" sz="1200" b="0" i="0" u="none" strike="noStrike" kern="1200" cap="none" spc="0" normalizeH="0" baseline="0" noProof="0" dirty="0">
                  <a:ln>
                    <a:noFill/>
                  </a:ln>
                  <a:solidFill>
                    <a:srgbClr val="FFFFFF"/>
                  </a:solidFill>
                  <a:effectLst/>
                  <a:uLnTx/>
                  <a:uFillTx/>
                  <a:latin typeface="Montserrat" pitchFamily="2" charset="77"/>
                  <a:ea typeface="+mn-ea"/>
                  <a:cs typeface="+mn-cs"/>
                </a:rPr>
                <a:t>June 18, 20XX</a:t>
              </a:r>
              <a:endParaRPr kumimoji="0" lang="en-UA" sz="1200" b="0" i="0" u="none" strike="noStrike" kern="1200" cap="none" spc="0" normalizeH="0" baseline="0" noProof="0" dirty="0">
                <a:ln>
                  <a:noFill/>
                </a:ln>
                <a:solidFill>
                  <a:srgbClr val="FFFFFF"/>
                </a:solidFill>
                <a:effectLst/>
                <a:uLnTx/>
                <a:uFillTx/>
                <a:latin typeface="Montserrat" pitchFamily="2" charset="77"/>
                <a:ea typeface="+mn-ea"/>
                <a:cs typeface="+mn-cs"/>
              </a:endParaRPr>
            </a:p>
          </p:txBody>
        </p:sp>
        <p:sp>
          <p:nvSpPr>
            <p:cNvPr id="54" name="Extract 53">
              <a:extLst>
                <a:ext uri="{FF2B5EF4-FFF2-40B4-BE49-F238E27FC236}">
                  <a16:creationId xmlns:a16="http://schemas.microsoft.com/office/drawing/2014/main" id="{6CA7F05F-2F5C-78F7-3A52-D0C89EDA9AF6}"/>
                </a:ext>
              </a:extLst>
            </p:cNvPr>
            <p:cNvSpPr/>
            <p:nvPr/>
          </p:nvSpPr>
          <p:spPr>
            <a:xfrm rot="16200000">
              <a:off x="1231856" y="4337995"/>
              <a:ext cx="103220" cy="48153"/>
            </a:xfrm>
            <a:prstGeom prst="flowChartExtra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100"/>
                </a:spcBef>
                <a:spcAft>
                  <a:spcPts val="100"/>
                </a:spcAft>
                <a:buClrTx/>
                <a:buSzTx/>
                <a:buFontTx/>
                <a:buNone/>
                <a:tabLst/>
                <a:defRPr/>
              </a:pPr>
              <a:endParaRPr kumimoji="0" lang="en-UA"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91" name="Group 90">
            <a:extLst>
              <a:ext uri="{FF2B5EF4-FFF2-40B4-BE49-F238E27FC236}">
                <a16:creationId xmlns:a16="http://schemas.microsoft.com/office/drawing/2014/main" id="{DD3ACDE8-AF0F-5FB6-949A-8267DB9FD33A}"/>
              </a:ext>
            </a:extLst>
          </p:cNvPr>
          <p:cNvGrpSpPr/>
          <p:nvPr/>
        </p:nvGrpSpPr>
        <p:grpSpPr>
          <a:xfrm>
            <a:off x="3399137" y="1828800"/>
            <a:ext cx="5728995" cy="3823572"/>
            <a:chOff x="4208409" y="1452785"/>
            <a:chExt cx="5728995" cy="4789123"/>
          </a:xfrm>
        </p:grpSpPr>
        <p:cxnSp>
          <p:nvCxnSpPr>
            <p:cNvPr id="47" name="Straight Connector 46">
              <a:extLst>
                <a:ext uri="{FF2B5EF4-FFF2-40B4-BE49-F238E27FC236}">
                  <a16:creationId xmlns:a16="http://schemas.microsoft.com/office/drawing/2014/main" id="{EFF51F86-1E24-FCE6-7057-3F6A8E561C3F}"/>
                </a:ext>
              </a:extLst>
            </p:cNvPr>
            <p:cNvCxnSpPr>
              <a:cxnSpLocks/>
            </p:cNvCxnSpPr>
            <p:nvPr/>
          </p:nvCxnSpPr>
          <p:spPr>
            <a:xfrm>
              <a:off x="4208409" y="1452785"/>
              <a:ext cx="0" cy="4784503"/>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7F94D83-D662-61B9-4647-4B90C8ADCD9B}"/>
                </a:ext>
              </a:extLst>
            </p:cNvPr>
            <p:cNvCxnSpPr>
              <a:cxnSpLocks/>
            </p:cNvCxnSpPr>
            <p:nvPr/>
          </p:nvCxnSpPr>
          <p:spPr>
            <a:xfrm>
              <a:off x="7272142" y="1452785"/>
              <a:ext cx="0" cy="4784502"/>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B88DE51-9597-8D91-1EF8-83381873E842}"/>
                </a:ext>
              </a:extLst>
            </p:cNvPr>
            <p:cNvCxnSpPr>
              <a:cxnSpLocks/>
            </p:cNvCxnSpPr>
            <p:nvPr/>
          </p:nvCxnSpPr>
          <p:spPr>
            <a:xfrm>
              <a:off x="9937404" y="1457405"/>
              <a:ext cx="0" cy="4784503"/>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6" name="Oval 15">
            <a:extLst>
              <a:ext uri="{FF2B5EF4-FFF2-40B4-BE49-F238E27FC236}">
                <a16:creationId xmlns:a16="http://schemas.microsoft.com/office/drawing/2014/main" id="{6D2BEEAA-1D64-5E38-5F9B-0ACCB6B01E8E}"/>
              </a:ext>
            </a:extLst>
          </p:cNvPr>
          <p:cNvSpPr/>
          <p:nvPr/>
        </p:nvSpPr>
        <p:spPr>
          <a:xfrm>
            <a:off x="3338928" y="2857440"/>
            <a:ext cx="120417" cy="120417"/>
          </a:xfrm>
          <a:prstGeom prst="ellipse">
            <a:avLst/>
          </a:prstGeom>
          <a:solidFill>
            <a:schemeClr val="bg2">
              <a:lumMod val="75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7" name="Oval 16">
            <a:extLst>
              <a:ext uri="{FF2B5EF4-FFF2-40B4-BE49-F238E27FC236}">
                <a16:creationId xmlns:a16="http://schemas.microsoft.com/office/drawing/2014/main" id="{3A040A72-F498-91A3-3D8B-FCF53E6021DD}"/>
              </a:ext>
            </a:extLst>
          </p:cNvPr>
          <p:cNvSpPr/>
          <p:nvPr/>
        </p:nvSpPr>
        <p:spPr>
          <a:xfrm>
            <a:off x="6390294" y="3966319"/>
            <a:ext cx="120417" cy="120417"/>
          </a:xfrm>
          <a:prstGeom prst="ellipse">
            <a:avLst/>
          </a:prstGeom>
          <a:solidFill>
            <a:schemeClr val="bg2">
              <a:lumMod val="75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23" name="Oval 22">
            <a:extLst>
              <a:ext uri="{FF2B5EF4-FFF2-40B4-BE49-F238E27FC236}">
                <a16:creationId xmlns:a16="http://schemas.microsoft.com/office/drawing/2014/main" id="{6AACBF56-ACCA-9015-7B85-6D7A27027446}"/>
              </a:ext>
            </a:extLst>
          </p:cNvPr>
          <p:cNvSpPr/>
          <p:nvPr/>
        </p:nvSpPr>
        <p:spPr>
          <a:xfrm>
            <a:off x="9065780" y="4779914"/>
            <a:ext cx="120417" cy="120417"/>
          </a:xfrm>
          <a:prstGeom prst="ellipse">
            <a:avLst/>
          </a:prstGeom>
          <a:solidFill>
            <a:schemeClr val="bg2">
              <a:lumMod val="75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cxnSp>
        <p:nvCxnSpPr>
          <p:cNvPr id="24" name="Straight Connector 23">
            <a:extLst>
              <a:ext uri="{FF2B5EF4-FFF2-40B4-BE49-F238E27FC236}">
                <a16:creationId xmlns:a16="http://schemas.microsoft.com/office/drawing/2014/main" id="{742CA513-DD9D-DC27-ED1C-F339F7543CDD}"/>
              </a:ext>
            </a:extLst>
          </p:cNvPr>
          <p:cNvCxnSpPr>
            <a:cxnSpLocks/>
          </p:cNvCxnSpPr>
          <p:nvPr/>
        </p:nvCxnSpPr>
        <p:spPr>
          <a:xfrm>
            <a:off x="839788" y="1815454"/>
            <a:ext cx="10512425" cy="0"/>
          </a:xfrm>
          <a:prstGeom prst="line">
            <a:avLst/>
          </a:prstGeom>
          <a:ln>
            <a:solidFill>
              <a:schemeClr val="accent1">
                <a:lumMod val="60000"/>
                <a:lumOff val="40000"/>
                <a:alpha val="6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D9C24E4-E86B-FD13-AF85-27463FCF2548}"/>
              </a:ext>
            </a:extLst>
          </p:cNvPr>
          <p:cNvCxnSpPr>
            <a:cxnSpLocks/>
          </p:cNvCxnSpPr>
          <p:nvPr/>
        </p:nvCxnSpPr>
        <p:spPr>
          <a:xfrm>
            <a:off x="779596" y="5645396"/>
            <a:ext cx="10512425" cy="0"/>
          </a:xfrm>
          <a:prstGeom prst="line">
            <a:avLst/>
          </a:prstGeom>
          <a:ln>
            <a:solidFill>
              <a:schemeClr val="accent1">
                <a:lumMod val="60000"/>
                <a:lumOff val="40000"/>
                <a:alpha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4487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17E773-D5FB-01C0-A53D-7B74ADE087B8}"/>
              </a:ext>
            </a:extLst>
          </p:cNvPr>
          <p:cNvPicPr>
            <a:picLocks noChangeAspect="1"/>
          </p:cNvPicPr>
          <p:nvPr/>
        </p:nvPicPr>
        <p:blipFill>
          <a:blip r:embed="rId3">
            <a:alphaModFix amt="67000"/>
          </a:blip>
          <a:srcRect/>
          <a:stretch/>
        </p:blipFill>
        <p:spPr>
          <a:xfrm rot="9890350">
            <a:off x="7857983" y="-2765096"/>
            <a:ext cx="7540932" cy="7540932"/>
          </a:xfrm>
          <a:prstGeom prst="rect">
            <a:avLst/>
          </a:prstGeom>
        </p:spPr>
      </p:pic>
      <p:sp>
        <p:nvSpPr>
          <p:cNvPr id="2" name="Title 1">
            <a:extLst>
              <a:ext uri="{FF2B5EF4-FFF2-40B4-BE49-F238E27FC236}">
                <a16:creationId xmlns:a16="http://schemas.microsoft.com/office/drawing/2014/main" id="{E0B3FE7F-2A8D-F414-AFCF-456CFAE5A6F3}"/>
              </a:ext>
            </a:extLst>
          </p:cNvPr>
          <p:cNvSpPr>
            <a:spLocks noGrp="1"/>
          </p:cNvSpPr>
          <p:nvPr>
            <p:ph type="title"/>
          </p:nvPr>
        </p:nvSpPr>
        <p:spPr>
          <a:xfrm>
            <a:off x="838200" y="625042"/>
            <a:ext cx="10515600" cy="914074"/>
          </a:xfrm>
        </p:spPr>
        <p:txBody>
          <a:bodyPr/>
          <a:lstStyle/>
          <a:p>
            <a:pPr>
              <a:lnSpc>
                <a:spcPts val="3240"/>
              </a:lnSpc>
            </a:pPr>
            <a:r>
              <a:rPr lang="en-GB" sz="2200" dirty="0"/>
              <a:t>GO-TO-MARKET ROADMAP</a:t>
            </a:r>
            <a:br>
              <a:rPr lang="en-GB" sz="2200" dirty="0"/>
            </a:br>
            <a:r>
              <a:rPr lang="en-GB" sz="2200" b="0" dirty="0"/>
              <a:t>KEY TASKS</a:t>
            </a:r>
          </a:p>
        </p:txBody>
      </p:sp>
      <p:sp>
        <p:nvSpPr>
          <p:cNvPr id="19" name="Rectangle 18">
            <a:extLst>
              <a:ext uri="{FF2B5EF4-FFF2-40B4-BE49-F238E27FC236}">
                <a16:creationId xmlns:a16="http://schemas.microsoft.com/office/drawing/2014/main" id="{578E8798-5CE9-C97F-0E4D-5EFC47EB25B3}"/>
              </a:ext>
            </a:extLst>
          </p:cNvPr>
          <p:cNvSpPr/>
          <p:nvPr/>
        </p:nvSpPr>
        <p:spPr>
          <a:xfrm>
            <a:off x="0" y="0"/>
            <a:ext cx="12192000" cy="78735"/>
          </a:xfrm>
          <a:prstGeom prst="rect">
            <a:avLst/>
          </a:prstGeom>
          <a:gradFill>
            <a:gsLst>
              <a:gs pos="0">
                <a:schemeClr val="accent1"/>
              </a:gs>
              <a:gs pos="28000">
                <a:schemeClr val="tx2">
                  <a:lumMod val="40000"/>
                  <a:lumOff val="60000"/>
                </a:schemeClr>
              </a:gs>
              <a:gs pos="61000">
                <a:schemeClr val="accent1">
                  <a:lumMod val="60000"/>
                  <a:lumOff val="4000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8502DA7B-C433-26E9-9BF7-8E83EA468850}"/>
              </a:ext>
            </a:extLst>
          </p:cNvPr>
          <p:cNvCxnSpPr>
            <a:cxnSpLocks/>
          </p:cNvCxnSpPr>
          <p:nvPr/>
        </p:nvCxnSpPr>
        <p:spPr>
          <a:xfrm>
            <a:off x="839788" y="1999084"/>
            <a:ext cx="10512425" cy="0"/>
          </a:xfrm>
          <a:prstGeom prst="line">
            <a:avLst/>
          </a:prstGeom>
          <a:ln>
            <a:solidFill>
              <a:schemeClr val="accent1">
                <a:lumMod val="60000"/>
                <a:lumOff val="40000"/>
                <a:alpha val="60000"/>
              </a:schemeClr>
            </a:solidFill>
          </a:ln>
        </p:spPr>
        <p:style>
          <a:lnRef idx="1">
            <a:schemeClr val="accent1"/>
          </a:lnRef>
          <a:fillRef idx="0">
            <a:schemeClr val="accent1"/>
          </a:fillRef>
          <a:effectRef idx="0">
            <a:schemeClr val="accent1"/>
          </a:effectRef>
          <a:fontRef idx="minor">
            <a:schemeClr val="tx1"/>
          </a:fontRef>
        </p:style>
      </p:cxnSp>
      <p:sp>
        <p:nvSpPr>
          <p:cNvPr id="11" name="Title 4">
            <a:extLst>
              <a:ext uri="{FF2B5EF4-FFF2-40B4-BE49-F238E27FC236}">
                <a16:creationId xmlns:a16="http://schemas.microsoft.com/office/drawing/2014/main" id="{7577F175-8741-1E79-7AB3-57827AF8FE7F}"/>
              </a:ext>
            </a:extLst>
          </p:cNvPr>
          <p:cNvSpPr txBox="1">
            <a:spLocks/>
          </p:cNvSpPr>
          <p:nvPr/>
        </p:nvSpPr>
        <p:spPr>
          <a:xfrm>
            <a:off x="839788" y="2019096"/>
            <a:ext cx="2533008" cy="585519"/>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marL="0" marR="0" lvl="0" indent="0" algn="l" defTabSz="914400" rtl="0" eaLnBrk="1" fontAlgn="auto" latinLnBrk="0" hangingPunct="1">
              <a:lnSpc>
                <a:spcPts val="178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Montserrat" pitchFamily="2" charset="77"/>
                <a:ea typeface="+mj-ea"/>
                <a:cs typeface="+mj-cs"/>
              </a:rPr>
              <a:t>Product and service management</a:t>
            </a:r>
            <a:endParaRPr kumimoji="0" lang="en-GB" sz="1000" b="1" i="0" u="none" strike="noStrike" kern="1200" cap="none" spc="0" normalizeH="0" baseline="0" noProof="0" dirty="0">
              <a:ln>
                <a:noFill/>
              </a:ln>
              <a:solidFill>
                <a:srgbClr val="FFFFFF"/>
              </a:solidFill>
              <a:effectLst/>
              <a:uLnTx/>
              <a:uFillTx/>
              <a:latin typeface="Montserrat" pitchFamily="2" charset="77"/>
              <a:ea typeface="+mj-ea"/>
              <a:cs typeface="+mj-cs"/>
            </a:endParaRPr>
          </a:p>
        </p:txBody>
      </p:sp>
      <p:cxnSp>
        <p:nvCxnSpPr>
          <p:cNvPr id="12" name="Straight Connector 11">
            <a:extLst>
              <a:ext uri="{FF2B5EF4-FFF2-40B4-BE49-F238E27FC236}">
                <a16:creationId xmlns:a16="http://schemas.microsoft.com/office/drawing/2014/main" id="{3AA9B6EB-26BE-FF14-19BB-B4F13065FF98}"/>
              </a:ext>
            </a:extLst>
          </p:cNvPr>
          <p:cNvCxnSpPr>
            <a:cxnSpLocks/>
          </p:cNvCxnSpPr>
          <p:nvPr/>
        </p:nvCxnSpPr>
        <p:spPr>
          <a:xfrm>
            <a:off x="839788" y="2925185"/>
            <a:ext cx="10512425" cy="0"/>
          </a:xfrm>
          <a:prstGeom prst="line">
            <a:avLst/>
          </a:prstGeom>
          <a:ln>
            <a:solidFill>
              <a:schemeClr val="accent1">
                <a:lumMod val="60000"/>
                <a:lumOff val="40000"/>
                <a:alpha val="60000"/>
              </a:schemeClr>
            </a:solidFill>
          </a:ln>
        </p:spPr>
        <p:style>
          <a:lnRef idx="1">
            <a:schemeClr val="accent1"/>
          </a:lnRef>
          <a:fillRef idx="0">
            <a:schemeClr val="accent1"/>
          </a:fillRef>
          <a:effectRef idx="0">
            <a:schemeClr val="accent1"/>
          </a:effectRef>
          <a:fontRef idx="minor">
            <a:schemeClr val="tx1"/>
          </a:fontRef>
        </p:style>
      </p:cxnSp>
      <p:sp>
        <p:nvSpPr>
          <p:cNvPr id="13" name="Title 4">
            <a:extLst>
              <a:ext uri="{FF2B5EF4-FFF2-40B4-BE49-F238E27FC236}">
                <a16:creationId xmlns:a16="http://schemas.microsoft.com/office/drawing/2014/main" id="{4BD87FD2-BE84-BB94-157F-B12688B2E4D7}"/>
              </a:ext>
            </a:extLst>
          </p:cNvPr>
          <p:cNvSpPr txBox="1">
            <a:spLocks/>
          </p:cNvSpPr>
          <p:nvPr/>
        </p:nvSpPr>
        <p:spPr>
          <a:xfrm>
            <a:off x="839788" y="2950785"/>
            <a:ext cx="2533008" cy="568403"/>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marL="0" marR="0" lvl="0" indent="0" algn="l" defTabSz="914400" rtl="0" eaLnBrk="1" fontAlgn="auto" latinLnBrk="0" hangingPunct="1">
              <a:lnSpc>
                <a:spcPts val="178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Montserrat" pitchFamily="2" charset="77"/>
                <a:ea typeface="+mj-ea"/>
                <a:cs typeface="+mj-cs"/>
              </a:rPr>
              <a:t>Branding and marketing</a:t>
            </a:r>
            <a:endParaRPr kumimoji="0" lang="en-GB" sz="1000" b="1" i="0" u="none" strike="noStrike" kern="1200" cap="none" spc="0" normalizeH="0" baseline="0" noProof="0" dirty="0">
              <a:ln>
                <a:noFill/>
              </a:ln>
              <a:solidFill>
                <a:srgbClr val="FFFFFF"/>
              </a:solidFill>
              <a:effectLst/>
              <a:uLnTx/>
              <a:uFillTx/>
              <a:latin typeface="Montserrat" pitchFamily="2" charset="77"/>
              <a:ea typeface="+mj-ea"/>
              <a:cs typeface="+mj-cs"/>
            </a:endParaRPr>
          </a:p>
        </p:txBody>
      </p:sp>
      <p:cxnSp>
        <p:nvCxnSpPr>
          <p:cNvPr id="14" name="Straight Connector 13">
            <a:extLst>
              <a:ext uri="{FF2B5EF4-FFF2-40B4-BE49-F238E27FC236}">
                <a16:creationId xmlns:a16="http://schemas.microsoft.com/office/drawing/2014/main" id="{3C3724FA-ED04-1E35-0776-6374FD8C8553}"/>
              </a:ext>
            </a:extLst>
          </p:cNvPr>
          <p:cNvCxnSpPr>
            <a:cxnSpLocks/>
          </p:cNvCxnSpPr>
          <p:nvPr/>
        </p:nvCxnSpPr>
        <p:spPr>
          <a:xfrm>
            <a:off x="839788" y="4603447"/>
            <a:ext cx="10512425" cy="0"/>
          </a:xfrm>
          <a:prstGeom prst="line">
            <a:avLst/>
          </a:prstGeom>
          <a:ln>
            <a:solidFill>
              <a:schemeClr val="accent1">
                <a:lumMod val="60000"/>
                <a:lumOff val="40000"/>
                <a:alpha val="60000"/>
              </a:schemeClr>
            </a:solidFill>
          </a:ln>
        </p:spPr>
        <p:style>
          <a:lnRef idx="1">
            <a:schemeClr val="accent1"/>
          </a:lnRef>
          <a:fillRef idx="0">
            <a:schemeClr val="accent1"/>
          </a:fillRef>
          <a:effectRef idx="0">
            <a:schemeClr val="accent1"/>
          </a:effectRef>
          <a:fontRef idx="minor">
            <a:schemeClr val="tx1"/>
          </a:fontRef>
        </p:style>
      </p:cxnSp>
      <p:sp>
        <p:nvSpPr>
          <p:cNvPr id="18" name="Title 4">
            <a:extLst>
              <a:ext uri="{FF2B5EF4-FFF2-40B4-BE49-F238E27FC236}">
                <a16:creationId xmlns:a16="http://schemas.microsoft.com/office/drawing/2014/main" id="{5BB39A16-765E-74B0-62C4-A41CF79E6579}"/>
              </a:ext>
            </a:extLst>
          </p:cNvPr>
          <p:cNvSpPr txBox="1">
            <a:spLocks/>
          </p:cNvSpPr>
          <p:nvPr/>
        </p:nvSpPr>
        <p:spPr>
          <a:xfrm>
            <a:off x="839788" y="4647211"/>
            <a:ext cx="2533008" cy="585537"/>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marL="0" marR="0" lvl="0" indent="0" algn="l" defTabSz="914400" rtl="0" eaLnBrk="1" fontAlgn="auto" latinLnBrk="0" hangingPunct="1">
              <a:lnSpc>
                <a:spcPts val="178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Montserrat" pitchFamily="2" charset="77"/>
                <a:ea typeface="+mj-ea"/>
                <a:cs typeface="+mj-cs"/>
              </a:rPr>
              <a:t>Channel management</a:t>
            </a:r>
            <a:endParaRPr kumimoji="0" lang="en-GB" sz="1000" b="1" i="0" u="none" strike="noStrike" kern="1200" cap="none" spc="0" normalizeH="0" baseline="0" noProof="0" dirty="0">
              <a:ln>
                <a:noFill/>
              </a:ln>
              <a:solidFill>
                <a:srgbClr val="FFFFFF"/>
              </a:solidFill>
              <a:effectLst/>
              <a:uLnTx/>
              <a:uFillTx/>
              <a:latin typeface="Montserrat" pitchFamily="2" charset="77"/>
              <a:ea typeface="+mj-ea"/>
              <a:cs typeface="+mj-cs"/>
            </a:endParaRPr>
          </a:p>
        </p:txBody>
      </p:sp>
      <p:cxnSp>
        <p:nvCxnSpPr>
          <p:cNvPr id="20" name="Straight Connector 19">
            <a:extLst>
              <a:ext uri="{FF2B5EF4-FFF2-40B4-BE49-F238E27FC236}">
                <a16:creationId xmlns:a16="http://schemas.microsoft.com/office/drawing/2014/main" id="{E8AFC420-EB34-3A78-FD89-BA557EFC53A1}"/>
              </a:ext>
            </a:extLst>
          </p:cNvPr>
          <p:cNvCxnSpPr>
            <a:cxnSpLocks/>
          </p:cNvCxnSpPr>
          <p:nvPr/>
        </p:nvCxnSpPr>
        <p:spPr>
          <a:xfrm>
            <a:off x="839788" y="5306131"/>
            <a:ext cx="10512425" cy="0"/>
          </a:xfrm>
          <a:prstGeom prst="line">
            <a:avLst/>
          </a:prstGeom>
          <a:ln>
            <a:solidFill>
              <a:schemeClr val="accent1">
                <a:lumMod val="60000"/>
                <a:lumOff val="40000"/>
                <a:alpha val="60000"/>
              </a:schemeClr>
            </a:solidFill>
          </a:ln>
        </p:spPr>
        <p:style>
          <a:lnRef idx="1">
            <a:schemeClr val="accent1"/>
          </a:lnRef>
          <a:fillRef idx="0">
            <a:schemeClr val="accent1"/>
          </a:fillRef>
          <a:effectRef idx="0">
            <a:schemeClr val="accent1"/>
          </a:effectRef>
          <a:fontRef idx="minor">
            <a:schemeClr val="tx1"/>
          </a:fontRef>
        </p:style>
      </p:cxnSp>
      <p:sp>
        <p:nvSpPr>
          <p:cNvPr id="21" name="Title 4">
            <a:extLst>
              <a:ext uri="{FF2B5EF4-FFF2-40B4-BE49-F238E27FC236}">
                <a16:creationId xmlns:a16="http://schemas.microsoft.com/office/drawing/2014/main" id="{87854FB5-A575-CD77-3FE2-96FE797ACB7D}"/>
              </a:ext>
            </a:extLst>
          </p:cNvPr>
          <p:cNvSpPr txBox="1">
            <a:spLocks/>
          </p:cNvSpPr>
          <p:nvPr/>
        </p:nvSpPr>
        <p:spPr>
          <a:xfrm>
            <a:off x="839788" y="5349902"/>
            <a:ext cx="1415731" cy="585529"/>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marL="0" marR="0" lvl="0" indent="0" algn="l" defTabSz="914400" rtl="0" eaLnBrk="1" fontAlgn="auto" latinLnBrk="0" hangingPunct="1">
              <a:lnSpc>
                <a:spcPts val="178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Montserrat" pitchFamily="2" charset="77"/>
                <a:ea typeface="+mj-ea"/>
                <a:cs typeface="+mj-cs"/>
              </a:rPr>
              <a:t>Sales and post-sales</a:t>
            </a:r>
            <a:endParaRPr kumimoji="0" lang="en-GB" sz="1000" b="1" i="0" u="none" strike="noStrike" kern="1200" cap="none" spc="0" normalizeH="0" baseline="0" noProof="0" dirty="0">
              <a:ln>
                <a:noFill/>
              </a:ln>
              <a:solidFill>
                <a:srgbClr val="FFFFFF"/>
              </a:solidFill>
              <a:effectLst/>
              <a:uLnTx/>
              <a:uFillTx/>
              <a:latin typeface="Montserrat" pitchFamily="2" charset="77"/>
              <a:ea typeface="+mj-ea"/>
              <a:cs typeface="+mj-cs"/>
            </a:endParaRPr>
          </a:p>
        </p:txBody>
      </p:sp>
      <p:sp>
        <p:nvSpPr>
          <p:cNvPr id="22" name="Title 4">
            <a:extLst>
              <a:ext uri="{FF2B5EF4-FFF2-40B4-BE49-F238E27FC236}">
                <a16:creationId xmlns:a16="http://schemas.microsoft.com/office/drawing/2014/main" id="{39914EA2-66D3-226D-5475-A5EC6EB2EAB5}"/>
              </a:ext>
            </a:extLst>
          </p:cNvPr>
          <p:cNvSpPr txBox="1">
            <a:spLocks/>
          </p:cNvSpPr>
          <p:nvPr/>
        </p:nvSpPr>
        <p:spPr>
          <a:xfrm>
            <a:off x="849948" y="1809188"/>
            <a:ext cx="994988" cy="189896"/>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0" dirty="0">
                <a:ln>
                  <a:noFill/>
                </a:ln>
                <a:solidFill>
                  <a:srgbClr val="030AFC">
                    <a:lumMod val="40000"/>
                    <a:lumOff val="60000"/>
                  </a:srgbClr>
                </a:solidFill>
                <a:effectLst/>
                <a:uLnTx/>
                <a:uFillTx/>
                <a:latin typeface="Montserrat" pitchFamily="2" charset="77"/>
                <a:ea typeface="+mj-ea"/>
                <a:cs typeface="+mj-cs"/>
              </a:rPr>
              <a:t>20XX | JAN</a:t>
            </a:r>
            <a:endParaRPr kumimoji="0" lang="en-GB" sz="800" b="0" i="0" u="none" strike="noStrike" kern="1200" cap="none" spc="0" normalizeH="0" baseline="0" noProof="0" dirty="0">
              <a:ln>
                <a:noFill/>
              </a:ln>
              <a:solidFill>
                <a:srgbClr val="030AFC">
                  <a:lumMod val="40000"/>
                  <a:lumOff val="60000"/>
                </a:srgbClr>
              </a:solidFill>
              <a:effectLst/>
              <a:uLnTx/>
              <a:uFillTx/>
              <a:latin typeface="Montserrat" pitchFamily="2" charset="77"/>
              <a:ea typeface="+mj-ea"/>
              <a:cs typeface="+mj-cs"/>
            </a:endParaRPr>
          </a:p>
        </p:txBody>
      </p:sp>
      <p:sp>
        <p:nvSpPr>
          <p:cNvPr id="37" name="Title 4">
            <a:extLst>
              <a:ext uri="{FF2B5EF4-FFF2-40B4-BE49-F238E27FC236}">
                <a16:creationId xmlns:a16="http://schemas.microsoft.com/office/drawing/2014/main" id="{7E404DD1-3E84-45D3-2884-2B0F0FF30A59}"/>
              </a:ext>
            </a:extLst>
          </p:cNvPr>
          <p:cNvSpPr txBox="1">
            <a:spLocks/>
          </p:cNvSpPr>
          <p:nvPr/>
        </p:nvSpPr>
        <p:spPr>
          <a:xfrm>
            <a:off x="1842300" y="1809188"/>
            <a:ext cx="994988" cy="189896"/>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0" dirty="0">
                <a:ln>
                  <a:noFill/>
                </a:ln>
                <a:solidFill>
                  <a:srgbClr val="030AFC">
                    <a:lumMod val="40000"/>
                    <a:lumOff val="60000"/>
                  </a:srgbClr>
                </a:solidFill>
                <a:effectLst/>
                <a:uLnTx/>
                <a:uFillTx/>
                <a:latin typeface="Montserrat" pitchFamily="2" charset="77"/>
                <a:ea typeface="+mj-ea"/>
                <a:cs typeface="+mj-cs"/>
              </a:rPr>
              <a:t>FEB</a:t>
            </a:r>
            <a:endParaRPr kumimoji="0" lang="en-GB" sz="800" b="0" i="0" u="none" strike="noStrike" kern="1200" cap="none" spc="0" normalizeH="0" baseline="0" noProof="0" dirty="0">
              <a:ln>
                <a:noFill/>
              </a:ln>
              <a:solidFill>
                <a:srgbClr val="030AFC">
                  <a:lumMod val="40000"/>
                  <a:lumOff val="60000"/>
                </a:srgbClr>
              </a:solidFill>
              <a:effectLst/>
              <a:uLnTx/>
              <a:uFillTx/>
              <a:latin typeface="Montserrat" pitchFamily="2" charset="77"/>
              <a:ea typeface="+mj-ea"/>
              <a:cs typeface="+mj-cs"/>
            </a:endParaRPr>
          </a:p>
        </p:txBody>
      </p:sp>
      <p:sp>
        <p:nvSpPr>
          <p:cNvPr id="38" name="Title 4">
            <a:extLst>
              <a:ext uri="{FF2B5EF4-FFF2-40B4-BE49-F238E27FC236}">
                <a16:creationId xmlns:a16="http://schemas.microsoft.com/office/drawing/2014/main" id="{FBB2BC15-4022-7083-E197-826B488EE7C8}"/>
              </a:ext>
            </a:extLst>
          </p:cNvPr>
          <p:cNvSpPr txBox="1">
            <a:spLocks/>
          </p:cNvSpPr>
          <p:nvPr/>
        </p:nvSpPr>
        <p:spPr>
          <a:xfrm>
            <a:off x="3337489" y="1809188"/>
            <a:ext cx="994988" cy="189896"/>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0" dirty="0">
                <a:ln>
                  <a:noFill/>
                </a:ln>
                <a:solidFill>
                  <a:srgbClr val="030AFC">
                    <a:lumMod val="40000"/>
                    <a:lumOff val="60000"/>
                  </a:srgbClr>
                </a:solidFill>
                <a:effectLst/>
                <a:uLnTx/>
                <a:uFillTx/>
                <a:latin typeface="Montserrat" pitchFamily="2" charset="77"/>
                <a:ea typeface="+mj-ea"/>
                <a:cs typeface="+mj-cs"/>
              </a:rPr>
              <a:t>MAR</a:t>
            </a:r>
            <a:endParaRPr kumimoji="0" lang="en-GB" sz="800" b="0" i="0" u="none" strike="noStrike" kern="1200" cap="none" spc="0" normalizeH="0" baseline="0" noProof="0" dirty="0">
              <a:ln>
                <a:noFill/>
              </a:ln>
              <a:solidFill>
                <a:srgbClr val="030AFC">
                  <a:lumMod val="40000"/>
                  <a:lumOff val="60000"/>
                </a:srgbClr>
              </a:solidFill>
              <a:effectLst/>
              <a:uLnTx/>
              <a:uFillTx/>
              <a:latin typeface="Montserrat" pitchFamily="2" charset="77"/>
              <a:ea typeface="+mj-ea"/>
              <a:cs typeface="+mj-cs"/>
            </a:endParaRPr>
          </a:p>
        </p:txBody>
      </p:sp>
      <p:sp>
        <p:nvSpPr>
          <p:cNvPr id="39" name="Title 4">
            <a:extLst>
              <a:ext uri="{FF2B5EF4-FFF2-40B4-BE49-F238E27FC236}">
                <a16:creationId xmlns:a16="http://schemas.microsoft.com/office/drawing/2014/main" id="{B1857E08-D294-B7E2-A5B0-E06B68963F1C}"/>
              </a:ext>
            </a:extLst>
          </p:cNvPr>
          <p:cNvSpPr txBox="1">
            <a:spLocks/>
          </p:cNvSpPr>
          <p:nvPr/>
        </p:nvSpPr>
        <p:spPr>
          <a:xfrm>
            <a:off x="4832678" y="1809188"/>
            <a:ext cx="994988" cy="189896"/>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0" dirty="0">
                <a:ln>
                  <a:noFill/>
                </a:ln>
                <a:solidFill>
                  <a:srgbClr val="030AFC">
                    <a:lumMod val="40000"/>
                    <a:lumOff val="60000"/>
                  </a:srgbClr>
                </a:solidFill>
                <a:effectLst/>
                <a:uLnTx/>
                <a:uFillTx/>
                <a:latin typeface="Montserrat" pitchFamily="2" charset="77"/>
                <a:ea typeface="+mj-ea"/>
                <a:cs typeface="+mj-cs"/>
              </a:rPr>
              <a:t>APR</a:t>
            </a:r>
            <a:endParaRPr kumimoji="0" lang="en-GB" sz="800" b="0" i="0" u="none" strike="noStrike" kern="1200" cap="none" spc="0" normalizeH="0" baseline="0" noProof="0" dirty="0">
              <a:ln>
                <a:noFill/>
              </a:ln>
              <a:solidFill>
                <a:srgbClr val="030AFC">
                  <a:lumMod val="40000"/>
                  <a:lumOff val="60000"/>
                </a:srgbClr>
              </a:solidFill>
              <a:effectLst/>
              <a:uLnTx/>
              <a:uFillTx/>
              <a:latin typeface="Montserrat" pitchFamily="2" charset="77"/>
              <a:ea typeface="+mj-ea"/>
              <a:cs typeface="+mj-cs"/>
            </a:endParaRPr>
          </a:p>
        </p:txBody>
      </p:sp>
      <p:sp>
        <p:nvSpPr>
          <p:cNvPr id="40" name="Title 4">
            <a:extLst>
              <a:ext uri="{FF2B5EF4-FFF2-40B4-BE49-F238E27FC236}">
                <a16:creationId xmlns:a16="http://schemas.microsoft.com/office/drawing/2014/main" id="{281A0A03-7589-553D-C02A-D5769F54B8E2}"/>
              </a:ext>
            </a:extLst>
          </p:cNvPr>
          <p:cNvSpPr txBox="1">
            <a:spLocks/>
          </p:cNvSpPr>
          <p:nvPr/>
        </p:nvSpPr>
        <p:spPr>
          <a:xfrm>
            <a:off x="6332685" y="1809188"/>
            <a:ext cx="994988" cy="189896"/>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0" dirty="0">
                <a:ln>
                  <a:noFill/>
                </a:ln>
                <a:solidFill>
                  <a:srgbClr val="030AFC">
                    <a:lumMod val="40000"/>
                    <a:lumOff val="60000"/>
                  </a:srgbClr>
                </a:solidFill>
                <a:effectLst/>
                <a:uLnTx/>
                <a:uFillTx/>
                <a:latin typeface="Montserrat" pitchFamily="2" charset="77"/>
                <a:ea typeface="+mj-ea"/>
                <a:cs typeface="+mj-cs"/>
              </a:rPr>
              <a:t>MAY</a:t>
            </a:r>
            <a:endParaRPr kumimoji="0" lang="en-GB" sz="800" b="0" i="0" u="none" strike="noStrike" kern="1200" cap="none" spc="0" normalizeH="0" baseline="0" noProof="0" dirty="0">
              <a:ln>
                <a:noFill/>
              </a:ln>
              <a:solidFill>
                <a:srgbClr val="030AFC">
                  <a:lumMod val="40000"/>
                  <a:lumOff val="60000"/>
                </a:srgbClr>
              </a:solidFill>
              <a:effectLst/>
              <a:uLnTx/>
              <a:uFillTx/>
              <a:latin typeface="Montserrat" pitchFamily="2" charset="77"/>
              <a:ea typeface="+mj-ea"/>
              <a:cs typeface="+mj-cs"/>
            </a:endParaRPr>
          </a:p>
        </p:txBody>
      </p:sp>
      <p:sp>
        <p:nvSpPr>
          <p:cNvPr id="41" name="Title 4">
            <a:extLst>
              <a:ext uri="{FF2B5EF4-FFF2-40B4-BE49-F238E27FC236}">
                <a16:creationId xmlns:a16="http://schemas.microsoft.com/office/drawing/2014/main" id="{013B165D-8D0B-3CA5-CEBE-8D92C2D5C201}"/>
              </a:ext>
            </a:extLst>
          </p:cNvPr>
          <p:cNvSpPr txBox="1">
            <a:spLocks/>
          </p:cNvSpPr>
          <p:nvPr/>
        </p:nvSpPr>
        <p:spPr>
          <a:xfrm>
            <a:off x="7837717" y="1809188"/>
            <a:ext cx="994988" cy="189896"/>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0" dirty="0">
                <a:ln>
                  <a:noFill/>
                </a:ln>
                <a:solidFill>
                  <a:srgbClr val="030AFC">
                    <a:lumMod val="40000"/>
                    <a:lumOff val="60000"/>
                  </a:srgbClr>
                </a:solidFill>
                <a:effectLst/>
                <a:uLnTx/>
                <a:uFillTx/>
                <a:latin typeface="Montserrat" pitchFamily="2" charset="77"/>
                <a:ea typeface="+mj-ea"/>
                <a:cs typeface="+mj-cs"/>
              </a:rPr>
              <a:t>JUN</a:t>
            </a:r>
            <a:endParaRPr kumimoji="0" lang="en-GB" sz="800" b="0" i="0" u="none" strike="noStrike" kern="1200" cap="none" spc="0" normalizeH="0" baseline="0" noProof="0" dirty="0">
              <a:ln>
                <a:noFill/>
              </a:ln>
              <a:solidFill>
                <a:srgbClr val="030AFC">
                  <a:lumMod val="40000"/>
                  <a:lumOff val="60000"/>
                </a:srgbClr>
              </a:solidFill>
              <a:effectLst/>
              <a:uLnTx/>
              <a:uFillTx/>
              <a:latin typeface="Montserrat" pitchFamily="2" charset="77"/>
              <a:ea typeface="+mj-ea"/>
              <a:cs typeface="+mj-cs"/>
            </a:endParaRPr>
          </a:p>
        </p:txBody>
      </p:sp>
      <p:sp>
        <p:nvSpPr>
          <p:cNvPr id="42" name="Title 4">
            <a:extLst>
              <a:ext uri="{FF2B5EF4-FFF2-40B4-BE49-F238E27FC236}">
                <a16:creationId xmlns:a16="http://schemas.microsoft.com/office/drawing/2014/main" id="{D6B8B5E8-4E85-4ABE-BE12-77BC694E6A71}"/>
              </a:ext>
            </a:extLst>
          </p:cNvPr>
          <p:cNvSpPr txBox="1">
            <a:spLocks/>
          </p:cNvSpPr>
          <p:nvPr/>
        </p:nvSpPr>
        <p:spPr>
          <a:xfrm>
            <a:off x="9335048" y="1809188"/>
            <a:ext cx="994988" cy="189896"/>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0" dirty="0">
                <a:ln>
                  <a:noFill/>
                </a:ln>
                <a:solidFill>
                  <a:srgbClr val="030AFC">
                    <a:lumMod val="40000"/>
                    <a:lumOff val="60000"/>
                  </a:srgbClr>
                </a:solidFill>
                <a:effectLst/>
                <a:uLnTx/>
                <a:uFillTx/>
                <a:latin typeface="Montserrat" pitchFamily="2" charset="77"/>
                <a:ea typeface="+mj-ea"/>
                <a:cs typeface="+mj-cs"/>
              </a:rPr>
              <a:t>JUL</a:t>
            </a:r>
            <a:endParaRPr kumimoji="0" lang="en-GB" sz="800" b="0" i="0" u="none" strike="noStrike" kern="1200" cap="none" spc="0" normalizeH="0" baseline="0" noProof="0" dirty="0">
              <a:ln>
                <a:noFill/>
              </a:ln>
              <a:solidFill>
                <a:srgbClr val="030AFC">
                  <a:lumMod val="40000"/>
                  <a:lumOff val="60000"/>
                </a:srgbClr>
              </a:solidFill>
              <a:effectLst/>
              <a:uLnTx/>
              <a:uFillTx/>
              <a:latin typeface="Montserrat" pitchFamily="2" charset="77"/>
              <a:ea typeface="+mj-ea"/>
              <a:cs typeface="+mj-cs"/>
            </a:endParaRPr>
          </a:p>
        </p:txBody>
      </p:sp>
      <p:grpSp>
        <p:nvGrpSpPr>
          <p:cNvPr id="70" name="Group 69">
            <a:extLst>
              <a:ext uri="{FF2B5EF4-FFF2-40B4-BE49-F238E27FC236}">
                <a16:creationId xmlns:a16="http://schemas.microsoft.com/office/drawing/2014/main" id="{514BCCB5-0698-3BB2-7DD1-1E8680D44A79}"/>
              </a:ext>
            </a:extLst>
          </p:cNvPr>
          <p:cNvGrpSpPr/>
          <p:nvPr/>
        </p:nvGrpSpPr>
        <p:grpSpPr>
          <a:xfrm>
            <a:off x="6332685" y="791548"/>
            <a:ext cx="5005364" cy="527536"/>
            <a:chOff x="6332685" y="791548"/>
            <a:chExt cx="5005364" cy="527536"/>
          </a:xfrm>
        </p:grpSpPr>
        <p:sp>
          <p:nvSpPr>
            <p:cNvPr id="4" name="Rounded Rectangle 3">
              <a:extLst>
                <a:ext uri="{FF2B5EF4-FFF2-40B4-BE49-F238E27FC236}">
                  <a16:creationId xmlns:a16="http://schemas.microsoft.com/office/drawing/2014/main" id="{27008A93-D9AA-A966-AABB-BE791EE232EC}"/>
                </a:ext>
              </a:extLst>
            </p:cNvPr>
            <p:cNvSpPr/>
            <p:nvPr/>
          </p:nvSpPr>
          <p:spPr>
            <a:xfrm>
              <a:off x="6332685" y="791548"/>
              <a:ext cx="5005364" cy="527536"/>
            </a:xfrm>
            <a:prstGeom prst="roundRect">
              <a:avLst>
                <a:gd name="adj" fmla="val 20887"/>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5" name="Rounded Rectangle 4">
              <a:extLst>
                <a:ext uri="{FF2B5EF4-FFF2-40B4-BE49-F238E27FC236}">
                  <a16:creationId xmlns:a16="http://schemas.microsoft.com/office/drawing/2014/main" id="{8F3E7203-090F-8F22-DD6F-8D10A909899C}"/>
                </a:ext>
              </a:extLst>
            </p:cNvPr>
            <p:cNvSpPr/>
            <p:nvPr/>
          </p:nvSpPr>
          <p:spPr>
            <a:xfrm>
              <a:off x="6593823" y="976721"/>
              <a:ext cx="180000" cy="17713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sz="800" dirty="0">
                <a:solidFill>
                  <a:schemeClr val="bg1"/>
                </a:solidFill>
                <a:latin typeface="Montserrat" pitchFamily="2" charset="77"/>
              </a:endParaRPr>
            </a:p>
          </p:txBody>
        </p:sp>
        <p:sp>
          <p:nvSpPr>
            <p:cNvPr id="6" name="Title 4">
              <a:extLst>
                <a:ext uri="{FF2B5EF4-FFF2-40B4-BE49-F238E27FC236}">
                  <a16:creationId xmlns:a16="http://schemas.microsoft.com/office/drawing/2014/main" id="{2B3A080F-5CB1-8B3A-F6CF-F489F633C14C}"/>
                </a:ext>
              </a:extLst>
            </p:cNvPr>
            <p:cNvSpPr txBox="1">
              <a:spLocks/>
            </p:cNvSpPr>
            <p:nvPr/>
          </p:nvSpPr>
          <p:spPr>
            <a:xfrm>
              <a:off x="6849249" y="953607"/>
              <a:ext cx="792000" cy="189896"/>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r>
                <a:rPr lang="en-US" sz="1100" b="0" dirty="0"/>
                <a:t>Research</a:t>
              </a:r>
              <a:endParaRPr lang="en-GB" sz="1100" b="0" dirty="0"/>
            </a:p>
          </p:txBody>
        </p:sp>
        <p:sp>
          <p:nvSpPr>
            <p:cNvPr id="9" name="Rounded Rectangle 8">
              <a:extLst>
                <a:ext uri="{FF2B5EF4-FFF2-40B4-BE49-F238E27FC236}">
                  <a16:creationId xmlns:a16="http://schemas.microsoft.com/office/drawing/2014/main" id="{984DE728-EBED-77B0-162C-C06F3E81DBC9}"/>
                </a:ext>
              </a:extLst>
            </p:cNvPr>
            <p:cNvSpPr/>
            <p:nvPr/>
          </p:nvSpPr>
          <p:spPr>
            <a:xfrm>
              <a:off x="7811083" y="976721"/>
              <a:ext cx="180000" cy="17713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sz="800" dirty="0">
                <a:solidFill>
                  <a:schemeClr val="bg1"/>
                </a:solidFill>
                <a:latin typeface="Montserrat" pitchFamily="2" charset="77"/>
              </a:endParaRPr>
            </a:p>
          </p:txBody>
        </p:sp>
        <p:sp>
          <p:nvSpPr>
            <p:cNvPr id="26" name="Title 4">
              <a:extLst>
                <a:ext uri="{FF2B5EF4-FFF2-40B4-BE49-F238E27FC236}">
                  <a16:creationId xmlns:a16="http://schemas.microsoft.com/office/drawing/2014/main" id="{4C04799D-BDC1-E10A-AD9B-DD8B923FEED9}"/>
                </a:ext>
              </a:extLst>
            </p:cNvPr>
            <p:cNvSpPr txBox="1">
              <a:spLocks/>
            </p:cNvSpPr>
            <p:nvPr/>
          </p:nvSpPr>
          <p:spPr>
            <a:xfrm>
              <a:off x="8079222" y="953607"/>
              <a:ext cx="792000" cy="189896"/>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r>
                <a:rPr lang="en-US" sz="1100" b="0" dirty="0"/>
                <a:t>Strategy</a:t>
              </a:r>
              <a:endParaRPr lang="en-GB" sz="1100" b="0" dirty="0"/>
            </a:p>
          </p:txBody>
        </p:sp>
        <p:sp>
          <p:nvSpPr>
            <p:cNvPr id="27" name="Rounded Rectangle 26">
              <a:extLst>
                <a:ext uri="{FF2B5EF4-FFF2-40B4-BE49-F238E27FC236}">
                  <a16:creationId xmlns:a16="http://schemas.microsoft.com/office/drawing/2014/main" id="{7DF436D8-586F-B794-DF53-63FD7FDA1F82}"/>
                </a:ext>
              </a:extLst>
            </p:cNvPr>
            <p:cNvSpPr/>
            <p:nvPr/>
          </p:nvSpPr>
          <p:spPr>
            <a:xfrm>
              <a:off x="8948132" y="976721"/>
              <a:ext cx="180000" cy="177137"/>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sz="800" dirty="0">
                <a:solidFill>
                  <a:schemeClr val="bg1"/>
                </a:solidFill>
                <a:latin typeface="Montserrat" pitchFamily="2" charset="77"/>
              </a:endParaRPr>
            </a:p>
          </p:txBody>
        </p:sp>
        <p:sp>
          <p:nvSpPr>
            <p:cNvPr id="28" name="Title 4">
              <a:extLst>
                <a:ext uri="{FF2B5EF4-FFF2-40B4-BE49-F238E27FC236}">
                  <a16:creationId xmlns:a16="http://schemas.microsoft.com/office/drawing/2014/main" id="{86284095-8804-9C17-C65D-C8F42D38CB7F}"/>
                </a:ext>
              </a:extLst>
            </p:cNvPr>
            <p:cNvSpPr txBox="1">
              <a:spLocks/>
            </p:cNvSpPr>
            <p:nvPr/>
          </p:nvSpPr>
          <p:spPr>
            <a:xfrm>
              <a:off x="9203558" y="953607"/>
              <a:ext cx="792000" cy="189896"/>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r>
                <a:rPr lang="en-US" sz="1100" b="0" dirty="0"/>
                <a:t>Action</a:t>
              </a:r>
              <a:endParaRPr lang="en-GB" sz="1100" b="0" dirty="0"/>
            </a:p>
          </p:txBody>
        </p:sp>
        <p:sp>
          <p:nvSpPr>
            <p:cNvPr id="29" name="Rounded Rectangle 28">
              <a:extLst>
                <a:ext uri="{FF2B5EF4-FFF2-40B4-BE49-F238E27FC236}">
                  <a16:creationId xmlns:a16="http://schemas.microsoft.com/office/drawing/2014/main" id="{3FA28EAB-3EAA-4ADC-4534-B0821442C3CA}"/>
                </a:ext>
              </a:extLst>
            </p:cNvPr>
            <p:cNvSpPr/>
            <p:nvPr/>
          </p:nvSpPr>
          <p:spPr>
            <a:xfrm>
              <a:off x="9956845" y="976721"/>
              <a:ext cx="180000" cy="177137"/>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sz="800" dirty="0">
                <a:solidFill>
                  <a:schemeClr val="bg1"/>
                </a:solidFill>
                <a:latin typeface="Montserrat" pitchFamily="2" charset="77"/>
              </a:endParaRPr>
            </a:p>
          </p:txBody>
        </p:sp>
        <p:sp>
          <p:nvSpPr>
            <p:cNvPr id="30" name="Title 4">
              <a:extLst>
                <a:ext uri="{FF2B5EF4-FFF2-40B4-BE49-F238E27FC236}">
                  <a16:creationId xmlns:a16="http://schemas.microsoft.com/office/drawing/2014/main" id="{556CE107-A37F-8EFB-03E5-E41246C147C4}"/>
                </a:ext>
              </a:extLst>
            </p:cNvPr>
            <p:cNvSpPr txBox="1">
              <a:spLocks/>
            </p:cNvSpPr>
            <p:nvPr/>
          </p:nvSpPr>
          <p:spPr>
            <a:xfrm>
              <a:off x="10212271" y="953607"/>
              <a:ext cx="918378" cy="189896"/>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r>
                <a:rPr lang="en-US" sz="1100" b="0" dirty="0"/>
                <a:t>Concurrent</a:t>
              </a:r>
              <a:endParaRPr lang="en-GB" sz="1100" b="0" dirty="0"/>
            </a:p>
          </p:txBody>
        </p:sp>
      </p:grpSp>
      <p:sp>
        <p:nvSpPr>
          <p:cNvPr id="31" name="Rounded Rectangle 30">
            <a:extLst>
              <a:ext uri="{FF2B5EF4-FFF2-40B4-BE49-F238E27FC236}">
                <a16:creationId xmlns:a16="http://schemas.microsoft.com/office/drawing/2014/main" id="{4672DC69-7CC9-AFBF-995E-B87C797655E4}"/>
              </a:ext>
            </a:extLst>
          </p:cNvPr>
          <p:cNvSpPr/>
          <p:nvPr/>
        </p:nvSpPr>
        <p:spPr>
          <a:xfrm>
            <a:off x="839788" y="2368884"/>
            <a:ext cx="1282926" cy="177137"/>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ontserrat" pitchFamily="2" charset="77"/>
              </a:rPr>
              <a:t>Market Analysis</a:t>
            </a:r>
            <a:endParaRPr lang="en-UA" sz="800" dirty="0">
              <a:solidFill>
                <a:schemeClr val="bg1"/>
              </a:solidFill>
              <a:latin typeface="Montserrat" pitchFamily="2" charset="77"/>
            </a:endParaRPr>
          </a:p>
        </p:txBody>
      </p:sp>
      <p:sp>
        <p:nvSpPr>
          <p:cNvPr id="32" name="Rounded Rectangle 31">
            <a:extLst>
              <a:ext uri="{FF2B5EF4-FFF2-40B4-BE49-F238E27FC236}">
                <a16:creationId xmlns:a16="http://schemas.microsoft.com/office/drawing/2014/main" id="{12CBAE24-55D0-0BEA-3197-9C4A3EDED6BF}"/>
              </a:ext>
            </a:extLst>
          </p:cNvPr>
          <p:cNvSpPr/>
          <p:nvPr/>
        </p:nvSpPr>
        <p:spPr>
          <a:xfrm>
            <a:off x="2244044" y="2368884"/>
            <a:ext cx="1571727" cy="17713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ontserrat" pitchFamily="2" charset="77"/>
              </a:rPr>
              <a:t>Business Plan</a:t>
            </a:r>
            <a:endParaRPr lang="en-UA" sz="800" dirty="0">
              <a:solidFill>
                <a:schemeClr val="bg1"/>
              </a:solidFill>
              <a:latin typeface="Montserrat" pitchFamily="2" charset="77"/>
            </a:endParaRPr>
          </a:p>
        </p:txBody>
      </p:sp>
      <p:sp>
        <p:nvSpPr>
          <p:cNvPr id="33" name="Rounded Rectangle 32">
            <a:extLst>
              <a:ext uri="{FF2B5EF4-FFF2-40B4-BE49-F238E27FC236}">
                <a16:creationId xmlns:a16="http://schemas.microsoft.com/office/drawing/2014/main" id="{545BB256-0AE3-5FE9-D9F2-7ADA77B6888B}"/>
              </a:ext>
            </a:extLst>
          </p:cNvPr>
          <p:cNvSpPr/>
          <p:nvPr/>
        </p:nvSpPr>
        <p:spPr>
          <a:xfrm>
            <a:off x="3933296" y="2368884"/>
            <a:ext cx="1835999" cy="17713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ontserrat" pitchFamily="2" charset="77"/>
              </a:rPr>
              <a:t>Price Definition</a:t>
            </a:r>
            <a:endParaRPr lang="en-UA" sz="800" dirty="0">
              <a:solidFill>
                <a:schemeClr val="bg1"/>
              </a:solidFill>
              <a:latin typeface="Montserrat" pitchFamily="2" charset="77"/>
            </a:endParaRPr>
          </a:p>
        </p:txBody>
      </p:sp>
      <p:sp>
        <p:nvSpPr>
          <p:cNvPr id="34" name="Rounded Rectangle 33">
            <a:extLst>
              <a:ext uri="{FF2B5EF4-FFF2-40B4-BE49-F238E27FC236}">
                <a16:creationId xmlns:a16="http://schemas.microsoft.com/office/drawing/2014/main" id="{955B5511-82F8-8DF1-EFFF-F56C2242E0C6}"/>
              </a:ext>
            </a:extLst>
          </p:cNvPr>
          <p:cNvSpPr/>
          <p:nvPr/>
        </p:nvSpPr>
        <p:spPr>
          <a:xfrm>
            <a:off x="1951121" y="2620675"/>
            <a:ext cx="2183232" cy="177137"/>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Montserrat" pitchFamily="2" charset="77"/>
              </a:rPr>
              <a:t>Projections</a:t>
            </a:r>
            <a:endParaRPr lang="en-UA" sz="800" dirty="0">
              <a:solidFill>
                <a:schemeClr val="tx1"/>
              </a:solidFill>
              <a:latin typeface="Montserrat" pitchFamily="2" charset="77"/>
            </a:endParaRPr>
          </a:p>
        </p:txBody>
      </p:sp>
      <p:sp>
        <p:nvSpPr>
          <p:cNvPr id="35" name="Rounded Rectangle 34">
            <a:extLst>
              <a:ext uri="{FF2B5EF4-FFF2-40B4-BE49-F238E27FC236}">
                <a16:creationId xmlns:a16="http://schemas.microsoft.com/office/drawing/2014/main" id="{D3C54D92-FE67-66F8-A6FC-0AF840CB5EFB}"/>
              </a:ext>
            </a:extLst>
          </p:cNvPr>
          <p:cNvSpPr/>
          <p:nvPr/>
        </p:nvSpPr>
        <p:spPr>
          <a:xfrm>
            <a:off x="4282465" y="2620675"/>
            <a:ext cx="1377043" cy="177137"/>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ontserrat" pitchFamily="2" charset="77"/>
              </a:rPr>
              <a:t>Market Requirements</a:t>
            </a:r>
            <a:endParaRPr lang="en-UA" sz="800" dirty="0">
              <a:solidFill>
                <a:schemeClr val="bg1"/>
              </a:solidFill>
              <a:latin typeface="Montserrat" pitchFamily="2" charset="77"/>
            </a:endParaRPr>
          </a:p>
        </p:txBody>
      </p:sp>
      <p:sp>
        <p:nvSpPr>
          <p:cNvPr id="36" name="Rounded Rectangle 35">
            <a:extLst>
              <a:ext uri="{FF2B5EF4-FFF2-40B4-BE49-F238E27FC236}">
                <a16:creationId xmlns:a16="http://schemas.microsoft.com/office/drawing/2014/main" id="{20570689-2B67-0EB3-0405-AA82F80B7E75}"/>
              </a:ext>
            </a:extLst>
          </p:cNvPr>
          <p:cNvSpPr/>
          <p:nvPr/>
        </p:nvSpPr>
        <p:spPr>
          <a:xfrm>
            <a:off x="3496611" y="3299504"/>
            <a:ext cx="1572346" cy="17713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ontserrat" pitchFamily="2" charset="77"/>
              </a:rPr>
              <a:t>Brand, Solution, Message</a:t>
            </a:r>
            <a:endParaRPr lang="en-UA" sz="800" dirty="0">
              <a:solidFill>
                <a:schemeClr val="bg1"/>
              </a:solidFill>
              <a:latin typeface="Montserrat" pitchFamily="2" charset="77"/>
            </a:endParaRPr>
          </a:p>
        </p:txBody>
      </p:sp>
      <p:sp>
        <p:nvSpPr>
          <p:cNvPr id="46" name="Rounded Rectangle 45">
            <a:extLst>
              <a:ext uri="{FF2B5EF4-FFF2-40B4-BE49-F238E27FC236}">
                <a16:creationId xmlns:a16="http://schemas.microsoft.com/office/drawing/2014/main" id="{44E63DF8-BEBD-FDB3-587A-0B9A745CBDE8}"/>
              </a:ext>
            </a:extLst>
          </p:cNvPr>
          <p:cNvSpPr/>
          <p:nvPr/>
        </p:nvSpPr>
        <p:spPr>
          <a:xfrm>
            <a:off x="5139879" y="3299504"/>
            <a:ext cx="2150235" cy="177137"/>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ontserrat" pitchFamily="2" charset="77"/>
              </a:rPr>
              <a:t>Customer Profile</a:t>
            </a:r>
            <a:endParaRPr lang="en-UA" sz="800" dirty="0">
              <a:solidFill>
                <a:schemeClr val="bg1"/>
              </a:solidFill>
              <a:latin typeface="Montserrat" pitchFamily="2" charset="77"/>
            </a:endParaRPr>
          </a:p>
        </p:txBody>
      </p:sp>
      <p:sp>
        <p:nvSpPr>
          <p:cNvPr id="56" name="Rounded Rectangle 55">
            <a:extLst>
              <a:ext uri="{FF2B5EF4-FFF2-40B4-BE49-F238E27FC236}">
                <a16:creationId xmlns:a16="http://schemas.microsoft.com/office/drawing/2014/main" id="{B04B6E8E-1172-ED58-C6B2-CE4819EE46C7}"/>
              </a:ext>
            </a:extLst>
          </p:cNvPr>
          <p:cNvSpPr/>
          <p:nvPr/>
        </p:nvSpPr>
        <p:spPr>
          <a:xfrm>
            <a:off x="7412628" y="3299504"/>
            <a:ext cx="2478805" cy="177137"/>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Montserrat" pitchFamily="2" charset="77"/>
              </a:rPr>
              <a:t>Beta Customers / Advocates</a:t>
            </a:r>
            <a:endParaRPr lang="en-UA" sz="800" dirty="0">
              <a:solidFill>
                <a:schemeClr val="tx1"/>
              </a:solidFill>
              <a:latin typeface="Montserrat" pitchFamily="2" charset="77"/>
            </a:endParaRPr>
          </a:p>
        </p:txBody>
      </p:sp>
      <p:sp>
        <p:nvSpPr>
          <p:cNvPr id="57" name="Rounded Rectangle 56">
            <a:extLst>
              <a:ext uri="{FF2B5EF4-FFF2-40B4-BE49-F238E27FC236}">
                <a16:creationId xmlns:a16="http://schemas.microsoft.com/office/drawing/2014/main" id="{2DD5BA3B-8C48-8B47-1E86-D9C57BD08BFE}"/>
              </a:ext>
            </a:extLst>
          </p:cNvPr>
          <p:cNvSpPr/>
          <p:nvPr/>
        </p:nvSpPr>
        <p:spPr>
          <a:xfrm>
            <a:off x="4282465" y="3548257"/>
            <a:ext cx="2150234" cy="177137"/>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ontserrat" pitchFamily="2" charset="77"/>
              </a:rPr>
              <a:t>Competitor Profile</a:t>
            </a:r>
            <a:endParaRPr lang="en-UA" sz="800" dirty="0">
              <a:solidFill>
                <a:schemeClr val="bg1"/>
              </a:solidFill>
              <a:latin typeface="Montserrat" pitchFamily="2" charset="77"/>
            </a:endParaRPr>
          </a:p>
        </p:txBody>
      </p:sp>
      <p:sp>
        <p:nvSpPr>
          <p:cNvPr id="58" name="Rounded Rectangle 57">
            <a:extLst>
              <a:ext uri="{FF2B5EF4-FFF2-40B4-BE49-F238E27FC236}">
                <a16:creationId xmlns:a16="http://schemas.microsoft.com/office/drawing/2014/main" id="{7200BEDE-EA73-86F3-7B7C-97B220D0AE85}"/>
              </a:ext>
            </a:extLst>
          </p:cNvPr>
          <p:cNvSpPr/>
          <p:nvPr/>
        </p:nvSpPr>
        <p:spPr>
          <a:xfrm>
            <a:off x="7412629" y="3548257"/>
            <a:ext cx="1189212" cy="177137"/>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Montserrat" pitchFamily="2" charset="77"/>
              </a:rPr>
              <a:t>Lead Gen</a:t>
            </a:r>
            <a:endParaRPr lang="en-UA" sz="800" dirty="0">
              <a:solidFill>
                <a:schemeClr val="tx1"/>
              </a:solidFill>
              <a:latin typeface="Montserrat" pitchFamily="2" charset="77"/>
            </a:endParaRPr>
          </a:p>
        </p:txBody>
      </p:sp>
      <p:sp>
        <p:nvSpPr>
          <p:cNvPr id="59" name="Rounded Rectangle 58">
            <a:extLst>
              <a:ext uri="{FF2B5EF4-FFF2-40B4-BE49-F238E27FC236}">
                <a16:creationId xmlns:a16="http://schemas.microsoft.com/office/drawing/2014/main" id="{48395CF4-EB6F-C794-C8A0-FA802BA3D1A5}"/>
              </a:ext>
            </a:extLst>
          </p:cNvPr>
          <p:cNvSpPr/>
          <p:nvPr/>
        </p:nvSpPr>
        <p:spPr>
          <a:xfrm>
            <a:off x="8702216" y="3548257"/>
            <a:ext cx="1189212" cy="177137"/>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Montserrat" pitchFamily="2" charset="77"/>
              </a:rPr>
              <a:t>Analytics</a:t>
            </a:r>
            <a:endParaRPr lang="en-UA" sz="800" dirty="0">
              <a:solidFill>
                <a:schemeClr val="tx1"/>
              </a:solidFill>
              <a:latin typeface="Montserrat" pitchFamily="2" charset="77"/>
            </a:endParaRPr>
          </a:p>
        </p:txBody>
      </p:sp>
      <p:sp>
        <p:nvSpPr>
          <p:cNvPr id="60" name="Rounded Rectangle 59">
            <a:extLst>
              <a:ext uri="{FF2B5EF4-FFF2-40B4-BE49-F238E27FC236}">
                <a16:creationId xmlns:a16="http://schemas.microsoft.com/office/drawing/2014/main" id="{0055D9BE-CD77-EE4C-6405-3C5F2703107A}"/>
              </a:ext>
            </a:extLst>
          </p:cNvPr>
          <p:cNvSpPr/>
          <p:nvPr/>
        </p:nvSpPr>
        <p:spPr>
          <a:xfrm>
            <a:off x="10014181" y="3548257"/>
            <a:ext cx="1338021" cy="177137"/>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Montserrat" pitchFamily="2" charset="77"/>
              </a:rPr>
              <a:t>PR Blitz</a:t>
            </a:r>
            <a:endParaRPr lang="en-UA" sz="800" dirty="0">
              <a:solidFill>
                <a:schemeClr val="tx1"/>
              </a:solidFill>
              <a:latin typeface="Montserrat" pitchFamily="2" charset="77"/>
            </a:endParaRPr>
          </a:p>
        </p:txBody>
      </p:sp>
      <p:sp>
        <p:nvSpPr>
          <p:cNvPr id="61" name="Rounded Rectangle 60">
            <a:extLst>
              <a:ext uri="{FF2B5EF4-FFF2-40B4-BE49-F238E27FC236}">
                <a16:creationId xmlns:a16="http://schemas.microsoft.com/office/drawing/2014/main" id="{2C78B5DD-9A19-B4AA-62D0-2CCFA72B2DEC}"/>
              </a:ext>
            </a:extLst>
          </p:cNvPr>
          <p:cNvSpPr/>
          <p:nvPr/>
        </p:nvSpPr>
        <p:spPr>
          <a:xfrm>
            <a:off x="7412628" y="3797010"/>
            <a:ext cx="2478805" cy="177137"/>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Montserrat" pitchFamily="2" charset="77"/>
              </a:rPr>
              <a:t>Beta Customers / Advocates</a:t>
            </a:r>
            <a:endParaRPr lang="en-UA" sz="800" dirty="0">
              <a:solidFill>
                <a:schemeClr val="tx1"/>
              </a:solidFill>
              <a:latin typeface="Montserrat" pitchFamily="2" charset="77"/>
            </a:endParaRPr>
          </a:p>
        </p:txBody>
      </p:sp>
      <p:sp>
        <p:nvSpPr>
          <p:cNvPr id="62" name="Rounded Rectangle 61">
            <a:extLst>
              <a:ext uri="{FF2B5EF4-FFF2-40B4-BE49-F238E27FC236}">
                <a16:creationId xmlns:a16="http://schemas.microsoft.com/office/drawing/2014/main" id="{0228C37C-4FB9-5399-FD7D-B0DAC3E91B09}"/>
              </a:ext>
            </a:extLst>
          </p:cNvPr>
          <p:cNvSpPr/>
          <p:nvPr/>
        </p:nvSpPr>
        <p:spPr>
          <a:xfrm>
            <a:off x="7412629" y="4041214"/>
            <a:ext cx="1189212" cy="177137"/>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Montserrat" pitchFamily="2" charset="77"/>
              </a:rPr>
              <a:t>Gartner</a:t>
            </a:r>
            <a:endParaRPr lang="en-UA" sz="800" dirty="0">
              <a:solidFill>
                <a:schemeClr val="tx1"/>
              </a:solidFill>
              <a:latin typeface="Montserrat" pitchFamily="2" charset="77"/>
            </a:endParaRPr>
          </a:p>
        </p:txBody>
      </p:sp>
      <p:sp>
        <p:nvSpPr>
          <p:cNvPr id="63" name="Rounded Rectangle 62">
            <a:extLst>
              <a:ext uri="{FF2B5EF4-FFF2-40B4-BE49-F238E27FC236}">
                <a16:creationId xmlns:a16="http://schemas.microsoft.com/office/drawing/2014/main" id="{61D0776A-52B2-0FCF-6537-6A95F1909F28}"/>
              </a:ext>
            </a:extLst>
          </p:cNvPr>
          <p:cNvSpPr/>
          <p:nvPr/>
        </p:nvSpPr>
        <p:spPr>
          <a:xfrm>
            <a:off x="8408507" y="4285418"/>
            <a:ext cx="1482926" cy="177137"/>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Montserrat" pitchFamily="2" charset="77"/>
              </a:rPr>
              <a:t>Forecaster</a:t>
            </a:r>
            <a:endParaRPr lang="en-UA" sz="800" dirty="0">
              <a:solidFill>
                <a:schemeClr val="tx1"/>
              </a:solidFill>
              <a:latin typeface="Montserrat" pitchFamily="2" charset="77"/>
            </a:endParaRPr>
          </a:p>
        </p:txBody>
      </p:sp>
      <p:sp>
        <p:nvSpPr>
          <p:cNvPr id="64" name="Rounded Rectangle 63">
            <a:extLst>
              <a:ext uri="{FF2B5EF4-FFF2-40B4-BE49-F238E27FC236}">
                <a16:creationId xmlns:a16="http://schemas.microsoft.com/office/drawing/2014/main" id="{0264E71E-9DFC-0A71-C229-B5CDB136EE9C}"/>
              </a:ext>
            </a:extLst>
          </p:cNvPr>
          <p:cNvSpPr/>
          <p:nvPr/>
        </p:nvSpPr>
        <p:spPr>
          <a:xfrm>
            <a:off x="5139875" y="4984402"/>
            <a:ext cx="3636000" cy="177137"/>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ontserrat" pitchFamily="2" charset="77"/>
              </a:rPr>
              <a:t>Sales Strategy</a:t>
            </a:r>
            <a:endParaRPr lang="en-UA" sz="800" dirty="0">
              <a:solidFill>
                <a:schemeClr val="bg1"/>
              </a:solidFill>
              <a:latin typeface="Montserrat" pitchFamily="2" charset="77"/>
            </a:endParaRPr>
          </a:p>
        </p:txBody>
      </p:sp>
      <p:sp>
        <p:nvSpPr>
          <p:cNvPr id="65" name="Rounded Rectangle 64">
            <a:extLst>
              <a:ext uri="{FF2B5EF4-FFF2-40B4-BE49-F238E27FC236}">
                <a16:creationId xmlns:a16="http://schemas.microsoft.com/office/drawing/2014/main" id="{9990D696-BB67-3352-3508-EAF912C8C23E}"/>
              </a:ext>
            </a:extLst>
          </p:cNvPr>
          <p:cNvSpPr/>
          <p:nvPr/>
        </p:nvSpPr>
        <p:spPr>
          <a:xfrm>
            <a:off x="4282465" y="5708117"/>
            <a:ext cx="1188000" cy="177137"/>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Montserrat" pitchFamily="2" charset="77"/>
              </a:rPr>
              <a:t>Training</a:t>
            </a:r>
            <a:endParaRPr lang="en-UA" sz="800" dirty="0">
              <a:solidFill>
                <a:schemeClr val="tx1"/>
              </a:solidFill>
              <a:latin typeface="Montserrat" pitchFamily="2" charset="77"/>
            </a:endParaRPr>
          </a:p>
        </p:txBody>
      </p:sp>
      <p:sp>
        <p:nvSpPr>
          <p:cNvPr id="66" name="Rounded Rectangle 65">
            <a:extLst>
              <a:ext uri="{FF2B5EF4-FFF2-40B4-BE49-F238E27FC236}">
                <a16:creationId xmlns:a16="http://schemas.microsoft.com/office/drawing/2014/main" id="{827D65D1-1E70-0C20-C879-431108E01187}"/>
              </a:ext>
            </a:extLst>
          </p:cNvPr>
          <p:cNvSpPr/>
          <p:nvPr/>
        </p:nvSpPr>
        <p:spPr>
          <a:xfrm>
            <a:off x="5588746" y="5708117"/>
            <a:ext cx="2268000" cy="17713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ontserrat" pitchFamily="2" charset="77"/>
              </a:rPr>
              <a:t>CRM and Pipeline Reporting</a:t>
            </a:r>
            <a:endParaRPr lang="en-UA" sz="800" dirty="0">
              <a:solidFill>
                <a:schemeClr val="bg1"/>
              </a:solidFill>
              <a:latin typeface="Montserrat" pitchFamily="2" charset="77"/>
            </a:endParaRPr>
          </a:p>
        </p:txBody>
      </p:sp>
      <p:sp>
        <p:nvSpPr>
          <p:cNvPr id="67" name="Rounded Rectangle 66">
            <a:extLst>
              <a:ext uri="{FF2B5EF4-FFF2-40B4-BE49-F238E27FC236}">
                <a16:creationId xmlns:a16="http://schemas.microsoft.com/office/drawing/2014/main" id="{F3F5AA60-4D0D-0C37-8E1B-757084D59F31}"/>
              </a:ext>
            </a:extLst>
          </p:cNvPr>
          <p:cNvSpPr/>
          <p:nvPr/>
        </p:nvSpPr>
        <p:spPr>
          <a:xfrm>
            <a:off x="7975027" y="5708117"/>
            <a:ext cx="2376000" cy="177137"/>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Montserrat" pitchFamily="2" charset="77"/>
              </a:rPr>
              <a:t>Team Development</a:t>
            </a:r>
            <a:endParaRPr lang="en-UA" sz="800" dirty="0">
              <a:solidFill>
                <a:schemeClr val="tx1"/>
              </a:solidFill>
              <a:latin typeface="Montserrat" pitchFamily="2" charset="77"/>
            </a:endParaRPr>
          </a:p>
        </p:txBody>
      </p:sp>
      <p:sp>
        <p:nvSpPr>
          <p:cNvPr id="68" name="Rounded Rectangle 67">
            <a:extLst>
              <a:ext uri="{FF2B5EF4-FFF2-40B4-BE49-F238E27FC236}">
                <a16:creationId xmlns:a16="http://schemas.microsoft.com/office/drawing/2014/main" id="{69D8FE41-B144-8BE7-D288-9DB37C328097}"/>
              </a:ext>
            </a:extLst>
          </p:cNvPr>
          <p:cNvSpPr/>
          <p:nvPr/>
        </p:nvSpPr>
        <p:spPr>
          <a:xfrm>
            <a:off x="6507875" y="5969466"/>
            <a:ext cx="2052000" cy="17713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ontserrat" pitchFamily="2" charset="77"/>
              </a:rPr>
              <a:t>Virtual Sales</a:t>
            </a:r>
            <a:endParaRPr lang="en-UA" sz="800" dirty="0">
              <a:solidFill>
                <a:schemeClr val="bg1"/>
              </a:solidFill>
              <a:latin typeface="Montserrat" pitchFamily="2" charset="77"/>
            </a:endParaRPr>
          </a:p>
        </p:txBody>
      </p:sp>
      <p:sp>
        <p:nvSpPr>
          <p:cNvPr id="69" name="Rounded Rectangle 68">
            <a:extLst>
              <a:ext uri="{FF2B5EF4-FFF2-40B4-BE49-F238E27FC236}">
                <a16:creationId xmlns:a16="http://schemas.microsoft.com/office/drawing/2014/main" id="{1E924AAE-DDE6-9E42-44B9-E695C325D510}"/>
              </a:ext>
            </a:extLst>
          </p:cNvPr>
          <p:cNvSpPr/>
          <p:nvPr/>
        </p:nvSpPr>
        <p:spPr>
          <a:xfrm>
            <a:off x="8676052" y="5969466"/>
            <a:ext cx="2664000" cy="177137"/>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Montserrat" pitchFamily="2" charset="77"/>
              </a:rPr>
              <a:t>Best Practices and Optimization</a:t>
            </a:r>
            <a:endParaRPr lang="en-UA" sz="800" dirty="0">
              <a:solidFill>
                <a:schemeClr val="tx1"/>
              </a:solidFill>
              <a:latin typeface="Montserrat" pitchFamily="2" charset="77"/>
            </a:endParaRPr>
          </a:p>
        </p:txBody>
      </p:sp>
    </p:spTree>
    <p:extLst>
      <p:ext uri="{BB962C8B-B14F-4D97-AF65-F5344CB8AC3E}">
        <p14:creationId xmlns:p14="http://schemas.microsoft.com/office/powerpoint/2010/main" val="1822842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ound Same-side Corner of Rectangle 133">
            <a:extLst>
              <a:ext uri="{FF2B5EF4-FFF2-40B4-BE49-F238E27FC236}">
                <a16:creationId xmlns:a16="http://schemas.microsoft.com/office/drawing/2014/main" id="{90CF113C-3164-9C30-029C-1E3C716E4CC0}"/>
              </a:ext>
            </a:extLst>
          </p:cNvPr>
          <p:cNvSpPr/>
          <p:nvPr/>
        </p:nvSpPr>
        <p:spPr>
          <a:xfrm>
            <a:off x="0" y="4259484"/>
            <a:ext cx="12192000" cy="2598515"/>
          </a:xfrm>
          <a:prstGeom prst="round2SameRect">
            <a:avLst>
              <a:gd name="adj1" fmla="val 0"/>
              <a:gd name="adj2" fmla="val 0"/>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00"/>
              </a:spcBef>
              <a:spcAft>
                <a:spcPts val="100"/>
              </a:spcAft>
            </a:pPr>
            <a:endParaRPr lang="en-UA" sz="700" dirty="0">
              <a:latin typeface="Montserrat" pitchFamily="2" charset="77"/>
            </a:endParaRPr>
          </a:p>
        </p:txBody>
      </p:sp>
      <p:pic>
        <p:nvPicPr>
          <p:cNvPr id="38" name="Picture 37" descr="A picture containing blur, stove, kitchen appliance&#10;&#10;Description automatically generated">
            <a:extLst>
              <a:ext uri="{FF2B5EF4-FFF2-40B4-BE49-F238E27FC236}">
                <a16:creationId xmlns:a16="http://schemas.microsoft.com/office/drawing/2014/main" id="{903CE700-0E1D-77AD-04D2-2B6680B2472D}"/>
              </a:ext>
            </a:extLst>
          </p:cNvPr>
          <p:cNvPicPr>
            <a:picLocks noChangeAspect="1"/>
          </p:cNvPicPr>
          <p:nvPr/>
        </p:nvPicPr>
        <p:blipFill>
          <a:blip r:embed="rId3">
            <a:alphaModFix amt="38000"/>
          </a:blip>
          <a:stretch>
            <a:fillRect/>
          </a:stretch>
        </p:blipFill>
        <p:spPr>
          <a:xfrm>
            <a:off x="6759155" y="-2197416"/>
            <a:ext cx="8983780" cy="8983780"/>
          </a:xfrm>
          <a:prstGeom prst="rect">
            <a:avLst/>
          </a:prstGeom>
        </p:spPr>
      </p:pic>
      <p:sp>
        <p:nvSpPr>
          <p:cNvPr id="6" name="Title 1">
            <a:extLst>
              <a:ext uri="{FF2B5EF4-FFF2-40B4-BE49-F238E27FC236}">
                <a16:creationId xmlns:a16="http://schemas.microsoft.com/office/drawing/2014/main" id="{2C87CC1D-4A60-E803-10ED-84ECB20B2F79}"/>
              </a:ext>
            </a:extLst>
          </p:cNvPr>
          <p:cNvSpPr>
            <a:spLocks noGrp="1"/>
          </p:cNvSpPr>
          <p:nvPr>
            <p:ph type="title"/>
          </p:nvPr>
        </p:nvSpPr>
        <p:spPr>
          <a:xfrm>
            <a:off x="838200" y="717239"/>
            <a:ext cx="10515600" cy="914074"/>
          </a:xfrm>
        </p:spPr>
        <p:txBody>
          <a:bodyPr/>
          <a:lstStyle/>
          <a:p>
            <a:pPr algn="ctr"/>
            <a:r>
              <a:rPr lang="en-US" sz="2200" dirty="0"/>
              <a:t>LAUNCH BOARD &amp; BACKLOG</a:t>
            </a:r>
          </a:p>
        </p:txBody>
      </p:sp>
      <p:graphicFrame>
        <p:nvGraphicFramePr>
          <p:cNvPr id="7" name="Table 24">
            <a:extLst>
              <a:ext uri="{FF2B5EF4-FFF2-40B4-BE49-F238E27FC236}">
                <a16:creationId xmlns:a16="http://schemas.microsoft.com/office/drawing/2014/main" id="{79229BD3-6C2F-16FD-E3DA-BE92ED643074}"/>
              </a:ext>
            </a:extLst>
          </p:cNvPr>
          <p:cNvGraphicFramePr>
            <a:graphicFrameLocks noGrp="1"/>
          </p:cNvGraphicFramePr>
          <p:nvPr>
            <p:extLst>
              <p:ext uri="{D42A27DB-BD31-4B8C-83A1-F6EECF244321}">
                <p14:modId xmlns:p14="http://schemas.microsoft.com/office/powerpoint/2010/main" val="3146420871"/>
              </p:ext>
            </p:extLst>
          </p:nvPr>
        </p:nvGraphicFramePr>
        <p:xfrm>
          <a:off x="1503680" y="1620046"/>
          <a:ext cx="9644610" cy="2033238"/>
        </p:xfrm>
        <a:graphic>
          <a:graphicData uri="http://schemas.openxmlformats.org/drawingml/2006/table">
            <a:tbl>
              <a:tblPr firstRow="1" bandRow="1">
                <a:tableStyleId>{5C22544A-7EE6-4342-B048-85BDC9FD1C3A}</a:tableStyleId>
              </a:tblPr>
              <a:tblGrid>
                <a:gridCol w="1442720">
                  <a:extLst>
                    <a:ext uri="{9D8B030D-6E8A-4147-A177-3AD203B41FA5}">
                      <a16:colId xmlns:a16="http://schemas.microsoft.com/office/drawing/2014/main" val="2468701374"/>
                    </a:ext>
                  </a:extLst>
                </a:gridCol>
                <a:gridCol w="1219200">
                  <a:extLst>
                    <a:ext uri="{9D8B030D-6E8A-4147-A177-3AD203B41FA5}">
                      <a16:colId xmlns:a16="http://schemas.microsoft.com/office/drawing/2014/main" val="463828164"/>
                    </a:ext>
                  </a:extLst>
                </a:gridCol>
                <a:gridCol w="1371600">
                  <a:extLst>
                    <a:ext uri="{9D8B030D-6E8A-4147-A177-3AD203B41FA5}">
                      <a16:colId xmlns:a16="http://schemas.microsoft.com/office/drawing/2014/main" val="416243240"/>
                    </a:ext>
                  </a:extLst>
                </a:gridCol>
                <a:gridCol w="1259840">
                  <a:extLst>
                    <a:ext uri="{9D8B030D-6E8A-4147-A177-3AD203B41FA5}">
                      <a16:colId xmlns:a16="http://schemas.microsoft.com/office/drawing/2014/main" val="3098529963"/>
                    </a:ext>
                  </a:extLst>
                </a:gridCol>
                <a:gridCol w="1503680">
                  <a:extLst>
                    <a:ext uri="{9D8B030D-6E8A-4147-A177-3AD203B41FA5}">
                      <a16:colId xmlns:a16="http://schemas.microsoft.com/office/drawing/2014/main" val="3774575209"/>
                    </a:ext>
                  </a:extLst>
                </a:gridCol>
                <a:gridCol w="1402879">
                  <a:extLst>
                    <a:ext uri="{9D8B030D-6E8A-4147-A177-3AD203B41FA5}">
                      <a16:colId xmlns:a16="http://schemas.microsoft.com/office/drawing/2014/main" val="613179106"/>
                    </a:ext>
                  </a:extLst>
                </a:gridCol>
                <a:gridCol w="1444691">
                  <a:extLst>
                    <a:ext uri="{9D8B030D-6E8A-4147-A177-3AD203B41FA5}">
                      <a16:colId xmlns:a16="http://schemas.microsoft.com/office/drawing/2014/main" val="2946373267"/>
                    </a:ext>
                  </a:extLst>
                </a:gridCol>
              </a:tblGrid>
              <a:tr h="326358">
                <a:tc>
                  <a:txBody>
                    <a:bodyPr/>
                    <a:lstStyle/>
                    <a:p>
                      <a:pPr marL="0" indent="0" algn="l">
                        <a:buFont typeface="Courier New" panose="02070309020205020404" pitchFamily="49" charset="0"/>
                        <a:buNone/>
                      </a:pPr>
                      <a:endParaRPr lang="en-UA" sz="1000" b="1" dirty="0">
                        <a:solidFill>
                          <a:schemeClr val="bg2"/>
                        </a:solidFill>
                        <a:latin typeface="Montserrat" pitchFamily="2" charset="77"/>
                      </a:endParaRPr>
                    </a:p>
                  </a:txBody>
                  <a:tcPr marL="144000" marR="144000" anchor="ctr">
                    <a:lnL w="12700" cmpd="sng">
                      <a:noFill/>
                    </a:lnL>
                    <a:lnR w="12700" cmpd="sng">
                      <a:noFill/>
                    </a:lnR>
                    <a:lnT w="6350" cap="flat" cmpd="sng" algn="ctr">
                      <a:noFill/>
                      <a:prstDash val="solid"/>
                      <a:round/>
                      <a:headEnd type="none" w="med" len="med"/>
                      <a:tailEnd type="none" w="med" len="med"/>
                    </a:lnT>
                    <a:lnB w="6350" cap="flat" cmpd="sng" algn="ctr">
                      <a:solidFill>
                        <a:srgbClr val="96A9F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dirty="0">
                          <a:solidFill>
                            <a:schemeClr val="bg2"/>
                          </a:solidFill>
                          <a:latin typeface="Montserrat" pitchFamily="2" charset="77"/>
                        </a:rPr>
                        <a:t>Duration</a:t>
                      </a:r>
                      <a:endParaRPr lang="en-UA" sz="1000" b="1" dirty="0">
                        <a:solidFill>
                          <a:schemeClr val="bg2"/>
                        </a:solidFill>
                        <a:latin typeface="Montserrat" pitchFamily="2" charset="77"/>
                      </a:endParaRPr>
                    </a:p>
                  </a:txBody>
                  <a:tcPr marL="144000" marR="144000" anchor="ctr">
                    <a:lnL w="12700" cmpd="sng">
                      <a:noFill/>
                    </a:lnL>
                    <a:lnR w="12700" cmpd="sng">
                      <a:noFill/>
                    </a:lnR>
                    <a:lnT w="6350" cap="flat" cmpd="sng" algn="ctr">
                      <a:noFill/>
                      <a:prstDash val="solid"/>
                      <a:round/>
                      <a:headEnd type="none" w="med" len="med"/>
                      <a:tailEnd type="none" w="med" len="med"/>
                    </a:lnT>
                    <a:lnB w="6350" cap="flat" cmpd="sng" algn="ctr">
                      <a:solidFill>
                        <a:srgbClr val="96A9F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1" i="0" u="none" strike="noStrike" kern="1200" cap="none" spc="0" normalizeH="0" baseline="0" noProof="0" dirty="0">
                          <a:ln>
                            <a:noFill/>
                          </a:ln>
                          <a:solidFill>
                            <a:schemeClr val="bg2"/>
                          </a:solidFill>
                          <a:effectLst/>
                          <a:uLnTx/>
                          <a:uFillTx/>
                          <a:latin typeface="Montserrat" pitchFamily="2" charset="77"/>
                          <a:ea typeface="+mn-ea"/>
                          <a:cs typeface="+mn-cs"/>
                        </a:rPr>
                        <a:t>Product</a:t>
                      </a:r>
                      <a:endParaRPr kumimoji="0" lang="en-UA" sz="1000" b="1" i="0" u="none" strike="noStrike" kern="1200" cap="none" spc="0" normalizeH="0" baseline="0" noProof="0" dirty="0">
                        <a:ln>
                          <a:noFill/>
                        </a:ln>
                        <a:solidFill>
                          <a:schemeClr val="bg2"/>
                        </a:solidFill>
                        <a:effectLst/>
                        <a:uLnTx/>
                        <a:uFillTx/>
                        <a:latin typeface="Montserrat" pitchFamily="2" charset="77"/>
                        <a:ea typeface="+mn-ea"/>
                        <a:cs typeface="+mn-cs"/>
                      </a:endParaRPr>
                    </a:p>
                  </a:txBody>
                  <a:tcPr marL="144000" marR="144000" anchor="ctr">
                    <a:lnL w="12700" cmpd="sng">
                      <a:noFill/>
                    </a:lnL>
                    <a:lnR w="12700" cmpd="sng">
                      <a:noFill/>
                    </a:lnR>
                    <a:lnT w="6350" cap="flat" cmpd="sng" algn="ctr">
                      <a:noFill/>
                      <a:prstDash val="solid"/>
                      <a:round/>
                      <a:headEnd type="none" w="med" len="med"/>
                      <a:tailEnd type="none" w="med" len="med"/>
                    </a:lnT>
                    <a:lnB w="6350" cap="flat" cmpd="sng" algn="ctr">
                      <a:solidFill>
                        <a:srgbClr val="96A9F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1" i="0" u="none" strike="noStrike" kern="1200" cap="none" spc="0" normalizeH="0" baseline="0" noProof="0" dirty="0">
                          <a:ln>
                            <a:noFill/>
                          </a:ln>
                          <a:solidFill>
                            <a:schemeClr val="bg2"/>
                          </a:solidFill>
                          <a:effectLst/>
                          <a:uLnTx/>
                          <a:uFillTx/>
                          <a:latin typeface="Montserrat" pitchFamily="2" charset="77"/>
                          <a:ea typeface="+mn-ea"/>
                          <a:cs typeface="+mn-cs"/>
                        </a:rPr>
                        <a:t>Product lead</a:t>
                      </a:r>
                      <a:endParaRPr kumimoji="0" lang="en-UA" sz="1000" b="1" i="0" u="none" strike="noStrike" kern="1200" cap="none" spc="0" normalizeH="0" baseline="0" noProof="0" dirty="0">
                        <a:ln>
                          <a:noFill/>
                        </a:ln>
                        <a:solidFill>
                          <a:schemeClr val="bg2"/>
                        </a:solidFill>
                        <a:effectLst/>
                        <a:uLnTx/>
                        <a:uFillTx/>
                        <a:latin typeface="Montserrat" pitchFamily="2" charset="77"/>
                        <a:ea typeface="+mn-ea"/>
                        <a:cs typeface="+mn-cs"/>
                      </a:endParaRPr>
                    </a:p>
                  </a:txBody>
                  <a:tcPr marL="144000" marR="144000" anchor="ctr">
                    <a:lnL w="12700" cmpd="sng">
                      <a:noFill/>
                    </a:lnL>
                    <a:lnR w="12700" cmpd="sng">
                      <a:noFill/>
                    </a:lnR>
                    <a:lnT w="6350" cap="flat" cmpd="sng" algn="ctr">
                      <a:noFill/>
                      <a:prstDash val="solid"/>
                      <a:round/>
                      <a:headEnd type="none" w="med" len="med"/>
                      <a:tailEnd type="none" w="med" len="med"/>
                    </a:lnT>
                    <a:lnB w="6350" cap="flat" cmpd="sng" algn="ctr">
                      <a:solidFill>
                        <a:srgbClr val="96A9F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1" i="0" u="none" strike="noStrike" kern="1200" cap="none" spc="0" normalizeH="0" baseline="0" noProof="0" dirty="0">
                          <a:ln>
                            <a:noFill/>
                          </a:ln>
                          <a:solidFill>
                            <a:schemeClr val="bg2"/>
                          </a:solidFill>
                          <a:effectLst/>
                          <a:uLnTx/>
                          <a:uFillTx/>
                          <a:latin typeface="Montserrat" pitchFamily="2" charset="77"/>
                          <a:ea typeface="+mn-ea"/>
                          <a:cs typeface="+mn-cs"/>
                        </a:rPr>
                        <a:t>Development</a:t>
                      </a:r>
                      <a:endParaRPr kumimoji="0" lang="en-UA" sz="1000" b="1" i="0" u="none" strike="noStrike" kern="1200" cap="none" spc="0" normalizeH="0" baseline="0" noProof="0" dirty="0">
                        <a:ln>
                          <a:noFill/>
                        </a:ln>
                        <a:solidFill>
                          <a:schemeClr val="bg2"/>
                        </a:solidFill>
                        <a:effectLst/>
                        <a:uLnTx/>
                        <a:uFillTx/>
                        <a:latin typeface="Montserrat" pitchFamily="2" charset="77"/>
                        <a:ea typeface="+mn-ea"/>
                        <a:cs typeface="+mn-cs"/>
                      </a:endParaRPr>
                    </a:p>
                  </a:txBody>
                  <a:tcPr marL="144000" marR="144000" anchor="ctr">
                    <a:lnL w="12700" cmpd="sng">
                      <a:noFill/>
                    </a:lnL>
                    <a:lnR w="12700" cmpd="sng">
                      <a:noFill/>
                    </a:lnR>
                    <a:lnT w="6350" cap="flat" cmpd="sng" algn="ctr">
                      <a:noFill/>
                      <a:prstDash val="solid"/>
                      <a:round/>
                      <a:headEnd type="none" w="med" len="med"/>
                      <a:tailEnd type="none" w="med" len="med"/>
                    </a:lnT>
                    <a:lnB w="6350" cap="flat" cmpd="sng" algn="ctr">
                      <a:solidFill>
                        <a:srgbClr val="96A9F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1" i="0" u="none" strike="noStrike" kern="1200" cap="none" spc="0" normalizeH="0" baseline="0" noProof="0" dirty="0">
                          <a:ln>
                            <a:noFill/>
                          </a:ln>
                          <a:solidFill>
                            <a:schemeClr val="bg2"/>
                          </a:solidFill>
                          <a:effectLst/>
                          <a:uLnTx/>
                          <a:uFillTx/>
                          <a:latin typeface="Montserrat" pitchFamily="2" charset="77"/>
                          <a:ea typeface="+mn-ea"/>
                          <a:cs typeface="+mn-cs"/>
                        </a:rPr>
                        <a:t>Review</a:t>
                      </a:r>
                      <a:endParaRPr kumimoji="0" lang="en-UA" sz="1000" b="1" i="0" u="none" strike="noStrike" kern="1200" cap="none" spc="0" normalizeH="0" baseline="0" noProof="0" dirty="0">
                        <a:ln>
                          <a:noFill/>
                        </a:ln>
                        <a:solidFill>
                          <a:schemeClr val="bg2"/>
                        </a:solidFill>
                        <a:effectLst/>
                        <a:uLnTx/>
                        <a:uFillTx/>
                        <a:latin typeface="Montserrat" pitchFamily="2" charset="77"/>
                        <a:ea typeface="+mn-ea"/>
                        <a:cs typeface="+mn-cs"/>
                      </a:endParaRPr>
                    </a:p>
                  </a:txBody>
                  <a:tcPr marL="144000" marR="144000" anchor="ctr">
                    <a:lnL w="12700" cmpd="sng">
                      <a:noFill/>
                    </a:lnL>
                    <a:lnR w="12700" cmpd="sng">
                      <a:noFill/>
                    </a:lnR>
                    <a:lnT w="6350" cap="flat" cmpd="sng" algn="ctr">
                      <a:noFill/>
                      <a:prstDash val="solid"/>
                      <a:round/>
                      <a:headEnd type="none" w="med" len="med"/>
                      <a:tailEnd type="none" w="med" len="med"/>
                    </a:lnT>
                    <a:lnB w="6350" cap="flat" cmpd="sng" algn="ctr">
                      <a:solidFill>
                        <a:srgbClr val="96A9F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1" i="0" u="none" strike="noStrike" kern="1200" cap="none" spc="0" normalizeH="0" baseline="0" noProof="0" dirty="0">
                          <a:ln>
                            <a:noFill/>
                          </a:ln>
                          <a:solidFill>
                            <a:schemeClr val="bg2"/>
                          </a:solidFill>
                          <a:effectLst/>
                          <a:uLnTx/>
                          <a:uFillTx/>
                          <a:latin typeface="Montserrat" pitchFamily="2" charset="77"/>
                          <a:ea typeface="+mn-ea"/>
                          <a:cs typeface="+mn-cs"/>
                        </a:rPr>
                        <a:t>Release</a:t>
                      </a:r>
                      <a:endParaRPr kumimoji="0" lang="en-UA" sz="1000" b="1" i="0" u="none" strike="noStrike" kern="1200" cap="none" spc="0" normalizeH="0" baseline="0" noProof="0" dirty="0">
                        <a:ln>
                          <a:noFill/>
                        </a:ln>
                        <a:solidFill>
                          <a:schemeClr val="bg2"/>
                        </a:solidFill>
                        <a:effectLst/>
                        <a:uLnTx/>
                        <a:uFillTx/>
                        <a:latin typeface="Montserrat" pitchFamily="2" charset="77"/>
                        <a:ea typeface="+mn-ea"/>
                        <a:cs typeface="+mn-cs"/>
                      </a:endParaRPr>
                    </a:p>
                  </a:txBody>
                  <a:tcPr marL="144000" marR="144000" anchor="ctr">
                    <a:lnL w="12700" cmpd="sng">
                      <a:noFill/>
                    </a:lnL>
                    <a:lnR w="12700" cmpd="sng">
                      <a:noFill/>
                    </a:lnR>
                    <a:lnT w="6350" cap="flat" cmpd="sng" algn="ctr">
                      <a:noFill/>
                      <a:prstDash val="solid"/>
                      <a:round/>
                      <a:headEnd type="none" w="med" len="med"/>
                      <a:tailEnd type="none" w="med" len="med"/>
                    </a:lnT>
                    <a:lnB w="6350" cap="flat" cmpd="sng" algn="ctr">
                      <a:solidFill>
                        <a:srgbClr val="96A9F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59629611"/>
                  </a:ext>
                </a:extLst>
              </a:tr>
              <a:tr h="426720">
                <a:tc>
                  <a:txBody>
                    <a:bodyPr/>
                    <a:lstStyle/>
                    <a:p>
                      <a:pPr marL="0" indent="0" algn="l">
                        <a:buFont typeface="Courier New" panose="02070309020205020404" pitchFamily="49" charset="0"/>
                        <a:buNone/>
                      </a:pPr>
                      <a:r>
                        <a:rPr lang="en-US" sz="1000" b="0" dirty="0">
                          <a:solidFill>
                            <a:schemeClr val="bg1"/>
                          </a:solidFill>
                          <a:latin typeface="Montserrat" pitchFamily="2" charset="77"/>
                        </a:rPr>
                        <a:t>Feature 1</a:t>
                      </a:r>
                      <a:endParaRPr lang="en-UA" sz="1000" b="0" dirty="0">
                        <a:solidFill>
                          <a:schemeClr val="bg1"/>
                        </a:solidFill>
                        <a:latin typeface="Montserrat" pitchFamily="2" charset="77"/>
                      </a:endParaRPr>
                    </a:p>
                  </a:txBody>
                  <a:tcPr marL="144000" marR="144000" anchor="ctr">
                    <a:lnL w="12700" cmpd="sng">
                      <a:noFill/>
                    </a:lnL>
                    <a:lnR w="12700" cmpd="sng">
                      <a:noFill/>
                    </a:lnR>
                    <a:lnT w="6350" cap="flat" cmpd="sng" algn="ctr">
                      <a:solidFill>
                        <a:srgbClr val="96A9F7"/>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A" sz="1000" b="0" dirty="0">
                        <a:solidFill>
                          <a:schemeClr val="tx1">
                            <a:lumMod val="10000"/>
                            <a:lumOff val="90000"/>
                          </a:schemeClr>
                        </a:solidFill>
                        <a:latin typeface="Montserrat" pitchFamily="2" charset="77"/>
                      </a:endParaRPr>
                    </a:p>
                  </a:txBody>
                  <a:tcPr marL="144000" marR="144000" anchor="ctr">
                    <a:lnL w="12700" cmpd="sng">
                      <a:noFill/>
                    </a:lnL>
                    <a:lnR w="12700" cmpd="sng">
                      <a:noFill/>
                    </a:lnR>
                    <a:lnT w="6350" cap="flat" cmpd="sng" algn="ctr">
                      <a:solidFill>
                        <a:srgbClr val="96A9F7"/>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accent2">
                              <a:lumMod val="20000"/>
                              <a:lumOff val="80000"/>
                            </a:schemeClr>
                          </a:solidFill>
                          <a:effectLst/>
                          <a:uLnTx/>
                          <a:uFillTx/>
                          <a:latin typeface="Montserrat" pitchFamily="2" charset="77"/>
                          <a:ea typeface="+mn-ea"/>
                          <a:cs typeface="+mn-cs"/>
                        </a:rPr>
                        <a:t>Validated</a:t>
                      </a:r>
                      <a:endParaRPr kumimoji="0" lang="en-UA" sz="1000" b="0" i="0" u="none" strike="noStrike" kern="1200" cap="none" spc="0" normalizeH="0" baseline="0" noProof="0" dirty="0">
                        <a:ln>
                          <a:noFill/>
                        </a:ln>
                        <a:solidFill>
                          <a:schemeClr val="accent2">
                            <a:lumMod val="20000"/>
                            <a:lumOff val="80000"/>
                          </a:schemeClr>
                        </a:solidFill>
                        <a:effectLst/>
                        <a:uLnTx/>
                        <a:uFillTx/>
                        <a:latin typeface="Montserrat" pitchFamily="2" charset="77"/>
                        <a:ea typeface="+mn-ea"/>
                        <a:cs typeface="+mn-cs"/>
                      </a:endParaRPr>
                    </a:p>
                  </a:txBody>
                  <a:tcPr marL="144000" marR="144000" anchor="ctr">
                    <a:lnL w="12700" cmpd="sng">
                      <a:noFill/>
                    </a:lnL>
                    <a:lnR w="12700" cmpd="sng">
                      <a:noFill/>
                    </a:lnR>
                    <a:lnT w="6350" cap="flat" cmpd="sng" algn="ctr">
                      <a:solidFill>
                        <a:srgbClr val="96A9F7"/>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A" sz="1100" b="0" i="0" u="none" strike="noStrike" kern="1200" cap="none" spc="0" normalizeH="0" baseline="0" noProof="0" dirty="0">
                        <a:ln>
                          <a:noFill/>
                        </a:ln>
                        <a:solidFill>
                          <a:schemeClr val="tx1">
                            <a:lumMod val="10000"/>
                            <a:lumOff val="90000"/>
                          </a:schemeClr>
                        </a:solidFill>
                        <a:effectLst/>
                        <a:uLnTx/>
                        <a:uFillTx/>
                        <a:latin typeface="Montserrat" pitchFamily="2" charset="77"/>
                        <a:ea typeface="+mn-ea"/>
                        <a:cs typeface="+mn-cs"/>
                      </a:endParaRPr>
                    </a:p>
                  </a:txBody>
                  <a:tcPr marL="144000" marR="144000" anchor="ctr">
                    <a:lnL w="12700" cmpd="sng">
                      <a:noFill/>
                    </a:lnL>
                    <a:lnR w="12700" cmpd="sng">
                      <a:noFill/>
                    </a:lnR>
                    <a:lnT w="6350" cap="flat" cmpd="sng" algn="ctr">
                      <a:solidFill>
                        <a:srgbClr val="96A9F7"/>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accent2">
                              <a:lumMod val="20000"/>
                              <a:lumOff val="80000"/>
                            </a:schemeClr>
                          </a:solidFill>
                          <a:effectLst/>
                          <a:uLnTx/>
                          <a:uFillTx/>
                          <a:latin typeface="Montserrat" pitchFamily="2" charset="77"/>
                          <a:ea typeface="+mn-ea"/>
                          <a:cs typeface="+mn-cs"/>
                        </a:rPr>
                        <a:t>Done</a:t>
                      </a:r>
                      <a:endParaRPr kumimoji="0" lang="en-UA" sz="1000" b="0" i="0" u="none" strike="noStrike" kern="1200" cap="none" spc="0" normalizeH="0" baseline="0" noProof="0" dirty="0">
                        <a:ln>
                          <a:noFill/>
                        </a:ln>
                        <a:solidFill>
                          <a:schemeClr val="accent2">
                            <a:lumMod val="20000"/>
                            <a:lumOff val="80000"/>
                          </a:schemeClr>
                        </a:solidFill>
                        <a:effectLst/>
                        <a:uLnTx/>
                        <a:uFillTx/>
                        <a:latin typeface="Montserrat" pitchFamily="2" charset="77"/>
                        <a:ea typeface="+mn-ea"/>
                        <a:cs typeface="+mn-cs"/>
                      </a:endParaRPr>
                    </a:p>
                  </a:txBody>
                  <a:tcPr marL="144000" marR="144000" anchor="ctr">
                    <a:lnL w="12700" cmpd="sng">
                      <a:noFill/>
                    </a:lnL>
                    <a:lnR w="12700" cmpd="sng">
                      <a:noFill/>
                    </a:lnR>
                    <a:lnT w="6350" cap="flat" cmpd="sng" algn="ctr">
                      <a:solidFill>
                        <a:srgbClr val="96A9F7"/>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A" sz="1000" b="0" i="0" u="none" strike="noStrike" kern="1200" cap="none" spc="0" normalizeH="0" baseline="0" noProof="0" dirty="0">
                        <a:ln>
                          <a:noFill/>
                        </a:ln>
                        <a:solidFill>
                          <a:schemeClr val="tx1">
                            <a:lumMod val="10000"/>
                            <a:lumOff val="90000"/>
                          </a:schemeClr>
                        </a:solidFill>
                        <a:effectLst/>
                        <a:uLnTx/>
                        <a:uFillTx/>
                        <a:latin typeface="Montserrat" pitchFamily="2" charset="77"/>
                        <a:ea typeface="+mn-ea"/>
                        <a:cs typeface="+mn-cs"/>
                      </a:endParaRPr>
                    </a:p>
                  </a:txBody>
                  <a:tcPr marL="144000" marR="144000" anchor="ctr">
                    <a:lnL w="12700" cmpd="sng">
                      <a:noFill/>
                    </a:lnL>
                    <a:lnR w="12700" cmpd="sng">
                      <a:noFill/>
                    </a:lnR>
                    <a:lnT w="6350" cap="flat" cmpd="sng" algn="ctr">
                      <a:solidFill>
                        <a:srgbClr val="96A9F7"/>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accent2">
                              <a:lumMod val="20000"/>
                              <a:lumOff val="80000"/>
                            </a:schemeClr>
                          </a:solidFill>
                          <a:effectLst/>
                          <a:uLnTx/>
                          <a:uFillTx/>
                          <a:latin typeface="Montserrat" pitchFamily="2" charset="77"/>
                          <a:ea typeface="+mn-ea"/>
                          <a:cs typeface="+mn-cs"/>
                        </a:rPr>
                        <a:t>Production</a:t>
                      </a:r>
                      <a:endParaRPr kumimoji="0" lang="en-UA" sz="1000" b="0" i="0" u="none" strike="noStrike" kern="1200" cap="none" spc="0" normalizeH="0" baseline="0" noProof="0" dirty="0">
                        <a:ln>
                          <a:noFill/>
                        </a:ln>
                        <a:solidFill>
                          <a:schemeClr val="accent2">
                            <a:lumMod val="20000"/>
                            <a:lumOff val="80000"/>
                          </a:schemeClr>
                        </a:solidFill>
                        <a:effectLst/>
                        <a:uLnTx/>
                        <a:uFillTx/>
                        <a:latin typeface="Montserrat" pitchFamily="2" charset="77"/>
                        <a:ea typeface="+mn-ea"/>
                        <a:cs typeface="+mn-cs"/>
                      </a:endParaRPr>
                    </a:p>
                  </a:txBody>
                  <a:tcPr marL="144000" marR="144000" anchor="ctr">
                    <a:lnL w="12700" cmpd="sng">
                      <a:noFill/>
                    </a:lnL>
                    <a:lnR w="12700" cmpd="sng">
                      <a:noFill/>
                    </a:lnR>
                    <a:lnT w="6350" cap="flat" cmpd="sng" algn="ctr">
                      <a:solidFill>
                        <a:srgbClr val="96A9F7"/>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3773890"/>
                  </a:ext>
                </a:extLst>
              </a:tr>
              <a:tr h="426720">
                <a:tc>
                  <a:txBody>
                    <a:bodyPr/>
                    <a:lstStyle/>
                    <a:p>
                      <a:pPr marL="0" indent="0" algn="l">
                        <a:buFont typeface="Arial" panose="020B0604020202020204" pitchFamily="34" charset="0"/>
                        <a:buNone/>
                      </a:pPr>
                      <a:r>
                        <a:rPr lang="en-US" sz="1000" b="0" dirty="0">
                          <a:solidFill>
                            <a:schemeClr val="bg1"/>
                          </a:solidFill>
                          <a:latin typeface="Montserrat" pitchFamily="2" charset="77"/>
                        </a:rPr>
                        <a:t>Feature 2</a:t>
                      </a:r>
                      <a:endParaRPr lang="en-UA" sz="10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A" sz="1000" b="0" dirty="0">
                        <a:solidFill>
                          <a:schemeClr val="tx1">
                            <a:lumMod val="10000"/>
                            <a:lumOff val="90000"/>
                          </a:schemeClr>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accent2">
                              <a:lumMod val="20000"/>
                              <a:lumOff val="80000"/>
                            </a:schemeClr>
                          </a:solidFill>
                          <a:effectLst/>
                          <a:uLnTx/>
                          <a:uFillTx/>
                          <a:latin typeface="Montserrat" pitchFamily="2" charset="77"/>
                          <a:ea typeface="+mn-ea"/>
                          <a:cs typeface="+mn-cs"/>
                        </a:rPr>
                        <a:t>Validated</a:t>
                      </a:r>
                      <a:endParaRPr kumimoji="0" lang="en-UA" sz="1000" b="0" i="0" u="none" strike="noStrike" kern="1200" cap="none" spc="0" normalizeH="0" baseline="0" noProof="0" dirty="0">
                        <a:ln>
                          <a:noFill/>
                        </a:ln>
                        <a:solidFill>
                          <a:schemeClr val="accent2">
                            <a:lumMod val="20000"/>
                            <a:lumOff val="80000"/>
                          </a:schemeClr>
                        </a:solidFill>
                        <a:effectLst/>
                        <a:uLnTx/>
                        <a:uFillTx/>
                        <a:latin typeface="Montserrat" pitchFamily="2" charset="77"/>
                        <a:ea typeface="+mn-ea"/>
                        <a:cs typeface="+mn-cs"/>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endParaRPr lang="en-UA" sz="1100" b="0" dirty="0">
                        <a:solidFill>
                          <a:schemeClr val="tx1">
                            <a:lumMod val="10000"/>
                            <a:lumOff val="90000"/>
                          </a:schemeClr>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en-US" sz="1000" b="0" dirty="0">
                          <a:solidFill>
                            <a:schemeClr val="accent2">
                              <a:lumMod val="20000"/>
                              <a:lumOff val="80000"/>
                            </a:schemeClr>
                          </a:solidFill>
                          <a:latin typeface="Montserrat" pitchFamily="2" charset="77"/>
                        </a:rPr>
                        <a:t>Done</a:t>
                      </a:r>
                      <a:endParaRPr lang="en-UA" sz="1000" b="0" dirty="0">
                        <a:solidFill>
                          <a:schemeClr val="accent2">
                            <a:lumMod val="20000"/>
                            <a:lumOff val="80000"/>
                          </a:schemeClr>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endParaRPr lang="en-UA" sz="1000" b="0" dirty="0">
                        <a:solidFill>
                          <a:schemeClr val="tx1">
                            <a:lumMod val="10000"/>
                            <a:lumOff val="90000"/>
                          </a:schemeClr>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accent2">
                              <a:lumMod val="20000"/>
                              <a:lumOff val="80000"/>
                            </a:schemeClr>
                          </a:solidFill>
                          <a:effectLst/>
                          <a:uLnTx/>
                          <a:uFillTx/>
                          <a:latin typeface="Montserrat" pitchFamily="2" charset="77"/>
                          <a:ea typeface="+mn-ea"/>
                          <a:cs typeface="+mn-cs"/>
                        </a:rPr>
                        <a:t>Production</a:t>
                      </a:r>
                      <a:endParaRPr kumimoji="0" lang="en-UA" sz="1000" b="0" i="0" u="none" strike="noStrike" kern="1200" cap="none" spc="0" normalizeH="0" baseline="0" noProof="0" dirty="0">
                        <a:ln>
                          <a:noFill/>
                        </a:ln>
                        <a:solidFill>
                          <a:schemeClr val="accent2">
                            <a:lumMod val="20000"/>
                            <a:lumOff val="80000"/>
                          </a:schemeClr>
                        </a:solidFill>
                        <a:effectLst/>
                        <a:uLnTx/>
                        <a:uFillTx/>
                        <a:latin typeface="Montserrat" pitchFamily="2" charset="77"/>
                        <a:ea typeface="+mn-ea"/>
                        <a:cs typeface="+mn-cs"/>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6490811"/>
                  </a:ext>
                </a:extLst>
              </a:tr>
              <a:tr h="426720">
                <a:tc>
                  <a:txBody>
                    <a:bodyPr/>
                    <a:lstStyle/>
                    <a:p>
                      <a:pPr marL="0" indent="0" algn="l">
                        <a:buFont typeface="Arial" panose="020B0604020202020204" pitchFamily="34" charset="0"/>
                        <a:buNone/>
                      </a:pPr>
                      <a:r>
                        <a:rPr lang="en-US" sz="1000" b="0" dirty="0">
                          <a:solidFill>
                            <a:schemeClr val="bg1"/>
                          </a:solidFill>
                          <a:latin typeface="Montserrat" pitchFamily="2" charset="77"/>
                        </a:rPr>
                        <a:t>Feature 3</a:t>
                      </a:r>
                      <a:endParaRPr lang="en-UA" sz="10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A" sz="1000" b="0" dirty="0">
                        <a:solidFill>
                          <a:schemeClr val="tx1">
                            <a:lumMod val="10000"/>
                            <a:lumOff val="90000"/>
                          </a:schemeClr>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accent2">
                              <a:lumMod val="20000"/>
                              <a:lumOff val="80000"/>
                            </a:schemeClr>
                          </a:solidFill>
                          <a:effectLst/>
                          <a:uLnTx/>
                          <a:uFillTx/>
                          <a:latin typeface="Montserrat" pitchFamily="2" charset="77"/>
                          <a:ea typeface="+mn-ea"/>
                          <a:cs typeface="+mn-cs"/>
                        </a:rPr>
                        <a:t>Validated</a:t>
                      </a:r>
                      <a:endParaRPr kumimoji="0" lang="en-UA" sz="1000" b="0" i="0" u="none" strike="noStrike" kern="1200" cap="none" spc="0" normalizeH="0" baseline="0" noProof="0" dirty="0">
                        <a:ln>
                          <a:noFill/>
                        </a:ln>
                        <a:solidFill>
                          <a:schemeClr val="accent2">
                            <a:lumMod val="20000"/>
                            <a:lumOff val="80000"/>
                          </a:schemeClr>
                        </a:solidFill>
                        <a:effectLst/>
                        <a:uLnTx/>
                        <a:uFillTx/>
                        <a:latin typeface="Montserrat" pitchFamily="2" charset="77"/>
                        <a:ea typeface="+mn-ea"/>
                        <a:cs typeface="+mn-cs"/>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endParaRPr lang="en-UA" sz="1100" b="0" dirty="0">
                        <a:solidFill>
                          <a:schemeClr val="tx1">
                            <a:lumMod val="10000"/>
                            <a:lumOff val="90000"/>
                          </a:schemeClr>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en-US" sz="1000" b="0" dirty="0">
                          <a:solidFill>
                            <a:srgbClr val="92D050"/>
                          </a:solidFill>
                          <a:latin typeface="Montserrat" pitchFamily="2" charset="77"/>
                        </a:rPr>
                        <a:t>Working on it</a:t>
                      </a:r>
                      <a:endParaRPr lang="en-UA" sz="1000" b="0" dirty="0">
                        <a:solidFill>
                          <a:srgbClr val="92D050"/>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endParaRPr lang="en-UA" sz="1000" b="0" dirty="0">
                        <a:solidFill>
                          <a:schemeClr val="tx1">
                            <a:lumMod val="10000"/>
                            <a:lumOff val="90000"/>
                          </a:schemeClr>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en-US" sz="1000" b="0" dirty="0">
                          <a:solidFill>
                            <a:srgbClr val="92D050"/>
                          </a:solidFill>
                          <a:latin typeface="Montserrat" pitchFamily="2" charset="77"/>
                        </a:rPr>
                        <a:t>Review pending</a:t>
                      </a:r>
                      <a:endParaRPr lang="en-UA" sz="1000" b="0" dirty="0">
                        <a:solidFill>
                          <a:srgbClr val="92D050"/>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5804776"/>
                  </a:ext>
                </a:extLst>
              </a:tr>
              <a:tr h="42672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dirty="0">
                          <a:solidFill>
                            <a:schemeClr val="bg1"/>
                          </a:solidFill>
                          <a:latin typeface="Montserrat" pitchFamily="2" charset="77"/>
                        </a:rPr>
                        <a:t>Feature 4</a:t>
                      </a:r>
                      <a:endParaRPr lang="en-UA" sz="1000" b="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A" sz="1000" b="0" dirty="0">
                        <a:solidFill>
                          <a:schemeClr val="tx1">
                            <a:lumMod val="10000"/>
                            <a:lumOff val="90000"/>
                          </a:schemeClr>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accent2">
                              <a:lumMod val="20000"/>
                              <a:lumOff val="80000"/>
                            </a:schemeClr>
                          </a:solidFill>
                          <a:effectLst/>
                          <a:uLnTx/>
                          <a:uFillTx/>
                          <a:latin typeface="Montserrat" pitchFamily="2" charset="77"/>
                          <a:ea typeface="+mn-ea"/>
                          <a:cs typeface="+mn-cs"/>
                        </a:rPr>
                        <a:t>Validated</a:t>
                      </a:r>
                      <a:endParaRPr kumimoji="0" lang="en-UA" sz="1000" b="0" i="0" u="none" strike="noStrike" kern="1200" cap="none" spc="0" normalizeH="0" baseline="0" noProof="0">
                        <a:ln>
                          <a:noFill/>
                        </a:ln>
                        <a:solidFill>
                          <a:schemeClr val="accent2">
                            <a:lumMod val="20000"/>
                            <a:lumOff val="80000"/>
                          </a:schemeClr>
                        </a:solidFill>
                        <a:effectLst/>
                        <a:uLnTx/>
                        <a:uFillTx/>
                        <a:latin typeface="Montserrat" pitchFamily="2" charset="77"/>
                        <a:ea typeface="+mn-ea"/>
                        <a:cs typeface="+mn-cs"/>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endParaRPr lang="en-UA" sz="1100" b="0" dirty="0">
                        <a:solidFill>
                          <a:schemeClr val="tx1">
                            <a:lumMod val="10000"/>
                            <a:lumOff val="90000"/>
                          </a:schemeClr>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dirty="0">
                          <a:solidFill>
                            <a:srgbClr val="92D050"/>
                          </a:solidFill>
                          <a:latin typeface="Montserrat" pitchFamily="2" charset="77"/>
                        </a:rPr>
                        <a:t>Working on it</a:t>
                      </a:r>
                      <a:endParaRPr lang="en-UA" sz="1000" b="0">
                        <a:solidFill>
                          <a:srgbClr val="92D050"/>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endParaRPr lang="en-UA" sz="1000" b="0" dirty="0">
                        <a:solidFill>
                          <a:schemeClr val="tx1">
                            <a:lumMod val="10000"/>
                            <a:lumOff val="90000"/>
                          </a:schemeClr>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en-US" sz="1000" b="0" dirty="0">
                          <a:solidFill>
                            <a:srgbClr val="92D050"/>
                          </a:solidFill>
                          <a:latin typeface="Montserrat" pitchFamily="2" charset="77"/>
                        </a:rPr>
                        <a:t>Beta</a:t>
                      </a:r>
                      <a:endParaRPr lang="en-UA" sz="1000" b="0" dirty="0">
                        <a:solidFill>
                          <a:srgbClr val="92D050"/>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8930544"/>
                  </a:ext>
                </a:extLst>
              </a:tr>
            </a:tbl>
          </a:graphicData>
        </a:graphic>
      </p:graphicFrame>
      <p:sp>
        <p:nvSpPr>
          <p:cNvPr id="8" name="Rounded Rectangle 45">
            <a:extLst>
              <a:ext uri="{FF2B5EF4-FFF2-40B4-BE49-F238E27FC236}">
                <a16:creationId xmlns:a16="http://schemas.microsoft.com/office/drawing/2014/main" id="{9491176A-863A-AF41-E3EA-7A3622F605B8}"/>
              </a:ext>
            </a:extLst>
          </p:cNvPr>
          <p:cNvSpPr/>
          <p:nvPr/>
        </p:nvSpPr>
        <p:spPr>
          <a:xfrm>
            <a:off x="3105319" y="2061921"/>
            <a:ext cx="875816" cy="216292"/>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r>
              <a:rPr lang="en-US" sz="1000" dirty="0">
                <a:solidFill>
                  <a:schemeClr val="bg1"/>
                </a:solidFill>
                <a:latin typeface="Montserrat" pitchFamily="2" charset="77"/>
              </a:rPr>
              <a:t>Jul 3 - 21</a:t>
            </a:r>
            <a:endParaRPr lang="en-UA" sz="1000" dirty="0">
              <a:solidFill>
                <a:schemeClr val="bg1"/>
              </a:solidFill>
              <a:latin typeface="Montserrat" pitchFamily="2" charset="77"/>
            </a:endParaRPr>
          </a:p>
        </p:txBody>
      </p:sp>
      <p:sp>
        <p:nvSpPr>
          <p:cNvPr id="9" name="Rounded Rectangle 45">
            <a:extLst>
              <a:ext uri="{FF2B5EF4-FFF2-40B4-BE49-F238E27FC236}">
                <a16:creationId xmlns:a16="http://schemas.microsoft.com/office/drawing/2014/main" id="{21CED285-10FA-2292-6B14-18781F514E38}"/>
              </a:ext>
            </a:extLst>
          </p:cNvPr>
          <p:cNvSpPr/>
          <p:nvPr/>
        </p:nvSpPr>
        <p:spPr>
          <a:xfrm>
            <a:off x="3105319" y="2486292"/>
            <a:ext cx="875816" cy="216292"/>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r>
              <a:rPr lang="en-US" sz="1000" dirty="0">
                <a:solidFill>
                  <a:schemeClr val="bg1"/>
                </a:solidFill>
                <a:latin typeface="Montserrat" pitchFamily="2" charset="77"/>
              </a:rPr>
              <a:t>Aug 8 - 31</a:t>
            </a:r>
            <a:endParaRPr lang="en-UA" sz="1000" dirty="0">
              <a:solidFill>
                <a:schemeClr val="bg1"/>
              </a:solidFill>
              <a:latin typeface="Montserrat" pitchFamily="2" charset="77"/>
            </a:endParaRPr>
          </a:p>
        </p:txBody>
      </p:sp>
      <p:sp>
        <p:nvSpPr>
          <p:cNvPr id="10" name="Rounded Rectangle 45">
            <a:extLst>
              <a:ext uri="{FF2B5EF4-FFF2-40B4-BE49-F238E27FC236}">
                <a16:creationId xmlns:a16="http://schemas.microsoft.com/office/drawing/2014/main" id="{F4DAB218-95C8-421A-5836-AD15E414E37A}"/>
              </a:ext>
            </a:extLst>
          </p:cNvPr>
          <p:cNvSpPr/>
          <p:nvPr/>
        </p:nvSpPr>
        <p:spPr>
          <a:xfrm>
            <a:off x="3105319" y="2910664"/>
            <a:ext cx="875816" cy="216292"/>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r>
              <a:rPr lang="en-US" sz="1000" dirty="0">
                <a:solidFill>
                  <a:schemeClr val="bg1"/>
                </a:solidFill>
                <a:latin typeface="Montserrat" pitchFamily="2" charset="77"/>
              </a:rPr>
              <a:t>Sep 1 - 30</a:t>
            </a:r>
            <a:endParaRPr lang="en-UA" sz="1000" dirty="0">
              <a:solidFill>
                <a:schemeClr val="bg1"/>
              </a:solidFill>
              <a:latin typeface="Montserrat" pitchFamily="2" charset="77"/>
            </a:endParaRPr>
          </a:p>
        </p:txBody>
      </p:sp>
      <p:pic>
        <p:nvPicPr>
          <p:cNvPr id="20" name="Graphic 19">
            <a:extLst>
              <a:ext uri="{FF2B5EF4-FFF2-40B4-BE49-F238E27FC236}">
                <a16:creationId xmlns:a16="http://schemas.microsoft.com/office/drawing/2014/main" id="{05666453-4E78-B478-4CF4-FB3B8A685B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64082" y="2065874"/>
            <a:ext cx="228600" cy="228600"/>
          </a:xfrm>
          <a:prstGeom prst="rect">
            <a:avLst/>
          </a:prstGeom>
        </p:spPr>
      </p:pic>
      <p:pic>
        <p:nvPicPr>
          <p:cNvPr id="21" name="Graphic 20">
            <a:extLst>
              <a:ext uri="{FF2B5EF4-FFF2-40B4-BE49-F238E27FC236}">
                <a16:creationId xmlns:a16="http://schemas.microsoft.com/office/drawing/2014/main" id="{710A4A8C-0D23-E3ED-EC28-430F10107F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64082" y="2465617"/>
            <a:ext cx="228600" cy="228600"/>
          </a:xfrm>
          <a:prstGeom prst="rect">
            <a:avLst/>
          </a:prstGeom>
        </p:spPr>
      </p:pic>
      <p:pic>
        <p:nvPicPr>
          <p:cNvPr id="22" name="Graphic 21">
            <a:extLst>
              <a:ext uri="{FF2B5EF4-FFF2-40B4-BE49-F238E27FC236}">
                <a16:creationId xmlns:a16="http://schemas.microsoft.com/office/drawing/2014/main" id="{59E708D6-B5C8-6E8A-7586-2CF0ED6DDA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64082" y="2898356"/>
            <a:ext cx="228600" cy="228600"/>
          </a:xfrm>
          <a:prstGeom prst="rect">
            <a:avLst/>
          </a:prstGeom>
        </p:spPr>
      </p:pic>
      <p:sp>
        <p:nvSpPr>
          <p:cNvPr id="39" name="Rectangle 38">
            <a:extLst>
              <a:ext uri="{FF2B5EF4-FFF2-40B4-BE49-F238E27FC236}">
                <a16:creationId xmlns:a16="http://schemas.microsoft.com/office/drawing/2014/main" id="{C065D9FD-620C-F609-C8E2-DD3F0D5C7097}"/>
              </a:ext>
            </a:extLst>
          </p:cNvPr>
          <p:cNvSpPr/>
          <p:nvPr/>
        </p:nvSpPr>
        <p:spPr>
          <a:xfrm>
            <a:off x="0" y="0"/>
            <a:ext cx="12192000" cy="78735"/>
          </a:xfrm>
          <a:prstGeom prst="rect">
            <a:avLst/>
          </a:prstGeom>
          <a:gradFill>
            <a:gsLst>
              <a:gs pos="0">
                <a:schemeClr val="accent1"/>
              </a:gs>
              <a:gs pos="28000">
                <a:schemeClr val="tx2">
                  <a:lumMod val="40000"/>
                  <a:lumOff val="60000"/>
                </a:schemeClr>
              </a:gs>
              <a:gs pos="61000">
                <a:schemeClr val="accent1">
                  <a:lumMod val="60000"/>
                  <a:lumOff val="4000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nvGrpSpPr>
          <p:cNvPr id="4" name="Group 3">
            <a:extLst>
              <a:ext uri="{FF2B5EF4-FFF2-40B4-BE49-F238E27FC236}">
                <a16:creationId xmlns:a16="http://schemas.microsoft.com/office/drawing/2014/main" id="{7CB948CD-22CB-488D-92FF-5D04E9C4CA23}"/>
              </a:ext>
            </a:extLst>
          </p:cNvPr>
          <p:cNvGrpSpPr/>
          <p:nvPr/>
        </p:nvGrpSpPr>
        <p:grpSpPr>
          <a:xfrm>
            <a:off x="1032919" y="1945568"/>
            <a:ext cx="481560" cy="1707715"/>
            <a:chOff x="1032919" y="1945568"/>
            <a:chExt cx="481560" cy="1707715"/>
          </a:xfrm>
        </p:grpSpPr>
        <p:sp>
          <p:nvSpPr>
            <p:cNvPr id="2" name="Round Same-side Corner of Rectangle 133">
              <a:extLst>
                <a:ext uri="{FF2B5EF4-FFF2-40B4-BE49-F238E27FC236}">
                  <a16:creationId xmlns:a16="http://schemas.microsoft.com/office/drawing/2014/main" id="{FEDFA3C8-2CC7-B7E3-9CE8-592F82C4C2BF}"/>
                </a:ext>
              </a:extLst>
            </p:cNvPr>
            <p:cNvSpPr/>
            <p:nvPr/>
          </p:nvSpPr>
          <p:spPr>
            <a:xfrm rot="16200000">
              <a:off x="419841" y="2569440"/>
              <a:ext cx="1707715" cy="459971"/>
            </a:xfrm>
            <a:prstGeom prst="round2Same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00"/>
                </a:spcBef>
                <a:spcAft>
                  <a:spcPts val="100"/>
                </a:spcAft>
              </a:pPr>
              <a:endParaRPr lang="en-UA" sz="700" dirty="0">
                <a:latin typeface="Montserrat" pitchFamily="2" charset="77"/>
              </a:endParaRPr>
            </a:p>
          </p:txBody>
        </p:sp>
        <p:sp>
          <p:nvSpPr>
            <p:cNvPr id="3" name="Title 3">
              <a:extLst>
                <a:ext uri="{FF2B5EF4-FFF2-40B4-BE49-F238E27FC236}">
                  <a16:creationId xmlns:a16="http://schemas.microsoft.com/office/drawing/2014/main" id="{18C06B81-9027-1E7E-192D-6FEF5816DAF1}"/>
                </a:ext>
              </a:extLst>
            </p:cNvPr>
            <p:cNvSpPr txBox="1">
              <a:spLocks/>
            </p:cNvSpPr>
            <p:nvPr/>
          </p:nvSpPr>
          <p:spPr>
            <a:xfrm rot="16200000">
              <a:off x="419842" y="2558646"/>
              <a:ext cx="1707713" cy="481560"/>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algn="ctr">
                <a:lnSpc>
                  <a:spcPts val="1720"/>
                </a:lnSpc>
              </a:pPr>
              <a:r>
                <a:rPr lang="en-GB" sz="1000" dirty="0"/>
                <a:t>THIS QUARTER</a:t>
              </a:r>
            </a:p>
          </p:txBody>
        </p:sp>
      </p:grpSp>
      <p:pic>
        <p:nvPicPr>
          <p:cNvPr id="40" name="Graphic 39">
            <a:extLst>
              <a:ext uri="{FF2B5EF4-FFF2-40B4-BE49-F238E27FC236}">
                <a16:creationId xmlns:a16="http://schemas.microsoft.com/office/drawing/2014/main" id="{252469CA-E121-4F4D-6364-5F06A8C701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06776" y="2065874"/>
            <a:ext cx="228600" cy="228600"/>
          </a:xfrm>
          <a:prstGeom prst="rect">
            <a:avLst/>
          </a:prstGeom>
        </p:spPr>
      </p:pic>
      <p:pic>
        <p:nvPicPr>
          <p:cNvPr id="41" name="Graphic 40">
            <a:extLst>
              <a:ext uri="{FF2B5EF4-FFF2-40B4-BE49-F238E27FC236}">
                <a16:creationId xmlns:a16="http://schemas.microsoft.com/office/drawing/2014/main" id="{A2808498-60EB-4C1F-B3BD-335C8EC1B3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06776" y="2465617"/>
            <a:ext cx="228600" cy="228600"/>
          </a:xfrm>
          <a:prstGeom prst="rect">
            <a:avLst/>
          </a:prstGeom>
        </p:spPr>
      </p:pic>
      <p:pic>
        <p:nvPicPr>
          <p:cNvPr id="42" name="Graphic 41">
            <a:extLst>
              <a:ext uri="{FF2B5EF4-FFF2-40B4-BE49-F238E27FC236}">
                <a16:creationId xmlns:a16="http://schemas.microsoft.com/office/drawing/2014/main" id="{59B1AE1E-03CD-3499-CBE1-C4758F393C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06776" y="2898356"/>
            <a:ext cx="228600" cy="228600"/>
          </a:xfrm>
          <a:prstGeom prst="rect">
            <a:avLst/>
          </a:prstGeom>
        </p:spPr>
      </p:pic>
      <p:graphicFrame>
        <p:nvGraphicFramePr>
          <p:cNvPr id="43" name="Table 24">
            <a:extLst>
              <a:ext uri="{FF2B5EF4-FFF2-40B4-BE49-F238E27FC236}">
                <a16:creationId xmlns:a16="http://schemas.microsoft.com/office/drawing/2014/main" id="{4B3C5DAE-6AA0-373B-D8A7-887EC1639D4D}"/>
              </a:ext>
            </a:extLst>
          </p:cNvPr>
          <p:cNvGraphicFramePr>
            <a:graphicFrameLocks noGrp="1"/>
          </p:cNvGraphicFramePr>
          <p:nvPr>
            <p:extLst>
              <p:ext uri="{D42A27DB-BD31-4B8C-83A1-F6EECF244321}">
                <p14:modId xmlns:p14="http://schemas.microsoft.com/office/powerpoint/2010/main" val="3139724012"/>
              </p:ext>
            </p:extLst>
          </p:nvPr>
        </p:nvGraphicFramePr>
        <p:xfrm>
          <a:off x="1514479" y="4616517"/>
          <a:ext cx="9644610" cy="1606518"/>
        </p:xfrm>
        <a:graphic>
          <a:graphicData uri="http://schemas.openxmlformats.org/drawingml/2006/table">
            <a:tbl>
              <a:tblPr firstRow="1" bandRow="1">
                <a:tableStyleId>{5C22544A-7EE6-4342-B048-85BDC9FD1C3A}</a:tableStyleId>
              </a:tblPr>
              <a:tblGrid>
                <a:gridCol w="1442720">
                  <a:extLst>
                    <a:ext uri="{9D8B030D-6E8A-4147-A177-3AD203B41FA5}">
                      <a16:colId xmlns:a16="http://schemas.microsoft.com/office/drawing/2014/main" val="2468701374"/>
                    </a:ext>
                  </a:extLst>
                </a:gridCol>
                <a:gridCol w="1219200">
                  <a:extLst>
                    <a:ext uri="{9D8B030D-6E8A-4147-A177-3AD203B41FA5}">
                      <a16:colId xmlns:a16="http://schemas.microsoft.com/office/drawing/2014/main" val="463828164"/>
                    </a:ext>
                  </a:extLst>
                </a:gridCol>
                <a:gridCol w="1371600">
                  <a:extLst>
                    <a:ext uri="{9D8B030D-6E8A-4147-A177-3AD203B41FA5}">
                      <a16:colId xmlns:a16="http://schemas.microsoft.com/office/drawing/2014/main" val="416243240"/>
                    </a:ext>
                  </a:extLst>
                </a:gridCol>
                <a:gridCol w="1259840">
                  <a:extLst>
                    <a:ext uri="{9D8B030D-6E8A-4147-A177-3AD203B41FA5}">
                      <a16:colId xmlns:a16="http://schemas.microsoft.com/office/drawing/2014/main" val="3098529963"/>
                    </a:ext>
                  </a:extLst>
                </a:gridCol>
                <a:gridCol w="1503680">
                  <a:extLst>
                    <a:ext uri="{9D8B030D-6E8A-4147-A177-3AD203B41FA5}">
                      <a16:colId xmlns:a16="http://schemas.microsoft.com/office/drawing/2014/main" val="3774575209"/>
                    </a:ext>
                  </a:extLst>
                </a:gridCol>
                <a:gridCol w="1402879">
                  <a:extLst>
                    <a:ext uri="{9D8B030D-6E8A-4147-A177-3AD203B41FA5}">
                      <a16:colId xmlns:a16="http://schemas.microsoft.com/office/drawing/2014/main" val="613179106"/>
                    </a:ext>
                  </a:extLst>
                </a:gridCol>
                <a:gridCol w="1444691">
                  <a:extLst>
                    <a:ext uri="{9D8B030D-6E8A-4147-A177-3AD203B41FA5}">
                      <a16:colId xmlns:a16="http://schemas.microsoft.com/office/drawing/2014/main" val="2946373267"/>
                    </a:ext>
                  </a:extLst>
                </a:gridCol>
              </a:tblGrid>
              <a:tr h="326358">
                <a:tc>
                  <a:txBody>
                    <a:bodyPr/>
                    <a:lstStyle/>
                    <a:p>
                      <a:pPr marL="0" indent="0" algn="l">
                        <a:buFont typeface="Courier New" panose="02070309020205020404" pitchFamily="49" charset="0"/>
                        <a:buNone/>
                      </a:pPr>
                      <a:endParaRPr lang="en-UA" sz="1000" b="1" dirty="0">
                        <a:solidFill>
                          <a:schemeClr val="bg2"/>
                        </a:solidFill>
                        <a:latin typeface="Montserrat" pitchFamily="2" charset="77"/>
                      </a:endParaRPr>
                    </a:p>
                  </a:txBody>
                  <a:tcPr marL="144000" marR="144000" anchor="ctr">
                    <a:lnL w="12700" cmpd="sng">
                      <a:noFill/>
                    </a:lnL>
                    <a:lnR w="12700" cmpd="sng">
                      <a:noFill/>
                    </a:lnR>
                    <a:lnT w="6350" cap="flat" cmpd="sng" algn="ctr">
                      <a:noFill/>
                      <a:prstDash val="solid"/>
                      <a:round/>
                      <a:headEnd type="none" w="med" len="med"/>
                      <a:tailEnd type="none" w="med" len="med"/>
                    </a:lnT>
                    <a:lnB w="6350" cap="flat" cmpd="sng" algn="ctr">
                      <a:solidFill>
                        <a:srgbClr val="96A9F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dirty="0">
                          <a:solidFill>
                            <a:schemeClr val="bg2"/>
                          </a:solidFill>
                          <a:latin typeface="Montserrat" pitchFamily="2" charset="77"/>
                        </a:rPr>
                        <a:t>Duration</a:t>
                      </a:r>
                      <a:endParaRPr lang="en-UA" sz="1000" b="1" dirty="0">
                        <a:solidFill>
                          <a:schemeClr val="bg2"/>
                        </a:solidFill>
                        <a:latin typeface="Montserrat" pitchFamily="2" charset="77"/>
                      </a:endParaRPr>
                    </a:p>
                  </a:txBody>
                  <a:tcPr marL="144000" marR="144000" anchor="ctr">
                    <a:lnL w="12700" cmpd="sng">
                      <a:noFill/>
                    </a:lnL>
                    <a:lnR w="12700" cmpd="sng">
                      <a:noFill/>
                    </a:lnR>
                    <a:lnT w="6350" cap="flat" cmpd="sng" algn="ctr">
                      <a:noFill/>
                      <a:prstDash val="solid"/>
                      <a:round/>
                      <a:headEnd type="none" w="med" len="med"/>
                      <a:tailEnd type="none" w="med" len="med"/>
                    </a:lnT>
                    <a:lnB w="6350" cap="flat" cmpd="sng" algn="ctr">
                      <a:solidFill>
                        <a:srgbClr val="96A9F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1" i="0" u="none" strike="noStrike" kern="1200" cap="none" spc="0" normalizeH="0" baseline="0" noProof="0" dirty="0">
                          <a:ln>
                            <a:noFill/>
                          </a:ln>
                          <a:solidFill>
                            <a:schemeClr val="bg2"/>
                          </a:solidFill>
                          <a:effectLst/>
                          <a:uLnTx/>
                          <a:uFillTx/>
                          <a:latin typeface="Montserrat" pitchFamily="2" charset="77"/>
                          <a:ea typeface="+mn-ea"/>
                          <a:cs typeface="+mn-cs"/>
                        </a:rPr>
                        <a:t>Product</a:t>
                      </a:r>
                      <a:endParaRPr kumimoji="0" lang="en-UA" sz="1000" b="1" i="0" u="none" strike="noStrike" kern="1200" cap="none" spc="0" normalizeH="0" baseline="0" noProof="0" dirty="0">
                        <a:ln>
                          <a:noFill/>
                        </a:ln>
                        <a:solidFill>
                          <a:schemeClr val="bg2"/>
                        </a:solidFill>
                        <a:effectLst/>
                        <a:uLnTx/>
                        <a:uFillTx/>
                        <a:latin typeface="Montserrat" pitchFamily="2" charset="77"/>
                        <a:ea typeface="+mn-ea"/>
                        <a:cs typeface="+mn-cs"/>
                      </a:endParaRPr>
                    </a:p>
                  </a:txBody>
                  <a:tcPr marL="144000" marR="144000" anchor="ctr">
                    <a:lnL w="12700" cmpd="sng">
                      <a:noFill/>
                    </a:lnL>
                    <a:lnR w="12700" cmpd="sng">
                      <a:noFill/>
                    </a:lnR>
                    <a:lnT w="6350" cap="flat" cmpd="sng" algn="ctr">
                      <a:noFill/>
                      <a:prstDash val="solid"/>
                      <a:round/>
                      <a:headEnd type="none" w="med" len="med"/>
                      <a:tailEnd type="none" w="med" len="med"/>
                    </a:lnT>
                    <a:lnB w="6350" cap="flat" cmpd="sng" algn="ctr">
                      <a:solidFill>
                        <a:srgbClr val="96A9F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1" i="0" u="none" strike="noStrike" kern="1200" cap="none" spc="0" normalizeH="0" baseline="0" noProof="0" dirty="0">
                          <a:ln>
                            <a:noFill/>
                          </a:ln>
                          <a:solidFill>
                            <a:schemeClr val="bg2"/>
                          </a:solidFill>
                          <a:effectLst/>
                          <a:uLnTx/>
                          <a:uFillTx/>
                          <a:latin typeface="Montserrat" pitchFamily="2" charset="77"/>
                          <a:ea typeface="+mn-ea"/>
                          <a:cs typeface="+mn-cs"/>
                        </a:rPr>
                        <a:t>Product lead</a:t>
                      </a:r>
                      <a:endParaRPr kumimoji="0" lang="en-UA" sz="1000" b="1" i="0" u="none" strike="noStrike" kern="1200" cap="none" spc="0" normalizeH="0" baseline="0" noProof="0" dirty="0">
                        <a:ln>
                          <a:noFill/>
                        </a:ln>
                        <a:solidFill>
                          <a:schemeClr val="bg2"/>
                        </a:solidFill>
                        <a:effectLst/>
                        <a:uLnTx/>
                        <a:uFillTx/>
                        <a:latin typeface="Montserrat" pitchFamily="2" charset="77"/>
                        <a:ea typeface="+mn-ea"/>
                        <a:cs typeface="+mn-cs"/>
                      </a:endParaRPr>
                    </a:p>
                  </a:txBody>
                  <a:tcPr marL="144000" marR="144000" anchor="ctr">
                    <a:lnL w="12700" cmpd="sng">
                      <a:noFill/>
                    </a:lnL>
                    <a:lnR w="12700" cmpd="sng">
                      <a:noFill/>
                    </a:lnR>
                    <a:lnT w="6350" cap="flat" cmpd="sng" algn="ctr">
                      <a:noFill/>
                      <a:prstDash val="solid"/>
                      <a:round/>
                      <a:headEnd type="none" w="med" len="med"/>
                      <a:tailEnd type="none" w="med" len="med"/>
                    </a:lnT>
                    <a:lnB w="6350" cap="flat" cmpd="sng" algn="ctr">
                      <a:solidFill>
                        <a:srgbClr val="96A9F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1" i="0" u="none" strike="noStrike" kern="1200" cap="none" spc="0" normalizeH="0" baseline="0" noProof="0" dirty="0">
                          <a:ln>
                            <a:noFill/>
                          </a:ln>
                          <a:solidFill>
                            <a:schemeClr val="bg2"/>
                          </a:solidFill>
                          <a:effectLst/>
                          <a:uLnTx/>
                          <a:uFillTx/>
                          <a:latin typeface="Montserrat" pitchFamily="2" charset="77"/>
                          <a:ea typeface="+mn-ea"/>
                          <a:cs typeface="+mn-cs"/>
                        </a:rPr>
                        <a:t>Development</a:t>
                      </a:r>
                      <a:endParaRPr kumimoji="0" lang="en-UA" sz="1000" b="1" i="0" u="none" strike="noStrike" kern="1200" cap="none" spc="0" normalizeH="0" baseline="0" noProof="0" dirty="0">
                        <a:ln>
                          <a:noFill/>
                        </a:ln>
                        <a:solidFill>
                          <a:schemeClr val="bg2"/>
                        </a:solidFill>
                        <a:effectLst/>
                        <a:uLnTx/>
                        <a:uFillTx/>
                        <a:latin typeface="Montserrat" pitchFamily="2" charset="77"/>
                        <a:ea typeface="+mn-ea"/>
                        <a:cs typeface="+mn-cs"/>
                      </a:endParaRPr>
                    </a:p>
                  </a:txBody>
                  <a:tcPr marL="144000" marR="144000" anchor="ctr">
                    <a:lnL w="12700" cmpd="sng">
                      <a:noFill/>
                    </a:lnL>
                    <a:lnR w="12700" cmpd="sng">
                      <a:noFill/>
                    </a:lnR>
                    <a:lnT w="6350" cap="flat" cmpd="sng" algn="ctr">
                      <a:noFill/>
                      <a:prstDash val="solid"/>
                      <a:round/>
                      <a:headEnd type="none" w="med" len="med"/>
                      <a:tailEnd type="none" w="med" len="med"/>
                    </a:lnT>
                    <a:lnB w="6350" cap="flat" cmpd="sng" algn="ctr">
                      <a:solidFill>
                        <a:srgbClr val="96A9F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1" i="0" u="none" strike="noStrike" kern="1200" cap="none" spc="0" normalizeH="0" baseline="0" noProof="0" dirty="0">
                          <a:ln>
                            <a:noFill/>
                          </a:ln>
                          <a:solidFill>
                            <a:schemeClr val="bg2"/>
                          </a:solidFill>
                          <a:effectLst/>
                          <a:uLnTx/>
                          <a:uFillTx/>
                          <a:latin typeface="Montserrat" pitchFamily="2" charset="77"/>
                          <a:ea typeface="+mn-ea"/>
                          <a:cs typeface="+mn-cs"/>
                        </a:rPr>
                        <a:t>Review</a:t>
                      </a:r>
                      <a:endParaRPr kumimoji="0" lang="en-UA" sz="1000" b="1" i="0" u="none" strike="noStrike" kern="1200" cap="none" spc="0" normalizeH="0" baseline="0" noProof="0" dirty="0">
                        <a:ln>
                          <a:noFill/>
                        </a:ln>
                        <a:solidFill>
                          <a:schemeClr val="bg2"/>
                        </a:solidFill>
                        <a:effectLst/>
                        <a:uLnTx/>
                        <a:uFillTx/>
                        <a:latin typeface="Montserrat" pitchFamily="2" charset="77"/>
                        <a:ea typeface="+mn-ea"/>
                        <a:cs typeface="+mn-cs"/>
                      </a:endParaRPr>
                    </a:p>
                  </a:txBody>
                  <a:tcPr marL="144000" marR="144000" anchor="ctr">
                    <a:lnL w="12700" cmpd="sng">
                      <a:noFill/>
                    </a:lnL>
                    <a:lnR w="12700" cmpd="sng">
                      <a:noFill/>
                    </a:lnR>
                    <a:lnT w="6350" cap="flat" cmpd="sng" algn="ctr">
                      <a:noFill/>
                      <a:prstDash val="solid"/>
                      <a:round/>
                      <a:headEnd type="none" w="med" len="med"/>
                      <a:tailEnd type="none" w="med" len="med"/>
                    </a:lnT>
                    <a:lnB w="6350" cap="flat" cmpd="sng" algn="ctr">
                      <a:solidFill>
                        <a:srgbClr val="96A9F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1" i="0" u="none" strike="noStrike" kern="1200" cap="none" spc="0" normalizeH="0" baseline="0" noProof="0" dirty="0">
                          <a:ln>
                            <a:noFill/>
                          </a:ln>
                          <a:solidFill>
                            <a:schemeClr val="bg2"/>
                          </a:solidFill>
                          <a:effectLst/>
                          <a:uLnTx/>
                          <a:uFillTx/>
                          <a:latin typeface="Montserrat" pitchFamily="2" charset="77"/>
                          <a:ea typeface="+mn-ea"/>
                          <a:cs typeface="+mn-cs"/>
                        </a:rPr>
                        <a:t>Release</a:t>
                      </a:r>
                      <a:endParaRPr kumimoji="0" lang="en-UA" sz="1000" b="1" i="0" u="none" strike="noStrike" kern="1200" cap="none" spc="0" normalizeH="0" baseline="0" noProof="0" dirty="0">
                        <a:ln>
                          <a:noFill/>
                        </a:ln>
                        <a:solidFill>
                          <a:schemeClr val="bg2"/>
                        </a:solidFill>
                        <a:effectLst/>
                        <a:uLnTx/>
                        <a:uFillTx/>
                        <a:latin typeface="Montserrat" pitchFamily="2" charset="77"/>
                        <a:ea typeface="+mn-ea"/>
                        <a:cs typeface="+mn-cs"/>
                      </a:endParaRPr>
                    </a:p>
                  </a:txBody>
                  <a:tcPr marL="144000" marR="144000" anchor="ctr">
                    <a:lnL w="12700" cmpd="sng">
                      <a:noFill/>
                    </a:lnL>
                    <a:lnR w="12700" cmpd="sng">
                      <a:noFill/>
                    </a:lnR>
                    <a:lnT w="6350" cap="flat" cmpd="sng" algn="ctr">
                      <a:noFill/>
                      <a:prstDash val="solid"/>
                      <a:round/>
                      <a:headEnd type="none" w="med" len="med"/>
                      <a:tailEnd type="none" w="med" len="med"/>
                    </a:lnT>
                    <a:lnB w="6350" cap="flat" cmpd="sng" algn="ctr">
                      <a:solidFill>
                        <a:srgbClr val="96A9F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59629611"/>
                  </a:ext>
                </a:extLst>
              </a:tr>
              <a:tr h="426720">
                <a:tc>
                  <a:txBody>
                    <a:bodyPr/>
                    <a:lstStyle/>
                    <a:p>
                      <a:pPr marL="0" indent="0" algn="l">
                        <a:buFont typeface="Courier New" panose="02070309020205020404" pitchFamily="49" charset="0"/>
                        <a:buNone/>
                      </a:pPr>
                      <a:r>
                        <a:rPr lang="en-US" sz="1000" b="0" dirty="0">
                          <a:solidFill>
                            <a:schemeClr val="bg1"/>
                          </a:solidFill>
                          <a:latin typeface="Montserrat" pitchFamily="2" charset="77"/>
                        </a:rPr>
                        <a:t>Feature 5</a:t>
                      </a:r>
                      <a:endParaRPr lang="en-UA" sz="1000" b="0" dirty="0">
                        <a:solidFill>
                          <a:schemeClr val="bg1"/>
                        </a:solidFill>
                        <a:latin typeface="Montserrat" pitchFamily="2" charset="77"/>
                      </a:endParaRPr>
                    </a:p>
                  </a:txBody>
                  <a:tcPr marL="144000" marR="144000" anchor="ctr">
                    <a:lnL w="12700" cmpd="sng">
                      <a:noFill/>
                    </a:lnL>
                    <a:lnR w="12700" cmpd="sng">
                      <a:noFill/>
                    </a:lnR>
                    <a:lnT w="6350" cap="flat" cmpd="sng" algn="ctr">
                      <a:solidFill>
                        <a:srgbClr val="96A9F7"/>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A" sz="1000" b="0" dirty="0">
                        <a:solidFill>
                          <a:schemeClr val="tx1">
                            <a:lumMod val="10000"/>
                            <a:lumOff val="90000"/>
                          </a:schemeClr>
                        </a:solidFill>
                        <a:latin typeface="Montserrat" pitchFamily="2" charset="77"/>
                      </a:endParaRPr>
                    </a:p>
                  </a:txBody>
                  <a:tcPr marL="144000" marR="144000" anchor="ctr">
                    <a:lnL w="12700" cmpd="sng">
                      <a:noFill/>
                    </a:lnL>
                    <a:lnR w="12700" cmpd="sng">
                      <a:noFill/>
                    </a:lnR>
                    <a:lnT w="6350" cap="flat" cmpd="sng" algn="ctr">
                      <a:solidFill>
                        <a:srgbClr val="96A9F7"/>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accent2">
                              <a:lumMod val="20000"/>
                              <a:lumOff val="80000"/>
                            </a:schemeClr>
                          </a:solidFill>
                          <a:effectLst/>
                          <a:uLnTx/>
                          <a:uFillTx/>
                          <a:latin typeface="Montserrat" pitchFamily="2" charset="77"/>
                          <a:ea typeface="+mn-ea"/>
                          <a:cs typeface="+mn-cs"/>
                        </a:rPr>
                        <a:t>Validated</a:t>
                      </a:r>
                      <a:endParaRPr kumimoji="0" lang="en-UA" sz="1000" b="0" i="0" u="none" strike="noStrike" kern="1200" cap="none" spc="0" normalizeH="0" baseline="0" noProof="0" dirty="0">
                        <a:ln>
                          <a:noFill/>
                        </a:ln>
                        <a:solidFill>
                          <a:schemeClr val="accent2">
                            <a:lumMod val="20000"/>
                            <a:lumOff val="80000"/>
                          </a:schemeClr>
                        </a:solidFill>
                        <a:effectLst/>
                        <a:uLnTx/>
                        <a:uFillTx/>
                        <a:latin typeface="Montserrat" pitchFamily="2" charset="77"/>
                        <a:ea typeface="+mn-ea"/>
                        <a:cs typeface="+mn-cs"/>
                      </a:endParaRPr>
                    </a:p>
                  </a:txBody>
                  <a:tcPr marL="144000" marR="144000" anchor="ctr">
                    <a:lnL w="12700" cmpd="sng">
                      <a:noFill/>
                    </a:lnL>
                    <a:lnR w="12700" cmpd="sng">
                      <a:noFill/>
                    </a:lnR>
                    <a:lnT w="6350" cap="flat" cmpd="sng" algn="ctr">
                      <a:solidFill>
                        <a:srgbClr val="96A9F7"/>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A" sz="1100" b="0" i="0" u="none" strike="noStrike" kern="1200" cap="none" spc="0" normalizeH="0" baseline="0" noProof="0" dirty="0">
                        <a:ln>
                          <a:noFill/>
                        </a:ln>
                        <a:solidFill>
                          <a:schemeClr val="tx1">
                            <a:lumMod val="10000"/>
                            <a:lumOff val="90000"/>
                          </a:schemeClr>
                        </a:solidFill>
                        <a:effectLst/>
                        <a:uLnTx/>
                        <a:uFillTx/>
                        <a:latin typeface="Montserrat" pitchFamily="2" charset="77"/>
                        <a:ea typeface="+mn-ea"/>
                        <a:cs typeface="+mn-cs"/>
                      </a:endParaRPr>
                    </a:p>
                  </a:txBody>
                  <a:tcPr marL="144000" marR="144000" anchor="ctr">
                    <a:lnL w="12700" cmpd="sng">
                      <a:noFill/>
                    </a:lnL>
                    <a:lnR w="12700" cmpd="sng">
                      <a:noFill/>
                    </a:lnR>
                    <a:lnT w="6350" cap="flat" cmpd="sng" algn="ctr">
                      <a:solidFill>
                        <a:srgbClr val="96A9F7"/>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accent2">
                              <a:lumMod val="20000"/>
                              <a:lumOff val="80000"/>
                            </a:schemeClr>
                          </a:solidFill>
                          <a:effectLst/>
                          <a:uLnTx/>
                          <a:uFillTx/>
                          <a:latin typeface="Montserrat" pitchFamily="2" charset="77"/>
                          <a:ea typeface="+mn-ea"/>
                          <a:cs typeface="+mn-cs"/>
                        </a:rPr>
                        <a:t>Not started</a:t>
                      </a:r>
                      <a:endParaRPr kumimoji="0" lang="en-UA" sz="1000" b="0" i="0" u="none" strike="noStrike" kern="1200" cap="none" spc="0" normalizeH="0" baseline="0" noProof="0" dirty="0">
                        <a:ln>
                          <a:noFill/>
                        </a:ln>
                        <a:solidFill>
                          <a:schemeClr val="accent2">
                            <a:lumMod val="20000"/>
                            <a:lumOff val="80000"/>
                          </a:schemeClr>
                        </a:solidFill>
                        <a:effectLst/>
                        <a:uLnTx/>
                        <a:uFillTx/>
                        <a:latin typeface="Montserrat" pitchFamily="2" charset="77"/>
                        <a:ea typeface="+mn-ea"/>
                        <a:cs typeface="+mn-cs"/>
                      </a:endParaRPr>
                    </a:p>
                  </a:txBody>
                  <a:tcPr marL="144000" marR="144000" anchor="ctr">
                    <a:lnL w="12700" cmpd="sng">
                      <a:noFill/>
                    </a:lnL>
                    <a:lnR w="12700" cmpd="sng">
                      <a:noFill/>
                    </a:lnR>
                    <a:lnT w="6350" cap="flat" cmpd="sng" algn="ctr">
                      <a:solidFill>
                        <a:srgbClr val="96A9F7"/>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A" sz="1000" b="0" i="0" u="none" strike="noStrike" kern="1200" cap="none" spc="0" normalizeH="0" baseline="0" noProof="0" dirty="0">
                        <a:ln>
                          <a:noFill/>
                        </a:ln>
                        <a:solidFill>
                          <a:schemeClr val="tx1">
                            <a:lumMod val="10000"/>
                            <a:lumOff val="90000"/>
                          </a:schemeClr>
                        </a:solidFill>
                        <a:effectLst/>
                        <a:uLnTx/>
                        <a:uFillTx/>
                        <a:latin typeface="Montserrat" pitchFamily="2" charset="77"/>
                        <a:ea typeface="+mn-ea"/>
                        <a:cs typeface="+mn-cs"/>
                      </a:endParaRPr>
                    </a:p>
                  </a:txBody>
                  <a:tcPr marL="144000" marR="144000" anchor="ctr">
                    <a:lnL w="12700" cmpd="sng">
                      <a:noFill/>
                    </a:lnL>
                    <a:lnR w="12700" cmpd="sng">
                      <a:noFill/>
                    </a:lnR>
                    <a:lnT w="6350" cap="flat" cmpd="sng" algn="ctr">
                      <a:solidFill>
                        <a:srgbClr val="96A9F7"/>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accent2">
                              <a:lumMod val="20000"/>
                              <a:lumOff val="80000"/>
                            </a:schemeClr>
                          </a:solidFill>
                          <a:effectLst/>
                          <a:uLnTx/>
                          <a:uFillTx/>
                          <a:latin typeface="Montserrat" pitchFamily="2" charset="77"/>
                          <a:ea typeface="+mn-ea"/>
                          <a:cs typeface="+mn-cs"/>
                        </a:rPr>
                        <a:t>--</a:t>
                      </a:r>
                      <a:endParaRPr kumimoji="0" lang="en-UA" sz="1000" b="0" i="0" u="none" strike="noStrike" kern="1200" cap="none" spc="0" normalizeH="0" baseline="0" noProof="0" dirty="0">
                        <a:ln>
                          <a:noFill/>
                        </a:ln>
                        <a:solidFill>
                          <a:schemeClr val="accent2">
                            <a:lumMod val="20000"/>
                            <a:lumOff val="80000"/>
                          </a:schemeClr>
                        </a:solidFill>
                        <a:effectLst/>
                        <a:uLnTx/>
                        <a:uFillTx/>
                        <a:latin typeface="Montserrat" pitchFamily="2" charset="77"/>
                        <a:ea typeface="+mn-ea"/>
                        <a:cs typeface="+mn-cs"/>
                      </a:endParaRPr>
                    </a:p>
                  </a:txBody>
                  <a:tcPr marL="144000" marR="144000" anchor="ctr">
                    <a:lnL w="12700" cmpd="sng">
                      <a:noFill/>
                    </a:lnL>
                    <a:lnR w="12700" cmpd="sng">
                      <a:noFill/>
                    </a:lnR>
                    <a:lnT w="6350" cap="flat" cmpd="sng" algn="ctr">
                      <a:solidFill>
                        <a:srgbClr val="96A9F7"/>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3773890"/>
                  </a:ext>
                </a:extLst>
              </a:tr>
              <a:tr h="426720">
                <a:tc>
                  <a:txBody>
                    <a:bodyPr/>
                    <a:lstStyle/>
                    <a:p>
                      <a:pPr marL="0" indent="0" algn="l">
                        <a:buFont typeface="Arial" panose="020B0604020202020204" pitchFamily="34" charset="0"/>
                        <a:buNone/>
                      </a:pPr>
                      <a:r>
                        <a:rPr lang="en-US" sz="1000" b="0" dirty="0">
                          <a:solidFill>
                            <a:schemeClr val="bg1"/>
                          </a:solidFill>
                          <a:latin typeface="Montserrat" pitchFamily="2" charset="77"/>
                        </a:rPr>
                        <a:t>Feature 6</a:t>
                      </a:r>
                      <a:endParaRPr lang="en-UA" sz="10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A" sz="1000" b="0" dirty="0">
                        <a:solidFill>
                          <a:schemeClr val="tx1">
                            <a:lumMod val="10000"/>
                            <a:lumOff val="90000"/>
                          </a:schemeClr>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accent2">
                              <a:lumMod val="20000"/>
                              <a:lumOff val="80000"/>
                            </a:schemeClr>
                          </a:solidFill>
                          <a:effectLst/>
                          <a:uLnTx/>
                          <a:uFillTx/>
                          <a:latin typeface="Montserrat" pitchFamily="2" charset="77"/>
                          <a:ea typeface="+mn-ea"/>
                          <a:cs typeface="+mn-cs"/>
                        </a:rPr>
                        <a:t>Validated</a:t>
                      </a:r>
                      <a:endParaRPr kumimoji="0" lang="en-UA" sz="1000" b="0" i="0" u="none" strike="noStrike" kern="1200" cap="none" spc="0" normalizeH="0" baseline="0" noProof="0" dirty="0">
                        <a:ln>
                          <a:noFill/>
                        </a:ln>
                        <a:solidFill>
                          <a:schemeClr val="accent2">
                            <a:lumMod val="20000"/>
                            <a:lumOff val="80000"/>
                          </a:schemeClr>
                        </a:solidFill>
                        <a:effectLst/>
                        <a:uLnTx/>
                        <a:uFillTx/>
                        <a:latin typeface="Montserrat" pitchFamily="2" charset="77"/>
                        <a:ea typeface="+mn-ea"/>
                        <a:cs typeface="+mn-cs"/>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endParaRPr lang="en-UA" sz="1100" b="0" dirty="0">
                        <a:solidFill>
                          <a:schemeClr val="tx1">
                            <a:lumMod val="10000"/>
                            <a:lumOff val="90000"/>
                          </a:schemeClr>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accent2">
                              <a:lumMod val="20000"/>
                              <a:lumOff val="80000"/>
                            </a:schemeClr>
                          </a:solidFill>
                          <a:effectLst/>
                          <a:uLnTx/>
                          <a:uFillTx/>
                          <a:latin typeface="Montserrat" pitchFamily="2" charset="77"/>
                          <a:ea typeface="+mn-ea"/>
                          <a:cs typeface="+mn-cs"/>
                        </a:rPr>
                        <a:t>Not started</a:t>
                      </a:r>
                      <a:endParaRPr kumimoji="0" lang="en-UA" sz="1000" b="0" i="0" u="none" strike="noStrike" kern="1200" cap="none" spc="0" normalizeH="0" baseline="0" noProof="0" dirty="0">
                        <a:ln>
                          <a:noFill/>
                        </a:ln>
                        <a:solidFill>
                          <a:schemeClr val="accent2">
                            <a:lumMod val="20000"/>
                            <a:lumOff val="80000"/>
                          </a:schemeClr>
                        </a:solidFill>
                        <a:effectLst/>
                        <a:uLnTx/>
                        <a:uFillTx/>
                        <a:latin typeface="Montserrat" pitchFamily="2" charset="77"/>
                        <a:ea typeface="+mn-ea"/>
                        <a:cs typeface="+mn-cs"/>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endParaRPr lang="en-UA" sz="1000" b="0" dirty="0">
                        <a:solidFill>
                          <a:schemeClr val="tx1">
                            <a:lumMod val="10000"/>
                            <a:lumOff val="90000"/>
                          </a:schemeClr>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accent2">
                              <a:lumMod val="20000"/>
                              <a:lumOff val="80000"/>
                            </a:schemeClr>
                          </a:solidFill>
                          <a:effectLst/>
                          <a:uLnTx/>
                          <a:uFillTx/>
                          <a:latin typeface="Montserrat" pitchFamily="2" charset="77"/>
                          <a:ea typeface="+mn-ea"/>
                          <a:cs typeface="+mn-cs"/>
                        </a:rPr>
                        <a:t>--</a:t>
                      </a:r>
                      <a:endParaRPr kumimoji="0" lang="en-UA" sz="1000" b="0" i="0" u="none" strike="noStrike" kern="1200" cap="none" spc="0" normalizeH="0" baseline="0" noProof="0" dirty="0">
                        <a:ln>
                          <a:noFill/>
                        </a:ln>
                        <a:solidFill>
                          <a:schemeClr val="accent2">
                            <a:lumMod val="20000"/>
                            <a:lumOff val="80000"/>
                          </a:schemeClr>
                        </a:solidFill>
                        <a:effectLst/>
                        <a:uLnTx/>
                        <a:uFillTx/>
                        <a:latin typeface="Montserrat" pitchFamily="2" charset="77"/>
                        <a:ea typeface="+mn-ea"/>
                        <a:cs typeface="+mn-cs"/>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6490811"/>
                  </a:ext>
                </a:extLst>
              </a:tr>
              <a:tr h="42672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dirty="0">
                          <a:solidFill>
                            <a:schemeClr val="bg1"/>
                          </a:solidFill>
                          <a:latin typeface="Montserrat" pitchFamily="2" charset="77"/>
                        </a:rPr>
                        <a:t>Feature 7</a:t>
                      </a:r>
                      <a:endParaRPr lang="en-UA" sz="1000" b="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A" sz="1000" b="0" dirty="0">
                        <a:solidFill>
                          <a:schemeClr val="tx1">
                            <a:lumMod val="10000"/>
                            <a:lumOff val="90000"/>
                          </a:schemeClr>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accent2">
                              <a:lumMod val="20000"/>
                              <a:lumOff val="80000"/>
                            </a:schemeClr>
                          </a:solidFill>
                          <a:effectLst/>
                          <a:uLnTx/>
                          <a:uFillTx/>
                          <a:latin typeface="Montserrat" pitchFamily="2" charset="77"/>
                          <a:ea typeface="+mn-ea"/>
                          <a:cs typeface="+mn-cs"/>
                        </a:rPr>
                        <a:t>Validated</a:t>
                      </a:r>
                      <a:endParaRPr kumimoji="0" lang="en-UA" sz="1000" b="0" i="0" u="none" strike="noStrike" kern="1200" cap="none" spc="0" normalizeH="0" baseline="0" noProof="0" dirty="0">
                        <a:ln>
                          <a:noFill/>
                        </a:ln>
                        <a:solidFill>
                          <a:schemeClr val="accent2">
                            <a:lumMod val="20000"/>
                            <a:lumOff val="80000"/>
                          </a:schemeClr>
                        </a:solidFill>
                        <a:effectLst/>
                        <a:uLnTx/>
                        <a:uFillTx/>
                        <a:latin typeface="Montserrat" pitchFamily="2" charset="77"/>
                        <a:ea typeface="+mn-ea"/>
                        <a:cs typeface="+mn-cs"/>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endParaRPr lang="en-UA" sz="1100" b="0" dirty="0">
                        <a:solidFill>
                          <a:schemeClr val="tx1">
                            <a:lumMod val="10000"/>
                            <a:lumOff val="90000"/>
                          </a:schemeClr>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accent2">
                              <a:lumMod val="20000"/>
                              <a:lumOff val="80000"/>
                            </a:schemeClr>
                          </a:solidFill>
                          <a:effectLst/>
                          <a:uLnTx/>
                          <a:uFillTx/>
                          <a:latin typeface="Montserrat" pitchFamily="2" charset="77"/>
                          <a:ea typeface="+mn-ea"/>
                          <a:cs typeface="+mn-cs"/>
                        </a:rPr>
                        <a:t>Not started</a:t>
                      </a:r>
                      <a:endParaRPr kumimoji="0" lang="en-UA" sz="1000" b="0" i="0" u="none" strike="noStrike" kern="1200" cap="none" spc="0" normalizeH="0" baseline="0" noProof="0">
                        <a:ln>
                          <a:noFill/>
                        </a:ln>
                        <a:solidFill>
                          <a:schemeClr val="accent2">
                            <a:lumMod val="20000"/>
                            <a:lumOff val="80000"/>
                          </a:schemeClr>
                        </a:solidFill>
                        <a:effectLst/>
                        <a:uLnTx/>
                        <a:uFillTx/>
                        <a:latin typeface="Montserrat" pitchFamily="2" charset="77"/>
                        <a:ea typeface="+mn-ea"/>
                        <a:cs typeface="+mn-cs"/>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endParaRPr lang="en-UA" sz="1000" b="0" dirty="0">
                        <a:solidFill>
                          <a:schemeClr val="tx1">
                            <a:lumMod val="10000"/>
                            <a:lumOff val="90000"/>
                          </a:schemeClr>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chemeClr val="accent2">
                              <a:lumMod val="20000"/>
                              <a:lumOff val="80000"/>
                            </a:schemeClr>
                          </a:solidFill>
                          <a:effectLst/>
                          <a:uLnTx/>
                          <a:uFillTx/>
                          <a:latin typeface="Montserrat" pitchFamily="2" charset="77"/>
                          <a:ea typeface="+mn-ea"/>
                          <a:cs typeface="+mn-cs"/>
                        </a:rPr>
                        <a:t>--</a:t>
                      </a:r>
                      <a:endParaRPr kumimoji="0" lang="en-UA" sz="1000" b="0" i="0" u="none" strike="noStrike" kern="1200" cap="none" spc="0" normalizeH="0" baseline="0" noProof="0" dirty="0">
                        <a:ln>
                          <a:noFill/>
                        </a:ln>
                        <a:solidFill>
                          <a:schemeClr val="accent2">
                            <a:lumMod val="20000"/>
                            <a:lumOff val="80000"/>
                          </a:schemeClr>
                        </a:solidFill>
                        <a:effectLst/>
                        <a:uLnTx/>
                        <a:uFillTx/>
                        <a:latin typeface="Montserrat" pitchFamily="2" charset="77"/>
                        <a:ea typeface="+mn-ea"/>
                        <a:cs typeface="+mn-cs"/>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0260975"/>
                  </a:ext>
                </a:extLst>
              </a:tr>
            </a:tbl>
          </a:graphicData>
        </a:graphic>
      </p:graphicFrame>
      <p:sp>
        <p:nvSpPr>
          <p:cNvPr id="44" name="Rounded Rectangle 45">
            <a:extLst>
              <a:ext uri="{FF2B5EF4-FFF2-40B4-BE49-F238E27FC236}">
                <a16:creationId xmlns:a16="http://schemas.microsoft.com/office/drawing/2014/main" id="{E429541E-AEB8-DFEF-7EC5-785270FF3855}"/>
              </a:ext>
            </a:extLst>
          </p:cNvPr>
          <p:cNvSpPr/>
          <p:nvPr/>
        </p:nvSpPr>
        <p:spPr>
          <a:xfrm>
            <a:off x="3116118" y="5058392"/>
            <a:ext cx="875816" cy="216292"/>
          </a:xfrm>
          <a:prstGeom prst="roundRect">
            <a:avLst/>
          </a:prstGeom>
          <a:solidFill>
            <a:schemeClr val="accent1">
              <a:lumMod val="60000"/>
              <a:lumOff val="4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r>
              <a:rPr lang="en-US" sz="1000" dirty="0">
                <a:solidFill>
                  <a:schemeClr val="bg1"/>
                </a:solidFill>
                <a:latin typeface="Montserrat" pitchFamily="2" charset="77"/>
              </a:rPr>
              <a:t>--</a:t>
            </a:r>
            <a:endParaRPr lang="en-UA" sz="1000" dirty="0">
              <a:solidFill>
                <a:schemeClr val="bg1"/>
              </a:solidFill>
              <a:latin typeface="Montserrat" pitchFamily="2" charset="77"/>
            </a:endParaRPr>
          </a:p>
        </p:txBody>
      </p:sp>
      <p:sp>
        <p:nvSpPr>
          <p:cNvPr id="45" name="Rounded Rectangle 45">
            <a:extLst>
              <a:ext uri="{FF2B5EF4-FFF2-40B4-BE49-F238E27FC236}">
                <a16:creationId xmlns:a16="http://schemas.microsoft.com/office/drawing/2014/main" id="{C820BDE4-EF1B-A977-9270-4A3AC7F26BC7}"/>
              </a:ext>
            </a:extLst>
          </p:cNvPr>
          <p:cNvSpPr/>
          <p:nvPr/>
        </p:nvSpPr>
        <p:spPr>
          <a:xfrm>
            <a:off x="3116118" y="5482763"/>
            <a:ext cx="875816" cy="216292"/>
          </a:xfrm>
          <a:prstGeom prst="roundRect">
            <a:avLst/>
          </a:prstGeom>
          <a:solidFill>
            <a:schemeClr val="accent1">
              <a:lumMod val="60000"/>
              <a:lumOff val="4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r>
              <a:rPr lang="en-US" sz="1000" dirty="0">
                <a:solidFill>
                  <a:schemeClr val="bg1"/>
                </a:solidFill>
                <a:latin typeface="Montserrat" pitchFamily="2" charset="77"/>
              </a:rPr>
              <a:t>--</a:t>
            </a:r>
            <a:endParaRPr lang="en-UA" sz="1000" dirty="0">
              <a:solidFill>
                <a:schemeClr val="bg1"/>
              </a:solidFill>
              <a:latin typeface="Montserrat" pitchFamily="2" charset="77"/>
            </a:endParaRPr>
          </a:p>
        </p:txBody>
      </p:sp>
      <p:pic>
        <p:nvPicPr>
          <p:cNvPr id="47" name="Graphic 46">
            <a:extLst>
              <a:ext uri="{FF2B5EF4-FFF2-40B4-BE49-F238E27FC236}">
                <a16:creationId xmlns:a16="http://schemas.microsoft.com/office/drawing/2014/main" id="{44D208BB-D663-4A9E-53AB-2A97030995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74881" y="5062345"/>
            <a:ext cx="228600" cy="228600"/>
          </a:xfrm>
          <a:prstGeom prst="rect">
            <a:avLst/>
          </a:prstGeom>
        </p:spPr>
      </p:pic>
      <p:pic>
        <p:nvPicPr>
          <p:cNvPr id="48" name="Graphic 47">
            <a:extLst>
              <a:ext uri="{FF2B5EF4-FFF2-40B4-BE49-F238E27FC236}">
                <a16:creationId xmlns:a16="http://schemas.microsoft.com/office/drawing/2014/main" id="{DAFFAFF5-F46E-4160-8029-CE6D93F660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74881" y="5462088"/>
            <a:ext cx="228600" cy="228600"/>
          </a:xfrm>
          <a:prstGeom prst="rect">
            <a:avLst/>
          </a:prstGeom>
        </p:spPr>
      </p:pic>
      <p:grpSp>
        <p:nvGrpSpPr>
          <p:cNvPr id="5" name="Group 4">
            <a:extLst>
              <a:ext uri="{FF2B5EF4-FFF2-40B4-BE49-F238E27FC236}">
                <a16:creationId xmlns:a16="http://schemas.microsoft.com/office/drawing/2014/main" id="{ABB3354A-D7AF-458F-951F-431FCF014005}"/>
              </a:ext>
            </a:extLst>
          </p:cNvPr>
          <p:cNvGrpSpPr/>
          <p:nvPr/>
        </p:nvGrpSpPr>
        <p:grpSpPr>
          <a:xfrm>
            <a:off x="1043718" y="4942038"/>
            <a:ext cx="481560" cy="1280996"/>
            <a:chOff x="1043718" y="4942038"/>
            <a:chExt cx="481560" cy="1280996"/>
          </a:xfrm>
        </p:grpSpPr>
        <p:sp>
          <p:nvSpPr>
            <p:cNvPr id="50" name="Round Same-side Corner of Rectangle 133">
              <a:extLst>
                <a:ext uri="{FF2B5EF4-FFF2-40B4-BE49-F238E27FC236}">
                  <a16:creationId xmlns:a16="http://schemas.microsoft.com/office/drawing/2014/main" id="{2DB11F65-F67E-13B7-A40B-6235CAEC85E0}"/>
                </a:ext>
              </a:extLst>
            </p:cNvPr>
            <p:cNvSpPr/>
            <p:nvPr/>
          </p:nvSpPr>
          <p:spPr>
            <a:xfrm rot="16200000">
              <a:off x="644000" y="5352550"/>
              <a:ext cx="1280996" cy="459971"/>
            </a:xfrm>
            <a:prstGeom prst="round2Same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00"/>
                </a:spcBef>
                <a:spcAft>
                  <a:spcPts val="100"/>
                </a:spcAft>
              </a:pPr>
              <a:endParaRPr lang="en-UA" sz="700" dirty="0">
                <a:latin typeface="Montserrat" pitchFamily="2" charset="77"/>
              </a:endParaRPr>
            </a:p>
          </p:txBody>
        </p:sp>
        <p:sp>
          <p:nvSpPr>
            <p:cNvPr id="51" name="Title 3">
              <a:extLst>
                <a:ext uri="{FF2B5EF4-FFF2-40B4-BE49-F238E27FC236}">
                  <a16:creationId xmlns:a16="http://schemas.microsoft.com/office/drawing/2014/main" id="{089230CC-79E8-F22F-03DD-E1DEFEEE7E8B}"/>
                </a:ext>
              </a:extLst>
            </p:cNvPr>
            <p:cNvSpPr txBox="1">
              <a:spLocks/>
            </p:cNvSpPr>
            <p:nvPr/>
          </p:nvSpPr>
          <p:spPr>
            <a:xfrm rot="16200000">
              <a:off x="644001" y="5341757"/>
              <a:ext cx="1280993" cy="481560"/>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algn="ctr">
                <a:lnSpc>
                  <a:spcPts val="1720"/>
                </a:lnSpc>
              </a:pPr>
              <a:r>
                <a:rPr lang="en-GB" sz="1000" dirty="0"/>
                <a:t>BACKLOG</a:t>
              </a:r>
            </a:p>
          </p:txBody>
        </p:sp>
      </p:grpSp>
      <p:pic>
        <p:nvPicPr>
          <p:cNvPr id="52" name="Graphic 51">
            <a:extLst>
              <a:ext uri="{FF2B5EF4-FFF2-40B4-BE49-F238E27FC236}">
                <a16:creationId xmlns:a16="http://schemas.microsoft.com/office/drawing/2014/main" id="{01481EEC-9781-AF9A-A76F-856341EA9E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17575" y="5062345"/>
            <a:ext cx="228600" cy="228600"/>
          </a:xfrm>
          <a:prstGeom prst="rect">
            <a:avLst/>
          </a:prstGeom>
        </p:spPr>
      </p:pic>
      <p:pic>
        <p:nvPicPr>
          <p:cNvPr id="53" name="Graphic 52">
            <a:extLst>
              <a:ext uri="{FF2B5EF4-FFF2-40B4-BE49-F238E27FC236}">
                <a16:creationId xmlns:a16="http://schemas.microsoft.com/office/drawing/2014/main" id="{9996A26B-EAFE-A742-B53F-977A5598E9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17575" y="5462088"/>
            <a:ext cx="228600" cy="228600"/>
          </a:xfrm>
          <a:prstGeom prst="rect">
            <a:avLst/>
          </a:prstGeom>
        </p:spPr>
      </p:pic>
      <p:sp>
        <p:nvSpPr>
          <p:cNvPr id="56" name="Rounded Rectangle 45">
            <a:extLst>
              <a:ext uri="{FF2B5EF4-FFF2-40B4-BE49-F238E27FC236}">
                <a16:creationId xmlns:a16="http://schemas.microsoft.com/office/drawing/2014/main" id="{D650396D-2936-29DA-3B6C-8836D9A2ECD8}"/>
              </a:ext>
            </a:extLst>
          </p:cNvPr>
          <p:cNvSpPr/>
          <p:nvPr/>
        </p:nvSpPr>
        <p:spPr>
          <a:xfrm>
            <a:off x="3116118" y="3335035"/>
            <a:ext cx="875816" cy="216292"/>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r>
              <a:rPr lang="en-US" sz="1000" dirty="0">
                <a:solidFill>
                  <a:schemeClr val="bg1"/>
                </a:solidFill>
                <a:latin typeface="Montserrat" pitchFamily="2" charset="77"/>
              </a:rPr>
              <a:t>Sep 1 - 30</a:t>
            </a:r>
            <a:endParaRPr lang="en-UA" sz="1000" dirty="0">
              <a:solidFill>
                <a:schemeClr val="bg1"/>
              </a:solidFill>
              <a:latin typeface="Montserrat" pitchFamily="2" charset="77"/>
            </a:endParaRPr>
          </a:p>
        </p:txBody>
      </p:sp>
      <p:pic>
        <p:nvPicPr>
          <p:cNvPr id="57" name="Graphic 56">
            <a:extLst>
              <a:ext uri="{FF2B5EF4-FFF2-40B4-BE49-F238E27FC236}">
                <a16:creationId xmlns:a16="http://schemas.microsoft.com/office/drawing/2014/main" id="{42FB3686-CDD0-6694-B35F-813D973218E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64082" y="3331095"/>
            <a:ext cx="228600" cy="228600"/>
          </a:xfrm>
          <a:prstGeom prst="rect">
            <a:avLst/>
          </a:prstGeom>
        </p:spPr>
      </p:pic>
      <p:pic>
        <p:nvPicPr>
          <p:cNvPr id="58" name="Graphic 57">
            <a:extLst>
              <a:ext uri="{FF2B5EF4-FFF2-40B4-BE49-F238E27FC236}">
                <a16:creationId xmlns:a16="http://schemas.microsoft.com/office/drawing/2014/main" id="{097107AC-A1B9-BE43-CB5E-6891EC70B5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06776" y="3331095"/>
            <a:ext cx="228600" cy="228600"/>
          </a:xfrm>
          <a:prstGeom prst="rect">
            <a:avLst/>
          </a:prstGeom>
        </p:spPr>
      </p:pic>
      <p:sp>
        <p:nvSpPr>
          <p:cNvPr id="59" name="Rounded Rectangle 45">
            <a:extLst>
              <a:ext uri="{FF2B5EF4-FFF2-40B4-BE49-F238E27FC236}">
                <a16:creationId xmlns:a16="http://schemas.microsoft.com/office/drawing/2014/main" id="{F23B0AA6-6112-168E-19E1-DE3FCBD606FB}"/>
              </a:ext>
            </a:extLst>
          </p:cNvPr>
          <p:cNvSpPr/>
          <p:nvPr/>
        </p:nvSpPr>
        <p:spPr>
          <a:xfrm>
            <a:off x="3116118" y="5912753"/>
            <a:ext cx="875816" cy="216292"/>
          </a:xfrm>
          <a:prstGeom prst="roundRect">
            <a:avLst/>
          </a:prstGeom>
          <a:solidFill>
            <a:schemeClr val="accent1">
              <a:lumMod val="60000"/>
              <a:lumOff val="4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r>
              <a:rPr lang="en-US" sz="1000" dirty="0">
                <a:solidFill>
                  <a:schemeClr val="bg1"/>
                </a:solidFill>
                <a:latin typeface="Montserrat" pitchFamily="2" charset="77"/>
              </a:rPr>
              <a:t>--</a:t>
            </a:r>
            <a:endParaRPr lang="en-UA" sz="1000" dirty="0">
              <a:solidFill>
                <a:schemeClr val="bg1"/>
              </a:solidFill>
              <a:latin typeface="Montserrat" pitchFamily="2" charset="77"/>
            </a:endParaRPr>
          </a:p>
        </p:txBody>
      </p:sp>
      <p:pic>
        <p:nvPicPr>
          <p:cNvPr id="60" name="Graphic 59">
            <a:extLst>
              <a:ext uri="{FF2B5EF4-FFF2-40B4-BE49-F238E27FC236}">
                <a16:creationId xmlns:a16="http://schemas.microsoft.com/office/drawing/2014/main" id="{535B327B-1C38-DBAC-2879-689B7609BA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74881" y="5892078"/>
            <a:ext cx="228600" cy="228600"/>
          </a:xfrm>
          <a:prstGeom prst="rect">
            <a:avLst/>
          </a:prstGeom>
        </p:spPr>
      </p:pic>
      <p:pic>
        <p:nvPicPr>
          <p:cNvPr id="61" name="Graphic 60">
            <a:extLst>
              <a:ext uri="{FF2B5EF4-FFF2-40B4-BE49-F238E27FC236}">
                <a16:creationId xmlns:a16="http://schemas.microsoft.com/office/drawing/2014/main" id="{0825572F-13AD-9FEA-E392-BE2DDF4991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17575" y="5892078"/>
            <a:ext cx="228600" cy="228600"/>
          </a:xfrm>
          <a:prstGeom prst="rect">
            <a:avLst/>
          </a:prstGeom>
        </p:spPr>
      </p:pic>
    </p:spTree>
    <p:extLst>
      <p:ext uri="{BB962C8B-B14F-4D97-AF65-F5344CB8AC3E}">
        <p14:creationId xmlns:p14="http://schemas.microsoft.com/office/powerpoint/2010/main" val="398899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childTnLst>
                                </p:cTn>
                              </p:par>
                              <p:par>
                                <p:cTn id="8" presetID="12" presetClass="entr" presetSubtype="2"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1000"/>
                                        <p:tgtEl>
                                          <p:spTgt spid="5"/>
                                        </p:tgtEl>
                                        <p:attrNameLst>
                                          <p:attrName>ppt_x</p:attrName>
                                        </p:attrNameLst>
                                      </p:cBhvr>
                                      <p:tavLst>
                                        <p:tav tm="0">
                                          <p:val>
                                            <p:strVal val="#ppt_x+#ppt_w*1.125000"/>
                                          </p:val>
                                        </p:tav>
                                        <p:tav tm="100000">
                                          <p:val>
                                            <p:strVal val="#ppt_x"/>
                                          </p:val>
                                        </p:tav>
                                      </p:tavLst>
                                    </p:anim>
                                    <p:animEffect transition="in" filter="wipe(left)">
                                      <p:cBhvr>
                                        <p:cTn id="11" dur="1000"/>
                                        <p:tgtEl>
                                          <p:spTgt spid="5"/>
                                        </p:tgtEl>
                                      </p:cBhvr>
                                    </p:animEffect>
                                  </p:childTnLst>
                                </p:cTn>
                              </p:par>
                              <p:par>
                                <p:cTn id="12" presetID="12" presetClass="entr" presetSubtype="2"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1000"/>
                                        <p:tgtEl>
                                          <p:spTgt spid="4"/>
                                        </p:tgtEl>
                                        <p:attrNameLst>
                                          <p:attrName>ppt_x</p:attrName>
                                        </p:attrNameLst>
                                      </p:cBhvr>
                                      <p:tavLst>
                                        <p:tav tm="0">
                                          <p:val>
                                            <p:strVal val="#ppt_x+#ppt_w*1.125000"/>
                                          </p:val>
                                        </p:tav>
                                        <p:tav tm="100000">
                                          <p:val>
                                            <p:strVal val="#ppt_x"/>
                                          </p:val>
                                        </p:tav>
                                      </p:tavLst>
                                    </p:anim>
                                    <p:animEffect transition="in" filter="wipe(left)">
                                      <p:cBhvr>
                                        <p:cTn id="15" dur="1000"/>
                                        <p:tgtEl>
                                          <p:spTgt spid="4"/>
                                        </p:tgtEl>
                                      </p:cBhvr>
                                    </p:animEffect>
                                  </p:childTnLst>
                                </p:cTn>
                              </p:par>
                              <p:par>
                                <p:cTn id="16" presetID="22" presetClass="entr" presetSubtype="8" fill="hold" nodeType="withEffect">
                                  <p:stCondLst>
                                    <p:cond delay="75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3000"/>
                                        <p:tgtEl>
                                          <p:spTgt spid="7"/>
                                        </p:tgtEl>
                                      </p:cBhvr>
                                    </p:animEffect>
                                  </p:childTnLst>
                                </p:cTn>
                              </p:par>
                              <p:par>
                                <p:cTn id="19" presetID="22" presetClass="entr" presetSubtype="8" fill="hold" nodeType="withEffect">
                                  <p:stCondLst>
                                    <p:cond delay="750"/>
                                  </p:stCondLst>
                                  <p:childTnLst>
                                    <p:set>
                                      <p:cBhvr>
                                        <p:cTn id="20" dur="1" fill="hold">
                                          <p:stCondLst>
                                            <p:cond delay="0"/>
                                          </p:stCondLst>
                                        </p:cTn>
                                        <p:tgtEl>
                                          <p:spTgt spid="43"/>
                                        </p:tgtEl>
                                        <p:attrNameLst>
                                          <p:attrName>style.visibility</p:attrName>
                                        </p:attrNameLst>
                                      </p:cBhvr>
                                      <p:to>
                                        <p:strVal val="visible"/>
                                      </p:to>
                                    </p:set>
                                    <p:animEffect transition="in" filter="wipe(left)">
                                      <p:cBhvr>
                                        <p:cTn id="21" dur="3000"/>
                                        <p:tgtEl>
                                          <p:spTgt spid="43"/>
                                        </p:tgtEl>
                                      </p:cBhvr>
                                    </p:animEffect>
                                  </p:childTnLst>
                                </p:cTn>
                              </p:par>
                              <p:par>
                                <p:cTn id="22" presetID="55" presetClass="entr" presetSubtype="0" fill="hold" grpId="0" nodeType="withEffect">
                                  <p:stCondLst>
                                    <p:cond delay="1250"/>
                                  </p:stCondLst>
                                  <p:childTnLst>
                                    <p:set>
                                      <p:cBhvr>
                                        <p:cTn id="23" dur="1" fill="hold">
                                          <p:stCondLst>
                                            <p:cond delay="0"/>
                                          </p:stCondLst>
                                        </p:cTn>
                                        <p:tgtEl>
                                          <p:spTgt spid="8"/>
                                        </p:tgtEl>
                                        <p:attrNameLst>
                                          <p:attrName>style.visibility</p:attrName>
                                        </p:attrNameLst>
                                      </p:cBhvr>
                                      <p:to>
                                        <p:strVal val="visible"/>
                                      </p:to>
                                    </p:set>
                                    <p:anim calcmode="lin" valueType="num">
                                      <p:cBhvr>
                                        <p:cTn id="24" dur="1000" fill="hold"/>
                                        <p:tgtEl>
                                          <p:spTgt spid="8"/>
                                        </p:tgtEl>
                                        <p:attrNameLst>
                                          <p:attrName>ppt_w</p:attrName>
                                        </p:attrNameLst>
                                      </p:cBhvr>
                                      <p:tavLst>
                                        <p:tav tm="0">
                                          <p:val>
                                            <p:strVal val="#ppt_w*0.70"/>
                                          </p:val>
                                        </p:tav>
                                        <p:tav tm="100000">
                                          <p:val>
                                            <p:strVal val="#ppt_w"/>
                                          </p:val>
                                        </p:tav>
                                      </p:tavLst>
                                    </p:anim>
                                    <p:anim calcmode="lin" valueType="num">
                                      <p:cBhvr>
                                        <p:cTn id="25" dur="1000" fill="hold"/>
                                        <p:tgtEl>
                                          <p:spTgt spid="8"/>
                                        </p:tgtEl>
                                        <p:attrNameLst>
                                          <p:attrName>ppt_h</p:attrName>
                                        </p:attrNameLst>
                                      </p:cBhvr>
                                      <p:tavLst>
                                        <p:tav tm="0">
                                          <p:val>
                                            <p:strVal val="#ppt_h"/>
                                          </p:val>
                                        </p:tav>
                                        <p:tav tm="100000">
                                          <p:val>
                                            <p:strVal val="#ppt_h"/>
                                          </p:val>
                                        </p:tav>
                                      </p:tavLst>
                                    </p:anim>
                                    <p:animEffect transition="in" filter="fade">
                                      <p:cBhvr>
                                        <p:cTn id="26" dur="1000"/>
                                        <p:tgtEl>
                                          <p:spTgt spid="8"/>
                                        </p:tgtEl>
                                      </p:cBhvr>
                                    </p:animEffect>
                                  </p:childTnLst>
                                </p:cTn>
                              </p:par>
                              <p:par>
                                <p:cTn id="27" presetID="55" presetClass="entr" presetSubtype="0" fill="hold" grpId="0" nodeType="withEffect">
                                  <p:stCondLst>
                                    <p:cond delay="1250"/>
                                  </p:stCondLst>
                                  <p:childTnLst>
                                    <p:set>
                                      <p:cBhvr>
                                        <p:cTn id="28" dur="1" fill="hold">
                                          <p:stCondLst>
                                            <p:cond delay="0"/>
                                          </p:stCondLst>
                                        </p:cTn>
                                        <p:tgtEl>
                                          <p:spTgt spid="9"/>
                                        </p:tgtEl>
                                        <p:attrNameLst>
                                          <p:attrName>style.visibility</p:attrName>
                                        </p:attrNameLst>
                                      </p:cBhvr>
                                      <p:to>
                                        <p:strVal val="visible"/>
                                      </p:to>
                                    </p:set>
                                    <p:anim calcmode="lin" valueType="num">
                                      <p:cBhvr>
                                        <p:cTn id="29" dur="1000" fill="hold"/>
                                        <p:tgtEl>
                                          <p:spTgt spid="9"/>
                                        </p:tgtEl>
                                        <p:attrNameLst>
                                          <p:attrName>ppt_w</p:attrName>
                                        </p:attrNameLst>
                                      </p:cBhvr>
                                      <p:tavLst>
                                        <p:tav tm="0">
                                          <p:val>
                                            <p:strVal val="#ppt_w*0.70"/>
                                          </p:val>
                                        </p:tav>
                                        <p:tav tm="100000">
                                          <p:val>
                                            <p:strVal val="#ppt_w"/>
                                          </p:val>
                                        </p:tav>
                                      </p:tavLst>
                                    </p:anim>
                                    <p:anim calcmode="lin" valueType="num">
                                      <p:cBhvr>
                                        <p:cTn id="30" dur="1000" fill="hold"/>
                                        <p:tgtEl>
                                          <p:spTgt spid="9"/>
                                        </p:tgtEl>
                                        <p:attrNameLst>
                                          <p:attrName>ppt_h</p:attrName>
                                        </p:attrNameLst>
                                      </p:cBhvr>
                                      <p:tavLst>
                                        <p:tav tm="0">
                                          <p:val>
                                            <p:strVal val="#ppt_h"/>
                                          </p:val>
                                        </p:tav>
                                        <p:tav tm="100000">
                                          <p:val>
                                            <p:strVal val="#ppt_h"/>
                                          </p:val>
                                        </p:tav>
                                      </p:tavLst>
                                    </p:anim>
                                    <p:animEffect transition="in" filter="fade">
                                      <p:cBhvr>
                                        <p:cTn id="31" dur="1000"/>
                                        <p:tgtEl>
                                          <p:spTgt spid="9"/>
                                        </p:tgtEl>
                                      </p:cBhvr>
                                    </p:animEffect>
                                  </p:childTnLst>
                                </p:cTn>
                              </p:par>
                              <p:par>
                                <p:cTn id="32" presetID="55" presetClass="entr" presetSubtype="0" fill="hold" grpId="0" nodeType="withEffect">
                                  <p:stCondLst>
                                    <p:cond delay="1250"/>
                                  </p:stCondLst>
                                  <p:childTnLst>
                                    <p:set>
                                      <p:cBhvr>
                                        <p:cTn id="33" dur="1" fill="hold">
                                          <p:stCondLst>
                                            <p:cond delay="0"/>
                                          </p:stCondLst>
                                        </p:cTn>
                                        <p:tgtEl>
                                          <p:spTgt spid="10"/>
                                        </p:tgtEl>
                                        <p:attrNameLst>
                                          <p:attrName>style.visibility</p:attrName>
                                        </p:attrNameLst>
                                      </p:cBhvr>
                                      <p:to>
                                        <p:strVal val="visible"/>
                                      </p:to>
                                    </p:set>
                                    <p:anim calcmode="lin" valueType="num">
                                      <p:cBhvr>
                                        <p:cTn id="34" dur="1000" fill="hold"/>
                                        <p:tgtEl>
                                          <p:spTgt spid="10"/>
                                        </p:tgtEl>
                                        <p:attrNameLst>
                                          <p:attrName>ppt_w</p:attrName>
                                        </p:attrNameLst>
                                      </p:cBhvr>
                                      <p:tavLst>
                                        <p:tav tm="0">
                                          <p:val>
                                            <p:strVal val="#ppt_w*0.70"/>
                                          </p:val>
                                        </p:tav>
                                        <p:tav tm="100000">
                                          <p:val>
                                            <p:strVal val="#ppt_w"/>
                                          </p:val>
                                        </p:tav>
                                      </p:tavLst>
                                    </p:anim>
                                    <p:anim calcmode="lin" valueType="num">
                                      <p:cBhvr>
                                        <p:cTn id="35" dur="1000" fill="hold"/>
                                        <p:tgtEl>
                                          <p:spTgt spid="10"/>
                                        </p:tgtEl>
                                        <p:attrNameLst>
                                          <p:attrName>ppt_h</p:attrName>
                                        </p:attrNameLst>
                                      </p:cBhvr>
                                      <p:tavLst>
                                        <p:tav tm="0">
                                          <p:val>
                                            <p:strVal val="#ppt_h"/>
                                          </p:val>
                                        </p:tav>
                                        <p:tav tm="100000">
                                          <p:val>
                                            <p:strVal val="#ppt_h"/>
                                          </p:val>
                                        </p:tav>
                                      </p:tavLst>
                                    </p:anim>
                                    <p:animEffect transition="in" filter="fade">
                                      <p:cBhvr>
                                        <p:cTn id="36" dur="1000"/>
                                        <p:tgtEl>
                                          <p:spTgt spid="10"/>
                                        </p:tgtEl>
                                      </p:cBhvr>
                                    </p:animEffect>
                                  </p:childTnLst>
                                </p:cTn>
                              </p:par>
                              <p:par>
                                <p:cTn id="37" presetID="55" presetClass="entr" presetSubtype="0" fill="hold" grpId="0" nodeType="withEffect">
                                  <p:stCondLst>
                                    <p:cond delay="1250"/>
                                  </p:stCondLst>
                                  <p:childTnLst>
                                    <p:set>
                                      <p:cBhvr>
                                        <p:cTn id="38" dur="1" fill="hold">
                                          <p:stCondLst>
                                            <p:cond delay="0"/>
                                          </p:stCondLst>
                                        </p:cTn>
                                        <p:tgtEl>
                                          <p:spTgt spid="44"/>
                                        </p:tgtEl>
                                        <p:attrNameLst>
                                          <p:attrName>style.visibility</p:attrName>
                                        </p:attrNameLst>
                                      </p:cBhvr>
                                      <p:to>
                                        <p:strVal val="visible"/>
                                      </p:to>
                                    </p:set>
                                    <p:anim calcmode="lin" valueType="num">
                                      <p:cBhvr>
                                        <p:cTn id="39" dur="1000" fill="hold"/>
                                        <p:tgtEl>
                                          <p:spTgt spid="44"/>
                                        </p:tgtEl>
                                        <p:attrNameLst>
                                          <p:attrName>ppt_w</p:attrName>
                                        </p:attrNameLst>
                                      </p:cBhvr>
                                      <p:tavLst>
                                        <p:tav tm="0">
                                          <p:val>
                                            <p:strVal val="#ppt_w*0.70"/>
                                          </p:val>
                                        </p:tav>
                                        <p:tav tm="100000">
                                          <p:val>
                                            <p:strVal val="#ppt_w"/>
                                          </p:val>
                                        </p:tav>
                                      </p:tavLst>
                                    </p:anim>
                                    <p:anim calcmode="lin" valueType="num">
                                      <p:cBhvr>
                                        <p:cTn id="40" dur="1000" fill="hold"/>
                                        <p:tgtEl>
                                          <p:spTgt spid="44"/>
                                        </p:tgtEl>
                                        <p:attrNameLst>
                                          <p:attrName>ppt_h</p:attrName>
                                        </p:attrNameLst>
                                      </p:cBhvr>
                                      <p:tavLst>
                                        <p:tav tm="0">
                                          <p:val>
                                            <p:strVal val="#ppt_h"/>
                                          </p:val>
                                        </p:tav>
                                        <p:tav tm="100000">
                                          <p:val>
                                            <p:strVal val="#ppt_h"/>
                                          </p:val>
                                        </p:tav>
                                      </p:tavLst>
                                    </p:anim>
                                    <p:animEffect transition="in" filter="fade">
                                      <p:cBhvr>
                                        <p:cTn id="41" dur="1000"/>
                                        <p:tgtEl>
                                          <p:spTgt spid="44"/>
                                        </p:tgtEl>
                                      </p:cBhvr>
                                    </p:animEffect>
                                  </p:childTnLst>
                                </p:cTn>
                              </p:par>
                              <p:par>
                                <p:cTn id="42" presetID="55" presetClass="entr" presetSubtype="0" fill="hold" grpId="0" nodeType="withEffect">
                                  <p:stCondLst>
                                    <p:cond delay="1250"/>
                                  </p:stCondLst>
                                  <p:childTnLst>
                                    <p:set>
                                      <p:cBhvr>
                                        <p:cTn id="43" dur="1" fill="hold">
                                          <p:stCondLst>
                                            <p:cond delay="0"/>
                                          </p:stCondLst>
                                        </p:cTn>
                                        <p:tgtEl>
                                          <p:spTgt spid="45"/>
                                        </p:tgtEl>
                                        <p:attrNameLst>
                                          <p:attrName>style.visibility</p:attrName>
                                        </p:attrNameLst>
                                      </p:cBhvr>
                                      <p:to>
                                        <p:strVal val="visible"/>
                                      </p:to>
                                    </p:set>
                                    <p:anim calcmode="lin" valueType="num">
                                      <p:cBhvr>
                                        <p:cTn id="44" dur="1000" fill="hold"/>
                                        <p:tgtEl>
                                          <p:spTgt spid="45"/>
                                        </p:tgtEl>
                                        <p:attrNameLst>
                                          <p:attrName>ppt_w</p:attrName>
                                        </p:attrNameLst>
                                      </p:cBhvr>
                                      <p:tavLst>
                                        <p:tav tm="0">
                                          <p:val>
                                            <p:strVal val="#ppt_w*0.70"/>
                                          </p:val>
                                        </p:tav>
                                        <p:tav tm="100000">
                                          <p:val>
                                            <p:strVal val="#ppt_w"/>
                                          </p:val>
                                        </p:tav>
                                      </p:tavLst>
                                    </p:anim>
                                    <p:anim calcmode="lin" valueType="num">
                                      <p:cBhvr>
                                        <p:cTn id="45" dur="1000" fill="hold"/>
                                        <p:tgtEl>
                                          <p:spTgt spid="45"/>
                                        </p:tgtEl>
                                        <p:attrNameLst>
                                          <p:attrName>ppt_h</p:attrName>
                                        </p:attrNameLst>
                                      </p:cBhvr>
                                      <p:tavLst>
                                        <p:tav tm="0">
                                          <p:val>
                                            <p:strVal val="#ppt_h"/>
                                          </p:val>
                                        </p:tav>
                                        <p:tav tm="100000">
                                          <p:val>
                                            <p:strVal val="#ppt_h"/>
                                          </p:val>
                                        </p:tav>
                                      </p:tavLst>
                                    </p:anim>
                                    <p:animEffect transition="in" filter="fade">
                                      <p:cBhvr>
                                        <p:cTn id="46" dur="1000"/>
                                        <p:tgtEl>
                                          <p:spTgt spid="45"/>
                                        </p:tgtEl>
                                      </p:cBhvr>
                                    </p:animEffect>
                                  </p:childTnLst>
                                </p:cTn>
                              </p:par>
                              <p:par>
                                <p:cTn id="47" presetID="55" presetClass="entr" presetSubtype="0" fill="hold" grpId="0" nodeType="withEffect">
                                  <p:stCondLst>
                                    <p:cond delay="1250"/>
                                  </p:stCondLst>
                                  <p:childTnLst>
                                    <p:set>
                                      <p:cBhvr>
                                        <p:cTn id="48" dur="1" fill="hold">
                                          <p:stCondLst>
                                            <p:cond delay="0"/>
                                          </p:stCondLst>
                                        </p:cTn>
                                        <p:tgtEl>
                                          <p:spTgt spid="56"/>
                                        </p:tgtEl>
                                        <p:attrNameLst>
                                          <p:attrName>style.visibility</p:attrName>
                                        </p:attrNameLst>
                                      </p:cBhvr>
                                      <p:to>
                                        <p:strVal val="visible"/>
                                      </p:to>
                                    </p:set>
                                    <p:anim calcmode="lin" valueType="num">
                                      <p:cBhvr>
                                        <p:cTn id="49" dur="1000" fill="hold"/>
                                        <p:tgtEl>
                                          <p:spTgt spid="56"/>
                                        </p:tgtEl>
                                        <p:attrNameLst>
                                          <p:attrName>ppt_w</p:attrName>
                                        </p:attrNameLst>
                                      </p:cBhvr>
                                      <p:tavLst>
                                        <p:tav tm="0">
                                          <p:val>
                                            <p:strVal val="#ppt_w*0.70"/>
                                          </p:val>
                                        </p:tav>
                                        <p:tav tm="100000">
                                          <p:val>
                                            <p:strVal val="#ppt_w"/>
                                          </p:val>
                                        </p:tav>
                                      </p:tavLst>
                                    </p:anim>
                                    <p:anim calcmode="lin" valueType="num">
                                      <p:cBhvr>
                                        <p:cTn id="50" dur="1000" fill="hold"/>
                                        <p:tgtEl>
                                          <p:spTgt spid="56"/>
                                        </p:tgtEl>
                                        <p:attrNameLst>
                                          <p:attrName>ppt_h</p:attrName>
                                        </p:attrNameLst>
                                      </p:cBhvr>
                                      <p:tavLst>
                                        <p:tav tm="0">
                                          <p:val>
                                            <p:strVal val="#ppt_h"/>
                                          </p:val>
                                        </p:tav>
                                        <p:tav tm="100000">
                                          <p:val>
                                            <p:strVal val="#ppt_h"/>
                                          </p:val>
                                        </p:tav>
                                      </p:tavLst>
                                    </p:anim>
                                    <p:animEffect transition="in" filter="fade">
                                      <p:cBhvr>
                                        <p:cTn id="51" dur="1000"/>
                                        <p:tgtEl>
                                          <p:spTgt spid="56"/>
                                        </p:tgtEl>
                                      </p:cBhvr>
                                    </p:animEffect>
                                  </p:childTnLst>
                                </p:cTn>
                              </p:par>
                              <p:par>
                                <p:cTn id="52" presetID="55" presetClass="entr" presetSubtype="0" fill="hold" grpId="0" nodeType="withEffect">
                                  <p:stCondLst>
                                    <p:cond delay="1250"/>
                                  </p:stCondLst>
                                  <p:childTnLst>
                                    <p:set>
                                      <p:cBhvr>
                                        <p:cTn id="53" dur="1" fill="hold">
                                          <p:stCondLst>
                                            <p:cond delay="0"/>
                                          </p:stCondLst>
                                        </p:cTn>
                                        <p:tgtEl>
                                          <p:spTgt spid="59"/>
                                        </p:tgtEl>
                                        <p:attrNameLst>
                                          <p:attrName>style.visibility</p:attrName>
                                        </p:attrNameLst>
                                      </p:cBhvr>
                                      <p:to>
                                        <p:strVal val="visible"/>
                                      </p:to>
                                    </p:set>
                                    <p:anim calcmode="lin" valueType="num">
                                      <p:cBhvr>
                                        <p:cTn id="54" dur="1000" fill="hold"/>
                                        <p:tgtEl>
                                          <p:spTgt spid="59"/>
                                        </p:tgtEl>
                                        <p:attrNameLst>
                                          <p:attrName>ppt_w</p:attrName>
                                        </p:attrNameLst>
                                      </p:cBhvr>
                                      <p:tavLst>
                                        <p:tav tm="0">
                                          <p:val>
                                            <p:strVal val="#ppt_w*0.70"/>
                                          </p:val>
                                        </p:tav>
                                        <p:tav tm="100000">
                                          <p:val>
                                            <p:strVal val="#ppt_w"/>
                                          </p:val>
                                        </p:tav>
                                      </p:tavLst>
                                    </p:anim>
                                    <p:anim calcmode="lin" valueType="num">
                                      <p:cBhvr>
                                        <p:cTn id="55" dur="1000" fill="hold"/>
                                        <p:tgtEl>
                                          <p:spTgt spid="59"/>
                                        </p:tgtEl>
                                        <p:attrNameLst>
                                          <p:attrName>ppt_h</p:attrName>
                                        </p:attrNameLst>
                                      </p:cBhvr>
                                      <p:tavLst>
                                        <p:tav tm="0">
                                          <p:val>
                                            <p:strVal val="#ppt_h"/>
                                          </p:val>
                                        </p:tav>
                                        <p:tav tm="100000">
                                          <p:val>
                                            <p:strVal val="#ppt_h"/>
                                          </p:val>
                                        </p:tav>
                                      </p:tavLst>
                                    </p:anim>
                                    <p:animEffect transition="in" filter="fade">
                                      <p:cBhvr>
                                        <p:cTn id="56" dur="1000"/>
                                        <p:tgtEl>
                                          <p:spTgt spid="59"/>
                                        </p:tgtEl>
                                      </p:cBhvr>
                                    </p:animEffect>
                                  </p:childTnLst>
                                </p:cTn>
                              </p:par>
                              <p:par>
                                <p:cTn id="57" presetID="53" presetClass="entr" presetSubtype="16" fill="hold" nodeType="withEffect">
                                  <p:stCondLst>
                                    <p:cond delay="1750"/>
                                  </p:stCondLst>
                                  <p:childTnLst>
                                    <p:set>
                                      <p:cBhvr>
                                        <p:cTn id="58" dur="1" fill="hold">
                                          <p:stCondLst>
                                            <p:cond delay="0"/>
                                          </p:stCondLst>
                                        </p:cTn>
                                        <p:tgtEl>
                                          <p:spTgt spid="20"/>
                                        </p:tgtEl>
                                        <p:attrNameLst>
                                          <p:attrName>style.visibility</p:attrName>
                                        </p:attrNameLst>
                                      </p:cBhvr>
                                      <p:to>
                                        <p:strVal val="visible"/>
                                      </p:to>
                                    </p:set>
                                    <p:anim calcmode="lin" valueType="num">
                                      <p:cBhvr>
                                        <p:cTn id="59" dur="1000" fill="hold"/>
                                        <p:tgtEl>
                                          <p:spTgt spid="20"/>
                                        </p:tgtEl>
                                        <p:attrNameLst>
                                          <p:attrName>ppt_w</p:attrName>
                                        </p:attrNameLst>
                                      </p:cBhvr>
                                      <p:tavLst>
                                        <p:tav tm="0">
                                          <p:val>
                                            <p:fltVal val="0"/>
                                          </p:val>
                                        </p:tav>
                                        <p:tav tm="100000">
                                          <p:val>
                                            <p:strVal val="#ppt_w"/>
                                          </p:val>
                                        </p:tav>
                                      </p:tavLst>
                                    </p:anim>
                                    <p:anim calcmode="lin" valueType="num">
                                      <p:cBhvr>
                                        <p:cTn id="60" dur="1000" fill="hold"/>
                                        <p:tgtEl>
                                          <p:spTgt spid="20"/>
                                        </p:tgtEl>
                                        <p:attrNameLst>
                                          <p:attrName>ppt_h</p:attrName>
                                        </p:attrNameLst>
                                      </p:cBhvr>
                                      <p:tavLst>
                                        <p:tav tm="0">
                                          <p:val>
                                            <p:fltVal val="0"/>
                                          </p:val>
                                        </p:tav>
                                        <p:tav tm="100000">
                                          <p:val>
                                            <p:strVal val="#ppt_h"/>
                                          </p:val>
                                        </p:tav>
                                      </p:tavLst>
                                    </p:anim>
                                    <p:animEffect transition="in" filter="fade">
                                      <p:cBhvr>
                                        <p:cTn id="61" dur="1000"/>
                                        <p:tgtEl>
                                          <p:spTgt spid="20"/>
                                        </p:tgtEl>
                                      </p:cBhvr>
                                    </p:animEffect>
                                  </p:childTnLst>
                                </p:cTn>
                              </p:par>
                              <p:par>
                                <p:cTn id="62" presetID="53" presetClass="entr" presetSubtype="16" fill="hold" nodeType="withEffect">
                                  <p:stCondLst>
                                    <p:cond delay="1750"/>
                                  </p:stCondLst>
                                  <p:childTnLst>
                                    <p:set>
                                      <p:cBhvr>
                                        <p:cTn id="63" dur="1" fill="hold">
                                          <p:stCondLst>
                                            <p:cond delay="0"/>
                                          </p:stCondLst>
                                        </p:cTn>
                                        <p:tgtEl>
                                          <p:spTgt spid="21"/>
                                        </p:tgtEl>
                                        <p:attrNameLst>
                                          <p:attrName>style.visibility</p:attrName>
                                        </p:attrNameLst>
                                      </p:cBhvr>
                                      <p:to>
                                        <p:strVal val="visible"/>
                                      </p:to>
                                    </p:set>
                                    <p:anim calcmode="lin" valueType="num">
                                      <p:cBhvr>
                                        <p:cTn id="64" dur="1000" fill="hold"/>
                                        <p:tgtEl>
                                          <p:spTgt spid="21"/>
                                        </p:tgtEl>
                                        <p:attrNameLst>
                                          <p:attrName>ppt_w</p:attrName>
                                        </p:attrNameLst>
                                      </p:cBhvr>
                                      <p:tavLst>
                                        <p:tav tm="0">
                                          <p:val>
                                            <p:fltVal val="0"/>
                                          </p:val>
                                        </p:tav>
                                        <p:tav tm="100000">
                                          <p:val>
                                            <p:strVal val="#ppt_w"/>
                                          </p:val>
                                        </p:tav>
                                      </p:tavLst>
                                    </p:anim>
                                    <p:anim calcmode="lin" valueType="num">
                                      <p:cBhvr>
                                        <p:cTn id="65" dur="1000" fill="hold"/>
                                        <p:tgtEl>
                                          <p:spTgt spid="21"/>
                                        </p:tgtEl>
                                        <p:attrNameLst>
                                          <p:attrName>ppt_h</p:attrName>
                                        </p:attrNameLst>
                                      </p:cBhvr>
                                      <p:tavLst>
                                        <p:tav tm="0">
                                          <p:val>
                                            <p:fltVal val="0"/>
                                          </p:val>
                                        </p:tav>
                                        <p:tav tm="100000">
                                          <p:val>
                                            <p:strVal val="#ppt_h"/>
                                          </p:val>
                                        </p:tav>
                                      </p:tavLst>
                                    </p:anim>
                                    <p:animEffect transition="in" filter="fade">
                                      <p:cBhvr>
                                        <p:cTn id="66" dur="1000"/>
                                        <p:tgtEl>
                                          <p:spTgt spid="21"/>
                                        </p:tgtEl>
                                      </p:cBhvr>
                                    </p:animEffect>
                                  </p:childTnLst>
                                </p:cTn>
                              </p:par>
                              <p:par>
                                <p:cTn id="67" presetID="53" presetClass="entr" presetSubtype="16" fill="hold" nodeType="withEffect">
                                  <p:stCondLst>
                                    <p:cond delay="1750"/>
                                  </p:stCondLst>
                                  <p:childTnLst>
                                    <p:set>
                                      <p:cBhvr>
                                        <p:cTn id="68" dur="1" fill="hold">
                                          <p:stCondLst>
                                            <p:cond delay="0"/>
                                          </p:stCondLst>
                                        </p:cTn>
                                        <p:tgtEl>
                                          <p:spTgt spid="22"/>
                                        </p:tgtEl>
                                        <p:attrNameLst>
                                          <p:attrName>style.visibility</p:attrName>
                                        </p:attrNameLst>
                                      </p:cBhvr>
                                      <p:to>
                                        <p:strVal val="visible"/>
                                      </p:to>
                                    </p:set>
                                    <p:anim calcmode="lin" valueType="num">
                                      <p:cBhvr>
                                        <p:cTn id="69" dur="1000" fill="hold"/>
                                        <p:tgtEl>
                                          <p:spTgt spid="22"/>
                                        </p:tgtEl>
                                        <p:attrNameLst>
                                          <p:attrName>ppt_w</p:attrName>
                                        </p:attrNameLst>
                                      </p:cBhvr>
                                      <p:tavLst>
                                        <p:tav tm="0">
                                          <p:val>
                                            <p:fltVal val="0"/>
                                          </p:val>
                                        </p:tav>
                                        <p:tav tm="100000">
                                          <p:val>
                                            <p:strVal val="#ppt_w"/>
                                          </p:val>
                                        </p:tav>
                                      </p:tavLst>
                                    </p:anim>
                                    <p:anim calcmode="lin" valueType="num">
                                      <p:cBhvr>
                                        <p:cTn id="70" dur="1000" fill="hold"/>
                                        <p:tgtEl>
                                          <p:spTgt spid="22"/>
                                        </p:tgtEl>
                                        <p:attrNameLst>
                                          <p:attrName>ppt_h</p:attrName>
                                        </p:attrNameLst>
                                      </p:cBhvr>
                                      <p:tavLst>
                                        <p:tav tm="0">
                                          <p:val>
                                            <p:fltVal val="0"/>
                                          </p:val>
                                        </p:tav>
                                        <p:tav tm="100000">
                                          <p:val>
                                            <p:strVal val="#ppt_h"/>
                                          </p:val>
                                        </p:tav>
                                      </p:tavLst>
                                    </p:anim>
                                    <p:animEffect transition="in" filter="fade">
                                      <p:cBhvr>
                                        <p:cTn id="71" dur="1000"/>
                                        <p:tgtEl>
                                          <p:spTgt spid="22"/>
                                        </p:tgtEl>
                                      </p:cBhvr>
                                    </p:animEffect>
                                  </p:childTnLst>
                                </p:cTn>
                              </p:par>
                              <p:par>
                                <p:cTn id="72" presetID="53" presetClass="entr" presetSubtype="16" fill="hold" nodeType="withEffect">
                                  <p:stCondLst>
                                    <p:cond delay="1750"/>
                                  </p:stCondLst>
                                  <p:childTnLst>
                                    <p:set>
                                      <p:cBhvr>
                                        <p:cTn id="73" dur="1" fill="hold">
                                          <p:stCondLst>
                                            <p:cond delay="0"/>
                                          </p:stCondLst>
                                        </p:cTn>
                                        <p:tgtEl>
                                          <p:spTgt spid="47"/>
                                        </p:tgtEl>
                                        <p:attrNameLst>
                                          <p:attrName>style.visibility</p:attrName>
                                        </p:attrNameLst>
                                      </p:cBhvr>
                                      <p:to>
                                        <p:strVal val="visible"/>
                                      </p:to>
                                    </p:set>
                                    <p:anim calcmode="lin" valueType="num">
                                      <p:cBhvr>
                                        <p:cTn id="74" dur="1000" fill="hold"/>
                                        <p:tgtEl>
                                          <p:spTgt spid="47"/>
                                        </p:tgtEl>
                                        <p:attrNameLst>
                                          <p:attrName>ppt_w</p:attrName>
                                        </p:attrNameLst>
                                      </p:cBhvr>
                                      <p:tavLst>
                                        <p:tav tm="0">
                                          <p:val>
                                            <p:fltVal val="0"/>
                                          </p:val>
                                        </p:tav>
                                        <p:tav tm="100000">
                                          <p:val>
                                            <p:strVal val="#ppt_w"/>
                                          </p:val>
                                        </p:tav>
                                      </p:tavLst>
                                    </p:anim>
                                    <p:anim calcmode="lin" valueType="num">
                                      <p:cBhvr>
                                        <p:cTn id="75" dur="1000" fill="hold"/>
                                        <p:tgtEl>
                                          <p:spTgt spid="47"/>
                                        </p:tgtEl>
                                        <p:attrNameLst>
                                          <p:attrName>ppt_h</p:attrName>
                                        </p:attrNameLst>
                                      </p:cBhvr>
                                      <p:tavLst>
                                        <p:tav tm="0">
                                          <p:val>
                                            <p:fltVal val="0"/>
                                          </p:val>
                                        </p:tav>
                                        <p:tav tm="100000">
                                          <p:val>
                                            <p:strVal val="#ppt_h"/>
                                          </p:val>
                                        </p:tav>
                                      </p:tavLst>
                                    </p:anim>
                                    <p:animEffect transition="in" filter="fade">
                                      <p:cBhvr>
                                        <p:cTn id="76" dur="1000"/>
                                        <p:tgtEl>
                                          <p:spTgt spid="47"/>
                                        </p:tgtEl>
                                      </p:cBhvr>
                                    </p:animEffect>
                                  </p:childTnLst>
                                </p:cTn>
                              </p:par>
                              <p:par>
                                <p:cTn id="77" presetID="53" presetClass="entr" presetSubtype="16" fill="hold" nodeType="withEffect">
                                  <p:stCondLst>
                                    <p:cond delay="1750"/>
                                  </p:stCondLst>
                                  <p:childTnLst>
                                    <p:set>
                                      <p:cBhvr>
                                        <p:cTn id="78" dur="1" fill="hold">
                                          <p:stCondLst>
                                            <p:cond delay="0"/>
                                          </p:stCondLst>
                                        </p:cTn>
                                        <p:tgtEl>
                                          <p:spTgt spid="48"/>
                                        </p:tgtEl>
                                        <p:attrNameLst>
                                          <p:attrName>style.visibility</p:attrName>
                                        </p:attrNameLst>
                                      </p:cBhvr>
                                      <p:to>
                                        <p:strVal val="visible"/>
                                      </p:to>
                                    </p:set>
                                    <p:anim calcmode="lin" valueType="num">
                                      <p:cBhvr>
                                        <p:cTn id="79" dur="1000" fill="hold"/>
                                        <p:tgtEl>
                                          <p:spTgt spid="48"/>
                                        </p:tgtEl>
                                        <p:attrNameLst>
                                          <p:attrName>ppt_w</p:attrName>
                                        </p:attrNameLst>
                                      </p:cBhvr>
                                      <p:tavLst>
                                        <p:tav tm="0">
                                          <p:val>
                                            <p:fltVal val="0"/>
                                          </p:val>
                                        </p:tav>
                                        <p:tav tm="100000">
                                          <p:val>
                                            <p:strVal val="#ppt_w"/>
                                          </p:val>
                                        </p:tav>
                                      </p:tavLst>
                                    </p:anim>
                                    <p:anim calcmode="lin" valueType="num">
                                      <p:cBhvr>
                                        <p:cTn id="80" dur="1000" fill="hold"/>
                                        <p:tgtEl>
                                          <p:spTgt spid="48"/>
                                        </p:tgtEl>
                                        <p:attrNameLst>
                                          <p:attrName>ppt_h</p:attrName>
                                        </p:attrNameLst>
                                      </p:cBhvr>
                                      <p:tavLst>
                                        <p:tav tm="0">
                                          <p:val>
                                            <p:fltVal val="0"/>
                                          </p:val>
                                        </p:tav>
                                        <p:tav tm="100000">
                                          <p:val>
                                            <p:strVal val="#ppt_h"/>
                                          </p:val>
                                        </p:tav>
                                      </p:tavLst>
                                    </p:anim>
                                    <p:animEffect transition="in" filter="fade">
                                      <p:cBhvr>
                                        <p:cTn id="81" dur="1000"/>
                                        <p:tgtEl>
                                          <p:spTgt spid="48"/>
                                        </p:tgtEl>
                                      </p:cBhvr>
                                    </p:animEffect>
                                  </p:childTnLst>
                                </p:cTn>
                              </p:par>
                              <p:par>
                                <p:cTn id="82" presetID="53" presetClass="entr" presetSubtype="16" fill="hold" nodeType="withEffect">
                                  <p:stCondLst>
                                    <p:cond delay="1750"/>
                                  </p:stCondLst>
                                  <p:childTnLst>
                                    <p:set>
                                      <p:cBhvr>
                                        <p:cTn id="83" dur="1" fill="hold">
                                          <p:stCondLst>
                                            <p:cond delay="0"/>
                                          </p:stCondLst>
                                        </p:cTn>
                                        <p:tgtEl>
                                          <p:spTgt spid="57"/>
                                        </p:tgtEl>
                                        <p:attrNameLst>
                                          <p:attrName>style.visibility</p:attrName>
                                        </p:attrNameLst>
                                      </p:cBhvr>
                                      <p:to>
                                        <p:strVal val="visible"/>
                                      </p:to>
                                    </p:set>
                                    <p:anim calcmode="lin" valueType="num">
                                      <p:cBhvr>
                                        <p:cTn id="84" dur="1000" fill="hold"/>
                                        <p:tgtEl>
                                          <p:spTgt spid="57"/>
                                        </p:tgtEl>
                                        <p:attrNameLst>
                                          <p:attrName>ppt_w</p:attrName>
                                        </p:attrNameLst>
                                      </p:cBhvr>
                                      <p:tavLst>
                                        <p:tav tm="0">
                                          <p:val>
                                            <p:fltVal val="0"/>
                                          </p:val>
                                        </p:tav>
                                        <p:tav tm="100000">
                                          <p:val>
                                            <p:strVal val="#ppt_w"/>
                                          </p:val>
                                        </p:tav>
                                      </p:tavLst>
                                    </p:anim>
                                    <p:anim calcmode="lin" valueType="num">
                                      <p:cBhvr>
                                        <p:cTn id="85" dur="1000" fill="hold"/>
                                        <p:tgtEl>
                                          <p:spTgt spid="57"/>
                                        </p:tgtEl>
                                        <p:attrNameLst>
                                          <p:attrName>ppt_h</p:attrName>
                                        </p:attrNameLst>
                                      </p:cBhvr>
                                      <p:tavLst>
                                        <p:tav tm="0">
                                          <p:val>
                                            <p:fltVal val="0"/>
                                          </p:val>
                                        </p:tav>
                                        <p:tav tm="100000">
                                          <p:val>
                                            <p:strVal val="#ppt_h"/>
                                          </p:val>
                                        </p:tav>
                                      </p:tavLst>
                                    </p:anim>
                                    <p:animEffect transition="in" filter="fade">
                                      <p:cBhvr>
                                        <p:cTn id="86" dur="1000"/>
                                        <p:tgtEl>
                                          <p:spTgt spid="57"/>
                                        </p:tgtEl>
                                      </p:cBhvr>
                                    </p:animEffect>
                                  </p:childTnLst>
                                </p:cTn>
                              </p:par>
                              <p:par>
                                <p:cTn id="87" presetID="53" presetClass="entr" presetSubtype="16" fill="hold" nodeType="withEffect">
                                  <p:stCondLst>
                                    <p:cond delay="1750"/>
                                  </p:stCondLst>
                                  <p:childTnLst>
                                    <p:set>
                                      <p:cBhvr>
                                        <p:cTn id="88" dur="1" fill="hold">
                                          <p:stCondLst>
                                            <p:cond delay="0"/>
                                          </p:stCondLst>
                                        </p:cTn>
                                        <p:tgtEl>
                                          <p:spTgt spid="60"/>
                                        </p:tgtEl>
                                        <p:attrNameLst>
                                          <p:attrName>style.visibility</p:attrName>
                                        </p:attrNameLst>
                                      </p:cBhvr>
                                      <p:to>
                                        <p:strVal val="visible"/>
                                      </p:to>
                                    </p:set>
                                    <p:anim calcmode="lin" valueType="num">
                                      <p:cBhvr>
                                        <p:cTn id="89" dur="1000" fill="hold"/>
                                        <p:tgtEl>
                                          <p:spTgt spid="60"/>
                                        </p:tgtEl>
                                        <p:attrNameLst>
                                          <p:attrName>ppt_w</p:attrName>
                                        </p:attrNameLst>
                                      </p:cBhvr>
                                      <p:tavLst>
                                        <p:tav tm="0">
                                          <p:val>
                                            <p:fltVal val="0"/>
                                          </p:val>
                                        </p:tav>
                                        <p:tav tm="100000">
                                          <p:val>
                                            <p:strVal val="#ppt_w"/>
                                          </p:val>
                                        </p:tav>
                                      </p:tavLst>
                                    </p:anim>
                                    <p:anim calcmode="lin" valueType="num">
                                      <p:cBhvr>
                                        <p:cTn id="90" dur="1000" fill="hold"/>
                                        <p:tgtEl>
                                          <p:spTgt spid="60"/>
                                        </p:tgtEl>
                                        <p:attrNameLst>
                                          <p:attrName>ppt_h</p:attrName>
                                        </p:attrNameLst>
                                      </p:cBhvr>
                                      <p:tavLst>
                                        <p:tav tm="0">
                                          <p:val>
                                            <p:fltVal val="0"/>
                                          </p:val>
                                        </p:tav>
                                        <p:tav tm="100000">
                                          <p:val>
                                            <p:strVal val="#ppt_h"/>
                                          </p:val>
                                        </p:tav>
                                      </p:tavLst>
                                    </p:anim>
                                    <p:animEffect transition="in" filter="fade">
                                      <p:cBhvr>
                                        <p:cTn id="91" dur="1000"/>
                                        <p:tgtEl>
                                          <p:spTgt spid="60"/>
                                        </p:tgtEl>
                                      </p:cBhvr>
                                    </p:animEffect>
                                  </p:childTnLst>
                                </p:cTn>
                              </p:par>
                              <p:par>
                                <p:cTn id="92" presetID="53" presetClass="entr" presetSubtype="16" fill="hold" nodeType="withEffect">
                                  <p:stCondLst>
                                    <p:cond delay="2500"/>
                                  </p:stCondLst>
                                  <p:childTnLst>
                                    <p:set>
                                      <p:cBhvr>
                                        <p:cTn id="93" dur="1" fill="hold">
                                          <p:stCondLst>
                                            <p:cond delay="0"/>
                                          </p:stCondLst>
                                        </p:cTn>
                                        <p:tgtEl>
                                          <p:spTgt spid="40"/>
                                        </p:tgtEl>
                                        <p:attrNameLst>
                                          <p:attrName>style.visibility</p:attrName>
                                        </p:attrNameLst>
                                      </p:cBhvr>
                                      <p:to>
                                        <p:strVal val="visible"/>
                                      </p:to>
                                    </p:set>
                                    <p:anim calcmode="lin" valueType="num">
                                      <p:cBhvr>
                                        <p:cTn id="94" dur="1000" fill="hold"/>
                                        <p:tgtEl>
                                          <p:spTgt spid="40"/>
                                        </p:tgtEl>
                                        <p:attrNameLst>
                                          <p:attrName>ppt_w</p:attrName>
                                        </p:attrNameLst>
                                      </p:cBhvr>
                                      <p:tavLst>
                                        <p:tav tm="0">
                                          <p:val>
                                            <p:fltVal val="0"/>
                                          </p:val>
                                        </p:tav>
                                        <p:tav tm="100000">
                                          <p:val>
                                            <p:strVal val="#ppt_w"/>
                                          </p:val>
                                        </p:tav>
                                      </p:tavLst>
                                    </p:anim>
                                    <p:anim calcmode="lin" valueType="num">
                                      <p:cBhvr>
                                        <p:cTn id="95" dur="1000" fill="hold"/>
                                        <p:tgtEl>
                                          <p:spTgt spid="40"/>
                                        </p:tgtEl>
                                        <p:attrNameLst>
                                          <p:attrName>ppt_h</p:attrName>
                                        </p:attrNameLst>
                                      </p:cBhvr>
                                      <p:tavLst>
                                        <p:tav tm="0">
                                          <p:val>
                                            <p:fltVal val="0"/>
                                          </p:val>
                                        </p:tav>
                                        <p:tav tm="100000">
                                          <p:val>
                                            <p:strVal val="#ppt_h"/>
                                          </p:val>
                                        </p:tav>
                                      </p:tavLst>
                                    </p:anim>
                                    <p:animEffect transition="in" filter="fade">
                                      <p:cBhvr>
                                        <p:cTn id="96" dur="1000"/>
                                        <p:tgtEl>
                                          <p:spTgt spid="40"/>
                                        </p:tgtEl>
                                      </p:cBhvr>
                                    </p:animEffect>
                                  </p:childTnLst>
                                </p:cTn>
                              </p:par>
                              <p:par>
                                <p:cTn id="97" presetID="53" presetClass="entr" presetSubtype="16" fill="hold" nodeType="withEffect">
                                  <p:stCondLst>
                                    <p:cond delay="2500"/>
                                  </p:stCondLst>
                                  <p:childTnLst>
                                    <p:set>
                                      <p:cBhvr>
                                        <p:cTn id="98" dur="1" fill="hold">
                                          <p:stCondLst>
                                            <p:cond delay="0"/>
                                          </p:stCondLst>
                                        </p:cTn>
                                        <p:tgtEl>
                                          <p:spTgt spid="41"/>
                                        </p:tgtEl>
                                        <p:attrNameLst>
                                          <p:attrName>style.visibility</p:attrName>
                                        </p:attrNameLst>
                                      </p:cBhvr>
                                      <p:to>
                                        <p:strVal val="visible"/>
                                      </p:to>
                                    </p:set>
                                    <p:anim calcmode="lin" valueType="num">
                                      <p:cBhvr>
                                        <p:cTn id="99" dur="1000" fill="hold"/>
                                        <p:tgtEl>
                                          <p:spTgt spid="41"/>
                                        </p:tgtEl>
                                        <p:attrNameLst>
                                          <p:attrName>ppt_w</p:attrName>
                                        </p:attrNameLst>
                                      </p:cBhvr>
                                      <p:tavLst>
                                        <p:tav tm="0">
                                          <p:val>
                                            <p:fltVal val="0"/>
                                          </p:val>
                                        </p:tav>
                                        <p:tav tm="100000">
                                          <p:val>
                                            <p:strVal val="#ppt_w"/>
                                          </p:val>
                                        </p:tav>
                                      </p:tavLst>
                                    </p:anim>
                                    <p:anim calcmode="lin" valueType="num">
                                      <p:cBhvr>
                                        <p:cTn id="100" dur="1000" fill="hold"/>
                                        <p:tgtEl>
                                          <p:spTgt spid="41"/>
                                        </p:tgtEl>
                                        <p:attrNameLst>
                                          <p:attrName>ppt_h</p:attrName>
                                        </p:attrNameLst>
                                      </p:cBhvr>
                                      <p:tavLst>
                                        <p:tav tm="0">
                                          <p:val>
                                            <p:fltVal val="0"/>
                                          </p:val>
                                        </p:tav>
                                        <p:tav tm="100000">
                                          <p:val>
                                            <p:strVal val="#ppt_h"/>
                                          </p:val>
                                        </p:tav>
                                      </p:tavLst>
                                    </p:anim>
                                    <p:animEffect transition="in" filter="fade">
                                      <p:cBhvr>
                                        <p:cTn id="101" dur="1000"/>
                                        <p:tgtEl>
                                          <p:spTgt spid="41"/>
                                        </p:tgtEl>
                                      </p:cBhvr>
                                    </p:animEffect>
                                  </p:childTnLst>
                                </p:cTn>
                              </p:par>
                              <p:par>
                                <p:cTn id="102" presetID="53" presetClass="entr" presetSubtype="16" fill="hold" nodeType="withEffect">
                                  <p:stCondLst>
                                    <p:cond delay="2500"/>
                                  </p:stCondLst>
                                  <p:childTnLst>
                                    <p:set>
                                      <p:cBhvr>
                                        <p:cTn id="103" dur="1" fill="hold">
                                          <p:stCondLst>
                                            <p:cond delay="0"/>
                                          </p:stCondLst>
                                        </p:cTn>
                                        <p:tgtEl>
                                          <p:spTgt spid="42"/>
                                        </p:tgtEl>
                                        <p:attrNameLst>
                                          <p:attrName>style.visibility</p:attrName>
                                        </p:attrNameLst>
                                      </p:cBhvr>
                                      <p:to>
                                        <p:strVal val="visible"/>
                                      </p:to>
                                    </p:set>
                                    <p:anim calcmode="lin" valueType="num">
                                      <p:cBhvr>
                                        <p:cTn id="104" dur="1000" fill="hold"/>
                                        <p:tgtEl>
                                          <p:spTgt spid="42"/>
                                        </p:tgtEl>
                                        <p:attrNameLst>
                                          <p:attrName>ppt_w</p:attrName>
                                        </p:attrNameLst>
                                      </p:cBhvr>
                                      <p:tavLst>
                                        <p:tav tm="0">
                                          <p:val>
                                            <p:fltVal val="0"/>
                                          </p:val>
                                        </p:tav>
                                        <p:tav tm="100000">
                                          <p:val>
                                            <p:strVal val="#ppt_w"/>
                                          </p:val>
                                        </p:tav>
                                      </p:tavLst>
                                    </p:anim>
                                    <p:anim calcmode="lin" valueType="num">
                                      <p:cBhvr>
                                        <p:cTn id="105" dur="1000" fill="hold"/>
                                        <p:tgtEl>
                                          <p:spTgt spid="42"/>
                                        </p:tgtEl>
                                        <p:attrNameLst>
                                          <p:attrName>ppt_h</p:attrName>
                                        </p:attrNameLst>
                                      </p:cBhvr>
                                      <p:tavLst>
                                        <p:tav tm="0">
                                          <p:val>
                                            <p:fltVal val="0"/>
                                          </p:val>
                                        </p:tav>
                                        <p:tav tm="100000">
                                          <p:val>
                                            <p:strVal val="#ppt_h"/>
                                          </p:val>
                                        </p:tav>
                                      </p:tavLst>
                                    </p:anim>
                                    <p:animEffect transition="in" filter="fade">
                                      <p:cBhvr>
                                        <p:cTn id="106" dur="1000"/>
                                        <p:tgtEl>
                                          <p:spTgt spid="42"/>
                                        </p:tgtEl>
                                      </p:cBhvr>
                                    </p:animEffect>
                                  </p:childTnLst>
                                </p:cTn>
                              </p:par>
                              <p:par>
                                <p:cTn id="107" presetID="53" presetClass="entr" presetSubtype="16" fill="hold" nodeType="withEffect">
                                  <p:stCondLst>
                                    <p:cond delay="2500"/>
                                  </p:stCondLst>
                                  <p:childTnLst>
                                    <p:set>
                                      <p:cBhvr>
                                        <p:cTn id="108" dur="1" fill="hold">
                                          <p:stCondLst>
                                            <p:cond delay="0"/>
                                          </p:stCondLst>
                                        </p:cTn>
                                        <p:tgtEl>
                                          <p:spTgt spid="52"/>
                                        </p:tgtEl>
                                        <p:attrNameLst>
                                          <p:attrName>style.visibility</p:attrName>
                                        </p:attrNameLst>
                                      </p:cBhvr>
                                      <p:to>
                                        <p:strVal val="visible"/>
                                      </p:to>
                                    </p:set>
                                    <p:anim calcmode="lin" valueType="num">
                                      <p:cBhvr>
                                        <p:cTn id="109" dur="1000" fill="hold"/>
                                        <p:tgtEl>
                                          <p:spTgt spid="52"/>
                                        </p:tgtEl>
                                        <p:attrNameLst>
                                          <p:attrName>ppt_w</p:attrName>
                                        </p:attrNameLst>
                                      </p:cBhvr>
                                      <p:tavLst>
                                        <p:tav tm="0">
                                          <p:val>
                                            <p:fltVal val="0"/>
                                          </p:val>
                                        </p:tav>
                                        <p:tav tm="100000">
                                          <p:val>
                                            <p:strVal val="#ppt_w"/>
                                          </p:val>
                                        </p:tav>
                                      </p:tavLst>
                                    </p:anim>
                                    <p:anim calcmode="lin" valueType="num">
                                      <p:cBhvr>
                                        <p:cTn id="110" dur="1000" fill="hold"/>
                                        <p:tgtEl>
                                          <p:spTgt spid="52"/>
                                        </p:tgtEl>
                                        <p:attrNameLst>
                                          <p:attrName>ppt_h</p:attrName>
                                        </p:attrNameLst>
                                      </p:cBhvr>
                                      <p:tavLst>
                                        <p:tav tm="0">
                                          <p:val>
                                            <p:fltVal val="0"/>
                                          </p:val>
                                        </p:tav>
                                        <p:tav tm="100000">
                                          <p:val>
                                            <p:strVal val="#ppt_h"/>
                                          </p:val>
                                        </p:tav>
                                      </p:tavLst>
                                    </p:anim>
                                    <p:animEffect transition="in" filter="fade">
                                      <p:cBhvr>
                                        <p:cTn id="111" dur="1000"/>
                                        <p:tgtEl>
                                          <p:spTgt spid="52"/>
                                        </p:tgtEl>
                                      </p:cBhvr>
                                    </p:animEffect>
                                  </p:childTnLst>
                                </p:cTn>
                              </p:par>
                              <p:par>
                                <p:cTn id="112" presetID="53" presetClass="entr" presetSubtype="16" fill="hold" nodeType="withEffect">
                                  <p:stCondLst>
                                    <p:cond delay="2500"/>
                                  </p:stCondLst>
                                  <p:childTnLst>
                                    <p:set>
                                      <p:cBhvr>
                                        <p:cTn id="113" dur="1" fill="hold">
                                          <p:stCondLst>
                                            <p:cond delay="0"/>
                                          </p:stCondLst>
                                        </p:cTn>
                                        <p:tgtEl>
                                          <p:spTgt spid="53"/>
                                        </p:tgtEl>
                                        <p:attrNameLst>
                                          <p:attrName>style.visibility</p:attrName>
                                        </p:attrNameLst>
                                      </p:cBhvr>
                                      <p:to>
                                        <p:strVal val="visible"/>
                                      </p:to>
                                    </p:set>
                                    <p:anim calcmode="lin" valueType="num">
                                      <p:cBhvr>
                                        <p:cTn id="114" dur="1000" fill="hold"/>
                                        <p:tgtEl>
                                          <p:spTgt spid="53"/>
                                        </p:tgtEl>
                                        <p:attrNameLst>
                                          <p:attrName>ppt_w</p:attrName>
                                        </p:attrNameLst>
                                      </p:cBhvr>
                                      <p:tavLst>
                                        <p:tav tm="0">
                                          <p:val>
                                            <p:fltVal val="0"/>
                                          </p:val>
                                        </p:tav>
                                        <p:tav tm="100000">
                                          <p:val>
                                            <p:strVal val="#ppt_w"/>
                                          </p:val>
                                        </p:tav>
                                      </p:tavLst>
                                    </p:anim>
                                    <p:anim calcmode="lin" valueType="num">
                                      <p:cBhvr>
                                        <p:cTn id="115" dur="1000" fill="hold"/>
                                        <p:tgtEl>
                                          <p:spTgt spid="53"/>
                                        </p:tgtEl>
                                        <p:attrNameLst>
                                          <p:attrName>ppt_h</p:attrName>
                                        </p:attrNameLst>
                                      </p:cBhvr>
                                      <p:tavLst>
                                        <p:tav tm="0">
                                          <p:val>
                                            <p:fltVal val="0"/>
                                          </p:val>
                                        </p:tav>
                                        <p:tav tm="100000">
                                          <p:val>
                                            <p:strVal val="#ppt_h"/>
                                          </p:val>
                                        </p:tav>
                                      </p:tavLst>
                                    </p:anim>
                                    <p:animEffect transition="in" filter="fade">
                                      <p:cBhvr>
                                        <p:cTn id="116" dur="1000"/>
                                        <p:tgtEl>
                                          <p:spTgt spid="53"/>
                                        </p:tgtEl>
                                      </p:cBhvr>
                                    </p:animEffect>
                                  </p:childTnLst>
                                </p:cTn>
                              </p:par>
                              <p:par>
                                <p:cTn id="117" presetID="53" presetClass="entr" presetSubtype="16" fill="hold" nodeType="withEffect">
                                  <p:stCondLst>
                                    <p:cond delay="2500"/>
                                  </p:stCondLst>
                                  <p:childTnLst>
                                    <p:set>
                                      <p:cBhvr>
                                        <p:cTn id="118" dur="1" fill="hold">
                                          <p:stCondLst>
                                            <p:cond delay="0"/>
                                          </p:stCondLst>
                                        </p:cTn>
                                        <p:tgtEl>
                                          <p:spTgt spid="58"/>
                                        </p:tgtEl>
                                        <p:attrNameLst>
                                          <p:attrName>style.visibility</p:attrName>
                                        </p:attrNameLst>
                                      </p:cBhvr>
                                      <p:to>
                                        <p:strVal val="visible"/>
                                      </p:to>
                                    </p:set>
                                    <p:anim calcmode="lin" valueType="num">
                                      <p:cBhvr>
                                        <p:cTn id="119" dur="1000" fill="hold"/>
                                        <p:tgtEl>
                                          <p:spTgt spid="58"/>
                                        </p:tgtEl>
                                        <p:attrNameLst>
                                          <p:attrName>ppt_w</p:attrName>
                                        </p:attrNameLst>
                                      </p:cBhvr>
                                      <p:tavLst>
                                        <p:tav tm="0">
                                          <p:val>
                                            <p:fltVal val="0"/>
                                          </p:val>
                                        </p:tav>
                                        <p:tav tm="100000">
                                          <p:val>
                                            <p:strVal val="#ppt_w"/>
                                          </p:val>
                                        </p:tav>
                                      </p:tavLst>
                                    </p:anim>
                                    <p:anim calcmode="lin" valueType="num">
                                      <p:cBhvr>
                                        <p:cTn id="120" dur="1000" fill="hold"/>
                                        <p:tgtEl>
                                          <p:spTgt spid="58"/>
                                        </p:tgtEl>
                                        <p:attrNameLst>
                                          <p:attrName>ppt_h</p:attrName>
                                        </p:attrNameLst>
                                      </p:cBhvr>
                                      <p:tavLst>
                                        <p:tav tm="0">
                                          <p:val>
                                            <p:fltVal val="0"/>
                                          </p:val>
                                        </p:tav>
                                        <p:tav tm="100000">
                                          <p:val>
                                            <p:strVal val="#ppt_h"/>
                                          </p:val>
                                        </p:tav>
                                      </p:tavLst>
                                    </p:anim>
                                    <p:animEffect transition="in" filter="fade">
                                      <p:cBhvr>
                                        <p:cTn id="121" dur="1000"/>
                                        <p:tgtEl>
                                          <p:spTgt spid="58"/>
                                        </p:tgtEl>
                                      </p:cBhvr>
                                    </p:animEffect>
                                  </p:childTnLst>
                                </p:cTn>
                              </p:par>
                              <p:par>
                                <p:cTn id="122" presetID="53" presetClass="entr" presetSubtype="16" fill="hold" nodeType="withEffect">
                                  <p:stCondLst>
                                    <p:cond delay="2500"/>
                                  </p:stCondLst>
                                  <p:childTnLst>
                                    <p:set>
                                      <p:cBhvr>
                                        <p:cTn id="123" dur="1" fill="hold">
                                          <p:stCondLst>
                                            <p:cond delay="0"/>
                                          </p:stCondLst>
                                        </p:cTn>
                                        <p:tgtEl>
                                          <p:spTgt spid="61"/>
                                        </p:tgtEl>
                                        <p:attrNameLst>
                                          <p:attrName>style.visibility</p:attrName>
                                        </p:attrNameLst>
                                      </p:cBhvr>
                                      <p:to>
                                        <p:strVal val="visible"/>
                                      </p:to>
                                    </p:set>
                                    <p:anim calcmode="lin" valueType="num">
                                      <p:cBhvr>
                                        <p:cTn id="124" dur="1000" fill="hold"/>
                                        <p:tgtEl>
                                          <p:spTgt spid="61"/>
                                        </p:tgtEl>
                                        <p:attrNameLst>
                                          <p:attrName>ppt_w</p:attrName>
                                        </p:attrNameLst>
                                      </p:cBhvr>
                                      <p:tavLst>
                                        <p:tav tm="0">
                                          <p:val>
                                            <p:fltVal val="0"/>
                                          </p:val>
                                        </p:tav>
                                        <p:tav tm="100000">
                                          <p:val>
                                            <p:strVal val="#ppt_w"/>
                                          </p:val>
                                        </p:tav>
                                      </p:tavLst>
                                    </p:anim>
                                    <p:anim calcmode="lin" valueType="num">
                                      <p:cBhvr>
                                        <p:cTn id="125" dur="1000" fill="hold"/>
                                        <p:tgtEl>
                                          <p:spTgt spid="61"/>
                                        </p:tgtEl>
                                        <p:attrNameLst>
                                          <p:attrName>ppt_h</p:attrName>
                                        </p:attrNameLst>
                                      </p:cBhvr>
                                      <p:tavLst>
                                        <p:tav tm="0">
                                          <p:val>
                                            <p:fltVal val="0"/>
                                          </p:val>
                                        </p:tav>
                                        <p:tav tm="100000">
                                          <p:val>
                                            <p:strVal val="#ppt_h"/>
                                          </p:val>
                                        </p:tav>
                                      </p:tavLst>
                                    </p:anim>
                                    <p:animEffect transition="in" filter="fade">
                                      <p:cBhvr>
                                        <p:cTn id="126" dur="1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8" grpId="0" animBg="1"/>
      <p:bldP spid="9" grpId="0" animBg="1"/>
      <p:bldP spid="10" grpId="0" animBg="1"/>
      <p:bldP spid="44" grpId="0" animBg="1"/>
      <p:bldP spid="45" grpId="0" animBg="1"/>
      <p:bldP spid="56" grpId="0" animBg="1"/>
      <p:bldP spid="5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0577B0E-6EBF-289A-3791-15CB6399DD08}"/>
              </a:ext>
            </a:extLst>
          </p:cNvPr>
          <p:cNvPicPr>
            <a:picLocks noChangeAspect="1"/>
          </p:cNvPicPr>
          <p:nvPr/>
        </p:nvPicPr>
        <p:blipFill>
          <a:blip r:embed="rId3"/>
          <a:srcRect/>
          <a:stretch/>
        </p:blipFill>
        <p:spPr>
          <a:xfrm rot="14821186">
            <a:off x="3383941" y="-3453345"/>
            <a:ext cx="6043633" cy="6043633"/>
          </a:xfrm>
          <a:prstGeom prst="rect">
            <a:avLst/>
          </a:prstGeom>
        </p:spPr>
      </p:pic>
      <p:sp>
        <p:nvSpPr>
          <p:cNvPr id="7" name="Rounded Rectangle 6">
            <a:extLst>
              <a:ext uri="{FF2B5EF4-FFF2-40B4-BE49-F238E27FC236}">
                <a16:creationId xmlns:a16="http://schemas.microsoft.com/office/drawing/2014/main" id="{4BE20392-F349-CF9E-F0ED-DDF5521FC931}"/>
              </a:ext>
            </a:extLst>
          </p:cNvPr>
          <p:cNvSpPr/>
          <p:nvPr/>
        </p:nvSpPr>
        <p:spPr>
          <a:xfrm>
            <a:off x="4980444" y="2266389"/>
            <a:ext cx="2059444" cy="1633359"/>
          </a:xfrm>
          <a:prstGeom prst="roundRect">
            <a:avLst>
              <a:gd name="adj" fmla="val 0"/>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8" name="Rounded Rectangle 7">
            <a:extLst>
              <a:ext uri="{FF2B5EF4-FFF2-40B4-BE49-F238E27FC236}">
                <a16:creationId xmlns:a16="http://schemas.microsoft.com/office/drawing/2014/main" id="{C14F9FC4-EB94-FA36-28C4-8208D7CB912A}"/>
              </a:ext>
            </a:extLst>
          </p:cNvPr>
          <p:cNvSpPr/>
          <p:nvPr/>
        </p:nvSpPr>
        <p:spPr>
          <a:xfrm>
            <a:off x="9114512" y="2244563"/>
            <a:ext cx="2059444" cy="1633359"/>
          </a:xfrm>
          <a:prstGeom prst="roundRect">
            <a:avLst>
              <a:gd name="adj" fmla="val 0"/>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5" name="Rounded Rectangle 4">
            <a:extLst>
              <a:ext uri="{FF2B5EF4-FFF2-40B4-BE49-F238E27FC236}">
                <a16:creationId xmlns:a16="http://schemas.microsoft.com/office/drawing/2014/main" id="{917C32F1-75B3-1008-C2A7-071B5CACE792}"/>
              </a:ext>
            </a:extLst>
          </p:cNvPr>
          <p:cNvSpPr/>
          <p:nvPr/>
        </p:nvSpPr>
        <p:spPr>
          <a:xfrm>
            <a:off x="838200" y="2264633"/>
            <a:ext cx="2059444" cy="1633359"/>
          </a:xfrm>
          <a:prstGeom prst="roundRect">
            <a:avLst>
              <a:gd name="adj" fmla="val 0"/>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4" name="Picture 3">
            <a:extLst>
              <a:ext uri="{FF2B5EF4-FFF2-40B4-BE49-F238E27FC236}">
                <a16:creationId xmlns:a16="http://schemas.microsoft.com/office/drawing/2014/main" id="{E525A86D-A686-C446-1995-9EF045D6863C}"/>
              </a:ext>
            </a:extLst>
          </p:cNvPr>
          <p:cNvPicPr>
            <a:picLocks noChangeAspect="1"/>
          </p:cNvPicPr>
          <p:nvPr/>
        </p:nvPicPr>
        <p:blipFill>
          <a:blip r:embed="rId4">
            <a:alphaModFix amt="52000"/>
          </a:blip>
          <a:srcRect/>
          <a:stretch/>
        </p:blipFill>
        <p:spPr>
          <a:xfrm rot="11857994">
            <a:off x="153963" y="3142139"/>
            <a:ext cx="8367308" cy="8367308"/>
          </a:xfrm>
          <a:prstGeom prst="rect">
            <a:avLst/>
          </a:prstGeom>
        </p:spPr>
      </p:pic>
      <p:sp>
        <p:nvSpPr>
          <p:cNvPr id="44" name="Content Placeholder 9">
            <a:extLst>
              <a:ext uri="{FF2B5EF4-FFF2-40B4-BE49-F238E27FC236}">
                <a16:creationId xmlns:a16="http://schemas.microsoft.com/office/drawing/2014/main" id="{D830E290-949B-38FE-0AD0-5AED7C4FE1A2}"/>
              </a:ext>
            </a:extLst>
          </p:cNvPr>
          <p:cNvSpPr txBox="1">
            <a:spLocks/>
          </p:cNvSpPr>
          <p:nvPr/>
        </p:nvSpPr>
        <p:spPr>
          <a:xfrm>
            <a:off x="1687503" y="3236960"/>
            <a:ext cx="1032146" cy="474206"/>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buNone/>
            </a:pPr>
            <a:r>
              <a:rPr lang="en-UA" sz="4800" b="1" dirty="0">
                <a:ln>
                  <a:solidFill>
                    <a:schemeClr val="tx2"/>
                  </a:solidFill>
                </a:ln>
                <a:noFill/>
              </a:rPr>
              <a:t>01</a:t>
            </a:r>
          </a:p>
        </p:txBody>
      </p:sp>
      <p:sp>
        <p:nvSpPr>
          <p:cNvPr id="45" name="Content Placeholder 9">
            <a:extLst>
              <a:ext uri="{FF2B5EF4-FFF2-40B4-BE49-F238E27FC236}">
                <a16:creationId xmlns:a16="http://schemas.microsoft.com/office/drawing/2014/main" id="{E2CFB942-15BD-1DFA-165C-F171EDFC831E}"/>
              </a:ext>
            </a:extLst>
          </p:cNvPr>
          <p:cNvSpPr txBox="1">
            <a:spLocks/>
          </p:cNvSpPr>
          <p:nvPr/>
        </p:nvSpPr>
        <p:spPr>
          <a:xfrm>
            <a:off x="3892427" y="3236960"/>
            <a:ext cx="908780" cy="474206"/>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buNone/>
            </a:pPr>
            <a:r>
              <a:rPr lang="en-UA" sz="4800" b="1" dirty="0">
                <a:ln>
                  <a:solidFill>
                    <a:schemeClr val="accent1">
                      <a:lumMod val="60000"/>
                      <a:lumOff val="40000"/>
                      <a:alpha val="60000"/>
                    </a:schemeClr>
                  </a:solidFill>
                </a:ln>
                <a:noFill/>
              </a:rPr>
              <a:t>02</a:t>
            </a:r>
          </a:p>
        </p:txBody>
      </p:sp>
      <p:sp>
        <p:nvSpPr>
          <p:cNvPr id="46" name="Content Placeholder 9">
            <a:extLst>
              <a:ext uri="{FF2B5EF4-FFF2-40B4-BE49-F238E27FC236}">
                <a16:creationId xmlns:a16="http://schemas.microsoft.com/office/drawing/2014/main" id="{8D14F7EA-60E2-7551-6578-A301DF2E62B9}"/>
              </a:ext>
            </a:extLst>
          </p:cNvPr>
          <p:cNvSpPr txBox="1">
            <a:spLocks/>
          </p:cNvSpPr>
          <p:nvPr/>
        </p:nvSpPr>
        <p:spPr>
          <a:xfrm>
            <a:off x="5963549" y="3236960"/>
            <a:ext cx="908780" cy="474206"/>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buNone/>
            </a:pPr>
            <a:r>
              <a:rPr lang="en-UA" sz="4800" b="1" dirty="0">
                <a:ln>
                  <a:solidFill>
                    <a:schemeClr val="tx2"/>
                  </a:solidFill>
                </a:ln>
                <a:noFill/>
              </a:rPr>
              <a:t>03</a:t>
            </a:r>
          </a:p>
        </p:txBody>
      </p:sp>
      <p:sp>
        <p:nvSpPr>
          <p:cNvPr id="47" name="Content Placeholder 9">
            <a:extLst>
              <a:ext uri="{FF2B5EF4-FFF2-40B4-BE49-F238E27FC236}">
                <a16:creationId xmlns:a16="http://schemas.microsoft.com/office/drawing/2014/main" id="{2966F5DD-B7E2-D7D3-E5C0-DE1E0D368063}"/>
              </a:ext>
            </a:extLst>
          </p:cNvPr>
          <p:cNvSpPr txBox="1">
            <a:spLocks/>
          </p:cNvSpPr>
          <p:nvPr/>
        </p:nvSpPr>
        <p:spPr>
          <a:xfrm>
            <a:off x="8034671" y="3236960"/>
            <a:ext cx="908780" cy="474206"/>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buNone/>
            </a:pPr>
            <a:r>
              <a:rPr lang="en-UA" sz="4800" b="1" dirty="0">
                <a:ln>
                  <a:solidFill>
                    <a:schemeClr val="accent1">
                      <a:lumMod val="60000"/>
                      <a:lumOff val="40000"/>
                      <a:alpha val="60000"/>
                    </a:schemeClr>
                  </a:solidFill>
                </a:ln>
                <a:noFill/>
              </a:rPr>
              <a:t>04</a:t>
            </a:r>
          </a:p>
        </p:txBody>
      </p:sp>
      <p:sp>
        <p:nvSpPr>
          <p:cNvPr id="48" name="Content Placeholder 9">
            <a:extLst>
              <a:ext uri="{FF2B5EF4-FFF2-40B4-BE49-F238E27FC236}">
                <a16:creationId xmlns:a16="http://schemas.microsoft.com/office/drawing/2014/main" id="{3C9CEC72-AF37-A99F-F417-D187472C8097}"/>
              </a:ext>
            </a:extLst>
          </p:cNvPr>
          <p:cNvSpPr txBox="1">
            <a:spLocks/>
          </p:cNvSpPr>
          <p:nvPr/>
        </p:nvSpPr>
        <p:spPr>
          <a:xfrm>
            <a:off x="10105793" y="3236960"/>
            <a:ext cx="908780" cy="474206"/>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buNone/>
            </a:pPr>
            <a:r>
              <a:rPr lang="en-UA" sz="4800" b="1" dirty="0">
                <a:ln>
                  <a:solidFill>
                    <a:schemeClr val="tx2"/>
                  </a:solidFill>
                </a:ln>
                <a:noFill/>
              </a:rPr>
              <a:t>05</a:t>
            </a:r>
          </a:p>
        </p:txBody>
      </p:sp>
      <p:sp>
        <p:nvSpPr>
          <p:cNvPr id="2" name="Title 1">
            <a:extLst>
              <a:ext uri="{FF2B5EF4-FFF2-40B4-BE49-F238E27FC236}">
                <a16:creationId xmlns:a16="http://schemas.microsoft.com/office/drawing/2014/main" id="{E0B3FE7F-2A8D-F414-AFCF-456CFAE5A6F3}"/>
              </a:ext>
            </a:extLst>
          </p:cNvPr>
          <p:cNvSpPr>
            <a:spLocks noGrp="1"/>
          </p:cNvSpPr>
          <p:nvPr>
            <p:ph type="title"/>
          </p:nvPr>
        </p:nvSpPr>
        <p:spPr/>
        <p:txBody>
          <a:bodyPr/>
          <a:lstStyle/>
          <a:p>
            <a:r>
              <a:rPr lang="en-GB" sz="2200" dirty="0"/>
              <a:t>GTM STRATEGY OVERVIEW</a:t>
            </a:r>
            <a:endParaRPr lang="en-UA" sz="2200" dirty="0"/>
          </a:p>
        </p:txBody>
      </p:sp>
      <p:sp>
        <p:nvSpPr>
          <p:cNvPr id="12" name="Pentagon 11">
            <a:extLst>
              <a:ext uri="{FF2B5EF4-FFF2-40B4-BE49-F238E27FC236}">
                <a16:creationId xmlns:a16="http://schemas.microsoft.com/office/drawing/2014/main" id="{4402F12B-253A-0F3B-7216-4B72D3F8DF2E}"/>
              </a:ext>
            </a:extLst>
          </p:cNvPr>
          <p:cNvSpPr/>
          <p:nvPr/>
        </p:nvSpPr>
        <p:spPr>
          <a:xfrm>
            <a:off x="838200" y="1535066"/>
            <a:ext cx="2231111" cy="632567"/>
          </a:xfrm>
          <a:prstGeom prst="homePlat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3" name="Chevron 12">
            <a:extLst>
              <a:ext uri="{FF2B5EF4-FFF2-40B4-BE49-F238E27FC236}">
                <a16:creationId xmlns:a16="http://schemas.microsoft.com/office/drawing/2014/main" id="{B00E3AB3-5A01-6A75-4FA3-AC063453CCDE}"/>
              </a:ext>
            </a:extLst>
          </p:cNvPr>
          <p:cNvSpPr/>
          <p:nvPr/>
        </p:nvSpPr>
        <p:spPr>
          <a:xfrm>
            <a:off x="2909322" y="1535066"/>
            <a:ext cx="2231111" cy="632567"/>
          </a:xfrm>
          <a:prstGeom prst="chevron">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4" name="Chevron 13">
            <a:extLst>
              <a:ext uri="{FF2B5EF4-FFF2-40B4-BE49-F238E27FC236}">
                <a16:creationId xmlns:a16="http://schemas.microsoft.com/office/drawing/2014/main" id="{000782AB-1F08-CB05-31C0-8B5909A41C1F}"/>
              </a:ext>
            </a:extLst>
          </p:cNvPr>
          <p:cNvSpPr/>
          <p:nvPr/>
        </p:nvSpPr>
        <p:spPr>
          <a:xfrm>
            <a:off x="4980444" y="1535066"/>
            <a:ext cx="2231111" cy="632567"/>
          </a:xfrm>
          <a:prstGeom prst="chevron">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5" name="Chevron 14">
            <a:extLst>
              <a:ext uri="{FF2B5EF4-FFF2-40B4-BE49-F238E27FC236}">
                <a16:creationId xmlns:a16="http://schemas.microsoft.com/office/drawing/2014/main" id="{9C8223AC-AB0E-3FB8-818C-612A9858B98B}"/>
              </a:ext>
            </a:extLst>
          </p:cNvPr>
          <p:cNvSpPr/>
          <p:nvPr/>
        </p:nvSpPr>
        <p:spPr>
          <a:xfrm>
            <a:off x="7051566" y="1535066"/>
            <a:ext cx="2231111" cy="632567"/>
          </a:xfrm>
          <a:prstGeom prst="chevron">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6" name="Chevron 15">
            <a:extLst>
              <a:ext uri="{FF2B5EF4-FFF2-40B4-BE49-F238E27FC236}">
                <a16:creationId xmlns:a16="http://schemas.microsoft.com/office/drawing/2014/main" id="{BC7E9BBF-14C0-B63A-C3E5-747FB07D5F36}"/>
              </a:ext>
            </a:extLst>
          </p:cNvPr>
          <p:cNvSpPr/>
          <p:nvPr/>
        </p:nvSpPr>
        <p:spPr>
          <a:xfrm>
            <a:off x="9122689" y="1535066"/>
            <a:ext cx="2231111" cy="632567"/>
          </a:xfrm>
          <a:prstGeom prst="chevron">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8" name="Content Placeholder 9">
            <a:extLst>
              <a:ext uri="{FF2B5EF4-FFF2-40B4-BE49-F238E27FC236}">
                <a16:creationId xmlns:a16="http://schemas.microsoft.com/office/drawing/2014/main" id="{491D769F-9D1C-4A52-678B-AB88F855ACB0}"/>
              </a:ext>
            </a:extLst>
          </p:cNvPr>
          <p:cNvSpPr txBox="1">
            <a:spLocks/>
          </p:cNvSpPr>
          <p:nvPr/>
        </p:nvSpPr>
        <p:spPr>
          <a:xfrm>
            <a:off x="1028188" y="1704126"/>
            <a:ext cx="1529817" cy="294444"/>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A" sz="1200" b="1" dirty="0">
                <a:solidFill>
                  <a:schemeClr val="bg2"/>
                </a:solidFill>
              </a:rPr>
              <a:t>BUSINESS</a:t>
            </a:r>
            <a:br>
              <a:rPr lang="en-UA" sz="1200" b="1" dirty="0">
                <a:solidFill>
                  <a:schemeClr val="bg2"/>
                </a:solidFill>
              </a:rPr>
            </a:br>
            <a:r>
              <a:rPr lang="en-UA" sz="1200" b="1" dirty="0">
                <a:solidFill>
                  <a:schemeClr val="bg2"/>
                </a:solidFill>
              </a:rPr>
              <a:t>OBJECTIVES</a:t>
            </a:r>
          </a:p>
        </p:txBody>
      </p:sp>
      <p:sp>
        <p:nvSpPr>
          <p:cNvPr id="19" name="Content Placeholder 9">
            <a:extLst>
              <a:ext uri="{FF2B5EF4-FFF2-40B4-BE49-F238E27FC236}">
                <a16:creationId xmlns:a16="http://schemas.microsoft.com/office/drawing/2014/main" id="{0FC4E4E1-566F-3002-5DD0-7CD1A5C41339}"/>
              </a:ext>
            </a:extLst>
          </p:cNvPr>
          <p:cNvSpPr txBox="1">
            <a:spLocks/>
          </p:cNvSpPr>
          <p:nvPr/>
        </p:nvSpPr>
        <p:spPr>
          <a:xfrm>
            <a:off x="3378660" y="1704126"/>
            <a:ext cx="1346967" cy="294444"/>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A" sz="1200" b="1" dirty="0">
                <a:solidFill>
                  <a:schemeClr val="bg2"/>
                </a:solidFill>
              </a:rPr>
              <a:t>TARGET</a:t>
            </a:r>
            <a:br>
              <a:rPr lang="en-UA" sz="1200" b="1" dirty="0">
                <a:solidFill>
                  <a:schemeClr val="bg2"/>
                </a:solidFill>
              </a:rPr>
            </a:br>
            <a:r>
              <a:rPr lang="en-UA" sz="1200" b="1" dirty="0">
                <a:solidFill>
                  <a:schemeClr val="bg2"/>
                </a:solidFill>
              </a:rPr>
              <a:t>MARKETS</a:t>
            </a:r>
          </a:p>
        </p:txBody>
      </p:sp>
      <p:sp>
        <p:nvSpPr>
          <p:cNvPr id="20" name="Content Placeholder 9">
            <a:extLst>
              <a:ext uri="{FF2B5EF4-FFF2-40B4-BE49-F238E27FC236}">
                <a16:creationId xmlns:a16="http://schemas.microsoft.com/office/drawing/2014/main" id="{B9F2D397-D56B-885A-BADF-04252CB5F605}"/>
              </a:ext>
            </a:extLst>
          </p:cNvPr>
          <p:cNvSpPr txBox="1">
            <a:spLocks/>
          </p:cNvSpPr>
          <p:nvPr/>
        </p:nvSpPr>
        <p:spPr>
          <a:xfrm>
            <a:off x="5449782" y="1704126"/>
            <a:ext cx="1346967" cy="294444"/>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A" sz="1200" b="1" dirty="0">
                <a:solidFill>
                  <a:schemeClr val="bg2"/>
                </a:solidFill>
              </a:rPr>
              <a:t>TARGET</a:t>
            </a:r>
            <a:br>
              <a:rPr lang="en-UA" sz="1200" b="1" dirty="0">
                <a:solidFill>
                  <a:schemeClr val="bg2"/>
                </a:solidFill>
              </a:rPr>
            </a:br>
            <a:r>
              <a:rPr lang="en-UA" sz="1200" b="1" dirty="0">
                <a:solidFill>
                  <a:schemeClr val="bg2"/>
                </a:solidFill>
              </a:rPr>
              <a:t>CUSTOMERS</a:t>
            </a:r>
          </a:p>
        </p:txBody>
      </p:sp>
      <p:sp>
        <p:nvSpPr>
          <p:cNvPr id="21" name="Content Placeholder 9">
            <a:extLst>
              <a:ext uri="{FF2B5EF4-FFF2-40B4-BE49-F238E27FC236}">
                <a16:creationId xmlns:a16="http://schemas.microsoft.com/office/drawing/2014/main" id="{B84A0D76-2167-9E29-0FA4-A02ED48793EE}"/>
              </a:ext>
            </a:extLst>
          </p:cNvPr>
          <p:cNvSpPr txBox="1">
            <a:spLocks/>
          </p:cNvSpPr>
          <p:nvPr/>
        </p:nvSpPr>
        <p:spPr>
          <a:xfrm>
            <a:off x="7520904" y="1704126"/>
            <a:ext cx="1393685" cy="294444"/>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A" sz="1200" b="1" dirty="0">
                <a:solidFill>
                  <a:schemeClr val="bg2"/>
                </a:solidFill>
              </a:rPr>
              <a:t>DIFFERENTIATED</a:t>
            </a:r>
            <a:br>
              <a:rPr lang="en-UA" sz="1200" b="1" dirty="0">
                <a:solidFill>
                  <a:schemeClr val="bg2"/>
                </a:solidFill>
              </a:rPr>
            </a:br>
            <a:r>
              <a:rPr lang="en-UA" sz="1200" b="1" dirty="0">
                <a:solidFill>
                  <a:schemeClr val="bg2"/>
                </a:solidFill>
              </a:rPr>
              <a:t>OFFERINGS</a:t>
            </a:r>
          </a:p>
        </p:txBody>
      </p:sp>
      <p:sp>
        <p:nvSpPr>
          <p:cNvPr id="22" name="Content Placeholder 9">
            <a:extLst>
              <a:ext uri="{FF2B5EF4-FFF2-40B4-BE49-F238E27FC236}">
                <a16:creationId xmlns:a16="http://schemas.microsoft.com/office/drawing/2014/main" id="{1705CDC5-2841-C566-D9AE-B324CB2C0DA0}"/>
              </a:ext>
            </a:extLst>
          </p:cNvPr>
          <p:cNvSpPr txBox="1">
            <a:spLocks/>
          </p:cNvSpPr>
          <p:nvPr/>
        </p:nvSpPr>
        <p:spPr>
          <a:xfrm>
            <a:off x="9592026" y="1704126"/>
            <a:ext cx="1346967" cy="294444"/>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A" sz="1200" b="1" dirty="0">
                <a:solidFill>
                  <a:schemeClr val="bg2"/>
                </a:solidFill>
              </a:rPr>
              <a:t>CHANNELS</a:t>
            </a:r>
          </a:p>
        </p:txBody>
      </p:sp>
      <p:sp>
        <p:nvSpPr>
          <p:cNvPr id="25" name="Graphic 23">
            <a:extLst>
              <a:ext uri="{FF2B5EF4-FFF2-40B4-BE49-F238E27FC236}">
                <a16:creationId xmlns:a16="http://schemas.microsoft.com/office/drawing/2014/main" id="{6F5E0590-3FCA-BCE1-5A5F-997B9FF5D766}"/>
              </a:ext>
            </a:extLst>
          </p:cNvPr>
          <p:cNvSpPr/>
          <p:nvPr/>
        </p:nvSpPr>
        <p:spPr>
          <a:xfrm rot="10800000">
            <a:off x="2731380" y="1694230"/>
            <a:ext cx="157144" cy="314239"/>
          </a:xfrm>
          <a:custGeom>
            <a:avLst/>
            <a:gdLst>
              <a:gd name="connsiteX0" fmla="*/ 306229 w 306228"/>
              <a:gd name="connsiteY0" fmla="*/ 612362 h 612362"/>
              <a:gd name="connsiteX1" fmla="*/ 0 w 306228"/>
              <a:gd name="connsiteY1" fmla="*/ 306134 h 612362"/>
              <a:gd name="connsiteX2" fmla="*/ 306229 w 306228"/>
              <a:gd name="connsiteY2" fmla="*/ 0 h 612362"/>
            </a:gdLst>
            <a:ahLst/>
            <a:cxnLst>
              <a:cxn ang="0">
                <a:pos x="connsiteX0" y="connsiteY0"/>
              </a:cxn>
              <a:cxn ang="0">
                <a:pos x="connsiteX1" y="connsiteY1"/>
              </a:cxn>
              <a:cxn ang="0">
                <a:pos x="connsiteX2" y="connsiteY2"/>
              </a:cxn>
            </a:cxnLst>
            <a:rect l="l" t="t" r="r" b="b"/>
            <a:pathLst>
              <a:path w="306228" h="612362">
                <a:moveTo>
                  <a:pt x="306229" y="612362"/>
                </a:moveTo>
                <a:lnTo>
                  <a:pt x="0" y="306134"/>
                </a:lnTo>
                <a:lnTo>
                  <a:pt x="306229" y="0"/>
                </a:lnTo>
              </a:path>
            </a:pathLst>
          </a:custGeom>
          <a:noFill/>
          <a:ln w="9525" cap="rnd">
            <a:solidFill>
              <a:schemeClr val="bg2"/>
            </a:solidFill>
            <a:prstDash val="solid"/>
            <a:round/>
          </a:ln>
        </p:spPr>
        <p:txBody>
          <a:bodyPr rtlCol="0" anchor="ctr"/>
          <a:lstStyle/>
          <a:p>
            <a:endParaRPr lang="en-UA"/>
          </a:p>
        </p:txBody>
      </p:sp>
      <p:sp>
        <p:nvSpPr>
          <p:cNvPr id="26" name="Graphic 23">
            <a:extLst>
              <a:ext uri="{FF2B5EF4-FFF2-40B4-BE49-F238E27FC236}">
                <a16:creationId xmlns:a16="http://schemas.microsoft.com/office/drawing/2014/main" id="{07AF38F8-015F-FAF7-5B6D-FE5D28CDC907}"/>
              </a:ext>
            </a:extLst>
          </p:cNvPr>
          <p:cNvSpPr/>
          <p:nvPr/>
        </p:nvSpPr>
        <p:spPr>
          <a:xfrm rot="10800000">
            <a:off x="4789039" y="1694230"/>
            <a:ext cx="157144" cy="314239"/>
          </a:xfrm>
          <a:custGeom>
            <a:avLst/>
            <a:gdLst>
              <a:gd name="connsiteX0" fmla="*/ 306229 w 306228"/>
              <a:gd name="connsiteY0" fmla="*/ 612362 h 612362"/>
              <a:gd name="connsiteX1" fmla="*/ 0 w 306228"/>
              <a:gd name="connsiteY1" fmla="*/ 306134 h 612362"/>
              <a:gd name="connsiteX2" fmla="*/ 306229 w 306228"/>
              <a:gd name="connsiteY2" fmla="*/ 0 h 612362"/>
            </a:gdLst>
            <a:ahLst/>
            <a:cxnLst>
              <a:cxn ang="0">
                <a:pos x="connsiteX0" y="connsiteY0"/>
              </a:cxn>
              <a:cxn ang="0">
                <a:pos x="connsiteX1" y="connsiteY1"/>
              </a:cxn>
              <a:cxn ang="0">
                <a:pos x="connsiteX2" y="connsiteY2"/>
              </a:cxn>
            </a:cxnLst>
            <a:rect l="l" t="t" r="r" b="b"/>
            <a:pathLst>
              <a:path w="306228" h="612362">
                <a:moveTo>
                  <a:pt x="306229" y="612362"/>
                </a:moveTo>
                <a:lnTo>
                  <a:pt x="0" y="306134"/>
                </a:lnTo>
                <a:lnTo>
                  <a:pt x="306229" y="0"/>
                </a:lnTo>
              </a:path>
            </a:pathLst>
          </a:custGeom>
          <a:noFill/>
          <a:ln w="9525" cap="rnd">
            <a:solidFill>
              <a:schemeClr val="bg2"/>
            </a:solidFill>
            <a:prstDash val="solid"/>
            <a:round/>
          </a:ln>
        </p:spPr>
        <p:txBody>
          <a:bodyPr rtlCol="0" anchor="ctr"/>
          <a:lstStyle/>
          <a:p>
            <a:endParaRPr lang="en-UA"/>
          </a:p>
        </p:txBody>
      </p:sp>
      <p:sp>
        <p:nvSpPr>
          <p:cNvPr id="27" name="Graphic 23">
            <a:extLst>
              <a:ext uri="{FF2B5EF4-FFF2-40B4-BE49-F238E27FC236}">
                <a16:creationId xmlns:a16="http://schemas.microsoft.com/office/drawing/2014/main" id="{5BC1E0A1-2EB8-057A-F495-4C020DA08B58}"/>
              </a:ext>
            </a:extLst>
          </p:cNvPr>
          <p:cNvSpPr/>
          <p:nvPr/>
        </p:nvSpPr>
        <p:spPr>
          <a:xfrm rot="10800000">
            <a:off x="6872754" y="1694230"/>
            <a:ext cx="157144" cy="314239"/>
          </a:xfrm>
          <a:custGeom>
            <a:avLst/>
            <a:gdLst>
              <a:gd name="connsiteX0" fmla="*/ 306229 w 306228"/>
              <a:gd name="connsiteY0" fmla="*/ 612362 h 612362"/>
              <a:gd name="connsiteX1" fmla="*/ 0 w 306228"/>
              <a:gd name="connsiteY1" fmla="*/ 306134 h 612362"/>
              <a:gd name="connsiteX2" fmla="*/ 306229 w 306228"/>
              <a:gd name="connsiteY2" fmla="*/ 0 h 612362"/>
            </a:gdLst>
            <a:ahLst/>
            <a:cxnLst>
              <a:cxn ang="0">
                <a:pos x="connsiteX0" y="connsiteY0"/>
              </a:cxn>
              <a:cxn ang="0">
                <a:pos x="connsiteX1" y="connsiteY1"/>
              </a:cxn>
              <a:cxn ang="0">
                <a:pos x="connsiteX2" y="connsiteY2"/>
              </a:cxn>
            </a:cxnLst>
            <a:rect l="l" t="t" r="r" b="b"/>
            <a:pathLst>
              <a:path w="306228" h="612362">
                <a:moveTo>
                  <a:pt x="306229" y="612362"/>
                </a:moveTo>
                <a:lnTo>
                  <a:pt x="0" y="306134"/>
                </a:lnTo>
                <a:lnTo>
                  <a:pt x="306229" y="0"/>
                </a:lnTo>
              </a:path>
            </a:pathLst>
          </a:custGeom>
          <a:noFill/>
          <a:ln w="9525" cap="rnd">
            <a:solidFill>
              <a:schemeClr val="bg2"/>
            </a:solidFill>
            <a:prstDash val="solid"/>
            <a:round/>
          </a:ln>
        </p:spPr>
        <p:txBody>
          <a:bodyPr rtlCol="0" anchor="ctr"/>
          <a:lstStyle/>
          <a:p>
            <a:endParaRPr lang="en-UA"/>
          </a:p>
        </p:txBody>
      </p:sp>
      <p:sp>
        <p:nvSpPr>
          <p:cNvPr id="28" name="Graphic 23">
            <a:extLst>
              <a:ext uri="{FF2B5EF4-FFF2-40B4-BE49-F238E27FC236}">
                <a16:creationId xmlns:a16="http://schemas.microsoft.com/office/drawing/2014/main" id="{334AC09A-46DF-D1A3-DD28-9EA4F57C97FB}"/>
              </a:ext>
            </a:extLst>
          </p:cNvPr>
          <p:cNvSpPr/>
          <p:nvPr/>
        </p:nvSpPr>
        <p:spPr>
          <a:xfrm rot="10800000">
            <a:off x="8936714" y="1694230"/>
            <a:ext cx="157144" cy="314239"/>
          </a:xfrm>
          <a:custGeom>
            <a:avLst/>
            <a:gdLst>
              <a:gd name="connsiteX0" fmla="*/ 306229 w 306228"/>
              <a:gd name="connsiteY0" fmla="*/ 612362 h 612362"/>
              <a:gd name="connsiteX1" fmla="*/ 0 w 306228"/>
              <a:gd name="connsiteY1" fmla="*/ 306134 h 612362"/>
              <a:gd name="connsiteX2" fmla="*/ 306229 w 306228"/>
              <a:gd name="connsiteY2" fmla="*/ 0 h 612362"/>
            </a:gdLst>
            <a:ahLst/>
            <a:cxnLst>
              <a:cxn ang="0">
                <a:pos x="connsiteX0" y="connsiteY0"/>
              </a:cxn>
              <a:cxn ang="0">
                <a:pos x="connsiteX1" y="connsiteY1"/>
              </a:cxn>
              <a:cxn ang="0">
                <a:pos x="connsiteX2" y="connsiteY2"/>
              </a:cxn>
            </a:cxnLst>
            <a:rect l="l" t="t" r="r" b="b"/>
            <a:pathLst>
              <a:path w="306228" h="612362">
                <a:moveTo>
                  <a:pt x="306229" y="612362"/>
                </a:moveTo>
                <a:lnTo>
                  <a:pt x="0" y="306134"/>
                </a:lnTo>
                <a:lnTo>
                  <a:pt x="306229" y="0"/>
                </a:lnTo>
              </a:path>
            </a:pathLst>
          </a:custGeom>
          <a:noFill/>
          <a:ln w="9525" cap="rnd">
            <a:solidFill>
              <a:schemeClr val="bg2"/>
            </a:solidFill>
            <a:prstDash val="solid"/>
            <a:round/>
          </a:ln>
        </p:spPr>
        <p:txBody>
          <a:bodyPr rtlCol="0" anchor="ctr"/>
          <a:lstStyle/>
          <a:p>
            <a:endParaRPr lang="en-UA"/>
          </a:p>
        </p:txBody>
      </p:sp>
      <p:sp>
        <p:nvSpPr>
          <p:cNvPr id="29" name="Graphic 23">
            <a:extLst>
              <a:ext uri="{FF2B5EF4-FFF2-40B4-BE49-F238E27FC236}">
                <a16:creationId xmlns:a16="http://schemas.microsoft.com/office/drawing/2014/main" id="{B90D7089-E103-1B77-D77D-5D0062253B8A}"/>
              </a:ext>
            </a:extLst>
          </p:cNvPr>
          <p:cNvSpPr/>
          <p:nvPr/>
        </p:nvSpPr>
        <p:spPr>
          <a:xfrm rot="10800000">
            <a:off x="11014573" y="1694230"/>
            <a:ext cx="157144" cy="314239"/>
          </a:xfrm>
          <a:custGeom>
            <a:avLst/>
            <a:gdLst>
              <a:gd name="connsiteX0" fmla="*/ 306229 w 306228"/>
              <a:gd name="connsiteY0" fmla="*/ 612362 h 612362"/>
              <a:gd name="connsiteX1" fmla="*/ 0 w 306228"/>
              <a:gd name="connsiteY1" fmla="*/ 306134 h 612362"/>
              <a:gd name="connsiteX2" fmla="*/ 306229 w 306228"/>
              <a:gd name="connsiteY2" fmla="*/ 0 h 612362"/>
            </a:gdLst>
            <a:ahLst/>
            <a:cxnLst>
              <a:cxn ang="0">
                <a:pos x="connsiteX0" y="connsiteY0"/>
              </a:cxn>
              <a:cxn ang="0">
                <a:pos x="connsiteX1" y="connsiteY1"/>
              </a:cxn>
              <a:cxn ang="0">
                <a:pos x="connsiteX2" y="connsiteY2"/>
              </a:cxn>
            </a:cxnLst>
            <a:rect l="l" t="t" r="r" b="b"/>
            <a:pathLst>
              <a:path w="306228" h="612362">
                <a:moveTo>
                  <a:pt x="306229" y="612362"/>
                </a:moveTo>
                <a:lnTo>
                  <a:pt x="0" y="306134"/>
                </a:lnTo>
                <a:lnTo>
                  <a:pt x="306229" y="0"/>
                </a:lnTo>
              </a:path>
            </a:pathLst>
          </a:custGeom>
          <a:noFill/>
          <a:ln w="9525" cap="rnd">
            <a:solidFill>
              <a:schemeClr val="bg2"/>
            </a:solidFill>
            <a:prstDash val="solid"/>
            <a:round/>
          </a:ln>
        </p:spPr>
        <p:txBody>
          <a:bodyPr rtlCol="0" anchor="ctr"/>
          <a:lstStyle/>
          <a:p>
            <a:endParaRPr lang="en-UA"/>
          </a:p>
        </p:txBody>
      </p:sp>
      <p:sp>
        <p:nvSpPr>
          <p:cNvPr id="37" name="Content Placeholder 9">
            <a:extLst>
              <a:ext uri="{FF2B5EF4-FFF2-40B4-BE49-F238E27FC236}">
                <a16:creationId xmlns:a16="http://schemas.microsoft.com/office/drawing/2014/main" id="{E60C5506-0FA9-AF05-EE18-E0C61853E636}"/>
              </a:ext>
            </a:extLst>
          </p:cNvPr>
          <p:cNvSpPr txBox="1">
            <a:spLocks/>
          </p:cNvSpPr>
          <p:nvPr/>
        </p:nvSpPr>
        <p:spPr>
          <a:xfrm>
            <a:off x="1025969" y="2442676"/>
            <a:ext cx="1683905" cy="1242611"/>
          </a:xfrm>
          <a:prstGeom prst="rect">
            <a:avLst/>
          </a:prstGeom>
        </p:spPr>
        <p:txBody>
          <a:bodyPr vert="horz" lIns="0" tIns="45720" rIns="0" bIns="45720" rtlCol="0" anchor="t">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300"/>
              </a:spcBef>
              <a:spcAft>
                <a:spcPts val="300"/>
              </a:spcAft>
            </a:pPr>
            <a:r>
              <a:rPr lang="en-UA" sz="1100" dirty="0"/>
              <a:t>List </a:t>
            </a:r>
            <a:r>
              <a:rPr lang="en-GB" sz="1100" dirty="0"/>
              <a:t>business</a:t>
            </a:r>
            <a:br>
              <a:rPr lang="en-GB" sz="1100" dirty="0"/>
            </a:br>
            <a:r>
              <a:rPr lang="en-GB" sz="1100" dirty="0"/>
              <a:t>objectives here</a:t>
            </a:r>
          </a:p>
        </p:txBody>
      </p:sp>
      <p:sp>
        <p:nvSpPr>
          <p:cNvPr id="38" name="Content Placeholder 9">
            <a:extLst>
              <a:ext uri="{FF2B5EF4-FFF2-40B4-BE49-F238E27FC236}">
                <a16:creationId xmlns:a16="http://schemas.microsoft.com/office/drawing/2014/main" id="{D7317FCD-FD19-AA08-8C27-50093E045ACC}"/>
              </a:ext>
            </a:extLst>
          </p:cNvPr>
          <p:cNvSpPr txBox="1">
            <a:spLocks/>
          </p:cNvSpPr>
          <p:nvPr/>
        </p:nvSpPr>
        <p:spPr>
          <a:xfrm>
            <a:off x="3173444" y="2442676"/>
            <a:ext cx="1597340" cy="1242611"/>
          </a:xfrm>
          <a:prstGeom prst="rect">
            <a:avLst/>
          </a:prstGeom>
        </p:spPr>
        <p:txBody>
          <a:bodyPr vert="horz" lIns="0" tIns="45720" rIns="0" bIns="45720" rtlCol="0" anchor="t">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300"/>
              </a:spcBef>
              <a:spcAft>
                <a:spcPts val="300"/>
              </a:spcAft>
            </a:pPr>
            <a:r>
              <a:rPr lang="en-UA" sz="1100" dirty="0"/>
              <a:t>List target</a:t>
            </a:r>
            <a:br>
              <a:rPr lang="en-UA" sz="1100" dirty="0"/>
            </a:br>
            <a:r>
              <a:rPr lang="en-UA" sz="1100" dirty="0"/>
              <a:t>markets here</a:t>
            </a:r>
          </a:p>
        </p:txBody>
      </p:sp>
      <p:sp>
        <p:nvSpPr>
          <p:cNvPr id="39" name="Content Placeholder 9">
            <a:extLst>
              <a:ext uri="{FF2B5EF4-FFF2-40B4-BE49-F238E27FC236}">
                <a16:creationId xmlns:a16="http://schemas.microsoft.com/office/drawing/2014/main" id="{7F1E72B9-4D34-74E6-E569-318CF54F6F48}"/>
              </a:ext>
            </a:extLst>
          </p:cNvPr>
          <p:cNvSpPr txBox="1">
            <a:spLocks/>
          </p:cNvSpPr>
          <p:nvPr/>
        </p:nvSpPr>
        <p:spPr>
          <a:xfrm>
            <a:off x="5153869" y="2442676"/>
            <a:ext cx="1597340" cy="1242611"/>
          </a:xfrm>
          <a:prstGeom prst="rect">
            <a:avLst/>
          </a:prstGeom>
        </p:spPr>
        <p:txBody>
          <a:bodyPr vert="horz" lIns="0" tIns="45720" rIns="0" bIns="45720" rtlCol="0" anchor="t">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300"/>
              </a:spcBef>
              <a:spcAft>
                <a:spcPts val="300"/>
              </a:spcAft>
            </a:pPr>
            <a:r>
              <a:rPr lang="en-UA" sz="1100" dirty="0"/>
              <a:t>List target</a:t>
            </a:r>
            <a:br>
              <a:rPr lang="en-UA" sz="1100" dirty="0"/>
            </a:br>
            <a:r>
              <a:rPr lang="en-UA" sz="1100" dirty="0"/>
              <a:t>customers here</a:t>
            </a:r>
          </a:p>
        </p:txBody>
      </p:sp>
      <p:sp>
        <p:nvSpPr>
          <p:cNvPr id="40" name="Content Placeholder 9">
            <a:extLst>
              <a:ext uri="{FF2B5EF4-FFF2-40B4-BE49-F238E27FC236}">
                <a16:creationId xmlns:a16="http://schemas.microsoft.com/office/drawing/2014/main" id="{07A86592-6E48-E226-DE00-554036B975DA}"/>
              </a:ext>
            </a:extLst>
          </p:cNvPr>
          <p:cNvSpPr txBox="1">
            <a:spLocks/>
          </p:cNvSpPr>
          <p:nvPr/>
        </p:nvSpPr>
        <p:spPr>
          <a:xfrm>
            <a:off x="7315688" y="2442676"/>
            <a:ext cx="1597340" cy="1242611"/>
          </a:xfrm>
          <a:prstGeom prst="rect">
            <a:avLst/>
          </a:prstGeom>
        </p:spPr>
        <p:txBody>
          <a:bodyPr vert="horz" lIns="0" tIns="45720" rIns="0" bIns="45720" rtlCol="0" anchor="t">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300"/>
              </a:spcBef>
              <a:spcAft>
                <a:spcPts val="300"/>
              </a:spcAft>
            </a:pPr>
            <a:r>
              <a:rPr lang="en-UA" sz="1100" dirty="0"/>
              <a:t>List differentiated</a:t>
            </a:r>
            <a:br>
              <a:rPr lang="en-UA" sz="1100" dirty="0"/>
            </a:br>
            <a:r>
              <a:rPr lang="en-UA" sz="1100" dirty="0"/>
              <a:t>offerings here</a:t>
            </a:r>
          </a:p>
        </p:txBody>
      </p:sp>
      <p:sp>
        <p:nvSpPr>
          <p:cNvPr id="41" name="Content Placeholder 9">
            <a:extLst>
              <a:ext uri="{FF2B5EF4-FFF2-40B4-BE49-F238E27FC236}">
                <a16:creationId xmlns:a16="http://schemas.microsoft.com/office/drawing/2014/main" id="{154FBB4C-3929-1BE0-9DA8-B7B521C99A93}"/>
              </a:ext>
            </a:extLst>
          </p:cNvPr>
          <p:cNvSpPr txBox="1">
            <a:spLocks/>
          </p:cNvSpPr>
          <p:nvPr/>
        </p:nvSpPr>
        <p:spPr>
          <a:xfrm>
            <a:off x="9270756" y="2442676"/>
            <a:ext cx="1597340" cy="1242611"/>
          </a:xfrm>
          <a:prstGeom prst="rect">
            <a:avLst/>
          </a:prstGeom>
        </p:spPr>
        <p:txBody>
          <a:bodyPr vert="horz" lIns="0" tIns="45720" rIns="0" bIns="45720" rtlCol="0" anchor="t">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300"/>
              </a:spcBef>
              <a:spcAft>
                <a:spcPts val="300"/>
              </a:spcAft>
            </a:pPr>
            <a:r>
              <a:rPr lang="en-UA" sz="1100" dirty="0"/>
              <a:t>List channels here</a:t>
            </a:r>
          </a:p>
        </p:txBody>
      </p:sp>
      <p:cxnSp>
        <p:nvCxnSpPr>
          <p:cNvPr id="62" name="Straight Connector 61">
            <a:extLst>
              <a:ext uri="{FF2B5EF4-FFF2-40B4-BE49-F238E27FC236}">
                <a16:creationId xmlns:a16="http://schemas.microsoft.com/office/drawing/2014/main" id="{3EA1162B-143F-D2D0-2AC8-FB99EFB9D52B}"/>
              </a:ext>
            </a:extLst>
          </p:cNvPr>
          <p:cNvCxnSpPr>
            <a:cxnSpLocks/>
          </p:cNvCxnSpPr>
          <p:nvPr/>
        </p:nvCxnSpPr>
        <p:spPr>
          <a:xfrm>
            <a:off x="850298" y="4404432"/>
            <a:ext cx="5010175"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40513E0-106E-9BEB-CE3D-4A3ECD2792EB}"/>
              </a:ext>
            </a:extLst>
          </p:cNvPr>
          <p:cNvCxnSpPr>
            <a:cxnSpLocks/>
          </p:cNvCxnSpPr>
          <p:nvPr/>
        </p:nvCxnSpPr>
        <p:spPr>
          <a:xfrm>
            <a:off x="6343625" y="4404432"/>
            <a:ext cx="5010175"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65" name="Content Placeholder 9">
            <a:extLst>
              <a:ext uri="{FF2B5EF4-FFF2-40B4-BE49-F238E27FC236}">
                <a16:creationId xmlns:a16="http://schemas.microsoft.com/office/drawing/2014/main" id="{11A92392-0F28-F1BF-C9D8-84C0DC4E770F}"/>
              </a:ext>
            </a:extLst>
          </p:cNvPr>
          <p:cNvSpPr txBox="1">
            <a:spLocks/>
          </p:cNvSpPr>
          <p:nvPr/>
        </p:nvSpPr>
        <p:spPr>
          <a:xfrm>
            <a:off x="850298" y="4481363"/>
            <a:ext cx="4574421" cy="294444"/>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A" sz="1100" b="1" dirty="0"/>
              <a:t>Marketing Strategies</a:t>
            </a:r>
          </a:p>
        </p:txBody>
      </p:sp>
      <p:sp>
        <p:nvSpPr>
          <p:cNvPr id="66" name="Content Placeholder 9">
            <a:extLst>
              <a:ext uri="{FF2B5EF4-FFF2-40B4-BE49-F238E27FC236}">
                <a16:creationId xmlns:a16="http://schemas.microsoft.com/office/drawing/2014/main" id="{3F62827D-6EF8-1012-26A0-79D40E0D88EC}"/>
              </a:ext>
            </a:extLst>
          </p:cNvPr>
          <p:cNvSpPr txBox="1">
            <a:spLocks/>
          </p:cNvSpPr>
          <p:nvPr/>
        </p:nvSpPr>
        <p:spPr>
          <a:xfrm>
            <a:off x="6343625" y="4481363"/>
            <a:ext cx="4574421" cy="294444"/>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A" sz="1100" b="1" dirty="0"/>
              <a:t>Key Metrics</a:t>
            </a:r>
          </a:p>
        </p:txBody>
      </p:sp>
      <p:cxnSp>
        <p:nvCxnSpPr>
          <p:cNvPr id="67" name="Straight Connector 66">
            <a:extLst>
              <a:ext uri="{FF2B5EF4-FFF2-40B4-BE49-F238E27FC236}">
                <a16:creationId xmlns:a16="http://schemas.microsoft.com/office/drawing/2014/main" id="{CB5E234B-C543-2C39-2C55-5E82747579B5}"/>
              </a:ext>
            </a:extLst>
          </p:cNvPr>
          <p:cNvCxnSpPr>
            <a:cxnSpLocks/>
          </p:cNvCxnSpPr>
          <p:nvPr/>
        </p:nvCxnSpPr>
        <p:spPr>
          <a:xfrm>
            <a:off x="6343625" y="5476681"/>
            <a:ext cx="5010175"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68" name="Content Placeholder 9">
            <a:extLst>
              <a:ext uri="{FF2B5EF4-FFF2-40B4-BE49-F238E27FC236}">
                <a16:creationId xmlns:a16="http://schemas.microsoft.com/office/drawing/2014/main" id="{B43B8F8C-966E-50A4-751F-0EC4850CDBE0}"/>
              </a:ext>
            </a:extLst>
          </p:cNvPr>
          <p:cNvSpPr txBox="1">
            <a:spLocks/>
          </p:cNvSpPr>
          <p:nvPr/>
        </p:nvSpPr>
        <p:spPr>
          <a:xfrm>
            <a:off x="6343625" y="5553612"/>
            <a:ext cx="4574421" cy="294444"/>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A" sz="1100" b="1" dirty="0"/>
              <a:t>Key Success Factors</a:t>
            </a:r>
          </a:p>
        </p:txBody>
      </p:sp>
      <p:sp>
        <p:nvSpPr>
          <p:cNvPr id="69" name="Content Placeholder 9">
            <a:extLst>
              <a:ext uri="{FF2B5EF4-FFF2-40B4-BE49-F238E27FC236}">
                <a16:creationId xmlns:a16="http://schemas.microsoft.com/office/drawing/2014/main" id="{1A4E1F2F-56E8-080E-5C0F-39540DE1A093}"/>
              </a:ext>
            </a:extLst>
          </p:cNvPr>
          <p:cNvSpPr txBox="1">
            <a:spLocks/>
          </p:cNvSpPr>
          <p:nvPr/>
        </p:nvSpPr>
        <p:spPr>
          <a:xfrm>
            <a:off x="850298" y="4799863"/>
            <a:ext cx="4799388" cy="1242611"/>
          </a:xfrm>
          <a:prstGeom prst="rect">
            <a:avLst/>
          </a:prstGeom>
        </p:spPr>
        <p:txBody>
          <a:bodyPr vert="horz" lIns="0" tIns="45720" rIns="0" bIns="45720" rtlCol="0" anchor="t">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300"/>
              </a:spcBef>
              <a:spcAft>
                <a:spcPts val="300"/>
              </a:spcAft>
            </a:pPr>
            <a:r>
              <a:rPr lang="en-US" sz="1000" dirty="0"/>
              <a:t>Enter marketing strategy here</a:t>
            </a:r>
            <a:endParaRPr lang="en-GB" sz="1000" dirty="0"/>
          </a:p>
        </p:txBody>
      </p:sp>
      <p:sp>
        <p:nvSpPr>
          <p:cNvPr id="70" name="Content Placeholder 9">
            <a:extLst>
              <a:ext uri="{FF2B5EF4-FFF2-40B4-BE49-F238E27FC236}">
                <a16:creationId xmlns:a16="http://schemas.microsoft.com/office/drawing/2014/main" id="{059E4073-8B14-1818-93E7-E577003A8434}"/>
              </a:ext>
            </a:extLst>
          </p:cNvPr>
          <p:cNvSpPr txBox="1">
            <a:spLocks/>
          </p:cNvSpPr>
          <p:nvPr/>
        </p:nvSpPr>
        <p:spPr>
          <a:xfrm>
            <a:off x="6343625" y="4799863"/>
            <a:ext cx="4799388" cy="465699"/>
          </a:xfrm>
          <a:prstGeom prst="rect">
            <a:avLst/>
          </a:prstGeom>
        </p:spPr>
        <p:txBody>
          <a:bodyPr vert="horz" lIns="0" tIns="45720" rIns="0" bIns="45720" rtlCol="0" anchor="t">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300"/>
              </a:spcBef>
              <a:spcAft>
                <a:spcPts val="300"/>
              </a:spcAft>
            </a:pPr>
            <a:r>
              <a:rPr lang="en-US" sz="1000" dirty="0"/>
              <a:t>Enter key metrics here</a:t>
            </a:r>
            <a:endParaRPr lang="en-GB" sz="1000" dirty="0"/>
          </a:p>
        </p:txBody>
      </p:sp>
      <p:sp>
        <p:nvSpPr>
          <p:cNvPr id="71" name="Content Placeholder 9">
            <a:extLst>
              <a:ext uri="{FF2B5EF4-FFF2-40B4-BE49-F238E27FC236}">
                <a16:creationId xmlns:a16="http://schemas.microsoft.com/office/drawing/2014/main" id="{56F16E56-5AE9-F397-BCFD-694768AFD500}"/>
              </a:ext>
            </a:extLst>
          </p:cNvPr>
          <p:cNvSpPr txBox="1">
            <a:spLocks/>
          </p:cNvSpPr>
          <p:nvPr/>
        </p:nvSpPr>
        <p:spPr>
          <a:xfrm>
            <a:off x="6343625" y="5850335"/>
            <a:ext cx="4799388" cy="465699"/>
          </a:xfrm>
          <a:prstGeom prst="rect">
            <a:avLst/>
          </a:prstGeom>
        </p:spPr>
        <p:txBody>
          <a:bodyPr vert="horz" lIns="0" tIns="45720" rIns="0" bIns="45720" rtlCol="0" anchor="t">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300"/>
              </a:spcBef>
              <a:spcAft>
                <a:spcPts val="300"/>
              </a:spcAft>
            </a:pPr>
            <a:r>
              <a:rPr lang="en-US" sz="1000" dirty="0"/>
              <a:t>Enter key success factors here</a:t>
            </a:r>
            <a:endParaRPr lang="en-GB" sz="1000" dirty="0"/>
          </a:p>
        </p:txBody>
      </p:sp>
      <p:sp>
        <p:nvSpPr>
          <p:cNvPr id="6" name="Rectangle 5">
            <a:extLst>
              <a:ext uri="{FF2B5EF4-FFF2-40B4-BE49-F238E27FC236}">
                <a16:creationId xmlns:a16="http://schemas.microsoft.com/office/drawing/2014/main" id="{3A1E9CBA-EC69-87A2-C593-564F21A45646}"/>
              </a:ext>
            </a:extLst>
          </p:cNvPr>
          <p:cNvSpPr/>
          <p:nvPr/>
        </p:nvSpPr>
        <p:spPr>
          <a:xfrm>
            <a:off x="0" y="0"/>
            <a:ext cx="12192000" cy="78735"/>
          </a:xfrm>
          <a:prstGeom prst="rect">
            <a:avLst/>
          </a:prstGeom>
          <a:gradFill>
            <a:gsLst>
              <a:gs pos="0">
                <a:schemeClr val="accent1"/>
              </a:gs>
              <a:gs pos="28000">
                <a:schemeClr val="tx2">
                  <a:lumMod val="40000"/>
                  <a:lumOff val="60000"/>
                </a:schemeClr>
              </a:gs>
              <a:gs pos="61000">
                <a:schemeClr val="accent1">
                  <a:lumMod val="60000"/>
                  <a:lumOff val="4000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Tree>
    <p:extLst>
      <p:ext uri="{BB962C8B-B14F-4D97-AF65-F5344CB8AC3E}">
        <p14:creationId xmlns:p14="http://schemas.microsoft.com/office/powerpoint/2010/main" val="12061664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ounded Rectangle 46">
            <a:extLst>
              <a:ext uri="{FF2B5EF4-FFF2-40B4-BE49-F238E27FC236}">
                <a16:creationId xmlns:a16="http://schemas.microsoft.com/office/drawing/2014/main" id="{FB3778B6-5CA7-5C79-8192-93BD56274114}"/>
              </a:ext>
            </a:extLst>
          </p:cNvPr>
          <p:cNvSpPr/>
          <p:nvPr/>
        </p:nvSpPr>
        <p:spPr>
          <a:xfrm>
            <a:off x="6104664" y="2175140"/>
            <a:ext cx="2628431" cy="3895178"/>
          </a:xfrm>
          <a:prstGeom prst="roundRect">
            <a:avLst>
              <a:gd name="adj" fmla="val 0"/>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44" name="Rounded Rectangle 43">
            <a:extLst>
              <a:ext uri="{FF2B5EF4-FFF2-40B4-BE49-F238E27FC236}">
                <a16:creationId xmlns:a16="http://schemas.microsoft.com/office/drawing/2014/main" id="{5C388EB3-AC70-D9E8-0555-64C3F739C827}"/>
              </a:ext>
            </a:extLst>
          </p:cNvPr>
          <p:cNvSpPr/>
          <p:nvPr/>
        </p:nvSpPr>
        <p:spPr>
          <a:xfrm>
            <a:off x="835025" y="2181337"/>
            <a:ext cx="2628431" cy="3895178"/>
          </a:xfrm>
          <a:prstGeom prst="roundRect">
            <a:avLst>
              <a:gd name="adj" fmla="val 0"/>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36" name="Picture 35">
            <a:extLst>
              <a:ext uri="{FF2B5EF4-FFF2-40B4-BE49-F238E27FC236}">
                <a16:creationId xmlns:a16="http://schemas.microsoft.com/office/drawing/2014/main" id="{FC7F1709-42C9-A8CB-0F41-C554C787E63B}"/>
              </a:ext>
            </a:extLst>
          </p:cNvPr>
          <p:cNvPicPr>
            <a:picLocks noChangeAspect="1"/>
          </p:cNvPicPr>
          <p:nvPr/>
        </p:nvPicPr>
        <p:blipFill>
          <a:blip r:embed="rId3">
            <a:alphaModFix amt="82000"/>
          </a:blip>
          <a:srcRect/>
          <a:stretch/>
        </p:blipFill>
        <p:spPr>
          <a:xfrm rot="18612987">
            <a:off x="5405983" y="-3589879"/>
            <a:ext cx="13359222" cy="13359222"/>
          </a:xfrm>
          <a:prstGeom prst="rect">
            <a:avLst/>
          </a:prstGeom>
        </p:spPr>
      </p:pic>
      <p:graphicFrame>
        <p:nvGraphicFramePr>
          <p:cNvPr id="7" name="Table 6">
            <a:extLst>
              <a:ext uri="{FF2B5EF4-FFF2-40B4-BE49-F238E27FC236}">
                <a16:creationId xmlns:a16="http://schemas.microsoft.com/office/drawing/2014/main" id="{547D05D1-4BE2-71EE-1A11-86D3A228124C}"/>
              </a:ext>
            </a:extLst>
          </p:cNvPr>
          <p:cNvGraphicFramePr>
            <a:graphicFrameLocks noGrp="1"/>
          </p:cNvGraphicFramePr>
          <p:nvPr/>
        </p:nvGraphicFramePr>
        <p:xfrm>
          <a:off x="836613" y="2143419"/>
          <a:ext cx="10515600" cy="3933096"/>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4224199298"/>
                    </a:ext>
                  </a:extLst>
                </a:gridCol>
                <a:gridCol w="2628900">
                  <a:extLst>
                    <a:ext uri="{9D8B030D-6E8A-4147-A177-3AD203B41FA5}">
                      <a16:colId xmlns:a16="http://schemas.microsoft.com/office/drawing/2014/main" val="1349578858"/>
                    </a:ext>
                  </a:extLst>
                </a:gridCol>
                <a:gridCol w="2628900">
                  <a:extLst>
                    <a:ext uri="{9D8B030D-6E8A-4147-A177-3AD203B41FA5}">
                      <a16:colId xmlns:a16="http://schemas.microsoft.com/office/drawing/2014/main" val="2955395519"/>
                    </a:ext>
                  </a:extLst>
                </a:gridCol>
                <a:gridCol w="2628900">
                  <a:extLst>
                    <a:ext uri="{9D8B030D-6E8A-4147-A177-3AD203B41FA5}">
                      <a16:colId xmlns:a16="http://schemas.microsoft.com/office/drawing/2014/main" val="1091576646"/>
                    </a:ext>
                  </a:extLst>
                </a:gridCol>
              </a:tblGrid>
              <a:tr h="1311032">
                <a:tc>
                  <a:txBody>
                    <a:bodyPr/>
                    <a:lstStyle/>
                    <a:p>
                      <a:pPr marL="0" indent="0" algn="l">
                        <a:buFont typeface="Courier New" panose="02070309020205020404" pitchFamily="49" charset="0"/>
                        <a:buNone/>
                      </a:pPr>
                      <a:endParaRPr lang="en-UA" sz="1000" b="0" dirty="0">
                        <a:solidFill>
                          <a:schemeClr val="bg1"/>
                        </a:solidFill>
                        <a:latin typeface="Montserrat" pitchFamily="2" charset="77"/>
                      </a:endParaRPr>
                    </a:p>
                  </a:txBody>
                  <a:tcPr marL="144000" marR="144000" anchor="ctr">
                    <a:lnL w="12700" cmpd="sng">
                      <a:noFill/>
                    </a:lnL>
                    <a:lnR w="12700" cmpd="sng">
                      <a:noFill/>
                    </a:lnR>
                    <a:lnT w="9525"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A" sz="1000" b="0" dirty="0">
                        <a:solidFill>
                          <a:schemeClr val="tx1">
                            <a:lumMod val="10000"/>
                            <a:lumOff val="90000"/>
                          </a:schemeClr>
                        </a:solidFill>
                        <a:latin typeface="Montserrat" pitchFamily="2" charset="77"/>
                      </a:endParaRPr>
                    </a:p>
                  </a:txBody>
                  <a:tcPr marL="144000" marR="144000" anchor="ctr">
                    <a:lnL w="12700" cmpd="sng">
                      <a:noFill/>
                    </a:lnL>
                    <a:lnR w="12700" cmpd="sng">
                      <a:noFill/>
                    </a:lnR>
                    <a:lnT w="9525"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A" sz="1000" b="0" i="0" u="none" strike="noStrike" kern="1200" cap="none" spc="0" normalizeH="0" baseline="0" noProof="0" dirty="0">
                        <a:ln>
                          <a:noFill/>
                        </a:ln>
                        <a:solidFill>
                          <a:schemeClr val="tx1">
                            <a:lumMod val="10000"/>
                            <a:lumOff val="90000"/>
                          </a:schemeClr>
                        </a:solidFill>
                        <a:effectLst/>
                        <a:uLnTx/>
                        <a:uFillTx/>
                        <a:latin typeface="Montserrat" pitchFamily="2" charset="77"/>
                        <a:ea typeface="+mn-ea"/>
                        <a:cs typeface="+mn-cs"/>
                      </a:endParaRPr>
                    </a:p>
                  </a:txBody>
                  <a:tcPr marL="144000" marR="144000" anchor="ctr">
                    <a:lnL w="12700" cmpd="sng">
                      <a:noFill/>
                    </a:lnL>
                    <a:lnR w="12700" cmpd="sng">
                      <a:noFill/>
                    </a:lnR>
                    <a:lnT w="9525"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A" sz="1000" b="0" i="0" u="none" strike="noStrike" kern="1200" cap="none" spc="0" normalizeH="0" baseline="0" noProof="0" dirty="0">
                        <a:ln>
                          <a:noFill/>
                        </a:ln>
                        <a:solidFill>
                          <a:schemeClr val="tx1">
                            <a:lumMod val="10000"/>
                            <a:lumOff val="90000"/>
                          </a:schemeClr>
                        </a:solidFill>
                        <a:effectLst/>
                        <a:uLnTx/>
                        <a:uFillTx/>
                        <a:latin typeface="Montserrat" pitchFamily="2" charset="77"/>
                        <a:ea typeface="+mn-ea"/>
                        <a:cs typeface="+mn-cs"/>
                      </a:endParaRPr>
                    </a:p>
                  </a:txBody>
                  <a:tcPr marL="144000" marR="144000" anchor="ctr">
                    <a:lnL w="12700" cmpd="sng">
                      <a:noFill/>
                    </a:lnL>
                    <a:lnR w="12700" cmpd="sng">
                      <a:noFill/>
                    </a:lnR>
                    <a:lnT w="9525"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1849382"/>
                  </a:ext>
                </a:extLst>
              </a:tr>
              <a:tr h="1311032">
                <a:tc>
                  <a:txBody>
                    <a:bodyPr/>
                    <a:lstStyle/>
                    <a:p>
                      <a:pPr marL="0" indent="0" algn="l">
                        <a:buFont typeface="Arial" panose="020B0604020202020204" pitchFamily="34" charset="0"/>
                        <a:buNone/>
                      </a:pPr>
                      <a:endParaRPr lang="en-UA" sz="10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A" sz="1000" b="0" dirty="0">
                        <a:solidFill>
                          <a:schemeClr val="tx1">
                            <a:lumMod val="10000"/>
                            <a:lumOff val="90000"/>
                          </a:schemeClr>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endParaRPr lang="en-UA" sz="1000" b="0" dirty="0">
                        <a:solidFill>
                          <a:schemeClr val="tx1">
                            <a:lumMod val="10000"/>
                            <a:lumOff val="90000"/>
                          </a:schemeClr>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A" sz="1000" b="0" i="0" u="none" strike="noStrike" kern="1200" cap="none" spc="0" normalizeH="0" baseline="0" noProof="0" dirty="0">
                        <a:ln>
                          <a:noFill/>
                        </a:ln>
                        <a:solidFill>
                          <a:schemeClr val="tx1">
                            <a:lumMod val="10000"/>
                            <a:lumOff val="90000"/>
                          </a:schemeClr>
                        </a:solidFill>
                        <a:effectLst/>
                        <a:uLnTx/>
                        <a:uFillTx/>
                        <a:latin typeface="Montserrat" pitchFamily="2" charset="77"/>
                        <a:ea typeface="+mn-ea"/>
                        <a:cs typeface="+mn-cs"/>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90016714"/>
                  </a:ext>
                </a:extLst>
              </a:tr>
              <a:tr h="1311032">
                <a:tc>
                  <a:txBody>
                    <a:bodyPr/>
                    <a:lstStyle/>
                    <a:p>
                      <a:pPr marL="0" indent="0" algn="l">
                        <a:buFont typeface="Arial" panose="020B0604020202020204" pitchFamily="34" charset="0"/>
                        <a:buNone/>
                      </a:pPr>
                      <a:endParaRPr lang="en-UA" sz="10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A" sz="1000" b="0" dirty="0">
                        <a:solidFill>
                          <a:schemeClr val="tx1">
                            <a:lumMod val="10000"/>
                            <a:lumOff val="90000"/>
                          </a:schemeClr>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endParaRPr lang="en-UA" sz="1000" b="0" dirty="0">
                        <a:solidFill>
                          <a:schemeClr val="tx1">
                            <a:lumMod val="10000"/>
                            <a:lumOff val="90000"/>
                          </a:schemeClr>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A" sz="1000" b="0" i="0" u="none" strike="noStrike" kern="1200" cap="none" spc="0" normalizeH="0" baseline="0" noProof="0" dirty="0">
                        <a:ln>
                          <a:noFill/>
                        </a:ln>
                        <a:solidFill>
                          <a:schemeClr val="tx1">
                            <a:lumMod val="10000"/>
                            <a:lumOff val="90000"/>
                          </a:schemeClr>
                        </a:solidFill>
                        <a:effectLst/>
                        <a:uLnTx/>
                        <a:uFillTx/>
                        <a:latin typeface="Montserrat" pitchFamily="2" charset="77"/>
                        <a:ea typeface="+mn-ea"/>
                        <a:cs typeface="+mn-cs"/>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0653706"/>
                  </a:ext>
                </a:extLst>
              </a:tr>
            </a:tbl>
          </a:graphicData>
        </a:graphic>
      </p:graphicFrame>
      <p:sp>
        <p:nvSpPr>
          <p:cNvPr id="8" name="Rounded Rectangle 94">
            <a:extLst>
              <a:ext uri="{FF2B5EF4-FFF2-40B4-BE49-F238E27FC236}">
                <a16:creationId xmlns:a16="http://schemas.microsoft.com/office/drawing/2014/main" id="{B66BD794-3AAD-EFF4-BEC5-16A61AE52588}"/>
              </a:ext>
            </a:extLst>
          </p:cNvPr>
          <p:cNvSpPr/>
          <p:nvPr/>
        </p:nvSpPr>
        <p:spPr>
          <a:xfrm>
            <a:off x="1566755" y="2521981"/>
            <a:ext cx="1174571" cy="464438"/>
          </a:xfrm>
          <a:prstGeom prst="roundRect">
            <a:avLst/>
          </a:prstGeom>
          <a:solidFill>
            <a:schemeClr val="tx1">
              <a:alpha val="50000"/>
            </a:schemeClr>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100"/>
              </a:spcBef>
              <a:spcAft>
                <a:spcPts val="10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Montserrat" pitchFamily="2" charset="77"/>
                <a:ea typeface="+mn-ea"/>
                <a:cs typeface="+mn-cs"/>
              </a:rPr>
              <a:t>What do we want to accomplish ?</a:t>
            </a:r>
            <a:endParaRPr kumimoji="0" lang="en-UA" sz="800" b="0" i="0" u="none" strike="noStrike" kern="1200" cap="none" spc="0" normalizeH="0" baseline="0" noProof="0" dirty="0">
              <a:ln>
                <a:noFill/>
              </a:ln>
              <a:solidFill>
                <a:srgbClr val="FFFFFF"/>
              </a:solidFill>
              <a:effectLst/>
              <a:uLnTx/>
              <a:uFillTx/>
              <a:latin typeface="Montserrat" pitchFamily="2" charset="77"/>
              <a:ea typeface="+mn-ea"/>
              <a:cs typeface="+mn-cs"/>
            </a:endParaRPr>
          </a:p>
        </p:txBody>
      </p:sp>
      <p:sp>
        <p:nvSpPr>
          <p:cNvPr id="9" name="Rounded Rectangle 94">
            <a:extLst>
              <a:ext uri="{FF2B5EF4-FFF2-40B4-BE49-F238E27FC236}">
                <a16:creationId xmlns:a16="http://schemas.microsoft.com/office/drawing/2014/main" id="{0D8A5541-163F-3FBC-FC62-6B20C836F1DA}"/>
              </a:ext>
            </a:extLst>
          </p:cNvPr>
          <p:cNvSpPr/>
          <p:nvPr/>
        </p:nvSpPr>
        <p:spPr>
          <a:xfrm>
            <a:off x="964878" y="4904972"/>
            <a:ext cx="1145112" cy="459960"/>
          </a:xfrm>
          <a:prstGeom prst="roundRect">
            <a:avLst/>
          </a:prstGeom>
          <a:solidFill>
            <a:schemeClr val="tx1">
              <a:alpha val="50000"/>
            </a:schemeClr>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100"/>
              </a:spcBef>
              <a:spcAft>
                <a:spcPts val="10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Montserrat" pitchFamily="2" charset="77"/>
                <a:ea typeface="+mn-ea"/>
                <a:cs typeface="+mn-cs"/>
              </a:rPr>
              <a:t>Gathered and review data</a:t>
            </a:r>
            <a:endParaRPr kumimoji="0" lang="en-UA" sz="800" b="0" i="0" u="none" strike="noStrike" kern="1200" cap="none" spc="0" normalizeH="0" baseline="0" noProof="0" dirty="0">
              <a:ln>
                <a:noFill/>
              </a:ln>
              <a:solidFill>
                <a:srgbClr val="FFFFFF"/>
              </a:solidFill>
              <a:effectLst/>
              <a:uLnTx/>
              <a:uFillTx/>
              <a:latin typeface="Montserrat" pitchFamily="2" charset="77"/>
              <a:ea typeface="+mn-ea"/>
              <a:cs typeface="+mn-cs"/>
            </a:endParaRPr>
          </a:p>
        </p:txBody>
      </p:sp>
      <p:sp>
        <p:nvSpPr>
          <p:cNvPr id="10" name="Rounded Rectangle 94">
            <a:extLst>
              <a:ext uri="{FF2B5EF4-FFF2-40B4-BE49-F238E27FC236}">
                <a16:creationId xmlns:a16="http://schemas.microsoft.com/office/drawing/2014/main" id="{214AC171-B1A3-BD1E-31DD-B1F46073A013}"/>
              </a:ext>
            </a:extLst>
          </p:cNvPr>
          <p:cNvSpPr/>
          <p:nvPr/>
        </p:nvSpPr>
        <p:spPr>
          <a:xfrm>
            <a:off x="2213330" y="4904972"/>
            <a:ext cx="1145112" cy="464438"/>
          </a:xfrm>
          <a:prstGeom prst="roundRect">
            <a:avLst/>
          </a:prstGeom>
          <a:solidFill>
            <a:schemeClr val="tx1">
              <a:alpha val="50000"/>
            </a:schemeClr>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100"/>
              </a:spcBef>
              <a:spcAft>
                <a:spcPts val="10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Montserrat" pitchFamily="2" charset="77"/>
                <a:ea typeface="+mn-ea"/>
                <a:cs typeface="+mn-cs"/>
              </a:rPr>
              <a:t>Creates project plan</a:t>
            </a:r>
            <a:endParaRPr kumimoji="0" lang="en-UA" sz="800" b="0" i="0" u="none" strike="noStrike" kern="1200" cap="none" spc="0" normalizeH="0" baseline="0" noProof="0" dirty="0">
              <a:ln>
                <a:noFill/>
              </a:ln>
              <a:solidFill>
                <a:srgbClr val="FFFFFF"/>
              </a:solidFill>
              <a:effectLst/>
              <a:uLnTx/>
              <a:uFillTx/>
              <a:latin typeface="Montserrat" pitchFamily="2" charset="77"/>
              <a:ea typeface="+mn-ea"/>
              <a:cs typeface="+mn-cs"/>
            </a:endParaRPr>
          </a:p>
        </p:txBody>
      </p:sp>
      <p:sp>
        <p:nvSpPr>
          <p:cNvPr id="11" name="Rounded Rectangle 94">
            <a:extLst>
              <a:ext uri="{FF2B5EF4-FFF2-40B4-BE49-F238E27FC236}">
                <a16:creationId xmlns:a16="http://schemas.microsoft.com/office/drawing/2014/main" id="{E826BD2D-21ED-A1C9-4824-827DA46B9317}"/>
              </a:ext>
            </a:extLst>
          </p:cNvPr>
          <p:cNvSpPr/>
          <p:nvPr/>
        </p:nvSpPr>
        <p:spPr>
          <a:xfrm>
            <a:off x="1566755" y="5490743"/>
            <a:ext cx="1174570" cy="464438"/>
          </a:xfrm>
          <a:prstGeom prst="roundRect">
            <a:avLst/>
          </a:prstGeom>
          <a:solidFill>
            <a:schemeClr val="tx1">
              <a:alpha val="50000"/>
            </a:schemeClr>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100"/>
              </a:spcBef>
              <a:spcAft>
                <a:spcPts val="10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Montserrat" pitchFamily="2" charset="77"/>
                <a:ea typeface="+mn-ea"/>
                <a:cs typeface="+mn-cs"/>
              </a:rPr>
              <a:t>Organize and assemble team</a:t>
            </a:r>
            <a:endParaRPr kumimoji="0" lang="en-UA" sz="800" b="0" i="0" u="none" strike="noStrike" kern="1200" cap="none" spc="0" normalizeH="0" baseline="0" noProof="0" dirty="0">
              <a:ln>
                <a:noFill/>
              </a:ln>
              <a:solidFill>
                <a:srgbClr val="FFFFFF"/>
              </a:solidFill>
              <a:effectLst/>
              <a:uLnTx/>
              <a:uFillTx/>
              <a:latin typeface="Montserrat" pitchFamily="2" charset="77"/>
              <a:ea typeface="+mn-ea"/>
              <a:cs typeface="+mn-cs"/>
            </a:endParaRPr>
          </a:p>
        </p:txBody>
      </p:sp>
      <p:sp>
        <p:nvSpPr>
          <p:cNvPr id="12" name="Rounded Rectangle 94">
            <a:extLst>
              <a:ext uri="{FF2B5EF4-FFF2-40B4-BE49-F238E27FC236}">
                <a16:creationId xmlns:a16="http://schemas.microsoft.com/office/drawing/2014/main" id="{93041170-79CF-7A90-2F7C-ED6079D6200E}"/>
              </a:ext>
            </a:extLst>
          </p:cNvPr>
          <p:cNvSpPr/>
          <p:nvPr/>
        </p:nvSpPr>
        <p:spPr>
          <a:xfrm>
            <a:off x="1385818" y="3890510"/>
            <a:ext cx="1547830" cy="464438"/>
          </a:xfrm>
          <a:prstGeom prst="roundRect">
            <a:avLst/>
          </a:prstGeom>
          <a:solidFill>
            <a:schemeClr val="tx1">
              <a:alpha val="50000"/>
            </a:schemeClr>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100"/>
              </a:spcBef>
              <a:spcAft>
                <a:spcPts val="10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Montserrat" pitchFamily="2" charset="77"/>
                <a:ea typeface="+mn-ea"/>
                <a:cs typeface="+mn-cs"/>
              </a:rPr>
              <a:t>Clarify desired objectives and outcomes</a:t>
            </a:r>
            <a:endParaRPr kumimoji="0" lang="en-UA" sz="800" b="0" i="0" u="none" strike="noStrike" kern="1200" cap="none" spc="0" normalizeH="0" baseline="0" noProof="0" dirty="0">
              <a:ln>
                <a:noFill/>
              </a:ln>
              <a:solidFill>
                <a:srgbClr val="FFFFFF"/>
              </a:solidFill>
              <a:effectLst/>
              <a:uLnTx/>
              <a:uFillTx/>
              <a:latin typeface="Montserrat" pitchFamily="2" charset="77"/>
              <a:ea typeface="+mn-ea"/>
              <a:cs typeface="+mn-cs"/>
            </a:endParaRPr>
          </a:p>
        </p:txBody>
      </p:sp>
      <p:sp>
        <p:nvSpPr>
          <p:cNvPr id="13" name="Rounded Rectangle 94">
            <a:extLst>
              <a:ext uri="{FF2B5EF4-FFF2-40B4-BE49-F238E27FC236}">
                <a16:creationId xmlns:a16="http://schemas.microsoft.com/office/drawing/2014/main" id="{A8523D16-EEBF-F026-0E9E-EA4BF7AD199F}"/>
              </a:ext>
            </a:extLst>
          </p:cNvPr>
          <p:cNvSpPr/>
          <p:nvPr/>
        </p:nvSpPr>
        <p:spPr>
          <a:xfrm>
            <a:off x="4168733" y="2521981"/>
            <a:ext cx="1261385" cy="464438"/>
          </a:xfrm>
          <a:prstGeom prst="round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100"/>
              </a:spcBef>
              <a:spcAft>
                <a:spcPts val="10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Montserrat" pitchFamily="2" charset="77"/>
                <a:ea typeface="+mn-ea"/>
                <a:cs typeface="+mn-cs"/>
              </a:rPr>
              <a:t>What are the potential markets?</a:t>
            </a:r>
            <a:endParaRPr kumimoji="0" lang="en-UA" sz="800" b="0" i="0" u="none" strike="noStrike" kern="1200" cap="none" spc="0" normalizeH="0" baseline="0" noProof="0" dirty="0">
              <a:ln>
                <a:noFill/>
              </a:ln>
              <a:solidFill>
                <a:srgbClr val="FFFFFF"/>
              </a:solidFill>
              <a:effectLst/>
              <a:uLnTx/>
              <a:uFillTx/>
              <a:latin typeface="Montserrat" pitchFamily="2" charset="77"/>
              <a:ea typeface="+mn-ea"/>
              <a:cs typeface="+mn-cs"/>
            </a:endParaRPr>
          </a:p>
        </p:txBody>
      </p:sp>
      <p:sp>
        <p:nvSpPr>
          <p:cNvPr id="14" name="Rounded Rectangle 94">
            <a:extLst>
              <a:ext uri="{FF2B5EF4-FFF2-40B4-BE49-F238E27FC236}">
                <a16:creationId xmlns:a16="http://schemas.microsoft.com/office/drawing/2014/main" id="{7F7CBB16-EAA9-835C-D499-DA2E9266DD38}"/>
              </a:ext>
            </a:extLst>
          </p:cNvPr>
          <p:cNvSpPr/>
          <p:nvPr/>
        </p:nvSpPr>
        <p:spPr>
          <a:xfrm>
            <a:off x="3857990" y="4904972"/>
            <a:ext cx="1174570" cy="464438"/>
          </a:xfrm>
          <a:prstGeom prst="round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100"/>
              </a:spcBef>
              <a:spcAft>
                <a:spcPts val="10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Montserrat" pitchFamily="2" charset="77"/>
                <a:ea typeface="+mn-ea"/>
                <a:cs typeface="+mn-cs"/>
              </a:rPr>
              <a:t>Identify, define and map markets</a:t>
            </a:r>
            <a:endParaRPr kumimoji="0" lang="en-UA" sz="800" b="0" i="0" u="none" strike="noStrike" kern="1200" cap="none" spc="0" normalizeH="0" baseline="0" noProof="0" dirty="0">
              <a:ln>
                <a:noFill/>
              </a:ln>
              <a:solidFill>
                <a:srgbClr val="FFFFFF"/>
              </a:solidFill>
              <a:effectLst/>
              <a:uLnTx/>
              <a:uFillTx/>
              <a:latin typeface="Montserrat" pitchFamily="2" charset="77"/>
              <a:ea typeface="+mn-ea"/>
              <a:cs typeface="+mn-cs"/>
            </a:endParaRPr>
          </a:p>
        </p:txBody>
      </p:sp>
      <p:sp>
        <p:nvSpPr>
          <p:cNvPr id="15" name="Rounded Rectangle 94">
            <a:extLst>
              <a:ext uri="{FF2B5EF4-FFF2-40B4-BE49-F238E27FC236}">
                <a16:creationId xmlns:a16="http://schemas.microsoft.com/office/drawing/2014/main" id="{F98DA3B3-EAF3-5F3D-2342-CD0ABFD288EF}"/>
              </a:ext>
            </a:extLst>
          </p:cNvPr>
          <p:cNvSpPr/>
          <p:nvPr/>
        </p:nvSpPr>
        <p:spPr>
          <a:xfrm>
            <a:off x="4600177" y="5475943"/>
            <a:ext cx="1174570" cy="464438"/>
          </a:xfrm>
          <a:prstGeom prst="round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100"/>
              </a:spcBef>
              <a:spcAft>
                <a:spcPts val="10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Montserrat" pitchFamily="2" charset="77"/>
                <a:ea typeface="+mn-ea"/>
                <a:cs typeface="+mn-cs"/>
              </a:rPr>
              <a:t>Determine buying process</a:t>
            </a:r>
            <a:endParaRPr kumimoji="0" lang="en-UA" sz="800" b="0" i="0" u="none" strike="noStrike" kern="1200" cap="none" spc="0" normalizeH="0" baseline="0" noProof="0" dirty="0">
              <a:ln>
                <a:noFill/>
              </a:ln>
              <a:solidFill>
                <a:srgbClr val="FFFFFF"/>
              </a:solidFill>
              <a:effectLst/>
              <a:uLnTx/>
              <a:uFillTx/>
              <a:latin typeface="Montserrat" pitchFamily="2" charset="77"/>
              <a:ea typeface="+mn-ea"/>
              <a:cs typeface="+mn-cs"/>
            </a:endParaRPr>
          </a:p>
        </p:txBody>
      </p:sp>
      <p:sp>
        <p:nvSpPr>
          <p:cNvPr id="16" name="Rounded Rectangle 94">
            <a:extLst>
              <a:ext uri="{FF2B5EF4-FFF2-40B4-BE49-F238E27FC236}">
                <a16:creationId xmlns:a16="http://schemas.microsoft.com/office/drawing/2014/main" id="{E18FFA18-35AE-8224-FC49-0CD51016EE42}"/>
              </a:ext>
            </a:extLst>
          </p:cNvPr>
          <p:cNvSpPr/>
          <p:nvPr/>
        </p:nvSpPr>
        <p:spPr>
          <a:xfrm>
            <a:off x="6359675" y="2298955"/>
            <a:ext cx="1174570" cy="464438"/>
          </a:xfrm>
          <a:prstGeom prst="roundRect">
            <a:avLst/>
          </a:prstGeom>
          <a:solidFill>
            <a:schemeClr val="tx1">
              <a:alpha val="50000"/>
            </a:schemeClr>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100"/>
              </a:spcBef>
              <a:spcAft>
                <a:spcPts val="10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Montserrat" pitchFamily="2" charset="77"/>
                <a:ea typeface="+mn-ea"/>
                <a:cs typeface="+mn-cs"/>
              </a:rPr>
              <a:t>Where should we complete?</a:t>
            </a:r>
            <a:endParaRPr kumimoji="0" lang="en-UA" sz="800" b="0" i="0" u="none" strike="noStrike" kern="1200" cap="none" spc="0" normalizeH="0" baseline="0" noProof="0" dirty="0">
              <a:ln>
                <a:noFill/>
              </a:ln>
              <a:solidFill>
                <a:srgbClr val="FFFFFF"/>
              </a:solidFill>
              <a:effectLst/>
              <a:uLnTx/>
              <a:uFillTx/>
              <a:latin typeface="Montserrat" pitchFamily="2" charset="77"/>
              <a:ea typeface="+mn-ea"/>
              <a:cs typeface="+mn-cs"/>
            </a:endParaRPr>
          </a:p>
        </p:txBody>
      </p:sp>
      <p:sp>
        <p:nvSpPr>
          <p:cNvPr id="17" name="Rounded Rectangle 94">
            <a:extLst>
              <a:ext uri="{FF2B5EF4-FFF2-40B4-BE49-F238E27FC236}">
                <a16:creationId xmlns:a16="http://schemas.microsoft.com/office/drawing/2014/main" id="{8D81E178-EE44-1C0E-4FFF-EF39ABE64410}"/>
              </a:ext>
            </a:extLst>
          </p:cNvPr>
          <p:cNvSpPr/>
          <p:nvPr/>
        </p:nvSpPr>
        <p:spPr>
          <a:xfrm>
            <a:off x="7276739" y="2857512"/>
            <a:ext cx="1174570" cy="464438"/>
          </a:xfrm>
          <a:prstGeom prst="roundRect">
            <a:avLst/>
          </a:prstGeom>
          <a:solidFill>
            <a:schemeClr val="tx1">
              <a:alpha val="50000"/>
            </a:schemeClr>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100"/>
              </a:spcBef>
              <a:spcAft>
                <a:spcPts val="10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Montserrat" pitchFamily="2" charset="77"/>
                <a:ea typeface="+mn-ea"/>
                <a:cs typeface="+mn-cs"/>
              </a:rPr>
              <a:t>What do we need to deliver</a:t>
            </a:r>
            <a:endParaRPr kumimoji="0" lang="en-UA" sz="800" b="0" i="0" u="none" strike="noStrike" kern="1200" cap="none" spc="0" normalizeH="0" baseline="0" noProof="0" dirty="0">
              <a:ln>
                <a:noFill/>
              </a:ln>
              <a:solidFill>
                <a:srgbClr val="FFFFFF"/>
              </a:solidFill>
              <a:effectLst/>
              <a:uLnTx/>
              <a:uFillTx/>
              <a:latin typeface="Montserrat" pitchFamily="2" charset="77"/>
              <a:ea typeface="+mn-ea"/>
              <a:cs typeface="+mn-cs"/>
            </a:endParaRPr>
          </a:p>
        </p:txBody>
      </p:sp>
      <p:sp>
        <p:nvSpPr>
          <p:cNvPr id="18" name="Rounded Rectangle 94">
            <a:extLst>
              <a:ext uri="{FF2B5EF4-FFF2-40B4-BE49-F238E27FC236}">
                <a16:creationId xmlns:a16="http://schemas.microsoft.com/office/drawing/2014/main" id="{171F2A12-C879-62DA-4B70-4EA54EF4B2BD}"/>
              </a:ext>
            </a:extLst>
          </p:cNvPr>
          <p:cNvSpPr/>
          <p:nvPr/>
        </p:nvSpPr>
        <p:spPr>
          <a:xfrm>
            <a:off x="6188205" y="3600891"/>
            <a:ext cx="1659429" cy="464438"/>
          </a:xfrm>
          <a:prstGeom prst="roundRect">
            <a:avLst/>
          </a:prstGeom>
          <a:solidFill>
            <a:schemeClr val="tx1">
              <a:alpha val="50000"/>
            </a:schemeClr>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100"/>
              </a:spcBef>
              <a:spcAft>
                <a:spcPts val="10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Montserrat" pitchFamily="2" charset="77"/>
                <a:ea typeface="+mn-ea"/>
                <a:cs typeface="+mn-cs"/>
              </a:rPr>
              <a:t>Understand the opportunity to differentiate</a:t>
            </a:r>
            <a:endParaRPr kumimoji="0" lang="en-UA" sz="800" b="0" i="0" u="none" strike="noStrike" kern="1200" cap="none" spc="0" normalizeH="0" baseline="0" noProof="0" dirty="0">
              <a:ln>
                <a:noFill/>
              </a:ln>
              <a:solidFill>
                <a:srgbClr val="FFFFFF"/>
              </a:solidFill>
              <a:effectLst/>
              <a:uLnTx/>
              <a:uFillTx/>
              <a:latin typeface="Montserrat" pitchFamily="2" charset="77"/>
              <a:ea typeface="+mn-ea"/>
              <a:cs typeface="+mn-cs"/>
            </a:endParaRPr>
          </a:p>
        </p:txBody>
      </p:sp>
      <p:sp>
        <p:nvSpPr>
          <p:cNvPr id="19" name="Rounded Rectangle 94">
            <a:extLst>
              <a:ext uri="{FF2B5EF4-FFF2-40B4-BE49-F238E27FC236}">
                <a16:creationId xmlns:a16="http://schemas.microsoft.com/office/drawing/2014/main" id="{D552FEE6-79B0-46C0-342D-73A6EB5E86A2}"/>
              </a:ext>
            </a:extLst>
          </p:cNvPr>
          <p:cNvSpPr/>
          <p:nvPr/>
        </p:nvSpPr>
        <p:spPr>
          <a:xfrm>
            <a:off x="7068204" y="4171862"/>
            <a:ext cx="1174570" cy="464438"/>
          </a:xfrm>
          <a:prstGeom prst="roundRect">
            <a:avLst/>
          </a:prstGeom>
          <a:solidFill>
            <a:schemeClr val="tx1">
              <a:alpha val="50000"/>
            </a:schemeClr>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100"/>
              </a:spcBef>
              <a:spcAft>
                <a:spcPts val="10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Montserrat" pitchFamily="2" charset="77"/>
                <a:ea typeface="+mn-ea"/>
                <a:cs typeface="+mn-cs"/>
              </a:rPr>
              <a:t>Discover how to create advantage</a:t>
            </a:r>
            <a:endParaRPr kumimoji="0" lang="en-UA" sz="800" b="0" i="0" u="none" strike="noStrike" kern="1200" cap="none" spc="0" normalizeH="0" baseline="0" noProof="0" dirty="0">
              <a:ln>
                <a:noFill/>
              </a:ln>
              <a:solidFill>
                <a:srgbClr val="FFFFFF"/>
              </a:solidFill>
              <a:effectLst/>
              <a:uLnTx/>
              <a:uFillTx/>
              <a:latin typeface="Montserrat" pitchFamily="2" charset="77"/>
              <a:ea typeface="+mn-ea"/>
              <a:cs typeface="+mn-cs"/>
            </a:endParaRPr>
          </a:p>
        </p:txBody>
      </p:sp>
      <p:sp>
        <p:nvSpPr>
          <p:cNvPr id="20" name="Rounded Rectangle 94">
            <a:extLst>
              <a:ext uri="{FF2B5EF4-FFF2-40B4-BE49-F238E27FC236}">
                <a16:creationId xmlns:a16="http://schemas.microsoft.com/office/drawing/2014/main" id="{395D7780-40B1-CEFE-902C-3CFF0C8757E4}"/>
              </a:ext>
            </a:extLst>
          </p:cNvPr>
          <p:cNvSpPr/>
          <p:nvPr/>
        </p:nvSpPr>
        <p:spPr>
          <a:xfrm>
            <a:off x="6188206" y="4904972"/>
            <a:ext cx="1174570" cy="464438"/>
          </a:xfrm>
          <a:prstGeom prst="roundRect">
            <a:avLst/>
          </a:prstGeom>
          <a:solidFill>
            <a:schemeClr val="tx1">
              <a:alpha val="50000"/>
            </a:schemeClr>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100"/>
              </a:spcBef>
              <a:spcAft>
                <a:spcPts val="10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Montserrat" pitchFamily="2" charset="77"/>
                <a:ea typeface="+mn-ea"/>
                <a:cs typeface="+mn-cs"/>
              </a:rPr>
              <a:t>Use attractiveness criteria to assess markets</a:t>
            </a:r>
            <a:endParaRPr kumimoji="0" lang="en-UA" sz="800" b="0" i="0" u="none" strike="noStrike" kern="1200" cap="none" spc="0" normalizeH="0" baseline="0" noProof="0" dirty="0">
              <a:ln>
                <a:noFill/>
              </a:ln>
              <a:solidFill>
                <a:srgbClr val="FFFFFF"/>
              </a:solidFill>
              <a:effectLst/>
              <a:uLnTx/>
              <a:uFillTx/>
              <a:latin typeface="Montserrat" pitchFamily="2" charset="77"/>
              <a:ea typeface="+mn-ea"/>
              <a:cs typeface="+mn-cs"/>
            </a:endParaRPr>
          </a:p>
        </p:txBody>
      </p:sp>
      <p:sp>
        <p:nvSpPr>
          <p:cNvPr id="21" name="Rounded Rectangle 94">
            <a:extLst>
              <a:ext uri="{FF2B5EF4-FFF2-40B4-BE49-F238E27FC236}">
                <a16:creationId xmlns:a16="http://schemas.microsoft.com/office/drawing/2014/main" id="{69676511-E3B2-9B6E-04C8-A34B60CD8976}"/>
              </a:ext>
            </a:extLst>
          </p:cNvPr>
          <p:cNvSpPr/>
          <p:nvPr/>
        </p:nvSpPr>
        <p:spPr>
          <a:xfrm>
            <a:off x="7462057" y="4904972"/>
            <a:ext cx="1174570" cy="464438"/>
          </a:xfrm>
          <a:prstGeom prst="roundRect">
            <a:avLst/>
          </a:prstGeom>
          <a:solidFill>
            <a:schemeClr val="tx1">
              <a:alpha val="50000"/>
            </a:schemeClr>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100"/>
              </a:spcBef>
              <a:spcAft>
                <a:spcPts val="10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Montserrat" pitchFamily="2" charset="77"/>
                <a:ea typeface="+mn-ea"/>
                <a:cs typeface="+mn-cs"/>
              </a:rPr>
              <a:t>Assess the ability to complete in attractive markets</a:t>
            </a:r>
            <a:endParaRPr kumimoji="0" lang="en-UA" sz="800" b="0" i="0" u="none" strike="noStrike" kern="1200" cap="none" spc="0" normalizeH="0" baseline="0" noProof="0" dirty="0">
              <a:ln>
                <a:noFill/>
              </a:ln>
              <a:solidFill>
                <a:srgbClr val="FFFFFF"/>
              </a:solidFill>
              <a:effectLst/>
              <a:uLnTx/>
              <a:uFillTx/>
              <a:latin typeface="Montserrat" pitchFamily="2" charset="77"/>
              <a:ea typeface="+mn-ea"/>
              <a:cs typeface="+mn-cs"/>
            </a:endParaRPr>
          </a:p>
        </p:txBody>
      </p:sp>
      <p:sp>
        <p:nvSpPr>
          <p:cNvPr id="22" name="Rounded Rectangle 94">
            <a:extLst>
              <a:ext uri="{FF2B5EF4-FFF2-40B4-BE49-F238E27FC236}">
                <a16:creationId xmlns:a16="http://schemas.microsoft.com/office/drawing/2014/main" id="{36ADAC96-8DD3-2A20-9175-516E12A75509}"/>
              </a:ext>
            </a:extLst>
          </p:cNvPr>
          <p:cNvSpPr/>
          <p:nvPr/>
        </p:nvSpPr>
        <p:spPr>
          <a:xfrm>
            <a:off x="6679923" y="5475943"/>
            <a:ext cx="1397603" cy="464438"/>
          </a:xfrm>
          <a:prstGeom prst="roundRect">
            <a:avLst/>
          </a:prstGeom>
          <a:solidFill>
            <a:schemeClr val="tx1">
              <a:alpha val="50000"/>
            </a:schemeClr>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100"/>
              </a:spcBef>
              <a:spcAft>
                <a:spcPts val="10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Montserrat" pitchFamily="2" charset="77"/>
                <a:ea typeface="+mn-ea"/>
                <a:cs typeface="+mn-cs"/>
              </a:rPr>
              <a:t>Identify key buying influencers</a:t>
            </a:r>
            <a:endParaRPr kumimoji="0" lang="en-UA" sz="800" b="0" i="0" u="none" strike="noStrike" kern="1200" cap="none" spc="0" normalizeH="0" baseline="0" noProof="0" dirty="0">
              <a:ln>
                <a:noFill/>
              </a:ln>
              <a:solidFill>
                <a:srgbClr val="FFFFFF"/>
              </a:solidFill>
              <a:effectLst/>
              <a:uLnTx/>
              <a:uFillTx/>
              <a:latin typeface="Montserrat" pitchFamily="2" charset="77"/>
              <a:ea typeface="+mn-ea"/>
              <a:cs typeface="+mn-cs"/>
            </a:endParaRPr>
          </a:p>
        </p:txBody>
      </p:sp>
      <p:sp>
        <p:nvSpPr>
          <p:cNvPr id="23" name="Rounded Rectangle 94">
            <a:extLst>
              <a:ext uri="{FF2B5EF4-FFF2-40B4-BE49-F238E27FC236}">
                <a16:creationId xmlns:a16="http://schemas.microsoft.com/office/drawing/2014/main" id="{81E84498-3CBE-5E31-A3E8-8C463964585E}"/>
              </a:ext>
            </a:extLst>
          </p:cNvPr>
          <p:cNvSpPr/>
          <p:nvPr/>
        </p:nvSpPr>
        <p:spPr>
          <a:xfrm>
            <a:off x="9831679" y="4904972"/>
            <a:ext cx="1174570" cy="464438"/>
          </a:xfrm>
          <a:prstGeom prst="round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100"/>
              </a:spcBef>
              <a:spcAft>
                <a:spcPts val="10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Montserrat" pitchFamily="2" charset="77"/>
                <a:ea typeface="+mn-ea"/>
                <a:cs typeface="+mn-cs"/>
              </a:rPr>
              <a:t>Define positioning for target markets</a:t>
            </a:r>
            <a:endParaRPr kumimoji="0" lang="en-UA" sz="800" b="0" i="0" u="none" strike="noStrike" kern="1200" cap="none" spc="0" normalizeH="0" baseline="0" noProof="0" dirty="0">
              <a:ln>
                <a:noFill/>
              </a:ln>
              <a:solidFill>
                <a:srgbClr val="FFFFFF"/>
              </a:solidFill>
              <a:effectLst/>
              <a:uLnTx/>
              <a:uFillTx/>
              <a:latin typeface="Montserrat" pitchFamily="2" charset="77"/>
              <a:ea typeface="+mn-ea"/>
              <a:cs typeface="+mn-cs"/>
            </a:endParaRPr>
          </a:p>
        </p:txBody>
      </p:sp>
      <p:sp>
        <p:nvSpPr>
          <p:cNvPr id="24" name="Rounded Rectangle 94">
            <a:extLst>
              <a:ext uri="{FF2B5EF4-FFF2-40B4-BE49-F238E27FC236}">
                <a16:creationId xmlns:a16="http://schemas.microsoft.com/office/drawing/2014/main" id="{F901FAF4-79AF-6DBE-AB6D-640A713A615E}"/>
              </a:ext>
            </a:extLst>
          </p:cNvPr>
          <p:cNvSpPr/>
          <p:nvPr/>
        </p:nvSpPr>
        <p:spPr>
          <a:xfrm>
            <a:off x="9063012" y="5460850"/>
            <a:ext cx="1174570" cy="464438"/>
          </a:xfrm>
          <a:prstGeom prst="round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100"/>
              </a:spcBef>
              <a:spcAft>
                <a:spcPts val="10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Montserrat" pitchFamily="2" charset="77"/>
                <a:ea typeface="+mn-ea"/>
                <a:cs typeface="+mn-cs"/>
              </a:rPr>
              <a:t>Clarify optimal offering</a:t>
            </a:r>
            <a:endParaRPr kumimoji="0" lang="en-UA" sz="800" b="0" i="0" u="none" strike="noStrike" kern="1200" cap="none" spc="0" normalizeH="0" baseline="0" noProof="0" dirty="0">
              <a:ln>
                <a:noFill/>
              </a:ln>
              <a:solidFill>
                <a:srgbClr val="FFFFFF"/>
              </a:solidFill>
              <a:effectLst/>
              <a:uLnTx/>
              <a:uFillTx/>
              <a:latin typeface="Montserrat" pitchFamily="2" charset="77"/>
              <a:ea typeface="+mn-ea"/>
              <a:cs typeface="+mn-cs"/>
            </a:endParaRPr>
          </a:p>
        </p:txBody>
      </p:sp>
      <p:sp>
        <p:nvSpPr>
          <p:cNvPr id="26" name="Rounded Rectangle 94">
            <a:extLst>
              <a:ext uri="{FF2B5EF4-FFF2-40B4-BE49-F238E27FC236}">
                <a16:creationId xmlns:a16="http://schemas.microsoft.com/office/drawing/2014/main" id="{C5DDAC8E-FA42-C6F5-DD56-06504E71402B}"/>
              </a:ext>
            </a:extLst>
          </p:cNvPr>
          <p:cNvSpPr/>
          <p:nvPr/>
        </p:nvSpPr>
        <p:spPr>
          <a:xfrm>
            <a:off x="4012661" y="3895191"/>
            <a:ext cx="1737883" cy="464438"/>
          </a:xfrm>
          <a:prstGeom prst="round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100"/>
              </a:spcBef>
              <a:spcAft>
                <a:spcPts val="10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Montserrat" pitchFamily="2" charset="77"/>
                <a:ea typeface="+mn-ea"/>
                <a:cs typeface="+mn-cs"/>
              </a:rPr>
              <a:t>Identify qualities of attractive &amp; desirable markets</a:t>
            </a:r>
            <a:endParaRPr kumimoji="0" lang="en-UA" sz="800" b="0" i="0" u="none" strike="noStrike" kern="1200" cap="none" spc="0" normalizeH="0" baseline="0" noProof="0" dirty="0">
              <a:ln>
                <a:noFill/>
              </a:ln>
              <a:solidFill>
                <a:srgbClr val="FFFFFF"/>
              </a:solidFill>
              <a:effectLst/>
              <a:uLnTx/>
              <a:uFillTx/>
              <a:latin typeface="Montserrat" pitchFamily="2" charset="77"/>
              <a:ea typeface="+mn-ea"/>
              <a:cs typeface="+mn-cs"/>
            </a:endParaRPr>
          </a:p>
        </p:txBody>
      </p:sp>
      <p:sp>
        <p:nvSpPr>
          <p:cNvPr id="27" name="Rounded Rectangle 94">
            <a:extLst>
              <a:ext uri="{FF2B5EF4-FFF2-40B4-BE49-F238E27FC236}">
                <a16:creationId xmlns:a16="http://schemas.microsoft.com/office/drawing/2014/main" id="{1313F64B-C32A-2485-93A6-77DAED1C53E5}"/>
              </a:ext>
            </a:extLst>
          </p:cNvPr>
          <p:cNvSpPr/>
          <p:nvPr/>
        </p:nvSpPr>
        <p:spPr>
          <a:xfrm>
            <a:off x="9338741" y="3849582"/>
            <a:ext cx="1415320" cy="464438"/>
          </a:xfrm>
          <a:prstGeom prst="round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100"/>
              </a:spcBef>
              <a:spcAft>
                <a:spcPts val="10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Montserrat" pitchFamily="2" charset="77"/>
                <a:ea typeface="+mn-ea"/>
                <a:cs typeface="+mn-cs"/>
              </a:rPr>
              <a:t>Identify and assess channel options</a:t>
            </a:r>
            <a:endParaRPr kumimoji="0" lang="en-UA" sz="800" b="0" i="0" u="none" strike="noStrike" kern="1200" cap="none" spc="0" normalizeH="0" baseline="0" noProof="0" dirty="0">
              <a:ln>
                <a:noFill/>
              </a:ln>
              <a:solidFill>
                <a:srgbClr val="FFFFFF"/>
              </a:solidFill>
              <a:effectLst/>
              <a:uLnTx/>
              <a:uFillTx/>
              <a:latin typeface="Montserrat" pitchFamily="2" charset="77"/>
              <a:ea typeface="+mn-ea"/>
              <a:cs typeface="+mn-cs"/>
            </a:endParaRPr>
          </a:p>
        </p:txBody>
      </p:sp>
      <p:sp>
        <p:nvSpPr>
          <p:cNvPr id="28" name="Rounded Rectangle 94">
            <a:extLst>
              <a:ext uri="{FF2B5EF4-FFF2-40B4-BE49-F238E27FC236}">
                <a16:creationId xmlns:a16="http://schemas.microsoft.com/office/drawing/2014/main" id="{180D6221-4119-C571-A80D-5A805C127C81}"/>
              </a:ext>
            </a:extLst>
          </p:cNvPr>
          <p:cNvSpPr/>
          <p:nvPr/>
        </p:nvSpPr>
        <p:spPr>
          <a:xfrm>
            <a:off x="9338741" y="2521981"/>
            <a:ext cx="1415320" cy="464438"/>
          </a:xfrm>
          <a:prstGeom prst="round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100"/>
              </a:spcBef>
              <a:spcAft>
                <a:spcPts val="10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Montserrat" pitchFamily="2" charset="77"/>
                <a:ea typeface="+mn-ea"/>
                <a:cs typeface="+mn-cs"/>
              </a:rPr>
              <a:t>Which go-to-market approach is best?</a:t>
            </a:r>
            <a:endParaRPr kumimoji="0" lang="en-UA" sz="800" b="0" i="0" u="none" strike="noStrike" kern="1200" cap="none" spc="0" normalizeH="0" baseline="0" noProof="0" dirty="0">
              <a:ln>
                <a:noFill/>
              </a:ln>
              <a:solidFill>
                <a:srgbClr val="FFFFFF"/>
              </a:solidFill>
              <a:effectLst/>
              <a:uLnTx/>
              <a:uFillTx/>
              <a:latin typeface="Montserrat" pitchFamily="2" charset="77"/>
              <a:ea typeface="+mn-ea"/>
              <a:cs typeface="+mn-cs"/>
            </a:endParaRPr>
          </a:p>
        </p:txBody>
      </p:sp>
      <p:sp>
        <p:nvSpPr>
          <p:cNvPr id="37" name="Rectangle 36">
            <a:extLst>
              <a:ext uri="{FF2B5EF4-FFF2-40B4-BE49-F238E27FC236}">
                <a16:creationId xmlns:a16="http://schemas.microsoft.com/office/drawing/2014/main" id="{9F3798CD-36DA-7734-1C2C-945EC264C353}"/>
              </a:ext>
            </a:extLst>
          </p:cNvPr>
          <p:cNvSpPr/>
          <p:nvPr/>
        </p:nvSpPr>
        <p:spPr>
          <a:xfrm>
            <a:off x="0" y="0"/>
            <a:ext cx="12192000" cy="78735"/>
          </a:xfrm>
          <a:prstGeom prst="rect">
            <a:avLst/>
          </a:prstGeom>
          <a:gradFill>
            <a:gsLst>
              <a:gs pos="0">
                <a:schemeClr val="accent1"/>
              </a:gs>
              <a:gs pos="28000">
                <a:schemeClr val="tx2">
                  <a:lumMod val="40000"/>
                  <a:lumOff val="60000"/>
                </a:schemeClr>
              </a:gs>
              <a:gs pos="61000">
                <a:schemeClr val="accent1">
                  <a:lumMod val="60000"/>
                  <a:lumOff val="4000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Pentagon 1">
            <a:extLst>
              <a:ext uri="{FF2B5EF4-FFF2-40B4-BE49-F238E27FC236}">
                <a16:creationId xmlns:a16="http://schemas.microsoft.com/office/drawing/2014/main" id="{79FC40F8-89C5-5BFD-4183-F77814C3D89C}"/>
              </a:ext>
            </a:extLst>
          </p:cNvPr>
          <p:cNvSpPr/>
          <p:nvPr/>
        </p:nvSpPr>
        <p:spPr>
          <a:xfrm>
            <a:off x="836614" y="1467525"/>
            <a:ext cx="2807630" cy="632567"/>
          </a:xfrm>
          <a:prstGeom prst="homePlat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hevron 2">
            <a:extLst>
              <a:ext uri="{FF2B5EF4-FFF2-40B4-BE49-F238E27FC236}">
                <a16:creationId xmlns:a16="http://schemas.microsoft.com/office/drawing/2014/main" id="{813AA996-3F6C-2AB1-52B4-E2D202507098}"/>
              </a:ext>
            </a:extLst>
          </p:cNvPr>
          <p:cNvSpPr/>
          <p:nvPr/>
        </p:nvSpPr>
        <p:spPr>
          <a:xfrm>
            <a:off x="3489717" y="1467525"/>
            <a:ext cx="2812731" cy="632567"/>
          </a:xfrm>
          <a:prstGeom prst="chevron">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Chevron 3">
            <a:extLst>
              <a:ext uri="{FF2B5EF4-FFF2-40B4-BE49-F238E27FC236}">
                <a16:creationId xmlns:a16="http://schemas.microsoft.com/office/drawing/2014/main" id="{6C8CE0A9-3265-BC84-BF29-91F2AB6259C6}"/>
              </a:ext>
            </a:extLst>
          </p:cNvPr>
          <p:cNvSpPr/>
          <p:nvPr/>
        </p:nvSpPr>
        <p:spPr>
          <a:xfrm>
            <a:off x="6147924" y="1467525"/>
            <a:ext cx="2809956" cy="632567"/>
          </a:xfrm>
          <a:prstGeom prst="chevron">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Chevron 4">
            <a:extLst>
              <a:ext uri="{FF2B5EF4-FFF2-40B4-BE49-F238E27FC236}">
                <a16:creationId xmlns:a16="http://schemas.microsoft.com/office/drawing/2014/main" id="{1A34CDAF-498D-484C-1BDA-712B64DF5098}"/>
              </a:ext>
            </a:extLst>
          </p:cNvPr>
          <p:cNvSpPr/>
          <p:nvPr/>
        </p:nvSpPr>
        <p:spPr>
          <a:xfrm>
            <a:off x="8806129" y="1467525"/>
            <a:ext cx="2546084" cy="632567"/>
          </a:xfrm>
          <a:prstGeom prst="chevron">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2" name="Content Placeholder 9">
            <a:extLst>
              <a:ext uri="{FF2B5EF4-FFF2-40B4-BE49-F238E27FC236}">
                <a16:creationId xmlns:a16="http://schemas.microsoft.com/office/drawing/2014/main" id="{EA76F5B6-19A1-CE38-D526-09EBC890866A}"/>
              </a:ext>
            </a:extLst>
          </p:cNvPr>
          <p:cNvSpPr txBox="1">
            <a:spLocks/>
          </p:cNvSpPr>
          <p:nvPr/>
        </p:nvSpPr>
        <p:spPr>
          <a:xfrm>
            <a:off x="1107560" y="1636585"/>
            <a:ext cx="1529817" cy="294444"/>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400"/>
              </a:spcBef>
              <a:spcAft>
                <a:spcPts val="40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8CA0EC"/>
                </a:solidFill>
                <a:effectLst/>
                <a:uLnTx/>
                <a:uFillTx/>
                <a:latin typeface="Montserrat" pitchFamily="2" charset="77"/>
                <a:ea typeface="+mn-ea"/>
                <a:cs typeface="+mn-cs"/>
              </a:rPr>
              <a:t>PROVOCATION</a:t>
            </a:r>
            <a:endParaRPr kumimoji="0" lang="en-UA" sz="1200" b="1" i="0" u="none" strike="noStrike" kern="1200" cap="none" spc="0" normalizeH="0" baseline="0" noProof="0" dirty="0">
              <a:ln>
                <a:noFill/>
              </a:ln>
              <a:solidFill>
                <a:srgbClr val="8CA0EC"/>
              </a:solidFill>
              <a:effectLst/>
              <a:uLnTx/>
              <a:uFillTx/>
              <a:latin typeface="Montserrat" pitchFamily="2" charset="77"/>
              <a:ea typeface="+mn-ea"/>
              <a:cs typeface="+mn-cs"/>
            </a:endParaRPr>
          </a:p>
        </p:txBody>
      </p:sp>
      <p:sp>
        <p:nvSpPr>
          <p:cNvPr id="35" name="Content Placeholder 9">
            <a:extLst>
              <a:ext uri="{FF2B5EF4-FFF2-40B4-BE49-F238E27FC236}">
                <a16:creationId xmlns:a16="http://schemas.microsoft.com/office/drawing/2014/main" id="{F535B0FE-088A-F173-EAEE-E9564E495BA0}"/>
              </a:ext>
            </a:extLst>
          </p:cNvPr>
          <p:cNvSpPr txBox="1">
            <a:spLocks/>
          </p:cNvSpPr>
          <p:nvPr/>
        </p:nvSpPr>
        <p:spPr>
          <a:xfrm>
            <a:off x="4045115" y="1636585"/>
            <a:ext cx="1346967" cy="294444"/>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400"/>
              </a:spcBef>
              <a:spcAft>
                <a:spcPts val="40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8CA0EC"/>
                </a:solidFill>
                <a:effectLst/>
                <a:uLnTx/>
                <a:uFillTx/>
                <a:latin typeface="Montserrat" pitchFamily="2" charset="77"/>
                <a:ea typeface="+mn-ea"/>
                <a:cs typeface="+mn-cs"/>
              </a:rPr>
              <a:t>DISCOVERY</a:t>
            </a:r>
            <a:endParaRPr kumimoji="0" lang="en-UA" sz="1200" b="1" i="0" u="none" strike="noStrike" kern="1200" cap="none" spc="0" normalizeH="0" baseline="0" noProof="0" dirty="0">
              <a:ln>
                <a:noFill/>
              </a:ln>
              <a:solidFill>
                <a:srgbClr val="8CA0EC"/>
              </a:solidFill>
              <a:effectLst/>
              <a:uLnTx/>
              <a:uFillTx/>
              <a:latin typeface="Montserrat" pitchFamily="2" charset="77"/>
              <a:ea typeface="+mn-ea"/>
              <a:cs typeface="+mn-cs"/>
            </a:endParaRPr>
          </a:p>
        </p:txBody>
      </p:sp>
      <p:sp>
        <p:nvSpPr>
          <p:cNvPr id="38" name="Content Placeholder 9">
            <a:extLst>
              <a:ext uri="{FF2B5EF4-FFF2-40B4-BE49-F238E27FC236}">
                <a16:creationId xmlns:a16="http://schemas.microsoft.com/office/drawing/2014/main" id="{B0B22A44-5670-7FE6-B1AD-1E2051227489}"/>
              </a:ext>
            </a:extLst>
          </p:cNvPr>
          <p:cNvSpPr txBox="1">
            <a:spLocks/>
          </p:cNvSpPr>
          <p:nvPr/>
        </p:nvSpPr>
        <p:spPr>
          <a:xfrm>
            <a:off x="6700770" y="1636585"/>
            <a:ext cx="1346967" cy="294444"/>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400"/>
              </a:spcBef>
              <a:spcAft>
                <a:spcPts val="40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8CA0EC"/>
                </a:solidFill>
                <a:effectLst/>
                <a:uLnTx/>
                <a:uFillTx/>
                <a:latin typeface="Montserrat" pitchFamily="2" charset="77"/>
                <a:ea typeface="+mn-ea"/>
                <a:cs typeface="+mn-cs"/>
              </a:rPr>
              <a:t>DIAGNOSTIC</a:t>
            </a:r>
            <a:endParaRPr kumimoji="0" lang="en-UA" sz="1200" b="1" i="0" u="none" strike="noStrike" kern="1200" cap="none" spc="0" normalizeH="0" baseline="0" noProof="0" dirty="0">
              <a:ln>
                <a:noFill/>
              </a:ln>
              <a:solidFill>
                <a:srgbClr val="8CA0EC"/>
              </a:solidFill>
              <a:effectLst/>
              <a:uLnTx/>
              <a:uFillTx/>
              <a:latin typeface="Montserrat" pitchFamily="2" charset="77"/>
              <a:ea typeface="+mn-ea"/>
              <a:cs typeface="+mn-cs"/>
            </a:endParaRPr>
          </a:p>
        </p:txBody>
      </p:sp>
      <p:sp>
        <p:nvSpPr>
          <p:cNvPr id="39" name="Content Placeholder 9">
            <a:extLst>
              <a:ext uri="{FF2B5EF4-FFF2-40B4-BE49-F238E27FC236}">
                <a16:creationId xmlns:a16="http://schemas.microsoft.com/office/drawing/2014/main" id="{11FE7690-A647-01F6-A465-FBA7B3E5D3E8}"/>
              </a:ext>
            </a:extLst>
          </p:cNvPr>
          <p:cNvSpPr txBox="1">
            <a:spLocks/>
          </p:cNvSpPr>
          <p:nvPr/>
        </p:nvSpPr>
        <p:spPr>
          <a:xfrm>
            <a:off x="9371760" y="1636585"/>
            <a:ext cx="1393685" cy="294444"/>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400"/>
              </a:spcBef>
              <a:spcAft>
                <a:spcPts val="40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8CA0EC"/>
                </a:solidFill>
                <a:effectLst/>
                <a:uLnTx/>
                <a:uFillTx/>
                <a:latin typeface="Montserrat" pitchFamily="2" charset="77"/>
                <a:ea typeface="+mn-ea"/>
                <a:cs typeface="+mn-cs"/>
              </a:rPr>
              <a:t>DESIGN</a:t>
            </a:r>
            <a:endParaRPr kumimoji="0" lang="en-UA" sz="1200" b="1" i="0" u="none" strike="noStrike" kern="1200" cap="none" spc="0" normalizeH="0" baseline="0" noProof="0" dirty="0">
              <a:ln>
                <a:noFill/>
              </a:ln>
              <a:solidFill>
                <a:srgbClr val="8CA0EC"/>
              </a:solidFill>
              <a:effectLst/>
              <a:uLnTx/>
              <a:uFillTx/>
              <a:latin typeface="Montserrat" pitchFamily="2" charset="77"/>
              <a:ea typeface="+mn-ea"/>
              <a:cs typeface="+mn-cs"/>
            </a:endParaRPr>
          </a:p>
        </p:txBody>
      </p:sp>
      <p:sp>
        <p:nvSpPr>
          <p:cNvPr id="40" name="Graphic 23">
            <a:extLst>
              <a:ext uri="{FF2B5EF4-FFF2-40B4-BE49-F238E27FC236}">
                <a16:creationId xmlns:a16="http://schemas.microsoft.com/office/drawing/2014/main" id="{B9AE51E9-BC72-22FC-4CD4-783AA9921BEC}"/>
              </a:ext>
            </a:extLst>
          </p:cNvPr>
          <p:cNvSpPr/>
          <p:nvPr/>
        </p:nvSpPr>
        <p:spPr>
          <a:xfrm rot="10800000">
            <a:off x="3306312" y="1626689"/>
            <a:ext cx="157144" cy="314239"/>
          </a:xfrm>
          <a:custGeom>
            <a:avLst/>
            <a:gdLst>
              <a:gd name="connsiteX0" fmla="*/ 306229 w 306228"/>
              <a:gd name="connsiteY0" fmla="*/ 612362 h 612362"/>
              <a:gd name="connsiteX1" fmla="*/ 0 w 306228"/>
              <a:gd name="connsiteY1" fmla="*/ 306134 h 612362"/>
              <a:gd name="connsiteX2" fmla="*/ 306229 w 306228"/>
              <a:gd name="connsiteY2" fmla="*/ 0 h 612362"/>
            </a:gdLst>
            <a:ahLst/>
            <a:cxnLst>
              <a:cxn ang="0">
                <a:pos x="connsiteX0" y="connsiteY0"/>
              </a:cxn>
              <a:cxn ang="0">
                <a:pos x="connsiteX1" y="connsiteY1"/>
              </a:cxn>
              <a:cxn ang="0">
                <a:pos x="connsiteX2" y="connsiteY2"/>
              </a:cxn>
            </a:cxnLst>
            <a:rect l="l" t="t" r="r" b="b"/>
            <a:pathLst>
              <a:path w="306228" h="612362">
                <a:moveTo>
                  <a:pt x="306229" y="612362"/>
                </a:moveTo>
                <a:lnTo>
                  <a:pt x="0" y="306134"/>
                </a:lnTo>
                <a:lnTo>
                  <a:pt x="306229" y="0"/>
                </a:lnTo>
              </a:path>
            </a:pathLst>
          </a:custGeom>
          <a:noFill/>
          <a:ln w="9525" cap="rnd">
            <a:solidFill>
              <a:schemeClr val="bg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2002E"/>
              </a:solidFill>
              <a:effectLst/>
              <a:uLnTx/>
              <a:uFillTx/>
              <a:latin typeface="Calibri" panose="020F0502020204030204"/>
              <a:ea typeface="+mn-ea"/>
              <a:cs typeface="+mn-cs"/>
            </a:endParaRPr>
          </a:p>
        </p:txBody>
      </p:sp>
      <p:sp>
        <p:nvSpPr>
          <p:cNvPr id="41" name="Graphic 23">
            <a:extLst>
              <a:ext uri="{FF2B5EF4-FFF2-40B4-BE49-F238E27FC236}">
                <a16:creationId xmlns:a16="http://schemas.microsoft.com/office/drawing/2014/main" id="{05A00C35-66D5-0536-57F7-4111A7206343}"/>
              </a:ext>
            </a:extLst>
          </p:cNvPr>
          <p:cNvSpPr/>
          <p:nvPr/>
        </p:nvSpPr>
        <p:spPr>
          <a:xfrm rot="10800000">
            <a:off x="5951054" y="1626689"/>
            <a:ext cx="157144" cy="314239"/>
          </a:xfrm>
          <a:custGeom>
            <a:avLst/>
            <a:gdLst>
              <a:gd name="connsiteX0" fmla="*/ 306229 w 306228"/>
              <a:gd name="connsiteY0" fmla="*/ 612362 h 612362"/>
              <a:gd name="connsiteX1" fmla="*/ 0 w 306228"/>
              <a:gd name="connsiteY1" fmla="*/ 306134 h 612362"/>
              <a:gd name="connsiteX2" fmla="*/ 306229 w 306228"/>
              <a:gd name="connsiteY2" fmla="*/ 0 h 612362"/>
            </a:gdLst>
            <a:ahLst/>
            <a:cxnLst>
              <a:cxn ang="0">
                <a:pos x="connsiteX0" y="connsiteY0"/>
              </a:cxn>
              <a:cxn ang="0">
                <a:pos x="connsiteX1" y="connsiteY1"/>
              </a:cxn>
              <a:cxn ang="0">
                <a:pos x="connsiteX2" y="connsiteY2"/>
              </a:cxn>
            </a:cxnLst>
            <a:rect l="l" t="t" r="r" b="b"/>
            <a:pathLst>
              <a:path w="306228" h="612362">
                <a:moveTo>
                  <a:pt x="306229" y="612362"/>
                </a:moveTo>
                <a:lnTo>
                  <a:pt x="0" y="306134"/>
                </a:lnTo>
                <a:lnTo>
                  <a:pt x="306229" y="0"/>
                </a:lnTo>
              </a:path>
            </a:pathLst>
          </a:custGeom>
          <a:noFill/>
          <a:ln w="9525" cap="rnd">
            <a:solidFill>
              <a:schemeClr val="bg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2002E"/>
              </a:solidFill>
              <a:effectLst/>
              <a:uLnTx/>
              <a:uFillTx/>
              <a:latin typeface="Calibri" panose="020F0502020204030204"/>
              <a:ea typeface="+mn-ea"/>
              <a:cs typeface="+mn-cs"/>
            </a:endParaRPr>
          </a:p>
        </p:txBody>
      </p:sp>
      <p:sp>
        <p:nvSpPr>
          <p:cNvPr id="42" name="Graphic 23">
            <a:extLst>
              <a:ext uri="{FF2B5EF4-FFF2-40B4-BE49-F238E27FC236}">
                <a16:creationId xmlns:a16="http://schemas.microsoft.com/office/drawing/2014/main" id="{D08F739A-834D-B3B1-117B-97013A185AA4}"/>
              </a:ext>
            </a:extLst>
          </p:cNvPr>
          <p:cNvSpPr/>
          <p:nvPr/>
        </p:nvSpPr>
        <p:spPr>
          <a:xfrm rot="10800000">
            <a:off x="8619302" y="1626689"/>
            <a:ext cx="157144" cy="314239"/>
          </a:xfrm>
          <a:custGeom>
            <a:avLst/>
            <a:gdLst>
              <a:gd name="connsiteX0" fmla="*/ 306229 w 306228"/>
              <a:gd name="connsiteY0" fmla="*/ 612362 h 612362"/>
              <a:gd name="connsiteX1" fmla="*/ 0 w 306228"/>
              <a:gd name="connsiteY1" fmla="*/ 306134 h 612362"/>
              <a:gd name="connsiteX2" fmla="*/ 306229 w 306228"/>
              <a:gd name="connsiteY2" fmla="*/ 0 h 612362"/>
            </a:gdLst>
            <a:ahLst/>
            <a:cxnLst>
              <a:cxn ang="0">
                <a:pos x="connsiteX0" y="connsiteY0"/>
              </a:cxn>
              <a:cxn ang="0">
                <a:pos x="connsiteX1" y="connsiteY1"/>
              </a:cxn>
              <a:cxn ang="0">
                <a:pos x="connsiteX2" y="connsiteY2"/>
              </a:cxn>
            </a:cxnLst>
            <a:rect l="l" t="t" r="r" b="b"/>
            <a:pathLst>
              <a:path w="306228" h="612362">
                <a:moveTo>
                  <a:pt x="306229" y="612362"/>
                </a:moveTo>
                <a:lnTo>
                  <a:pt x="0" y="306134"/>
                </a:lnTo>
                <a:lnTo>
                  <a:pt x="306229" y="0"/>
                </a:lnTo>
              </a:path>
            </a:pathLst>
          </a:custGeom>
          <a:noFill/>
          <a:ln w="9525" cap="rnd">
            <a:solidFill>
              <a:schemeClr val="bg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2002E"/>
              </a:solidFill>
              <a:effectLst/>
              <a:uLnTx/>
              <a:uFillTx/>
              <a:latin typeface="Calibri" panose="020F0502020204030204"/>
              <a:ea typeface="+mn-ea"/>
              <a:cs typeface="+mn-cs"/>
            </a:endParaRPr>
          </a:p>
        </p:txBody>
      </p:sp>
      <p:sp>
        <p:nvSpPr>
          <p:cNvPr id="43" name="Graphic 23">
            <a:extLst>
              <a:ext uri="{FF2B5EF4-FFF2-40B4-BE49-F238E27FC236}">
                <a16:creationId xmlns:a16="http://schemas.microsoft.com/office/drawing/2014/main" id="{3E76473E-2236-95C9-E55D-2654E4590997}"/>
              </a:ext>
            </a:extLst>
          </p:cNvPr>
          <p:cNvSpPr/>
          <p:nvPr/>
        </p:nvSpPr>
        <p:spPr>
          <a:xfrm rot="10800000">
            <a:off x="11006249" y="1626689"/>
            <a:ext cx="157144" cy="314239"/>
          </a:xfrm>
          <a:custGeom>
            <a:avLst/>
            <a:gdLst>
              <a:gd name="connsiteX0" fmla="*/ 306229 w 306228"/>
              <a:gd name="connsiteY0" fmla="*/ 612362 h 612362"/>
              <a:gd name="connsiteX1" fmla="*/ 0 w 306228"/>
              <a:gd name="connsiteY1" fmla="*/ 306134 h 612362"/>
              <a:gd name="connsiteX2" fmla="*/ 306229 w 306228"/>
              <a:gd name="connsiteY2" fmla="*/ 0 h 612362"/>
            </a:gdLst>
            <a:ahLst/>
            <a:cxnLst>
              <a:cxn ang="0">
                <a:pos x="connsiteX0" y="connsiteY0"/>
              </a:cxn>
              <a:cxn ang="0">
                <a:pos x="connsiteX1" y="connsiteY1"/>
              </a:cxn>
              <a:cxn ang="0">
                <a:pos x="connsiteX2" y="connsiteY2"/>
              </a:cxn>
            </a:cxnLst>
            <a:rect l="l" t="t" r="r" b="b"/>
            <a:pathLst>
              <a:path w="306228" h="612362">
                <a:moveTo>
                  <a:pt x="306229" y="612362"/>
                </a:moveTo>
                <a:lnTo>
                  <a:pt x="0" y="306134"/>
                </a:lnTo>
                <a:lnTo>
                  <a:pt x="306229" y="0"/>
                </a:lnTo>
              </a:path>
            </a:pathLst>
          </a:custGeom>
          <a:noFill/>
          <a:ln w="9525" cap="rnd">
            <a:solidFill>
              <a:schemeClr val="bg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2002E"/>
              </a:solidFill>
              <a:effectLst/>
              <a:uLnTx/>
              <a:uFillTx/>
              <a:latin typeface="Calibri" panose="020F0502020204030204"/>
              <a:ea typeface="+mn-ea"/>
              <a:cs typeface="+mn-cs"/>
            </a:endParaRPr>
          </a:p>
        </p:txBody>
      </p:sp>
      <p:sp>
        <p:nvSpPr>
          <p:cNvPr id="48" name="Title 1">
            <a:extLst>
              <a:ext uri="{FF2B5EF4-FFF2-40B4-BE49-F238E27FC236}">
                <a16:creationId xmlns:a16="http://schemas.microsoft.com/office/drawing/2014/main" id="{DE6B9994-3324-8A38-F682-9C297A9414B6}"/>
              </a:ext>
            </a:extLst>
          </p:cNvPr>
          <p:cNvSpPr txBox="1">
            <a:spLocks/>
          </p:cNvSpPr>
          <p:nvPr/>
        </p:nvSpPr>
        <p:spPr>
          <a:xfrm>
            <a:off x="838200" y="717239"/>
            <a:ext cx="10515600" cy="914074"/>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r>
              <a:rPr lang="en-GB" sz="2200" dirty="0"/>
              <a:t>GTM PLANNING </a:t>
            </a:r>
            <a:r>
              <a:rPr lang="en-GB" sz="2200" b="0" dirty="0"/>
              <a:t>(KANBAN)</a:t>
            </a:r>
            <a:endParaRPr lang="en-UA" sz="2200" b="0" dirty="0"/>
          </a:p>
        </p:txBody>
      </p:sp>
    </p:spTree>
    <p:extLst>
      <p:ext uri="{BB962C8B-B14F-4D97-AF65-F5344CB8AC3E}">
        <p14:creationId xmlns:p14="http://schemas.microsoft.com/office/powerpoint/2010/main" val="19897830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A87435-3541-8606-8C5D-A67DD268D11E}"/>
              </a:ext>
            </a:extLst>
          </p:cNvPr>
          <p:cNvPicPr>
            <a:picLocks noChangeAspect="1"/>
          </p:cNvPicPr>
          <p:nvPr/>
        </p:nvPicPr>
        <p:blipFill>
          <a:blip r:embed="rId3">
            <a:alphaModFix amt="60000"/>
          </a:blip>
          <a:srcRect/>
          <a:stretch/>
        </p:blipFill>
        <p:spPr>
          <a:xfrm rot="6799754" flipH="1">
            <a:off x="6800717" y="-2737081"/>
            <a:ext cx="8044076" cy="8044076"/>
          </a:xfrm>
          <a:prstGeom prst="rect">
            <a:avLst/>
          </a:prstGeom>
        </p:spPr>
      </p:pic>
      <p:pic>
        <p:nvPicPr>
          <p:cNvPr id="3" name="Picture 2">
            <a:extLst>
              <a:ext uri="{FF2B5EF4-FFF2-40B4-BE49-F238E27FC236}">
                <a16:creationId xmlns:a16="http://schemas.microsoft.com/office/drawing/2014/main" id="{C717E773-D5FB-01C0-A53D-7B74ADE087B8}"/>
              </a:ext>
            </a:extLst>
          </p:cNvPr>
          <p:cNvPicPr>
            <a:picLocks noChangeAspect="1"/>
          </p:cNvPicPr>
          <p:nvPr/>
        </p:nvPicPr>
        <p:blipFill>
          <a:blip r:embed="rId4">
            <a:alphaModFix amt="67000"/>
          </a:blip>
          <a:srcRect/>
          <a:stretch/>
        </p:blipFill>
        <p:spPr>
          <a:xfrm rot="6712822">
            <a:off x="-3984946" y="1386491"/>
            <a:ext cx="7540932" cy="7540932"/>
          </a:xfrm>
          <a:prstGeom prst="rect">
            <a:avLst/>
          </a:prstGeom>
        </p:spPr>
      </p:pic>
      <p:sp>
        <p:nvSpPr>
          <p:cNvPr id="5" name="Rounded Rectangle 4">
            <a:extLst>
              <a:ext uri="{FF2B5EF4-FFF2-40B4-BE49-F238E27FC236}">
                <a16:creationId xmlns:a16="http://schemas.microsoft.com/office/drawing/2014/main" id="{8EAEA64D-4F7F-2BB9-FCC4-B910E31E0625}"/>
              </a:ext>
            </a:extLst>
          </p:cNvPr>
          <p:cNvSpPr/>
          <p:nvPr/>
        </p:nvSpPr>
        <p:spPr>
          <a:xfrm>
            <a:off x="1193598" y="1621611"/>
            <a:ext cx="9760945" cy="4375698"/>
          </a:xfrm>
          <a:prstGeom prst="roundRect">
            <a:avLst>
              <a:gd name="adj" fmla="val 7764"/>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Rounded Rectangle 5">
            <a:extLst>
              <a:ext uri="{FF2B5EF4-FFF2-40B4-BE49-F238E27FC236}">
                <a16:creationId xmlns:a16="http://schemas.microsoft.com/office/drawing/2014/main" id="{2BFE92BB-7D50-8DD9-C474-44FA736EAAF0}"/>
              </a:ext>
            </a:extLst>
          </p:cNvPr>
          <p:cNvSpPr/>
          <p:nvPr/>
        </p:nvSpPr>
        <p:spPr>
          <a:xfrm>
            <a:off x="1605469" y="2008745"/>
            <a:ext cx="8937195" cy="3553401"/>
          </a:xfrm>
          <a:prstGeom prst="roundRect">
            <a:avLst>
              <a:gd name="adj" fmla="val 5004"/>
            </a:avLst>
          </a:prstGeom>
          <a:solidFill>
            <a:schemeClr val="tx1">
              <a:alpha val="51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B3FE7F-2A8D-F414-AFCF-456CFAE5A6F3}"/>
              </a:ext>
            </a:extLst>
          </p:cNvPr>
          <p:cNvSpPr>
            <a:spLocks noGrp="1"/>
          </p:cNvSpPr>
          <p:nvPr>
            <p:ph type="title"/>
          </p:nvPr>
        </p:nvSpPr>
        <p:spPr>
          <a:xfrm>
            <a:off x="1173604" y="717239"/>
            <a:ext cx="9732219" cy="914074"/>
          </a:xfrm>
        </p:spPr>
        <p:txBody>
          <a:bodyPr/>
          <a:lstStyle/>
          <a:p>
            <a:r>
              <a:rPr lang="en-GB" sz="2200" dirty="0"/>
              <a:t>MARKET FIT (RETENTION ANALYSIS)</a:t>
            </a:r>
          </a:p>
        </p:txBody>
      </p:sp>
      <p:sp>
        <p:nvSpPr>
          <p:cNvPr id="19" name="Rectangle 18">
            <a:extLst>
              <a:ext uri="{FF2B5EF4-FFF2-40B4-BE49-F238E27FC236}">
                <a16:creationId xmlns:a16="http://schemas.microsoft.com/office/drawing/2014/main" id="{578E8798-5CE9-C97F-0E4D-5EFC47EB25B3}"/>
              </a:ext>
            </a:extLst>
          </p:cNvPr>
          <p:cNvSpPr/>
          <p:nvPr/>
        </p:nvSpPr>
        <p:spPr>
          <a:xfrm>
            <a:off x="0" y="0"/>
            <a:ext cx="12192000" cy="78735"/>
          </a:xfrm>
          <a:prstGeom prst="rect">
            <a:avLst/>
          </a:prstGeom>
          <a:gradFill>
            <a:gsLst>
              <a:gs pos="0">
                <a:schemeClr val="accent1"/>
              </a:gs>
              <a:gs pos="28000">
                <a:schemeClr val="tx2">
                  <a:lumMod val="40000"/>
                  <a:lumOff val="60000"/>
                </a:schemeClr>
              </a:gs>
              <a:gs pos="61000">
                <a:schemeClr val="accent1">
                  <a:lumMod val="60000"/>
                  <a:lumOff val="4000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594F6EEC-8595-A651-9A77-1EC2EDCD0EC6}"/>
              </a:ext>
            </a:extLst>
          </p:cNvPr>
          <p:cNvSpPr txBox="1"/>
          <p:nvPr/>
        </p:nvSpPr>
        <p:spPr>
          <a:xfrm rot="16200000">
            <a:off x="-366879" y="3641799"/>
            <a:ext cx="3553403" cy="287294"/>
          </a:xfrm>
          <a:prstGeom prst="rect">
            <a:avLst/>
          </a:prstGeom>
          <a:noFill/>
        </p:spPr>
        <p:txBody>
          <a:bodyPr wrap="square" lIns="0" r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70F2">
                    <a:lumMod val="60000"/>
                    <a:lumOff val="40000"/>
                  </a:srgbClr>
                </a:solidFill>
                <a:effectLst/>
                <a:uLnTx/>
                <a:uFillTx/>
                <a:latin typeface="Montserrat" panose="00000500000000000000" pitchFamily="50" charset="0"/>
                <a:ea typeface="+mn-ea"/>
                <a:cs typeface="+mn-cs"/>
              </a:rPr>
              <a:t>% ACTIVE USER</a:t>
            </a:r>
          </a:p>
        </p:txBody>
      </p:sp>
      <p:sp>
        <p:nvSpPr>
          <p:cNvPr id="13" name="TextBox 12">
            <a:extLst>
              <a:ext uri="{FF2B5EF4-FFF2-40B4-BE49-F238E27FC236}">
                <a16:creationId xmlns:a16="http://schemas.microsoft.com/office/drawing/2014/main" id="{1FA63D2A-F424-21BC-76F3-5522833F56E9}"/>
              </a:ext>
            </a:extLst>
          </p:cNvPr>
          <p:cNvSpPr txBox="1"/>
          <p:nvPr/>
        </p:nvSpPr>
        <p:spPr>
          <a:xfrm>
            <a:off x="1605470" y="5659149"/>
            <a:ext cx="8937194" cy="287294"/>
          </a:xfrm>
          <a:prstGeom prst="rect">
            <a:avLst/>
          </a:prstGeom>
          <a:noFill/>
        </p:spPr>
        <p:txBody>
          <a:bodyPr wrap="square" lIns="0" r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70F2">
                    <a:lumMod val="60000"/>
                    <a:lumOff val="40000"/>
                  </a:srgbClr>
                </a:solidFill>
                <a:effectLst/>
                <a:uLnTx/>
                <a:uFillTx/>
                <a:latin typeface="Montserrat" panose="00000500000000000000" pitchFamily="50" charset="0"/>
                <a:ea typeface="+mn-ea"/>
                <a:cs typeface="+mn-cs"/>
              </a:rPr>
              <a:t>TIME</a:t>
            </a:r>
          </a:p>
        </p:txBody>
      </p:sp>
      <p:grpSp>
        <p:nvGrpSpPr>
          <p:cNvPr id="14" name="Group 13">
            <a:extLst>
              <a:ext uri="{FF2B5EF4-FFF2-40B4-BE49-F238E27FC236}">
                <a16:creationId xmlns:a16="http://schemas.microsoft.com/office/drawing/2014/main" id="{93F89C0F-BB62-1890-FC2C-1FBE038726D7}"/>
              </a:ext>
            </a:extLst>
          </p:cNvPr>
          <p:cNvGrpSpPr/>
          <p:nvPr/>
        </p:nvGrpSpPr>
        <p:grpSpPr>
          <a:xfrm>
            <a:off x="1824165" y="2269817"/>
            <a:ext cx="8505168" cy="2932161"/>
            <a:chOff x="1869250" y="2215211"/>
            <a:chExt cx="8471083" cy="2932161"/>
          </a:xfrm>
        </p:grpSpPr>
        <p:cxnSp>
          <p:nvCxnSpPr>
            <p:cNvPr id="8" name="Straight Connector 7">
              <a:extLst>
                <a:ext uri="{FF2B5EF4-FFF2-40B4-BE49-F238E27FC236}">
                  <a16:creationId xmlns:a16="http://schemas.microsoft.com/office/drawing/2014/main" id="{97804FF3-7274-58C4-C04A-8DEA18D795AB}"/>
                </a:ext>
              </a:extLst>
            </p:cNvPr>
            <p:cNvCxnSpPr>
              <a:cxnSpLocks/>
            </p:cNvCxnSpPr>
            <p:nvPr/>
          </p:nvCxnSpPr>
          <p:spPr>
            <a:xfrm>
              <a:off x="1869250" y="5147372"/>
              <a:ext cx="8471083" cy="0"/>
            </a:xfrm>
            <a:prstGeom prst="line">
              <a:avLst/>
            </a:prstGeom>
            <a:ln w="6350">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4D2688E-AC4A-E2FF-C08F-4F621F047A19}"/>
                </a:ext>
              </a:extLst>
            </p:cNvPr>
            <p:cNvCxnSpPr>
              <a:cxnSpLocks/>
            </p:cNvCxnSpPr>
            <p:nvPr/>
          </p:nvCxnSpPr>
          <p:spPr>
            <a:xfrm>
              <a:off x="1869250" y="4421917"/>
              <a:ext cx="8471083" cy="0"/>
            </a:xfrm>
            <a:prstGeom prst="line">
              <a:avLst/>
            </a:prstGeom>
            <a:ln w="6350">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7E21E1D-1E30-4183-2B94-56A3C7A6DB77}"/>
                </a:ext>
              </a:extLst>
            </p:cNvPr>
            <p:cNvCxnSpPr>
              <a:cxnSpLocks/>
            </p:cNvCxnSpPr>
            <p:nvPr/>
          </p:nvCxnSpPr>
          <p:spPr>
            <a:xfrm>
              <a:off x="1869250" y="3686348"/>
              <a:ext cx="8471083" cy="0"/>
            </a:xfrm>
            <a:prstGeom prst="line">
              <a:avLst/>
            </a:prstGeom>
            <a:ln w="6350">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F5DDBA5-A7AF-1CEA-6AD6-0B29923A612B}"/>
                </a:ext>
              </a:extLst>
            </p:cNvPr>
            <p:cNvCxnSpPr>
              <a:cxnSpLocks/>
            </p:cNvCxnSpPr>
            <p:nvPr/>
          </p:nvCxnSpPr>
          <p:spPr>
            <a:xfrm>
              <a:off x="1869250" y="2950780"/>
              <a:ext cx="8471083" cy="0"/>
            </a:xfrm>
            <a:prstGeom prst="line">
              <a:avLst/>
            </a:prstGeom>
            <a:ln w="6350">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BEE0AD0-9E44-52CC-2244-449D270AD117}"/>
                </a:ext>
              </a:extLst>
            </p:cNvPr>
            <p:cNvCxnSpPr>
              <a:cxnSpLocks/>
            </p:cNvCxnSpPr>
            <p:nvPr/>
          </p:nvCxnSpPr>
          <p:spPr>
            <a:xfrm>
              <a:off x="1869250" y="2215211"/>
              <a:ext cx="8471083" cy="0"/>
            </a:xfrm>
            <a:prstGeom prst="line">
              <a:avLst/>
            </a:prstGeom>
            <a:ln w="6350">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F5EC1DCA-1C35-5419-E06F-B7A0D0CA4278}"/>
              </a:ext>
            </a:extLst>
          </p:cNvPr>
          <p:cNvGrpSpPr/>
          <p:nvPr/>
        </p:nvGrpSpPr>
        <p:grpSpPr>
          <a:xfrm>
            <a:off x="3803990" y="5152417"/>
            <a:ext cx="6632008" cy="420626"/>
            <a:chOff x="3803990" y="5152417"/>
            <a:chExt cx="6632008" cy="420626"/>
          </a:xfrm>
        </p:grpSpPr>
        <p:sp>
          <p:nvSpPr>
            <p:cNvPr id="58" name="TextBox 57">
              <a:extLst>
                <a:ext uri="{FF2B5EF4-FFF2-40B4-BE49-F238E27FC236}">
                  <a16:creationId xmlns:a16="http://schemas.microsoft.com/office/drawing/2014/main" id="{53AD3D7F-2AE1-40A1-9DB0-323311663AB7}"/>
                </a:ext>
              </a:extLst>
            </p:cNvPr>
            <p:cNvSpPr txBox="1"/>
            <p:nvPr/>
          </p:nvSpPr>
          <p:spPr>
            <a:xfrm>
              <a:off x="3803990" y="5152417"/>
              <a:ext cx="370205" cy="420626"/>
            </a:xfrm>
            <a:prstGeom prst="rect">
              <a:avLst/>
            </a:prstGeom>
            <a:noFill/>
          </p:spPr>
          <p:txBody>
            <a:bodyPr wrap="square" lIns="0" r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Montserrat" panose="00000500000000000000" pitchFamily="50" charset="0"/>
                  <a:ea typeface="+mn-ea"/>
                  <a:cs typeface="+mn-cs"/>
                </a:rPr>
                <a:t>5</a:t>
              </a:r>
            </a:p>
          </p:txBody>
        </p:sp>
        <p:sp>
          <p:nvSpPr>
            <p:cNvPr id="60" name="TextBox 59">
              <a:extLst>
                <a:ext uri="{FF2B5EF4-FFF2-40B4-BE49-F238E27FC236}">
                  <a16:creationId xmlns:a16="http://schemas.microsoft.com/office/drawing/2014/main" id="{D8D0441B-15DE-F0E7-C18E-FE9EA29A37DC}"/>
                </a:ext>
              </a:extLst>
            </p:cNvPr>
            <p:cNvSpPr txBox="1"/>
            <p:nvPr/>
          </p:nvSpPr>
          <p:spPr>
            <a:xfrm>
              <a:off x="5932772" y="5152417"/>
              <a:ext cx="370205" cy="420626"/>
            </a:xfrm>
            <a:prstGeom prst="rect">
              <a:avLst/>
            </a:prstGeom>
            <a:noFill/>
          </p:spPr>
          <p:txBody>
            <a:bodyPr wrap="square" lIns="0" r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Montserrat" panose="00000500000000000000" pitchFamily="50" charset="0"/>
                  <a:ea typeface="+mn-ea"/>
                  <a:cs typeface="+mn-cs"/>
                </a:rPr>
                <a:t>10</a:t>
              </a:r>
            </a:p>
          </p:txBody>
        </p:sp>
        <p:sp>
          <p:nvSpPr>
            <p:cNvPr id="61" name="TextBox 60">
              <a:extLst>
                <a:ext uri="{FF2B5EF4-FFF2-40B4-BE49-F238E27FC236}">
                  <a16:creationId xmlns:a16="http://schemas.microsoft.com/office/drawing/2014/main" id="{D91FBA5F-6AD8-4D82-A908-3CCB38465716}"/>
                </a:ext>
              </a:extLst>
            </p:cNvPr>
            <p:cNvSpPr txBox="1"/>
            <p:nvPr/>
          </p:nvSpPr>
          <p:spPr>
            <a:xfrm>
              <a:off x="8043677" y="5152417"/>
              <a:ext cx="370205" cy="420626"/>
            </a:xfrm>
            <a:prstGeom prst="rect">
              <a:avLst/>
            </a:prstGeom>
            <a:noFill/>
          </p:spPr>
          <p:txBody>
            <a:bodyPr wrap="square" lIns="0" r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Montserrat" panose="00000500000000000000" pitchFamily="50" charset="0"/>
                  <a:ea typeface="+mn-ea"/>
                  <a:cs typeface="+mn-cs"/>
                </a:rPr>
                <a:t>15</a:t>
              </a:r>
            </a:p>
          </p:txBody>
        </p:sp>
        <p:sp>
          <p:nvSpPr>
            <p:cNvPr id="63" name="TextBox 62">
              <a:extLst>
                <a:ext uri="{FF2B5EF4-FFF2-40B4-BE49-F238E27FC236}">
                  <a16:creationId xmlns:a16="http://schemas.microsoft.com/office/drawing/2014/main" id="{43482F6E-AA3B-CC00-A2F7-A2790F9F78DE}"/>
                </a:ext>
              </a:extLst>
            </p:cNvPr>
            <p:cNvSpPr txBox="1"/>
            <p:nvPr/>
          </p:nvSpPr>
          <p:spPr>
            <a:xfrm>
              <a:off x="10065793" y="5152417"/>
              <a:ext cx="370205" cy="420626"/>
            </a:xfrm>
            <a:prstGeom prst="rect">
              <a:avLst/>
            </a:prstGeom>
            <a:noFill/>
          </p:spPr>
          <p:txBody>
            <a:bodyPr wrap="square" lIns="0" r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Montserrat" panose="00000500000000000000" pitchFamily="50" charset="0"/>
                  <a:ea typeface="+mn-ea"/>
                  <a:cs typeface="+mn-cs"/>
                </a:rPr>
                <a:t>20</a:t>
              </a:r>
            </a:p>
          </p:txBody>
        </p:sp>
      </p:grpSp>
      <p:grpSp>
        <p:nvGrpSpPr>
          <p:cNvPr id="9" name="Group 8">
            <a:extLst>
              <a:ext uri="{FF2B5EF4-FFF2-40B4-BE49-F238E27FC236}">
                <a16:creationId xmlns:a16="http://schemas.microsoft.com/office/drawing/2014/main" id="{36E924F9-C17D-19D7-BD9C-1942C27C92E5}"/>
              </a:ext>
            </a:extLst>
          </p:cNvPr>
          <p:cNvGrpSpPr/>
          <p:nvPr/>
        </p:nvGrpSpPr>
        <p:grpSpPr>
          <a:xfrm>
            <a:off x="1737573" y="2199660"/>
            <a:ext cx="370205" cy="2623157"/>
            <a:chOff x="1737573" y="2199660"/>
            <a:chExt cx="370205" cy="2623157"/>
          </a:xfrm>
        </p:grpSpPr>
        <p:sp>
          <p:nvSpPr>
            <p:cNvPr id="34" name="TextBox 33">
              <a:extLst>
                <a:ext uri="{FF2B5EF4-FFF2-40B4-BE49-F238E27FC236}">
                  <a16:creationId xmlns:a16="http://schemas.microsoft.com/office/drawing/2014/main" id="{4161C86C-BC9C-B82F-FC41-4D7A97F34E7B}"/>
                </a:ext>
              </a:extLst>
            </p:cNvPr>
            <p:cNvSpPr txBox="1"/>
            <p:nvPr/>
          </p:nvSpPr>
          <p:spPr>
            <a:xfrm>
              <a:off x="1737573" y="4402191"/>
              <a:ext cx="370205" cy="420626"/>
            </a:xfrm>
            <a:prstGeom prst="rect">
              <a:avLst/>
            </a:prstGeom>
            <a:noFill/>
          </p:spPr>
          <p:txBody>
            <a:bodyPr wrap="square" lIns="0" r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Montserrat" panose="00000500000000000000" pitchFamily="50" charset="0"/>
                  <a:ea typeface="+mn-ea"/>
                  <a:cs typeface="+mn-cs"/>
                </a:rPr>
                <a:t>25</a:t>
              </a:r>
            </a:p>
          </p:txBody>
        </p:sp>
        <p:sp>
          <p:nvSpPr>
            <p:cNvPr id="35" name="TextBox 34">
              <a:extLst>
                <a:ext uri="{FF2B5EF4-FFF2-40B4-BE49-F238E27FC236}">
                  <a16:creationId xmlns:a16="http://schemas.microsoft.com/office/drawing/2014/main" id="{DCE5CF6E-6F20-9FFA-A1EF-B6F8A32CD758}"/>
                </a:ext>
              </a:extLst>
            </p:cNvPr>
            <p:cNvSpPr txBox="1"/>
            <p:nvPr/>
          </p:nvSpPr>
          <p:spPr>
            <a:xfrm>
              <a:off x="1737573" y="3674647"/>
              <a:ext cx="370205" cy="420626"/>
            </a:xfrm>
            <a:prstGeom prst="rect">
              <a:avLst/>
            </a:prstGeom>
            <a:noFill/>
          </p:spPr>
          <p:txBody>
            <a:bodyPr wrap="square" lIns="0" r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Montserrat" panose="00000500000000000000" pitchFamily="50" charset="0"/>
                  <a:ea typeface="+mn-ea"/>
                  <a:cs typeface="+mn-cs"/>
                </a:rPr>
                <a:t>50</a:t>
              </a:r>
            </a:p>
          </p:txBody>
        </p:sp>
        <p:sp>
          <p:nvSpPr>
            <p:cNvPr id="36" name="TextBox 35">
              <a:extLst>
                <a:ext uri="{FF2B5EF4-FFF2-40B4-BE49-F238E27FC236}">
                  <a16:creationId xmlns:a16="http://schemas.microsoft.com/office/drawing/2014/main" id="{D545243B-AF9B-B308-A201-5EA0F16E464F}"/>
                </a:ext>
              </a:extLst>
            </p:cNvPr>
            <p:cNvSpPr txBox="1"/>
            <p:nvPr/>
          </p:nvSpPr>
          <p:spPr>
            <a:xfrm>
              <a:off x="1737573" y="2937263"/>
              <a:ext cx="370205" cy="420626"/>
            </a:xfrm>
            <a:prstGeom prst="rect">
              <a:avLst/>
            </a:prstGeom>
            <a:noFill/>
          </p:spPr>
          <p:txBody>
            <a:bodyPr wrap="square" lIns="0" r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Montserrat" panose="00000500000000000000" pitchFamily="50" charset="0"/>
                  <a:ea typeface="+mn-ea"/>
                  <a:cs typeface="+mn-cs"/>
                </a:rPr>
                <a:t>75</a:t>
              </a:r>
            </a:p>
          </p:txBody>
        </p:sp>
        <p:sp>
          <p:nvSpPr>
            <p:cNvPr id="37" name="TextBox 36">
              <a:extLst>
                <a:ext uri="{FF2B5EF4-FFF2-40B4-BE49-F238E27FC236}">
                  <a16:creationId xmlns:a16="http://schemas.microsoft.com/office/drawing/2014/main" id="{A6EBD7D7-D8FF-1D05-7960-023A30A04E94}"/>
                </a:ext>
              </a:extLst>
            </p:cNvPr>
            <p:cNvSpPr txBox="1"/>
            <p:nvPr/>
          </p:nvSpPr>
          <p:spPr>
            <a:xfrm>
              <a:off x="1737573" y="2199660"/>
              <a:ext cx="370205" cy="420626"/>
            </a:xfrm>
            <a:prstGeom prst="rect">
              <a:avLst/>
            </a:prstGeom>
            <a:noFill/>
          </p:spPr>
          <p:txBody>
            <a:bodyPr wrap="square" lIns="0" r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Montserrat" panose="00000500000000000000" pitchFamily="50" charset="0"/>
                  <a:ea typeface="+mn-ea"/>
                  <a:cs typeface="+mn-cs"/>
                </a:rPr>
                <a:t>100</a:t>
              </a:r>
            </a:p>
          </p:txBody>
        </p:sp>
      </p:grpSp>
      <p:sp>
        <p:nvSpPr>
          <p:cNvPr id="38" name="TextBox 37">
            <a:extLst>
              <a:ext uri="{FF2B5EF4-FFF2-40B4-BE49-F238E27FC236}">
                <a16:creationId xmlns:a16="http://schemas.microsoft.com/office/drawing/2014/main" id="{746D719B-266A-DA2E-5C88-DCEF533460C4}"/>
              </a:ext>
            </a:extLst>
          </p:cNvPr>
          <p:cNvSpPr txBox="1"/>
          <p:nvPr/>
        </p:nvSpPr>
        <p:spPr>
          <a:xfrm>
            <a:off x="1737573" y="5152417"/>
            <a:ext cx="370205" cy="420626"/>
          </a:xfrm>
          <a:prstGeom prst="rect">
            <a:avLst/>
          </a:prstGeom>
          <a:noFill/>
        </p:spPr>
        <p:txBody>
          <a:bodyPr wrap="square" lIns="0" r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Montserrat" panose="00000500000000000000" pitchFamily="50" charset="0"/>
                <a:ea typeface="+mn-ea"/>
                <a:cs typeface="+mn-cs"/>
              </a:rPr>
              <a:t>0</a:t>
            </a:r>
          </a:p>
        </p:txBody>
      </p:sp>
      <p:grpSp>
        <p:nvGrpSpPr>
          <p:cNvPr id="20" name="Group 19">
            <a:extLst>
              <a:ext uri="{FF2B5EF4-FFF2-40B4-BE49-F238E27FC236}">
                <a16:creationId xmlns:a16="http://schemas.microsoft.com/office/drawing/2014/main" id="{04AE12D9-E850-A640-036B-E5DEBBD601DF}"/>
              </a:ext>
            </a:extLst>
          </p:cNvPr>
          <p:cNvGrpSpPr/>
          <p:nvPr/>
        </p:nvGrpSpPr>
        <p:grpSpPr>
          <a:xfrm>
            <a:off x="7720184" y="2920230"/>
            <a:ext cx="1868506" cy="720453"/>
            <a:chOff x="7720184" y="2920230"/>
            <a:chExt cx="1868506" cy="720453"/>
          </a:xfrm>
          <a:gradFill flip="none" rotWithShape="1">
            <a:gsLst>
              <a:gs pos="11000">
                <a:schemeClr val="accent2"/>
              </a:gs>
              <a:gs pos="79000">
                <a:srgbClr val="3155EA"/>
              </a:gs>
              <a:gs pos="100000">
                <a:schemeClr val="accent2">
                  <a:lumMod val="75000"/>
                </a:schemeClr>
              </a:gs>
            </a:gsLst>
            <a:lin ang="2700000" scaled="1"/>
            <a:tileRect/>
          </a:gradFill>
        </p:grpSpPr>
        <p:sp>
          <p:nvSpPr>
            <p:cNvPr id="76" name="Rounded Rectangle 75">
              <a:extLst>
                <a:ext uri="{FF2B5EF4-FFF2-40B4-BE49-F238E27FC236}">
                  <a16:creationId xmlns:a16="http://schemas.microsoft.com/office/drawing/2014/main" id="{B24F88AB-B216-4F22-9416-6CD7F74939BE}"/>
                </a:ext>
              </a:extLst>
            </p:cNvPr>
            <p:cNvSpPr/>
            <p:nvPr/>
          </p:nvSpPr>
          <p:spPr>
            <a:xfrm>
              <a:off x="7720184" y="2920230"/>
              <a:ext cx="1868506" cy="64691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100"/>
                </a:spcBef>
                <a:spcAft>
                  <a:spcPts val="100"/>
                </a:spcAft>
                <a:buClrTx/>
                <a:buSzTx/>
                <a:buFontTx/>
                <a:buNone/>
                <a:tabLst/>
                <a:defRPr/>
              </a:pPr>
              <a:r>
                <a:rPr kumimoji="0" lang="en-UA" sz="1200" b="1" i="0" u="none" strike="noStrike" kern="1200" cap="none" spc="0" normalizeH="0" baseline="0" noProof="0" dirty="0">
                  <a:ln>
                    <a:noFill/>
                  </a:ln>
                  <a:solidFill>
                    <a:srgbClr val="FFFFFF"/>
                  </a:solidFill>
                  <a:effectLst/>
                  <a:uLnTx/>
                  <a:uFillTx/>
                  <a:latin typeface="Montserrat" pitchFamily="2" charset="77"/>
                  <a:ea typeface="+mn-ea"/>
                  <a:cs typeface="+mn-cs"/>
                </a:rPr>
                <a:t>Product A</a:t>
              </a:r>
              <a:br>
                <a:rPr kumimoji="0" lang="en-UA" sz="1400" b="1" i="0" u="none" strike="noStrike" kern="1200" cap="none" spc="0" normalizeH="0" baseline="0" noProof="0">
                  <a:ln>
                    <a:noFill/>
                  </a:ln>
                  <a:solidFill>
                    <a:srgbClr val="FFFFFF"/>
                  </a:solidFill>
                  <a:effectLst/>
                  <a:uLnTx/>
                  <a:uFillTx/>
                  <a:latin typeface="Montserrat" pitchFamily="2" charset="77"/>
                  <a:ea typeface="+mn-ea"/>
                  <a:cs typeface="+mn-cs"/>
                </a:rPr>
              </a:br>
              <a:r>
                <a:rPr kumimoji="0" lang="en-UA" sz="1000" b="0" i="0" u="none" strike="noStrike" kern="1200" cap="none" spc="0" normalizeH="0" baseline="0" noProof="0">
                  <a:ln>
                    <a:noFill/>
                  </a:ln>
                  <a:solidFill>
                    <a:srgbClr val="FFFFFF"/>
                  </a:solidFill>
                  <a:effectLst/>
                  <a:uLnTx/>
                  <a:uFillTx/>
                  <a:latin typeface="Montserrat" pitchFamily="2" charset="77"/>
                  <a:ea typeface="+mn-ea"/>
                  <a:cs typeface="+mn-cs"/>
                </a:rPr>
                <a:t>Has product/market fit</a:t>
              </a:r>
              <a:endParaRPr kumimoji="0" lang="en-UA" sz="1000" b="0" i="0" u="none" strike="noStrike" kern="1200" cap="none" spc="0" normalizeH="0" baseline="0" noProof="0" dirty="0">
                <a:ln>
                  <a:noFill/>
                </a:ln>
                <a:solidFill>
                  <a:srgbClr val="FFFFFF"/>
                </a:solidFill>
                <a:effectLst/>
                <a:uLnTx/>
                <a:uFillTx/>
                <a:latin typeface="Montserrat" pitchFamily="2" charset="77"/>
                <a:ea typeface="+mn-ea"/>
                <a:cs typeface="+mn-cs"/>
              </a:endParaRPr>
            </a:p>
          </p:txBody>
        </p:sp>
        <p:sp>
          <p:nvSpPr>
            <p:cNvPr id="77" name="Extract 76">
              <a:extLst>
                <a:ext uri="{FF2B5EF4-FFF2-40B4-BE49-F238E27FC236}">
                  <a16:creationId xmlns:a16="http://schemas.microsoft.com/office/drawing/2014/main" id="{9160AC3C-7B13-D4BF-D2A0-AC97B21566B0}"/>
                </a:ext>
              </a:extLst>
            </p:cNvPr>
            <p:cNvSpPr/>
            <p:nvPr/>
          </p:nvSpPr>
          <p:spPr>
            <a:xfrm rot="10800000">
              <a:off x="8578849" y="3526273"/>
              <a:ext cx="151175" cy="114410"/>
            </a:xfrm>
            <a:prstGeom prst="flowChartExtra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100"/>
                </a:spcBef>
                <a:spcAft>
                  <a:spcPts val="10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24" name="Group 23">
            <a:extLst>
              <a:ext uri="{FF2B5EF4-FFF2-40B4-BE49-F238E27FC236}">
                <a16:creationId xmlns:a16="http://schemas.microsoft.com/office/drawing/2014/main" id="{D0C32348-23FD-7D9F-B259-57A5F7F84B3A}"/>
              </a:ext>
            </a:extLst>
          </p:cNvPr>
          <p:cNvGrpSpPr/>
          <p:nvPr/>
        </p:nvGrpSpPr>
        <p:grpSpPr>
          <a:xfrm>
            <a:off x="5281237" y="4095273"/>
            <a:ext cx="1668127" cy="868567"/>
            <a:chOff x="5625348" y="4049320"/>
            <a:chExt cx="1668127" cy="868567"/>
          </a:xfrm>
          <a:gradFill>
            <a:gsLst>
              <a:gs pos="19000">
                <a:schemeClr val="accent2">
                  <a:lumMod val="40000"/>
                  <a:lumOff val="60000"/>
                </a:schemeClr>
              </a:gs>
              <a:gs pos="72000">
                <a:schemeClr val="accent2">
                  <a:lumMod val="60000"/>
                  <a:lumOff val="40000"/>
                </a:schemeClr>
              </a:gs>
            </a:gsLst>
            <a:lin ang="2700000" scaled="1"/>
          </a:gradFill>
        </p:grpSpPr>
        <p:sp>
          <p:nvSpPr>
            <p:cNvPr id="22" name="Rounded Rectangle 21">
              <a:extLst>
                <a:ext uri="{FF2B5EF4-FFF2-40B4-BE49-F238E27FC236}">
                  <a16:creationId xmlns:a16="http://schemas.microsoft.com/office/drawing/2014/main" id="{692BC7A3-6151-1224-D6EF-E21E93D339E1}"/>
                </a:ext>
              </a:extLst>
            </p:cNvPr>
            <p:cNvSpPr/>
            <p:nvPr/>
          </p:nvSpPr>
          <p:spPr>
            <a:xfrm>
              <a:off x="5625348" y="4151745"/>
              <a:ext cx="1668127" cy="76614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100"/>
                </a:spcBef>
                <a:spcAft>
                  <a:spcPts val="100"/>
                </a:spcAft>
                <a:buClrTx/>
                <a:buSzTx/>
                <a:buFontTx/>
                <a:buNone/>
                <a:tabLst/>
                <a:defRPr/>
              </a:pPr>
              <a:r>
                <a:rPr kumimoji="0" lang="en-UA" sz="1200" b="1" i="0" u="none" strike="noStrike" kern="1200" cap="none" spc="0" normalizeH="0" baseline="0" noProof="0">
                  <a:ln>
                    <a:noFill/>
                  </a:ln>
                  <a:solidFill>
                    <a:schemeClr val="tx1"/>
                  </a:solidFill>
                  <a:effectLst/>
                  <a:uLnTx/>
                  <a:uFillTx/>
                  <a:latin typeface="Montserrat" pitchFamily="2" charset="77"/>
                  <a:ea typeface="+mn-ea"/>
                  <a:cs typeface="+mn-cs"/>
                </a:rPr>
                <a:t>Product </a:t>
              </a:r>
              <a:r>
                <a:rPr kumimoji="0" lang="en-US" sz="1200" b="1" i="0" u="none" strike="noStrike" kern="1200" cap="none" spc="0" normalizeH="0" baseline="0" noProof="0" dirty="0">
                  <a:ln>
                    <a:noFill/>
                  </a:ln>
                  <a:solidFill>
                    <a:schemeClr val="tx1"/>
                  </a:solidFill>
                  <a:effectLst/>
                  <a:uLnTx/>
                  <a:uFillTx/>
                  <a:latin typeface="Montserrat" pitchFamily="2" charset="77"/>
                  <a:ea typeface="+mn-ea"/>
                  <a:cs typeface="+mn-cs"/>
                </a:rPr>
                <a:t>B</a:t>
              </a:r>
              <a:br>
                <a:rPr kumimoji="0" lang="en-UA" sz="1200" b="1" i="0" u="none" strike="noStrike" kern="1200" cap="none" spc="0" normalizeH="0" baseline="0" noProof="0">
                  <a:ln>
                    <a:noFill/>
                  </a:ln>
                  <a:solidFill>
                    <a:schemeClr val="tx1"/>
                  </a:solidFill>
                  <a:effectLst/>
                  <a:uLnTx/>
                  <a:uFillTx/>
                  <a:latin typeface="Montserrat" pitchFamily="2" charset="77"/>
                  <a:ea typeface="+mn-ea"/>
                  <a:cs typeface="+mn-cs"/>
                </a:rPr>
              </a:br>
              <a:r>
                <a:rPr kumimoji="0" lang="en-US" sz="1000" b="0" i="0" u="none" strike="noStrike" kern="1200" cap="none" spc="0" normalizeH="0" baseline="0" noProof="0" dirty="0">
                  <a:ln>
                    <a:noFill/>
                  </a:ln>
                  <a:solidFill>
                    <a:schemeClr val="tx1"/>
                  </a:solidFill>
                  <a:effectLst/>
                  <a:uLnTx/>
                  <a:uFillTx/>
                  <a:latin typeface="Montserrat" pitchFamily="2" charset="77"/>
                  <a:ea typeface="+mn-ea"/>
                  <a:cs typeface="+mn-cs"/>
                </a:rPr>
                <a:t>Does not have</a:t>
              </a:r>
              <a:r>
                <a:rPr kumimoji="0" lang="en-UA" sz="1000" b="0" i="0" u="none" strike="noStrike" kern="1200" cap="none" spc="0" normalizeH="0" baseline="0" noProof="0">
                  <a:ln>
                    <a:noFill/>
                  </a:ln>
                  <a:solidFill>
                    <a:schemeClr val="tx1"/>
                  </a:solidFill>
                  <a:effectLst/>
                  <a:uLnTx/>
                  <a:uFillTx/>
                  <a:latin typeface="Montserrat" pitchFamily="2" charset="77"/>
                  <a:ea typeface="+mn-ea"/>
                  <a:cs typeface="+mn-cs"/>
                </a:rPr>
                <a:t> product/market fit</a:t>
              </a:r>
              <a:endParaRPr kumimoji="0" lang="en-UA" sz="1000" b="0" i="0" u="none" strike="noStrike" kern="1200" cap="none" spc="0" normalizeH="0" baseline="0" noProof="0" dirty="0">
                <a:ln>
                  <a:noFill/>
                </a:ln>
                <a:solidFill>
                  <a:schemeClr val="tx1"/>
                </a:solidFill>
                <a:effectLst/>
                <a:uLnTx/>
                <a:uFillTx/>
                <a:latin typeface="Montserrat" pitchFamily="2" charset="77"/>
                <a:ea typeface="+mn-ea"/>
                <a:cs typeface="+mn-cs"/>
              </a:endParaRPr>
            </a:p>
          </p:txBody>
        </p:sp>
        <p:sp>
          <p:nvSpPr>
            <p:cNvPr id="23" name="Extract 22">
              <a:extLst>
                <a:ext uri="{FF2B5EF4-FFF2-40B4-BE49-F238E27FC236}">
                  <a16:creationId xmlns:a16="http://schemas.microsoft.com/office/drawing/2014/main" id="{AAEECEF5-F4C6-6B27-C1A7-AB198483EF32}"/>
                </a:ext>
              </a:extLst>
            </p:cNvPr>
            <p:cNvSpPr/>
            <p:nvPr/>
          </p:nvSpPr>
          <p:spPr>
            <a:xfrm>
              <a:off x="6383825" y="4049320"/>
              <a:ext cx="151175" cy="114410"/>
            </a:xfrm>
            <a:prstGeom prst="flowChartExtra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100"/>
                </a:spcBef>
                <a:spcAft>
                  <a:spcPts val="10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cxnSp>
        <p:nvCxnSpPr>
          <p:cNvPr id="66" name="Straight Connector 65">
            <a:extLst>
              <a:ext uri="{FF2B5EF4-FFF2-40B4-BE49-F238E27FC236}">
                <a16:creationId xmlns:a16="http://schemas.microsoft.com/office/drawing/2014/main" id="{FB9F938D-BFBB-F90E-96EF-9E0B4FF6D6D7}"/>
              </a:ext>
            </a:extLst>
          </p:cNvPr>
          <p:cNvCxnSpPr>
            <a:cxnSpLocks/>
          </p:cNvCxnSpPr>
          <p:nvPr/>
        </p:nvCxnSpPr>
        <p:spPr>
          <a:xfrm>
            <a:off x="1944547" y="2499583"/>
            <a:ext cx="8290643" cy="2558554"/>
          </a:xfrm>
          <a:prstGeom prst="line">
            <a:avLst/>
          </a:prstGeom>
          <a:ln w="44450" cap="rnd">
            <a:solidFill>
              <a:schemeClr val="accent2">
                <a:lumMod val="40000"/>
                <a:lumOff val="60000"/>
              </a:schemeClr>
            </a:solidFill>
          </a:ln>
          <a:effectLst>
            <a:outerShdw blurRad="417621" dist="38100" dir="2700000" algn="tl" rotWithShape="0">
              <a:prstClr val="black">
                <a:alpha val="65000"/>
              </a:prstClr>
            </a:outerShdw>
          </a:effectLst>
        </p:spPr>
        <p:style>
          <a:lnRef idx="1">
            <a:schemeClr val="accent1"/>
          </a:lnRef>
          <a:fillRef idx="0">
            <a:schemeClr val="accent1"/>
          </a:fillRef>
          <a:effectRef idx="0">
            <a:schemeClr val="accent1"/>
          </a:effectRef>
          <a:fontRef idx="minor">
            <a:schemeClr val="tx1"/>
          </a:fontRef>
        </p:style>
      </p:cxnSp>
      <p:sp>
        <p:nvSpPr>
          <p:cNvPr id="15" name="Graphic 10">
            <a:extLst>
              <a:ext uri="{FF2B5EF4-FFF2-40B4-BE49-F238E27FC236}">
                <a16:creationId xmlns:a16="http://schemas.microsoft.com/office/drawing/2014/main" id="{CEF7527F-9085-8338-AAA1-44D3DE951EDC}"/>
              </a:ext>
            </a:extLst>
          </p:cNvPr>
          <p:cNvSpPr/>
          <p:nvPr/>
        </p:nvSpPr>
        <p:spPr>
          <a:xfrm>
            <a:off x="1944547" y="2499583"/>
            <a:ext cx="8290643" cy="1337639"/>
          </a:xfrm>
          <a:custGeom>
            <a:avLst/>
            <a:gdLst>
              <a:gd name="connsiteX0" fmla="*/ 0 w 5562600"/>
              <a:gd name="connsiteY0" fmla="*/ 0 h 2085975"/>
              <a:gd name="connsiteX1" fmla="*/ 1584770 w 5562600"/>
              <a:gd name="connsiteY1" fmla="*/ 1837658 h 2085975"/>
              <a:gd name="connsiteX2" fmla="*/ 3781139 w 5562600"/>
              <a:gd name="connsiteY2" fmla="*/ 2029206 h 2085975"/>
              <a:gd name="connsiteX3" fmla="*/ 5570887 w 5562600"/>
              <a:gd name="connsiteY3" fmla="*/ 2087213 h 2085975"/>
            </a:gdLst>
            <a:ahLst/>
            <a:cxnLst>
              <a:cxn ang="0">
                <a:pos x="connsiteX0" y="connsiteY0"/>
              </a:cxn>
              <a:cxn ang="0">
                <a:pos x="connsiteX1" y="connsiteY1"/>
              </a:cxn>
              <a:cxn ang="0">
                <a:pos x="connsiteX2" y="connsiteY2"/>
              </a:cxn>
              <a:cxn ang="0">
                <a:pos x="connsiteX3" y="connsiteY3"/>
              </a:cxn>
            </a:cxnLst>
            <a:rect l="l" t="t" r="r" b="b"/>
            <a:pathLst>
              <a:path w="5562600" h="2085975">
                <a:moveTo>
                  <a:pt x="0" y="0"/>
                </a:moveTo>
                <a:cubicBezTo>
                  <a:pt x="163449" y="840105"/>
                  <a:pt x="753713" y="1587151"/>
                  <a:pt x="1584770" y="1837658"/>
                </a:cubicBezTo>
                <a:cubicBezTo>
                  <a:pt x="2299716" y="2053114"/>
                  <a:pt x="3042571" y="2028825"/>
                  <a:pt x="3781139" y="2029206"/>
                </a:cubicBezTo>
                <a:cubicBezTo>
                  <a:pt x="4376833" y="2029492"/>
                  <a:pt x="4975098" y="2063020"/>
                  <a:pt x="5570887" y="2087213"/>
                </a:cubicBezTo>
              </a:path>
            </a:pathLst>
          </a:custGeom>
          <a:ln w="44450" cap="rnd">
            <a:solidFill>
              <a:schemeClr val="accent2"/>
            </a:solidFill>
          </a:ln>
          <a:effectLst>
            <a:outerShdw blurRad="417621" dist="38100" dir="2700000" algn="tl" rotWithShape="0">
              <a:prstClr val="black">
                <a:alpha val="65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endParaRPr lang="en-US"/>
          </a:p>
        </p:txBody>
      </p:sp>
      <p:sp>
        <p:nvSpPr>
          <p:cNvPr id="25" name="Oval 24">
            <a:extLst>
              <a:ext uri="{FF2B5EF4-FFF2-40B4-BE49-F238E27FC236}">
                <a16:creationId xmlns:a16="http://schemas.microsoft.com/office/drawing/2014/main" id="{993F160A-B572-13AE-DC55-528C3D6ADAD7}"/>
              </a:ext>
            </a:extLst>
          </p:cNvPr>
          <p:cNvSpPr/>
          <p:nvPr/>
        </p:nvSpPr>
        <p:spPr>
          <a:xfrm>
            <a:off x="7569517" y="2656576"/>
            <a:ext cx="510732" cy="510732"/>
          </a:xfrm>
          <a:prstGeom prst="ellipse">
            <a:avLst/>
          </a:prstGeom>
          <a:blipFill dpi="0" rotWithShape="1">
            <a:blip r:embed="rId5"/>
            <a:srcRect/>
            <a:tile tx="0" ty="0" sx="5000" sy="5000" flip="none" algn="ctr"/>
          </a:blipFill>
          <a:ln>
            <a:noFill/>
          </a:ln>
          <a:effectLst>
            <a:outerShdw blurRad="165849" dist="38100" dir="2700000" algn="tl" rotWithShape="0">
              <a:prstClr val="black">
                <a:alpha val="3106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6D140B91-78DE-EB53-517A-F3696C6CF35D}"/>
              </a:ext>
            </a:extLst>
          </p:cNvPr>
          <p:cNvSpPr/>
          <p:nvPr/>
        </p:nvSpPr>
        <p:spPr>
          <a:xfrm>
            <a:off x="5104077" y="3975005"/>
            <a:ext cx="510732" cy="510732"/>
          </a:xfrm>
          <a:prstGeom prst="ellipse">
            <a:avLst/>
          </a:prstGeom>
          <a:blipFill dpi="0" rotWithShape="1">
            <a:blip r:embed="rId6"/>
            <a:srcRect/>
            <a:tile tx="0" ty="0" sx="10000" sy="10000" flip="none" algn="ctr"/>
          </a:blipFill>
          <a:ln>
            <a:noFill/>
          </a:ln>
          <a:effectLst>
            <a:outerShdw blurRad="165849" dist="38100" dir="2700000" algn="tl" rotWithShape="0">
              <a:prstClr val="black">
                <a:alpha val="3106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9129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000" fill="hold"/>
                                        <p:tgtEl>
                                          <p:spTgt spid="5"/>
                                        </p:tgtEl>
                                        <p:attrNameLst>
                                          <p:attrName>ppt_w</p:attrName>
                                        </p:attrNameLst>
                                      </p:cBhvr>
                                      <p:tavLst>
                                        <p:tav tm="0">
                                          <p:val>
                                            <p:strVal val="2/3*#ppt_w"/>
                                          </p:val>
                                        </p:tav>
                                        <p:tav tm="100000">
                                          <p:val>
                                            <p:strVal val="#ppt_w"/>
                                          </p:val>
                                        </p:tav>
                                      </p:tavLst>
                                    </p:anim>
                                    <p:anim calcmode="lin" valueType="num">
                                      <p:cBhvr>
                                        <p:cTn id="8" dur="2000" fill="hold"/>
                                        <p:tgtEl>
                                          <p:spTgt spid="5"/>
                                        </p:tgtEl>
                                        <p:attrNameLst>
                                          <p:attrName>ppt_h</p:attrName>
                                        </p:attrNameLst>
                                      </p:cBhvr>
                                      <p:tavLst>
                                        <p:tav tm="0">
                                          <p:val>
                                            <p:strVal val="2/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2000" fill="hold"/>
                                        <p:tgtEl>
                                          <p:spTgt spid="6"/>
                                        </p:tgtEl>
                                        <p:attrNameLst>
                                          <p:attrName>ppt_w</p:attrName>
                                        </p:attrNameLst>
                                      </p:cBhvr>
                                      <p:tavLst>
                                        <p:tav tm="0">
                                          <p:val>
                                            <p:strVal val="4/3*#ppt_w"/>
                                          </p:val>
                                        </p:tav>
                                        <p:tav tm="100000">
                                          <p:val>
                                            <p:strVal val="#ppt_w"/>
                                          </p:val>
                                        </p:tav>
                                      </p:tavLst>
                                    </p:anim>
                                    <p:anim calcmode="lin" valueType="num">
                                      <p:cBhvr>
                                        <p:cTn id="12" dur="2000" fill="hold"/>
                                        <p:tgtEl>
                                          <p:spTgt spid="6"/>
                                        </p:tgtEl>
                                        <p:attrNameLst>
                                          <p:attrName>ppt_h</p:attrName>
                                        </p:attrNameLst>
                                      </p:cBhvr>
                                      <p:tavLst>
                                        <p:tav tm="0">
                                          <p:val>
                                            <p:strVal val="4/3*#ppt_h"/>
                                          </p:val>
                                        </p:tav>
                                        <p:tav tm="100000">
                                          <p:val>
                                            <p:strVal val="#ppt_h"/>
                                          </p:val>
                                        </p:tav>
                                      </p:tavLst>
                                    </p:anim>
                                  </p:childTnLst>
                                </p:cTn>
                              </p:par>
                              <p:par>
                                <p:cTn id="13" presetID="16" presetClass="entr" presetSubtype="37" fill="hold" nodeType="withEffect">
                                  <p:stCondLst>
                                    <p:cond delay="1000"/>
                                  </p:stCondLst>
                                  <p:childTnLst>
                                    <p:set>
                                      <p:cBhvr>
                                        <p:cTn id="14" dur="1" fill="hold">
                                          <p:stCondLst>
                                            <p:cond delay="0"/>
                                          </p:stCondLst>
                                        </p:cTn>
                                        <p:tgtEl>
                                          <p:spTgt spid="14"/>
                                        </p:tgtEl>
                                        <p:attrNameLst>
                                          <p:attrName>style.visibility</p:attrName>
                                        </p:attrNameLst>
                                      </p:cBhvr>
                                      <p:to>
                                        <p:strVal val="visible"/>
                                      </p:to>
                                    </p:set>
                                    <p:animEffect transition="in" filter="barn(outVertical)">
                                      <p:cBhvr>
                                        <p:cTn id="15" dur="1000"/>
                                        <p:tgtEl>
                                          <p:spTgt spid="14"/>
                                        </p:tgtEl>
                                      </p:cBhvr>
                                    </p:animEffect>
                                  </p:childTnLst>
                                </p:cTn>
                              </p:par>
                              <p:par>
                                <p:cTn id="16" presetID="12" presetClass="entr" presetSubtype="2" fill="hold" nodeType="withEffect">
                                  <p:stCondLst>
                                    <p:cond delay="150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1000"/>
                                        <p:tgtEl>
                                          <p:spTgt spid="9"/>
                                        </p:tgtEl>
                                        <p:attrNameLst>
                                          <p:attrName>ppt_x</p:attrName>
                                        </p:attrNameLst>
                                      </p:cBhvr>
                                      <p:tavLst>
                                        <p:tav tm="0">
                                          <p:val>
                                            <p:strVal val="#ppt_x+#ppt_w*1.125000"/>
                                          </p:val>
                                        </p:tav>
                                        <p:tav tm="100000">
                                          <p:val>
                                            <p:strVal val="#ppt_x"/>
                                          </p:val>
                                        </p:tav>
                                      </p:tavLst>
                                    </p:anim>
                                    <p:animEffect transition="in" filter="wipe(left)">
                                      <p:cBhvr>
                                        <p:cTn id="19" dur="1000"/>
                                        <p:tgtEl>
                                          <p:spTgt spid="9"/>
                                        </p:tgtEl>
                                      </p:cBhvr>
                                    </p:animEffect>
                                  </p:childTnLst>
                                </p:cTn>
                              </p:par>
                              <p:par>
                                <p:cTn id="20" presetID="12" presetClass="entr" presetSubtype="1" fill="hold" nodeType="withEffect">
                                  <p:stCondLst>
                                    <p:cond delay="150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1000"/>
                                        <p:tgtEl>
                                          <p:spTgt spid="10"/>
                                        </p:tgtEl>
                                        <p:attrNameLst>
                                          <p:attrName>ppt_y</p:attrName>
                                        </p:attrNameLst>
                                      </p:cBhvr>
                                      <p:tavLst>
                                        <p:tav tm="0">
                                          <p:val>
                                            <p:strVal val="#ppt_y-#ppt_h*1.125000"/>
                                          </p:val>
                                        </p:tav>
                                        <p:tav tm="100000">
                                          <p:val>
                                            <p:strVal val="#ppt_y"/>
                                          </p:val>
                                        </p:tav>
                                      </p:tavLst>
                                    </p:anim>
                                    <p:animEffect transition="in" filter="wipe(down)">
                                      <p:cBhvr>
                                        <p:cTn id="23" dur="1000"/>
                                        <p:tgtEl>
                                          <p:spTgt spid="10"/>
                                        </p:tgtEl>
                                      </p:cBhvr>
                                    </p:animEffect>
                                  </p:childTnLst>
                                </p:cTn>
                              </p:par>
                              <p:par>
                                <p:cTn id="24" presetID="10" presetClass="entr" presetSubtype="0" fill="hold" grpId="0" nodeType="withEffect">
                                  <p:stCondLst>
                                    <p:cond delay="150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1000"/>
                                        <p:tgtEl>
                                          <p:spTgt spid="38"/>
                                        </p:tgtEl>
                                      </p:cBhvr>
                                    </p:animEffect>
                                  </p:childTnLst>
                                </p:cTn>
                              </p:par>
                              <p:par>
                                <p:cTn id="27" presetID="10" presetClass="entr" presetSubtype="0" fill="hold" grpId="0" nodeType="withEffect">
                                  <p:stCondLst>
                                    <p:cond delay="15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childTnLst>
                                </p:cTn>
                              </p:par>
                              <p:par>
                                <p:cTn id="30" presetID="10" presetClass="entr" presetSubtype="0" fill="hold" grpId="0" nodeType="withEffect">
                                  <p:stCondLst>
                                    <p:cond delay="15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1000"/>
                                        <p:tgtEl>
                                          <p:spTgt spid="13"/>
                                        </p:tgtEl>
                                      </p:cBhvr>
                                    </p:animEffect>
                                  </p:childTnLst>
                                </p:cTn>
                              </p:par>
                              <p:par>
                                <p:cTn id="33" presetID="22" presetClass="entr" presetSubtype="8" fill="hold" grpId="0" nodeType="withEffect">
                                  <p:stCondLst>
                                    <p:cond delay="250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2000"/>
                                        <p:tgtEl>
                                          <p:spTgt spid="15"/>
                                        </p:tgtEl>
                                      </p:cBhvr>
                                    </p:animEffect>
                                  </p:childTnLst>
                                </p:cTn>
                              </p:par>
                              <p:par>
                                <p:cTn id="36" presetID="22" presetClass="entr" presetSubtype="8" fill="hold" nodeType="withEffect">
                                  <p:stCondLst>
                                    <p:cond delay="2500"/>
                                  </p:stCondLst>
                                  <p:childTnLst>
                                    <p:set>
                                      <p:cBhvr>
                                        <p:cTn id="37" dur="1" fill="hold">
                                          <p:stCondLst>
                                            <p:cond delay="0"/>
                                          </p:stCondLst>
                                        </p:cTn>
                                        <p:tgtEl>
                                          <p:spTgt spid="66"/>
                                        </p:tgtEl>
                                        <p:attrNameLst>
                                          <p:attrName>style.visibility</p:attrName>
                                        </p:attrNameLst>
                                      </p:cBhvr>
                                      <p:to>
                                        <p:strVal val="visible"/>
                                      </p:to>
                                    </p:set>
                                    <p:animEffect transition="in" filter="wipe(left)">
                                      <p:cBhvr>
                                        <p:cTn id="38" dur="2000"/>
                                        <p:tgtEl>
                                          <p:spTgt spid="66"/>
                                        </p:tgtEl>
                                      </p:cBhvr>
                                    </p:animEffect>
                                  </p:childTnLst>
                                </p:cTn>
                              </p:par>
                              <p:par>
                                <p:cTn id="39" presetID="23" presetClass="entr" presetSubtype="16" fill="hold" nodeType="withEffect">
                                  <p:stCondLst>
                                    <p:cond delay="3500"/>
                                  </p:stCondLst>
                                  <p:childTnLst>
                                    <p:set>
                                      <p:cBhvr>
                                        <p:cTn id="40" dur="1" fill="hold">
                                          <p:stCondLst>
                                            <p:cond delay="0"/>
                                          </p:stCondLst>
                                        </p:cTn>
                                        <p:tgtEl>
                                          <p:spTgt spid="20"/>
                                        </p:tgtEl>
                                        <p:attrNameLst>
                                          <p:attrName>style.visibility</p:attrName>
                                        </p:attrNameLst>
                                      </p:cBhvr>
                                      <p:to>
                                        <p:strVal val="visible"/>
                                      </p:to>
                                    </p:set>
                                    <p:anim calcmode="lin" valueType="num">
                                      <p:cBhvr>
                                        <p:cTn id="41" dur="1500" fill="hold"/>
                                        <p:tgtEl>
                                          <p:spTgt spid="20"/>
                                        </p:tgtEl>
                                        <p:attrNameLst>
                                          <p:attrName>ppt_w</p:attrName>
                                        </p:attrNameLst>
                                      </p:cBhvr>
                                      <p:tavLst>
                                        <p:tav tm="0">
                                          <p:val>
                                            <p:fltVal val="0"/>
                                          </p:val>
                                        </p:tav>
                                        <p:tav tm="100000">
                                          <p:val>
                                            <p:strVal val="#ppt_w"/>
                                          </p:val>
                                        </p:tav>
                                      </p:tavLst>
                                    </p:anim>
                                    <p:anim calcmode="lin" valueType="num">
                                      <p:cBhvr>
                                        <p:cTn id="42" dur="1500" fill="hold"/>
                                        <p:tgtEl>
                                          <p:spTgt spid="20"/>
                                        </p:tgtEl>
                                        <p:attrNameLst>
                                          <p:attrName>ppt_h</p:attrName>
                                        </p:attrNameLst>
                                      </p:cBhvr>
                                      <p:tavLst>
                                        <p:tav tm="0">
                                          <p:val>
                                            <p:fltVal val="0"/>
                                          </p:val>
                                        </p:tav>
                                        <p:tav tm="100000">
                                          <p:val>
                                            <p:strVal val="#ppt_h"/>
                                          </p:val>
                                        </p:tav>
                                      </p:tavLst>
                                    </p:anim>
                                  </p:childTnLst>
                                </p:cTn>
                              </p:par>
                              <p:par>
                                <p:cTn id="43" presetID="23" presetClass="entr" presetSubtype="16" fill="hold" nodeType="withEffect">
                                  <p:stCondLst>
                                    <p:cond delay="3500"/>
                                  </p:stCondLst>
                                  <p:childTnLst>
                                    <p:set>
                                      <p:cBhvr>
                                        <p:cTn id="44" dur="1" fill="hold">
                                          <p:stCondLst>
                                            <p:cond delay="0"/>
                                          </p:stCondLst>
                                        </p:cTn>
                                        <p:tgtEl>
                                          <p:spTgt spid="24"/>
                                        </p:tgtEl>
                                        <p:attrNameLst>
                                          <p:attrName>style.visibility</p:attrName>
                                        </p:attrNameLst>
                                      </p:cBhvr>
                                      <p:to>
                                        <p:strVal val="visible"/>
                                      </p:to>
                                    </p:set>
                                    <p:anim calcmode="lin" valueType="num">
                                      <p:cBhvr>
                                        <p:cTn id="45" dur="1500" fill="hold"/>
                                        <p:tgtEl>
                                          <p:spTgt spid="24"/>
                                        </p:tgtEl>
                                        <p:attrNameLst>
                                          <p:attrName>ppt_w</p:attrName>
                                        </p:attrNameLst>
                                      </p:cBhvr>
                                      <p:tavLst>
                                        <p:tav tm="0">
                                          <p:val>
                                            <p:fltVal val="0"/>
                                          </p:val>
                                        </p:tav>
                                        <p:tav tm="100000">
                                          <p:val>
                                            <p:strVal val="#ppt_w"/>
                                          </p:val>
                                        </p:tav>
                                      </p:tavLst>
                                    </p:anim>
                                    <p:anim calcmode="lin" valueType="num">
                                      <p:cBhvr>
                                        <p:cTn id="46" dur="1500" fill="hold"/>
                                        <p:tgtEl>
                                          <p:spTgt spid="24"/>
                                        </p:tgtEl>
                                        <p:attrNameLst>
                                          <p:attrName>ppt_h</p:attrName>
                                        </p:attrNameLst>
                                      </p:cBhvr>
                                      <p:tavLst>
                                        <p:tav tm="0">
                                          <p:val>
                                            <p:fltVal val="0"/>
                                          </p:val>
                                        </p:tav>
                                        <p:tav tm="100000">
                                          <p:val>
                                            <p:strVal val="#ppt_h"/>
                                          </p:val>
                                        </p:tav>
                                      </p:tavLst>
                                    </p:anim>
                                  </p:childTnLst>
                                </p:cTn>
                              </p:par>
                              <p:par>
                                <p:cTn id="47" presetID="6" presetClass="entr" presetSubtype="32" fill="hold" grpId="0" nodeType="withEffect">
                                  <p:stCondLst>
                                    <p:cond delay="4500"/>
                                  </p:stCondLst>
                                  <p:childTnLst>
                                    <p:set>
                                      <p:cBhvr>
                                        <p:cTn id="48" dur="1" fill="hold">
                                          <p:stCondLst>
                                            <p:cond delay="0"/>
                                          </p:stCondLst>
                                        </p:cTn>
                                        <p:tgtEl>
                                          <p:spTgt spid="25"/>
                                        </p:tgtEl>
                                        <p:attrNameLst>
                                          <p:attrName>style.visibility</p:attrName>
                                        </p:attrNameLst>
                                      </p:cBhvr>
                                      <p:to>
                                        <p:strVal val="visible"/>
                                      </p:to>
                                    </p:set>
                                    <p:animEffect transition="in" filter="circle(out)">
                                      <p:cBhvr>
                                        <p:cTn id="49" dur="1500"/>
                                        <p:tgtEl>
                                          <p:spTgt spid="25"/>
                                        </p:tgtEl>
                                      </p:cBhvr>
                                    </p:animEffect>
                                  </p:childTnLst>
                                </p:cTn>
                              </p:par>
                              <p:par>
                                <p:cTn id="50" presetID="6" presetClass="entr" presetSubtype="32" fill="hold" grpId="0" nodeType="withEffect">
                                  <p:stCondLst>
                                    <p:cond delay="4500"/>
                                  </p:stCondLst>
                                  <p:childTnLst>
                                    <p:set>
                                      <p:cBhvr>
                                        <p:cTn id="51" dur="1" fill="hold">
                                          <p:stCondLst>
                                            <p:cond delay="0"/>
                                          </p:stCondLst>
                                        </p:cTn>
                                        <p:tgtEl>
                                          <p:spTgt spid="26"/>
                                        </p:tgtEl>
                                        <p:attrNameLst>
                                          <p:attrName>style.visibility</p:attrName>
                                        </p:attrNameLst>
                                      </p:cBhvr>
                                      <p:to>
                                        <p:strVal val="visible"/>
                                      </p:to>
                                    </p:set>
                                    <p:animEffect transition="in" filter="circle(out)">
                                      <p:cBhvr>
                                        <p:cTn id="52" dur="1500"/>
                                        <p:tgtEl>
                                          <p:spTgt spid="26"/>
                                        </p:tgtEl>
                                      </p:cBhvr>
                                    </p:animEffect>
                                  </p:childTnLst>
                                </p:cTn>
                              </p:par>
                              <p:par>
                                <p:cTn id="53" presetID="23" presetClass="entr" presetSubtype="288" fill="hold" nodeType="with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p:cTn id="55" dur="10000" fill="hold"/>
                                        <p:tgtEl>
                                          <p:spTgt spid="4"/>
                                        </p:tgtEl>
                                        <p:attrNameLst>
                                          <p:attrName>ppt_w</p:attrName>
                                        </p:attrNameLst>
                                      </p:cBhvr>
                                      <p:tavLst>
                                        <p:tav tm="0">
                                          <p:val>
                                            <p:strVal val="4/3*#ppt_w"/>
                                          </p:val>
                                        </p:tav>
                                        <p:tav tm="100000">
                                          <p:val>
                                            <p:strVal val="#ppt_w"/>
                                          </p:val>
                                        </p:tav>
                                      </p:tavLst>
                                    </p:anim>
                                    <p:anim calcmode="lin" valueType="num">
                                      <p:cBhvr>
                                        <p:cTn id="56" dur="10000" fill="hold"/>
                                        <p:tgtEl>
                                          <p:spTgt spid="4"/>
                                        </p:tgtEl>
                                        <p:attrNameLst>
                                          <p:attrName>ppt_h</p:attrName>
                                        </p:attrNameLst>
                                      </p:cBhvr>
                                      <p:tavLst>
                                        <p:tav tm="0">
                                          <p:val>
                                            <p:strVal val="4/3*#ppt_h"/>
                                          </p:val>
                                        </p:tav>
                                        <p:tav tm="100000">
                                          <p:val>
                                            <p:strVal val="#ppt_h"/>
                                          </p:val>
                                        </p:tav>
                                      </p:tavLst>
                                    </p:anim>
                                  </p:childTnLst>
                                </p:cTn>
                              </p:par>
                              <p:par>
                                <p:cTn id="57" presetID="8" presetClass="emph" presetSubtype="0" repeatCount="indefinite" fill="hold" nodeType="withEffect">
                                  <p:stCondLst>
                                    <p:cond delay="0"/>
                                  </p:stCondLst>
                                  <p:endCondLst>
                                    <p:cond evt="onNext" delay="0">
                                      <p:tgtEl>
                                        <p:sldTgt/>
                                      </p:tgtEl>
                                    </p:cond>
                                  </p:endCondLst>
                                  <p:childTnLst>
                                    <p:animRot by="21600000">
                                      <p:cBhvr>
                                        <p:cTn id="58" dur="60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13" grpId="0"/>
      <p:bldP spid="38" grpId="0"/>
      <p:bldP spid="15" grpId="0" animBg="1"/>
      <p:bldP spid="25" grpId="0" animBg="1"/>
      <p:bldP spid="2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A8225F31-2B70-79F9-3695-550BD8E0B206}"/>
              </a:ext>
            </a:extLst>
          </p:cNvPr>
          <p:cNvCxnSpPr>
            <a:cxnSpLocks/>
          </p:cNvCxnSpPr>
          <p:nvPr/>
        </p:nvCxnSpPr>
        <p:spPr>
          <a:xfrm>
            <a:off x="5945331" y="1629211"/>
            <a:ext cx="0" cy="2082396"/>
          </a:xfrm>
          <a:prstGeom prst="line">
            <a:avLst/>
          </a:prstGeom>
          <a:ln>
            <a:solidFill>
              <a:schemeClr val="bg2">
                <a:lumMod val="75000"/>
                <a:alpha val="43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DD638D4-C6B9-961D-BA82-71C2D0354181}"/>
              </a:ext>
            </a:extLst>
          </p:cNvPr>
          <p:cNvCxnSpPr>
            <a:cxnSpLocks/>
          </p:cNvCxnSpPr>
          <p:nvPr/>
        </p:nvCxnSpPr>
        <p:spPr>
          <a:xfrm>
            <a:off x="7760164" y="1629211"/>
            <a:ext cx="0" cy="2082396"/>
          </a:xfrm>
          <a:prstGeom prst="line">
            <a:avLst/>
          </a:prstGeom>
          <a:ln>
            <a:solidFill>
              <a:schemeClr val="bg2">
                <a:lumMod val="75000"/>
                <a:alpha val="43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B9C7710-ACA0-1671-9905-92A2B3763450}"/>
              </a:ext>
            </a:extLst>
          </p:cNvPr>
          <p:cNvCxnSpPr>
            <a:cxnSpLocks/>
          </p:cNvCxnSpPr>
          <p:nvPr/>
        </p:nvCxnSpPr>
        <p:spPr>
          <a:xfrm>
            <a:off x="9538559" y="1629211"/>
            <a:ext cx="0" cy="2082396"/>
          </a:xfrm>
          <a:prstGeom prst="line">
            <a:avLst/>
          </a:prstGeom>
          <a:ln>
            <a:solidFill>
              <a:schemeClr val="bg2">
                <a:lumMod val="75000"/>
                <a:alpha val="43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04361EA-8CD1-5FAB-DF28-1F2E459C2D02}"/>
              </a:ext>
            </a:extLst>
          </p:cNvPr>
          <p:cNvCxnSpPr>
            <a:cxnSpLocks/>
          </p:cNvCxnSpPr>
          <p:nvPr/>
        </p:nvCxnSpPr>
        <p:spPr>
          <a:xfrm>
            <a:off x="4155691" y="1623913"/>
            <a:ext cx="0" cy="2082396"/>
          </a:xfrm>
          <a:prstGeom prst="line">
            <a:avLst/>
          </a:prstGeom>
          <a:ln>
            <a:solidFill>
              <a:schemeClr val="bg2">
                <a:lumMod val="75000"/>
                <a:alpha val="43000"/>
              </a:schemeClr>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8FB90B27-E3CF-0E91-F3D6-D4EA81A78F71}"/>
              </a:ext>
            </a:extLst>
          </p:cNvPr>
          <p:cNvSpPr/>
          <p:nvPr/>
        </p:nvSpPr>
        <p:spPr>
          <a:xfrm>
            <a:off x="4155691" y="3858687"/>
            <a:ext cx="1784603" cy="1988657"/>
          </a:xfrm>
          <a:prstGeom prst="roundRect">
            <a:avLst>
              <a:gd name="adj" fmla="val 0"/>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Rounded Rectangle 12">
            <a:extLst>
              <a:ext uri="{FF2B5EF4-FFF2-40B4-BE49-F238E27FC236}">
                <a16:creationId xmlns:a16="http://schemas.microsoft.com/office/drawing/2014/main" id="{4CE73E44-0D1C-36DF-F807-3AFF38612639}"/>
              </a:ext>
            </a:extLst>
          </p:cNvPr>
          <p:cNvSpPr/>
          <p:nvPr/>
        </p:nvSpPr>
        <p:spPr>
          <a:xfrm>
            <a:off x="7753951" y="3858686"/>
            <a:ext cx="1784606" cy="1988657"/>
          </a:xfrm>
          <a:prstGeom prst="roundRect">
            <a:avLst>
              <a:gd name="adj" fmla="val 0"/>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Rounded Rectangle 2">
            <a:extLst>
              <a:ext uri="{FF2B5EF4-FFF2-40B4-BE49-F238E27FC236}">
                <a16:creationId xmlns:a16="http://schemas.microsoft.com/office/drawing/2014/main" id="{B037288E-04C5-1291-1E5F-4B37004AAAE8}"/>
              </a:ext>
            </a:extLst>
          </p:cNvPr>
          <p:cNvSpPr/>
          <p:nvPr/>
        </p:nvSpPr>
        <p:spPr>
          <a:xfrm>
            <a:off x="838200" y="3858687"/>
            <a:ext cx="1574801" cy="1988657"/>
          </a:xfrm>
          <a:prstGeom prst="roundRect">
            <a:avLst>
              <a:gd name="adj" fmla="val 0"/>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9677C300-ECB2-4211-4EA4-9850F3449D0F}"/>
              </a:ext>
            </a:extLst>
          </p:cNvPr>
          <p:cNvPicPr>
            <a:picLocks noChangeAspect="1"/>
          </p:cNvPicPr>
          <p:nvPr/>
        </p:nvPicPr>
        <p:blipFill>
          <a:blip r:embed="rId3"/>
          <a:srcRect/>
          <a:stretch/>
        </p:blipFill>
        <p:spPr>
          <a:xfrm rot="14354185">
            <a:off x="-2276517" y="-2414572"/>
            <a:ext cx="6043633" cy="6043633"/>
          </a:xfrm>
          <a:prstGeom prst="rect">
            <a:avLst/>
          </a:prstGeom>
        </p:spPr>
      </p:pic>
      <p:sp>
        <p:nvSpPr>
          <p:cNvPr id="6" name="Rectangle 5">
            <a:extLst>
              <a:ext uri="{FF2B5EF4-FFF2-40B4-BE49-F238E27FC236}">
                <a16:creationId xmlns:a16="http://schemas.microsoft.com/office/drawing/2014/main" id="{7516ABA0-BC19-A177-C8DF-E025BADAB690}"/>
              </a:ext>
            </a:extLst>
          </p:cNvPr>
          <p:cNvSpPr/>
          <p:nvPr/>
        </p:nvSpPr>
        <p:spPr>
          <a:xfrm>
            <a:off x="0" y="0"/>
            <a:ext cx="12192000" cy="78735"/>
          </a:xfrm>
          <a:prstGeom prst="rect">
            <a:avLst/>
          </a:prstGeom>
          <a:gradFill>
            <a:gsLst>
              <a:gs pos="0">
                <a:schemeClr val="accent1"/>
              </a:gs>
              <a:gs pos="28000">
                <a:schemeClr val="tx2">
                  <a:lumMod val="40000"/>
                  <a:lumOff val="60000"/>
                </a:schemeClr>
              </a:gs>
              <a:gs pos="61000">
                <a:schemeClr val="accent1">
                  <a:lumMod val="60000"/>
                  <a:lumOff val="4000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aphicFrame>
        <p:nvGraphicFramePr>
          <p:cNvPr id="55" name="Table 24">
            <a:extLst>
              <a:ext uri="{FF2B5EF4-FFF2-40B4-BE49-F238E27FC236}">
                <a16:creationId xmlns:a16="http://schemas.microsoft.com/office/drawing/2014/main" id="{C831C113-2655-D8B1-0083-7396E4184119}"/>
              </a:ext>
            </a:extLst>
          </p:cNvPr>
          <p:cNvGraphicFramePr>
            <a:graphicFrameLocks noGrp="1"/>
          </p:cNvGraphicFramePr>
          <p:nvPr>
            <p:extLst>
              <p:ext uri="{D42A27DB-BD31-4B8C-83A1-F6EECF244321}">
                <p14:modId xmlns:p14="http://schemas.microsoft.com/office/powerpoint/2010/main" val="1030846074"/>
              </p:ext>
            </p:extLst>
          </p:nvPr>
        </p:nvGraphicFramePr>
        <p:xfrm>
          <a:off x="839789" y="1907858"/>
          <a:ext cx="10512423" cy="3939486"/>
        </p:xfrm>
        <a:graphic>
          <a:graphicData uri="http://schemas.openxmlformats.org/drawingml/2006/table">
            <a:tbl>
              <a:tblPr firstRow="1" bandRow="1">
                <a:tableStyleId>{5C22544A-7EE6-4342-B048-85BDC9FD1C3A}</a:tableStyleId>
              </a:tblPr>
              <a:tblGrid>
                <a:gridCol w="1542796">
                  <a:extLst>
                    <a:ext uri="{9D8B030D-6E8A-4147-A177-3AD203B41FA5}">
                      <a16:colId xmlns:a16="http://schemas.microsoft.com/office/drawing/2014/main" val="3296918203"/>
                    </a:ext>
                  </a:extLst>
                </a:gridCol>
                <a:gridCol w="1778096">
                  <a:extLst>
                    <a:ext uri="{9D8B030D-6E8A-4147-A177-3AD203B41FA5}">
                      <a16:colId xmlns:a16="http://schemas.microsoft.com/office/drawing/2014/main" val="2468701374"/>
                    </a:ext>
                  </a:extLst>
                </a:gridCol>
                <a:gridCol w="1819722">
                  <a:extLst>
                    <a:ext uri="{9D8B030D-6E8A-4147-A177-3AD203B41FA5}">
                      <a16:colId xmlns:a16="http://schemas.microsoft.com/office/drawing/2014/main" val="463828164"/>
                    </a:ext>
                  </a:extLst>
                </a:gridCol>
                <a:gridCol w="1790603">
                  <a:extLst>
                    <a:ext uri="{9D8B030D-6E8A-4147-A177-3AD203B41FA5}">
                      <a16:colId xmlns:a16="http://schemas.microsoft.com/office/drawing/2014/main" val="4019468063"/>
                    </a:ext>
                  </a:extLst>
                </a:gridCol>
                <a:gridCol w="1790603">
                  <a:extLst>
                    <a:ext uri="{9D8B030D-6E8A-4147-A177-3AD203B41FA5}">
                      <a16:colId xmlns:a16="http://schemas.microsoft.com/office/drawing/2014/main" val="2977701045"/>
                    </a:ext>
                  </a:extLst>
                </a:gridCol>
                <a:gridCol w="1790603">
                  <a:extLst>
                    <a:ext uri="{9D8B030D-6E8A-4147-A177-3AD203B41FA5}">
                      <a16:colId xmlns:a16="http://schemas.microsoft.com/office/drawing/2014/main" val="2597382157"/>
                    </a:ext>
                  </a:extLst>
                </a:gridCol>
              </a:tblGrid>
              <a:tr h="1944000">
                <a:tc>
                  <a:txBody>
                    <a:bodyPr/>
                    <a:lstStyle/>
                    <a:p>
                      <a:pPr marL="0" indent="0" algn="l">
                        <a:buFont typeface="Arial" panose="020B0604020202020204" pitchFamily="34" charset="0"/>
                        <a:buNone/>
                      </a:pPr>
                      <a:endParaRPr lang="en-UA" sz="1100" b="1" dirty="0">
                        <a:solidFill>
                          <a:schemeClr val="bg2">
                            <a:lumMod val="60000"/>
                            <a:lumOff val="40000"/>
                          </a:schemeClr>
                        </a:solidFill>
                        <a:latin typeface="Montserrat" pitchFamily="2" charset="77"/>
                      </a:endParaRPr>
                    </a:p>
                  </a:txBody>
                  <a:tcPr marL="0" marR="144000" anchor="ctr">
                    <a:lnL w="12700" cmpd="sng">
                      <a:noFill/>
                    </a:lnL>
                    <a:lnR w="12700" cmpd="sng">
                      <a:noFill/>
                    </a:lnR>
                    <a:lnT w="6350"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A" sz="1000" b="0" dirty="0">
                        <a:solidFill>
                          <a:schemeClr val="bg1"/>
                        </a:solidFill>
                        <a:latin typeface="Montserrat" pitchFamily="2" charset="77"/>
                      </a:endParaRPr>
                    </a:p>
                  </a:txBody>
                  <a:tcPr marL="72000" marR="72000" anchor="ctr">
                    <a:lnL w="12700" cmpd="sng">
                      <a:noFill/>
                    </a:lnL>
                    <a:lnR w="12700" cmpd="sng">
                      <a:noFill/>
                    </a:lnR>
                    <a:lnT w="6350"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A" sz="1000" b="0" dirty="0">
                        <a:solidFill>
                          <a:schemeClr val="bg1"/>
                        </a:solidFill>
                        <a:latin typeface="Montserrat" pitchFamily="2" charset="77"/>
                      </a:endParaRPr>
                    </a:p>
                  </a:txBody>
                  <a:tcPr marL="72000" marR="72000" anchor="ctr">
                    <a:lnL w="12700" cmpd="sng">
                      <a:noFill/>
                    </a:lnL>
                    <a:lnR w="12700" cmpd="sng">
                      <a:noFill/>
                    </a:lnR>
                    <a:lnT w="6350"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A" sz="1000" b="0" dirty="0">
                        <a:solidFill>
                          <a:schemeClr val="bg1"/>
                        </a:solidFill>
                        <a:latin typeface="Montserrat" pitchFamily="2" charset="77"/>
                      </a:endParaRPr>
                    </a:p>
                  </a:txBody>
                  <a:tcPr marL="72000" marR="72000" anchor="ctr">
                    <a:lnL w="12700" cmpd="sng">
                      <a:noFill/>
                    </a:lnL>
                    <a:lnR w="12700" cmpd="sng">
                      <a:noFill/>
                    </a:lnR>
                    <a:lnT w="6350"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A" sz="1000" b="0" dirty="0">
                        <a:solidFill>
                          <a:schemeClr val="bg1"/>
                        </a:solidFill>
                        <a:latin typeface="Montserrat" pitchFamily="2" charset="77"/>
                      </a:endParaRPr>
                    </a:p>
                  </a:txBody>
                  <a:tcPr marL="72000" marR="72000" anchor="ctr">
                    <a:lnL w="12700" cmpd="sng">
                      <a:noFill/>
                    </a:lnL>
                    <a:lnR w="12700" cmpd="sng">
                      <a:noFill/>
                    </a:lnR>
                    <a:lnT w="6350"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dirty="0">
                          <a:solidFill>
                            <a:schemeClr val="bg1"/>
                          </a:solidFill>
                          <a:latin typeface="Montserrat" pitchFamily="2" charset="77"/>
                        </a:rPr>
                        <a:t> </a:t>
                      </a:r>
                      <a:endParaRPr lang="en-UA" sz="1000" b="0" dirty="0">
                        <a:solidFill>
                          <a:schemeClr val="bg1"/>
                        </a:solidFill>
                        <a:latin typeface="Montserrat" pitchFamily="2" charset="77"/>
                      </a:endParaRPr>
                    </a:p>
                  </a:txBody>
                  <a:tcPr marL="72000" marR="72000" anchor="ctr">
                    <a:lnL w="12700" cmpd="sng">
                      <a:noFill/>
                    </a:lnL>
                    <a:lnR w="12700" cmpd="sng">
                      <a:noFill/>
                    </a:lnR>
                    <a:lnT w="6350"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3844786"/>
                  </a:ext>
                </a:extLst>
              </a:tr>
              <a:tr h="332581">
                <a:tc>
                  <a:txBody>
                    <a:bodyPr/>
                    <a:lstStyle/>
                    <a:p>
                      <a:pPr marL="0" indent="0" algn="l">
                        <a:buFont typeface="Arial" panose="020B0604020202020204" pitchFamily="34" charset="0"/>
                        <a:buNone/>
                      </a:pPr>
                      <a:r>
                        <a:rPr lang="en-US" sz="1100" b="1" dirty="0">
                          <a:solidFill>
                            <a:schemeClr val="bg2">
                              <a:lumMod val="60000"/>
                              <a:lumOff val="40000"/>
                            </a:schemeClr>
                          </a:solidFill>
                          <a:latin typeface="Montserrat" pitchFamily="2" charset="77"/>
                        </a:rPr>
                        <a:t>   </a:t>
                      </a:r>
                      <a:r>
                        <a:rPr lang="en-UA" sz="1100" b="1">
                          <a:solidFill>
                            <a:schemeClr val="bg2">
                              <a:lumMod val="60000"/>
                              <a:lumOff val="40000"/>
                            </a:schemeClr>
                          </a:solidFill>
                          <a:latin typeface="Montserrat" pitchFamily="2" charset="77"/>
                        </a:rPr>
                        <a:t>Audience</a:t>
                      </a:r>
                      <a:endParaRPr lang="en-UA" sz="1100" b="1" dirty="0">
                        <a:solidFill>
                          <a:schemeClr val="bg2">
                            <a:lumMod val="60000"/>
                            <a:lumOff val="40000"/>
                          </a:schemeClr>
                        </a:solidFill>
                        <a:latin typeface="Montserrat" pitchFamily="2" charset="77"/>
                      </a:endParaRPr>
                    </a:p>
                  </a:txBody>
                  <a:tcPr marL="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A" sz="1000" b="0" dirty="0">
                          <a:solidFill>
                            <a:schemeClr val="bg1"/>
                          </a:solidFill>
                          <a:latin typeface="Montserrat" pitchFamily="2" charset="77"/>
                        </a:rPr>
                        <a:t>Innovators</a:t>
                      </a:r>
                    </a:p>
                  </a:txBody>
                  <a:tcPr marL="72000" marR="72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A" sz="1000" b="0" dirty="0">
                          <a:solidFill>
                            <a:schemeClr val="bg1"/>
                          </a:solidFill>
                          <a:latin typeface="Montserrat" pitchFamily="2" charset="77"/>
                        </a:rPr>
                        <a:t>Early Adopter</a:t>
                      </a:r>
                    </a:p>
                  </a:txBody>
                  <a:tcPr marL="72000" marR="72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A" sz="1000" b="0" dirty="0">
                          <a:solidFill>
                            <a:schemeClr val="bg1"/>
                          </a:solidFill>
                          <a:latin typeface="Montserrat" pitchFamily="2" charset="77"/>
                        </a:rPr>
                        <a:t>Every Majority</a:t>
                      </a:r>
                    </a:p>
                  </a:txBody>
                  <a:tcPr marL="72000" marR="72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A" sz="1000" b="0" dirty="0">
                          <a:solidFill>
                            <a:schemeClr val="bg1"/>
                          </a:solidFill>
                          <a:latin typeface="Montserrat" pitchFamily="2" charset="77"/>
                        </a:rPr>
                        <a:t>Late Majority</a:t>
                      </a:r>
                    </a:p>
                  </a:txBody>
                  <a:tcPr marL="72000" marR="72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A" sz="1000" b="0" dirty="0">
                          <a:solidFill>
                            <a:schemeClr val="bg1"/>
                          </a:solidFill>
                          <a:latin typeface="Montserrat" pitchFamily="2" charset="77"/>
                        </a:rPr>
                        <a:t>Laggard</a:t>
                      </a:r>
                    </a:p>
                  </a:txBody>
                  <a:tcPr marL="72000" marR="72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3773890"/>
                  </a:ext>
                </a:extLst>
              </a:tr>
              <a:tr h="332581">
                <a:tc>
                  <a:txBody>
                    <a:bodyPr/>
                    <a:lstStyle/>
                    <a:p>
                      <a:pPr marL="0" indent="0" algn="l">
                        <a:buFont typeface="Arial" panose="020B0604020202020204" pitchFamily="34" charset="0"/>
                        <a:buNone/>
                      </a:pPr>
                      <a:r>
                        <a:rPr lang="en-US" sz="1100" b="1" dirty="0">
                          <a:solidFill>
                            <a:schemeClr val="bg2">
                              <a:lumMod val="60000"/>
                              <a:lumOff val="40000"/>
                            </a:schemeClr>
                          </a:solidFill>
                          <a:latin typeface="Montserrat" pitchFamily="2" charset="77"/>
                        </a:rPr>
                        <a:t>   </a:t>
                      </a:r>
                      <a:r>
                        <a:rPr lang="en-UA" sz="1100" b="1">
                          <a:solidFill>
                            <a:schemeClr val="bg2">
                              <a:lumMod val="60000"/>
                              <a:lumOff val="40000"/>
                            </a:schemeClr>
                          </a:solidFill>
                          <a:latin typeface="Montserrat" pitchFamily="2" charset="77"/>
                        </a:rPr>
                        <a:t>Market</a:t>
                      </a:r>
                      <a:endParaRPr lang="en-UA" sz="1100" b="1" dirty="0">
                        <a:solidFill>
                          <a:schemeClr val="bg2">
                            <a:lumMod val="60000"/>
                            <a:lumOff val="40000"/>
                          </a:schemeClr>
                        </a:solidFill>
                        <a:latin typeface="Montserrat" pitchFamily="2" charset="77"/>
                      </a:endParaRPr>
                    </a:p>
                  </a:txBody>
                  <a:tcPr marL="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en-UA" sz="1000" b="0" dirty="0">
                          <a:solidFill>
                            <a:schemeClr val="bg1"/>
                          </a:solidFill>
                          <a:latin typeface="Montserrat" pitchFamily="2" charset="77"/>
                        </a:rPr>
                        <a:t>Small</a:t>
                      </a:r>
                    </a:p>
                  </a:txBody>
                  <a:tcPr marL="72000" marR="72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en-UA" sz="1000" b="0" dirty="0">
                          <a:solidFill>
                            <a:schemeClr val="bg1"/>
                          </a:solidFill>
                          <a:latin typeface="Montserrat" pitchFamily="2" charset="77"/>
                        </a:rPr>
                        <a:t>Expanding</a:t>
                      </a:r>
                    </a:p>
                  </a:txBody>
                  <a:tcPr marL="72000" marR="72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en-UA" sz="1000" b="0" dirty="0">
                          <a:solidFill>
                            <a:schemeClr val="bg1"/>
                          </a:solidFill>
                          <a:latin typeface="Montserrat" pitchFamily="2" charset="77"/>
                        </a:rPr>
                        <a:t>High</a:t>
                      </a:r>
                    </a:p>
                  </a:txBody>
                  <a:tcPr marL="72000" marR="72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en-UA" sz="1000" b="0" dirty="0">
                          <a:solidFill>
                            <a:schemeClr val="bg1"/>
                          </a:solidFill>
                          <a:latin typeface="Montserrat" pitchFamily="2" charset="77"/>
                        </a:rPr>
                        <a:t>Peaked</a:t>
                      </a:r>
                    </a:p>
                  </a:txBody>
                  <a:tcPr marL="72000" marR="72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en-UA" sz="1000" b="0" dirty="0">
                          <a:solidFill>
                            <a:schemeClr val="bg1"/>
                          </a:solidFill>
                          <a:latin typeface="Montserrat" pitchFamily="2" charset="77"/>
                        </a:rPr>
                        <a:t>Contracting</a:t>
                      </a:r>
                    </a:p>
                  </a:txBody>
                  <a:tcPr marL="72000" marR="72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6490811"/>
                  </a:ext>
                </a:extLst>
              </a:tr>
              <a:tr h="332581">
                <a:tc>
                  <a:txBody>
                    <a:bodyPr/>
                    <a:lstStyle/>
                    <a:p>
                      <a:pPr marL="0" indent="0" algn="l">
                        <a:buFont typeface="Arial" panose="020B0604020202020204" pitchFamily="34" charset="0"/>
                        <a:buNone/>
                      </a:pPr>
                      <a:r>
                        <a:rPr lang="en-US" sz="1100" b="1" dirty="0">
                          <a:solidFill>
                            <a:schemeClr val="bg2">
                              <a:lumMod val="60000"/>
                              <a:lumOff val="40000"/>
                            </a:schemeClr>
                          </a:solidFill>
                          <a:latin typeface="Montserrat" pitchFamily="2" charset="77"/>
                        </a:rPr>
                        <a:t>   </a:t>
                      </a:r>
                      <a:r>
                        <a:rPr lang="en-UA" sz="1100" b="1">
                          <a:solidFill>
                            <a:schemeClr val="bg2">
                              <a:lumMod val="60000"/>
                              <a:lumOff val="40000"/>
                            </a:schemeClr>
                          </a:solidFill>
                          <a:latin typeface="Montserrat" pitchFamily="2" charset="77"/>
                        </a:rPr>
                        <a:t>Price</a:t>
                      </a:r>
                      <a:endParaRPr lang="en-UA" sz="1100" b="1" dirty="0">
                        <a:solidFill>
                          <a:schemeClr val="bg2">
                            <a:lumMod val="60000"/>
                            <a:lumOff val="40000"/>
                          </a:schemeClr>
                        </a:solidFill>
                        <a:latin typeface="Montserrat" pitchFamily="2" charset="77"/>
                      </a:endParaRPr>
                    </a:p>
                  </a:txBody>
                  <a:tcPr marL="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en-UA" sz="1000" b="0" dirty="0">
                          <a:solidFill>
                            <a:schemeClr val="bg1"/>
                          </a:solidFill>
                          <a:latin typeface="Montserrat" pitchFamily="2" charset="77"/>
                        </a:rPr>
                        <a:t>Very High</a:t>
                      </a:r>
                    </a:p>
                  </a:txBody>
                  <a:tcPr marL="72000" marR="72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en-UA" sz="1000" b="0" dirty="0">
                          <a:solidFill>
                            <a:schemeClr val="bg1"/>
                          </a:solidFill>
                          <a:latin typeface="Montserrat" pitchFamily="2" charset="77"/>
                        </a:rPr>
                        <a:t>High</a:t>
                      </a:r>
                    </a:p>
                  </a:txBody>
                  <a:tcPr marL="72000" marR="72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en-UA" sz="1000" b="0" dirty="0">
                          <a:solidFill>
                            <a:schemeClr val="bg1"/>
                          </a:solidFill>
                          <a:latin typeface="Montserrat" pitchFamily="2" charset="77"/>
                        </a:rPr>
                        <a:t>High</a:t>
                      </a:r>
                    </a:p>
                  </a:txBody>
                  <a:tcPr marL="72000" marR="72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en-UA" sz="1000" b="0" dirty="0">
                          <a:solidFill>
                            <a:schemeClr val="bg1"/>
                          </a:solidFill>
                          <a:latin typeface="Montserrat" pitchFamily="2" charset="77"/>
                        </a:rPr>
                        <a:t>Medium</a:t>
                      </a:r>
                    </a:p>
                  </a:txBody>
                  <a:tcPr marL="72000" marR="72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en-UA" sz="1000" b="0" dirty="0">
                          <a:solidFill>
                            <a:schemeClr val="bg1"/>
                          </a:solidFill>
                          <a:latin typeface="Montserrat" pitchFamily="2" charset="77"/>
                        </a:rPr>
                        <a:t>Low</a:t>
                      </a:r>
                    </a:p>
                  </a:txBody>
                  <a:tcPr marL="72000" marR="72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3302667"/>
                  </a:ext>
                </a:extLst>
              </a:tr>
              <a:tr h="332581">
                <a:tc>
                  <a:txBody>
                    <a:bodyPr/>
                    <a:lstStyle/>
                    <a:p>
                      <a:pPr marL="0" indent="0" algn="l">
                        <a:buFont typeface="Arial" panose="020B0604020202020204" pitchFamily="34" charset="0"/>
                        <a:buNone/>
                      </a:pPr>
                      <a:r>
                        <a:rPr lang="en-US" sz="1100" b="1" dirty="0">
                          <a:solidFill>
                            <a:schemeClr val="bg2">
                              <a:lumMod val="60000"/>
                              <a:lumOff val="40000"/>
                            </a:schemeClr>
                          </a:solidFill>
                          <a:latin typeface="Montserrat" pitchFamily="2" charset="77"/>
                        </a:rPr>
                        <a:t>   </a:t>
                      </a:r>
                      <a:r>
                        <a:rPr lang="en-UA" sz="1100" b="1">
                          <a:solidFill>
                            <a:schemeClr val="bg2">
                              <a:lumMod val="60000"/>
                              <a:lumOff val="40000"/>
                            </a:schemeClr>
                          </a:solidFill>
                          <a:latin typeface="Montserrat" pitchFamily="2" charset="77"/>
                        </a:rPr>
                        <a:t>Sales</a:t>
                      </a:r>
                      <a:endParaRPr lang="en-UA" sz="1100" b="1" dirty="0">
                        <a:solidFill>
                          <a:schemeClr val="bg2">
                            <a:lumMod val="60000"/>
                            <a:lumOff val="40000"/>
                          </a:schemeClr>
                        </a:solidFill>
                        <a:latin typeface="Montserrat" pitchFamily="2" charset="77"/>
                      </a:endParaRPr>
                    </a:p>
                  </a:txBody>
                  <a:tcPr marL="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en-UA" sz="1000" b="0" dirty="0">
                          <a:solidFill>
                            <a:schemeClr val="bg1"/>
                          </a:solidFill>
                          <a:latin typeface="Montserrat" pitchFamily="2" charset="77"/>
                        </a:rPr>
                        <a:t>Low</a:t>
                      </a:r>
                    </a:p>
                  </a:txBody>
                  <a:tcPr marL="72000" marR="72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en-UA" sz="1000" b="0" dirty="0">
                          <a:solidFill>
                            <a:schemeClr val="bg1"/>
                          </a:solidFill>
                          <a:latin typeface="Montserrat" pitchFamily="2" charset="77"/>
                        </a:rPr>
                        <a:t>Expanding</a:t>
                      </a:r>
                    </a:p>
                  </a:txBody>
                  <a:tcPr marL="72000" marR="72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en-UA" sz="1000" b="0" dirty="0">
                          <a:solidFill>
                            <a:schemeClr val="bg1"/>
                          </a:solidFill>
                          <a:latin typeface="Montserrat" pitchFamily="2" charset="77"/>
                        </a:rPr>
                        <a:t>High</a:t>
                      </a:r>
                    </a:p>
                  </a:txBody>
                  <a:tcPr marL="72000" marR="72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en-UA" sz="1000" b="0" dirty="0">
                          <a:solidFill>
                            <a:schemeClr val="bg1"/>
                          </a:solidFill>
                          <a:latin typeface="Montserrat" pitchFamily="2" charset="77"/>
                        </a:rPr>
                        <a:t>Flattening</a:t>
                      </a:r>
                    </a:p>
                  </a:txBody>
                  <a:tcPr marL="72000" marR="72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en-UA" sz="1000" b="0" dirty="0">
                          <a:solidFill>
                            <a:schemeClr val="bg1"/>
                          </a:solidFill>
                          <a:latin typeface="Montserrat" pitchFamily="2" charset="77"/>
                        </a:rPr>
                        <a:t>Moderate</a:t>
                      </a:r>
                    </a:p>
                  </a:txBody>
                  <a:tcPr marL="72000" marR="72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7198247"/>
                  </a:ext>
                </a:extLst>
              </a:tr>
              <a:tr h="332581">
                <a:tc>
                  <a:txBody>
                    <a:bodyPr/>
                    <a:lstStyle/>
                    <a:p>
                      <a:pPr marL="0" indent="0" algn="l">
                        <a:buFont typeface="Arial" panose="020B0604020202020204" pitchFamily="34" charset="0"/>
                        <a:buNone/>
                      </a:pPr>
                      <a:r>
                        <a:rPr lang="en-US" sz="1100" b="1" dirty="0">
                          <a:solidFill>
                            <a:schemeClr val="bg2">
                              <a:lumMod val="60000"/>
                              <a:lumOff val="40000"/>
                            </a:schemeClr>
                          </a:solidFill>
                          <a:latin typeface="Montserrat" pitchFamily="2" charset="77"/>
                        </a:rPr>
                        <a:t>   </a:t>
                      </a:r>
                      <a:r>
                        <a:rPr lang="en-UA" sz="1100" b="1">
                          <a:solidFill>
                            <a:schemeClr val="bg2">
                              <a:lumMod val="60000"/>
                              <a:lumOff val="40000"/>
                            </a:schemeClr>
                          </a:solidFill>
                          <a:latin typeface="Montserrat" pitchFamily="2" charset="77"/>
                        </a:rPr>
                        <a:t>Competition</a:t>
                      </a:r>
                      <a:endParaRPr lang="en-UA" sz="1100" b="1" dirty="0">
                        <a:solidFill>
                          <a:schemeClr val="bg2">
                            <a:lumMod val="60000"/>
                            <a:lumOff val="40000"/>
                          </a:schemeClr>
                        </a:solidFill>
                        <a:latin typeface="Montserrat" pitchFamily="2" charset="77"/>
                      </a:endParaRPr>
                    </a:p>
                  </a:txBody>
                  <a:tcPr marL="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en-UA" sz="1000" b="0" dirty="0">
                          <a:solidFill>
                            <a:schemeClr val="bg1"/>
                          </a:solidFill>
                          <a:latin typeface="Montserrat" pitchFamily="2" charset="77"/>
                        </a:rPr>
                        <a:t>Low</a:t>
                      </a:r>
                    </a:p>
                  </a:txBody>
                  <a:tcPr marL="72000" marR="72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en-UA" sz="1000" b="0" dirty="0">
                          <a:solidFill>
                            <a:schemeClr val="bg1"/>
                          </a:solidFill>
                          <a:latin typeface="Montserrat" pitchFamily="2" charset="77"/>
                        </a:rPr>
                        <a:t>Increasing</a:t>
                      </a:r>
                    </a:p>
                  </a:txBody>
                  <a:tcPr marL="72000" marR="72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en-UA" sz="1000" b="0" dirty="0">
                          <a:solidFill>
                            <a:schemeClr val="bg1"/>
                          </a:solidFill>
                          <a:latin typeface="Montserrat" pitchFamily="2" charset="77"/>
                        </a:rPr>
                        <a:t>Moderate</a:t>
                      </a:r>
                    </a:p>
                  </a:txBody>
                  <a:tcPr marL="72000" marR="72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en-UA" sz="1000" b="0" dirty="0">
                          <a:solidFill>
                            <a:schemeClr val="bg1"/>
                          </a:solidFill>
                          <a:latin typeface="Montserrat" pitchFamily="2" charset="77"/>
                        </a:rPr>
                        <a:t>High</a:t>
                      </a:r>
                    </a:p>
                  </a:txBody>
                  <a:tcPr marL="72000" marR="72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en-UA" sz="1000" b="0" dirty="0">
                          <a:solidFill>
                            <a:schemeClr val="bg1"/>
                          </a:solidFill>
                          <a:latin typeface="Montserrat" pitchFamily="2" charset="77"/>
                        </a:rPr>
                        <a:t>Moderate</a:t>
                      </a:r>
                    </a:p>
                  </a:txBody>
                  <a:tcPr marL="72000" marR="72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0403499"/>
                  </a:ext>
                </a:extLst>
              </a:tr>
              <a:tr h="332581">
                <a:tc>
                  <a:txBody>
                    <a:bodyPr/>
                    <a:lstStyle/>
                    <a:p>
                      <a:pPr marL="0" indent="0" algn="l">
                        <a:buFont typeface="Arial" panose="020B0604020202020204" pitchFamily="34" charset="0"/>
                        <a:buNone/>
                      </a:pPr>
                      <a:r>
                        <a:rPr lang="en-US" sz="1100" b="1" dirty="0">
                          <a:solidFill>
                            <a:schemeClr val="bg2">
                              <a:lumMod val="60000"/>
                              <a:lumOff val="40000"/>
                            </a:schemeClr>
                          </a:solidFill>
                          <a:latin typeface="Montserrat" pitchFamily="2" charset="77"/>
                        </a:rPr>
                        <a:t>   </a:t>
                      </a:r>
                      <a:r>
                        <a:rPr lang="en-UA" sz="1100" b="1">
                          <a:solidFill>
                            <a:schemeClr val="bg2">
                              <a:lumMod val="60000"/>
                              <a:lumOff val="40000"/>
                            </a:schemeClr>
                          </a:solidFill>
                          <a:latin typeface="Montserrat" pitchFamily="2" charset="77"/>
                        </a:rPr>
                        <a:t>Business </a:t>
                      </a:r>
                      <a:r>
                        <a:rPr lang="en-UA" sz="1100" b="1" dirty="0">
                          <a:solidFill>
                            <a:schemeClr val="bg2">
                              <a:lumMod val="60000"/>
                              <a:lumOff val="40000"/>
                            </a:schemeClr>
                          </a:solidFill>
                          <a:latin typeface="Montserrat" pitchFamily="2" charset="77"/>
                        </a:rPr>
                        <a:t>Focus</a:t>
                      </a:r>
                    </a:p>
                  </a:txBody>
                  <a:tcPr marL="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en-UA" sz="1000" b="0" dirty="0">
                          <a:solidFill>
                            <a:schemeClr val="bg1"/>
                          </a:solidFill>
                          <a:latin typeface="Montserrat" pitchFamily="2" charset="77"/>
                        </a:rPr>
                        <a:t>Awareness</a:t>
                      </a:r>
                    </a:p>
                  </a:txBody>
                  <a:tcPr marL="72000" marR="72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en-UA" sz="1000" b="0" dirty="0">
                          <a:solidFill>
                            <a:schemeClr val="bg1"/>
                          </a:solidFill>
                          <a:latin typeface="Montserrat" pitchFamily="2" charset="77"/>
                        </a:rPr>
                        <a:t>Growth</a:t>
                      </a:r>
                    </a:p>
                  </a:txBody>
                  <a:tcPr marL="72000" marR="72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en-UA" sz="1000" b="0" dirty="0">
                          <a:solidFill>
                            <a:schemeClr val="bg1"/>
                          </a:solidFill>
                          <a:latin typeface="Montserrat" pitchFamily="2" charset="77"/>
                        </a:rPr>
                        <a:t>Market share</a:t>
                      </a:r>
                    </a:p>
                  </a:txBody>
                  <a:tcPr marL="72000" marR="72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en-UA" sz="1000" b="0" dirty="0">
                          <a:solidFill>
                            <a:schemeClr val="bg1"/>
                          </a:solidFill>
                          <a:latin typeface="Montserrat" pitchFamily="2" charset="77"/>
                        </a:rPr>
                        <a:t>Customer Retention</a:t>
                      </a:r>
                    </a:p>
                  </a:txBody>
                  <a:tcPr marL="72000" marR="72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en-UA" sz="1000" b="0" dirty="0">
                          <a:solidFill>
                            <a:schemeClr val="bg1"/>
                          </a:solidFill>
                          <a:latin typeface="Montserrat" pitchFamily="2" charset="77"/>
                        </a:rPr>
                        <a:t>Transition</a:t>
                      </a:r>
                    </a:p>
                  </a:txBody>
                  <a:tcPr marL="72000" marR="72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2100297"/>
                  </a:ext>
                </a:extLst>
              </a:tr>
            </a:tbl>
          </a:graphicData>
        </a:graphic>
      </p:graphicFrame>
      <p:sp>
        <p:nvSpPr>
          <p:cNvPr id="18" name="Freeform 17">
            <a:extLst>
              <a:ext uri="{FF2B5EF4-FFF2-40B4-BE49-F238E27FC236}">
                <a16:creationId xmlns:a16="http://schemas.microsoft.com/office/drawing/2014/main" id="{57F1804A-53B7-8CDD-D64F-A4C7120B3C46}"/>
              </a:ext>
            </a:extLst>
          </p:cNvPr>
          <p:cNvSpPr/>
          <p:nvPr/>
        </p:nvSpPr>
        <p:spPr>
          <a:xfrm>
            <a:off x="9433656" y="2169274"/>
            <a:ext cx="1899695" cy="787518"/>
          </a:xfrm>
          <a:custGeom>
            <a:avLst/>
            <a:gdLst>
              <a:gd name="connsiteX0" fmla="*/ 938321 w 938321"/>
              <a:gd name="connsiteY0" fmla="*/ 342122 h 342122"/>
              <a:gd name="connsiteX1" fmla="*/ 387363 w 938321"/>
              <a:gd name="connsiteY1" fmla="*/ 151104 h 342122"/>
              <a:gd name="connsiteX2" fmla="*/ 0 w 938321"/>
              <a:gd name="connsiteY2" fmla="*/ 0 h 342122"/>
            </a:gdLst>
            <a:ahLst/>
            <a:cxnLst>
              <a:cxn ang="0">
                <a:pos x="connsiteX0" y="connsiteY0"/>
              </a:cxn>
              <a:cxn ang="0">
                <a:pos x="connsiteX1" y="connsiteY1"/>
              </a:cxn>
              <a:cxn ang="0">
                <a:pos x="connsiteX2" y="connsiteY2"/>
              </a:cxn>
            </a:cxnLst>
            <a:rect l="l" t="t" r="r" b="b"/>
            <a:pathLst>
              <a:path w="938321" h="342122">
                <a:moveTo>
                  <a:pt x="938321" y="342122"/>
                </a:moveTo>
                <a:lnTo>
                  <a:pt x="387363" y="151104"/>
                </a:lnTo>
                <a:lnTo>
                  <a:pt x="0" y="0"/>
                </a:lnTo>
              </a:path>
            </a:pathLst>
          </a:custGeom>
          <a:noFill/>
          <a:ln w="22225" cap="rnd">
            <a:solidFill>
              <a:schemeClr val="bg2"/>
            </a:solidFill>
            <a:prstDash val="sysDot"/>
            <a:miter/>
          </a:ln>
        </p:spPr>
        <p:txBody>
          <a:bodyPr rtlCol="0" anchor="ctr"/>
          <a:lstStyle/>
          <a:p>
            <a:endParaRPr lang="en-UA"/>
          </a:p>
        </p:txBody>
      </p:sp>
      <p:sp>
        <p:nvSpPr>
          <p:cNvPr id="19" name="Freeform 18">
            <a:extLst>
              <a:ext uri="{FF2B5EF4-FFF2-40B4-BE49-F238E27FC236}">
                <a16:creationId xmlns:a16="http://schemas.microsoft.com/office/drawing/2014/main" id="{CEE879CD-A316-16DC-2764-7B025DC1D201}"/>
              </a:ext>
            </a:extLst>
          </p:cNvPr>
          <p:cNvSpPr/>
          <p:nvPr/>
        </p:nvSpPr>
        <p:spPr>
          <a:xfrm>
            <a:off x="9320110" y="2090960"/>
            <a:ext cx="2032102" cy="361881"/>
          </a:xfrm>
          <a:custGeom>
            <a:avLst/>
            <a:gdLst>
              <a:gd name="connsiteX0" fmla="*/ 1003721 w 1003721"/>
              <a:gd name="connsiteY0" fmla="*/ 0 h 157212"/>
              <a:gd name="connsiteX1" fmla="*/ 620541 w 1003721"/>
              <a:gd name="connsiteY1" fmla="*/ 157186 h 157212"/>
              <a:gd name="connsiteX2" fmla="*/ 248958 w 1003721"/>
              <a:gd name="connsiteY2" fmla="*/ 93133 h 157212"/>
              <a:gd name="connsiteX3" fmla="*/ 0 w 1003721"/>
              <a:gd name="connsiteY3" fmla="*/ 9408 h 157212"/>
            </a:gdLst>
            <a:ahLst/>
            <a:cxnLst>
              <a:cxn ang="0">
                <a:pos x="connsiteX0" y="connsiteY0"/>
              </a:cxn>
              <a:cxn ang="0">
                <a:pos x="connsiteX1" y="connsiteY1"/>
              </a:cxn>
              <a:cxn ang="0">
                <a:pos x="connsiteX2" y="connsiteY2"/>
              </a:cxn>
              <a:cxn ang="0">
                <a:pos x="connsiteX3" y="connsiteY3"/>
              </a:cxn>
            </a:cxnLst>
            <a:rect l="l" t="t" r="r" b="b"/>
            <a:pathLst>
              <a:path w="1003721" h="157212">
                <a:moveTo>
                  <a:pt x="1003721" y="0"/>
                </a:moveTo>
                <a:cubicBezTo>
                  <a:pt x="1003721" y="0"/>
                  <a:pt x="816171" y="159562"/>
                  <a:pt x="620541" y="157186"/>
                </a:cubicBezTo>
                <a:cubicBezTo>
                  <a:pt x="424911" y="154810"/>
                  <a:pt x="248958" y="93133"/>
                  <a:pt x="248958" y="93133"/>
                </a:cubicBezTo>
                <a:lnTo>
                  <a:pt x="0" y="9408"/>
                </a:lnTo>
              </a:path>
            </a:pathLst>
          </a:custGeom>
          <a:noFill/>
          <a:ln w="22225" cap="rnd">
            <a:solidFill>
              <a:schemeClr val="accent2">
                <a:lumMod val="20000"/>
                <a:lumOff val="80000"/>
              </a:schemeClr>
            </a:solidFill>
            <a:prstDash val="sysDot"/>
            <a:miter/>
          </a:ln>
        </p:spPr>
        <p:txBody>
          <a:bodyPr rtlCol="0" anchor="ctr"/>
          <a:lstStyle/>
          <a:p>
            <a:endParaRPr lang="en-UA"/>
          </a:p>
        </p:txBody>
      </p:sp>
      <p:grpSp>
        <p:nvGrpSpPr>
          <p:cNvPr id="26" name="Group 25">
            <a:extLst>
              <a:ext uri="{FF2B5EF4-FFF2-40B4-BE49-F238E27FC236}">
                <a16:creationId xmlns:a16="http://schemas.microsoft.com/office/drawing/2014/main" id="{4FE36C1A-ACB0-053C-0CFA-B1A20BF22716}"/>
              </a:ext>
            </a:extLst>
          </p:cNvPr>
          <p:cNvGrpSpPr/>
          <p:nvPr/>
        </p:nvGrpSpPr>
        <p:grpSpPr>
          <a:xfrm>
            <a:off x="9652106" y="2961716"/>
            <a:ext cx="1076535" cy="323722"/>
            <a:chOff x="1682270" y="4204046"/>
            <a:chExt cx="664434" cy="206883"/>
          </a:xfrm>
          <a:solidFill>
            <a:schemeClr val="accent2"/>
          </a:solidFill>
        </p:grpSpPr>
        <p:sp>
          <p:nvSpPr>
            <p:cNvPr id="27" name="Rounded Rectangle 26">
              <a:extLst>
                <a:ext uri="{FF2B5EF4-FFF2-40B4-BE49-F238E27FC236}">
                  <a16:creationId xmlns:a16="http://schemas.microsoft.com/office/drawing/2014/main" id="{6FCC2AC1-AB47-2B8C-BDF5-C3694C569108}"/>
                </a:ext>
              </a:extLst>
            </p:cNvPr>
            <p:cNvSpPr/>
            <p:nvPr/>
          </p:nvSpPr>
          <p:spPr>
            <a:xfrm>
              <a:off x="1682270" y="4241768"/>
              <a:ext cx="664434" cy="16916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00"/>
                </a:spcBef>
                <a:spcAft>
                  <a:spcPts val="100"/>
                </a:spcAft>
              </a:pPr>
              <a:r>
                <a:rPr lang="en-UA" sz="1000" b="1" dirty="0">
                  <a:latin typeface="Montserrat" pitchFamily="2" charset="77"/>
                </a:rPr>
                <a:t>End of life</a:t>
              </a:r>
              <a:endParaRPr lang="en-UA" sz="1000" dirty="0">
                <a:latin typeface="Montserrat" pitchFamily="2" charset="77"/>
              </a:endParaRPr>
            </a:p>
          </p:txBody>
        </p:sp>
        <p:sp>
          <p:nvSpPr>
            <p:cNvPr id="28" name="Extract 27">
              <a:extLst>
                <a:ext uri="{FF2B5EF4-FFF2-40B4-BE49-F238E27FC236}">
                  <a16:creationId xmlns:a16="http://schemas.microsoft.com/office/drawing/2014/main" id="{D399C066-66F8-8FC1-4F3A-4095E5165212}"/>
                </a:ext>
              </a:extLst>
            </p:cNvPr>
            <p:cNvSpPr/>
            <p:nvPr/>
          </p:nvSpPr>
          <p:spPr>
            <a:xfrm>
              <a:off x="1975711" y="4204046"/>
              <a:ext cx="77550" cy="43775"/>
            </a:xfrm>
            <a:prstGeom prst="flowChartExtra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00"/>
                </a:spcBef>
                <a:spcAft>
                  <a:spcPts val="100"/>
                </a:spcAft>
              </a:pPr>
              <a:endParaRPr lang="en-UA" sz="1000"/>
            </a:p>
          </p:txBody>
        </p:sp>
      </p:grpSp>
      <p:sp>
        <p:nvSpPr>
          <p:cNvPr id="14" name="Rounded Rectangle 94">
            <a:extLst>
              <a:ext uri="{FF2B5EF4-FFF2-40B4-BE49-F238E27FC236}">
                <a16:creationId xmlns:a16="http://schemas.microsoft.com/office/drawing/2014/main" id="{1E544DBB-3E6F-CC39-E7AA-9676C101F66F}"/>
              </a:ext>
            </a:extLst>
          </p:cNvPr>
          <p:cNvSpPr/>
          <p:nvPr/>
        </p:nvSpPr>
        <p:spPr>
          <a:xfrm>
            <a:off x="2389850" y="1064494"/>
            <a:ext cx="1729242" cy="410504"/>
          </a:xfrm>
          <a:prstGeom prst="roundRect">
            <a:avLst/>
          </a:prstGeom>
          <a:no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100"/>
              </a:spcBef>
              <a:spcAft>
                <a:spcPts val="100"/>
              </a:spcAft>
              <a:buClrTx/>
              <a:buSzTx/>
              <a:buFontTx/>
              <a:buNone/>
              <a:tabLst/>
              <a:defRPr/>
            </a:pPr>
            <a:r>
              <a:rPr kumimoji="0" lang="en-US" sz="1400" b="1" i="0" u="none" strike="noStrike" kern="1200" cap="none" spc="0" normalizeH="0" baseline="0" noProof="0" dirty="0">
                <a:ln>
                  <a:noFill/>
                </a:ln>
                <a:solidFill>
                  <a:schemeClr val="bg2"/>
                </a:solidFill>
                <a:effectLst/>
                <a:uLnTx/>
                <a:uFillTx/>
                <a:latin typeface="Montserrat" pitchFamily="2" charset="77"/>
                <a:ea typeface="+mn-ea"/>
                <a:cs typeface="+mn-cs"/>
              </a:rPr>
              <a:t>Introduction</a:t>
            </a:r>
            <a:endParaRPr kumimoji="0" lang="en-UA" sz="1400" b="1" i="0" u="none" strike="noStrike" kern="1200" cap="none" spc="0" normalizeH="0" baseline="0" noProof="0" dirty="0">
              <a:ln>
                <a:noFill/>
              </a:ln>
              <a:solidFill>
                <a:schemeClr val="bg2"/>
              </a:solidFill>
              <a:effectLst/>
              <a:uLnTx/>
              <a:uFillTx/>
              <a:latin typeface="Montserrat" pitchFamily="2" charset="77"/>
              <a:ea typeface="+mn-ea"/>
              <a:cs typeface="+mn-cs"/>
            </a:endParaRPr>
          </a:p>
        </p:txBody>
      </p:sp>
      <p:sp>
        <p:nvSpPr>
          <p:cNvPr id="15" name="Rounded Rectangle 94">
            <a:extLst>
              <a:ext uri="{FF2B5EF4-FFF2-40B4-BE49-F238E27FC236}">
                <a16:creationId xmlns:a16="http://schemas.microsoft.com/office/drawing/2014/main" id="{9F72D59C-1467-2F81-CDE2-539F318B6575}"/>
              </a:ext>
            </a:extLst>
          </p:cNvPr>
          <p:cNvSpPr/>
          <p:nvPr/>
        </p:nvSpPr>
        <p:spPr>
          <a:xfrm>
            <a:off x="4189623" y="1064494"/>
            <a:ext cx="1729242" cy="410504"/>
          </a:xfrm>
          <a:prstGeom prst="roundRect">
            <a:avLst/>
          </a:prstGeom>
          <a:no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100"/>
              </a:spcBef>
              <a:spcAft>
                <a:spcPts val="100"/>
              </a:spcAft>
              <a:buClrTx/>
              <a:buSzTx/>
              <a:buFontTx/>
              <a:buNone/>
              <a:tabLst/>
              <a:defRPr/>
            </a:pPr>
            <a:r>
              <a:rPr kumimoji="0" lang="en-US" sz="1400" b="1" i="0" u="none" strike="noStrike" kern="1200" cap="none" spc="0" normalizeH="0" baseline="0" noProof="0" dirty="0">
                <a:ln>
                  <a:noFill/>
                </a:ln>
                <a:solidFill>
                  <a:schemeClr val="bg2"/>
                </a:solidFill>
                <a:effectLst/>
                <a:uLnTx/>
                <a:uFillTx/>
                <a:latin typeface="Montserrat" pitchFamily="2" charset="77"/>
                <a:ea typeface="+mn-ea"/>
                <a:cs typeface="+mn-cs"/>
              </a:rPr>
              <a:t>Growth</a:t>
            </a:r>
            <a:endParaRPr kumimoji="0" lang="en-UA" sz="1400" b="1" i="0" u="none" strike="noStrike" kern="1200" cap="none" spc="0" normalizeH="0" baseline="0" noProof="0" dirty="0">
              <a:ln>
                <a:noFill/>
              </a:ln>
              <a:solidFill>
                <a:schemeClr val="bg2"/>
              </a:solidFill>
              <a:effectLst/>
              <a:uLnTx/>
              <a:uFillTx/>
              <a:latin typeface="Montserrat" pitchFamily="2" charset="77"/>
              <a:ea typeface="+mn-ea"/>
              <a:cs typeface="+mn-cs"/>
            </a:endParaRPr>
          </a:p>
        </p:txBody>
      </p:sp>
      <p:sp>
        <p:nvSpPr>
          <p:cNvPr id="30" name="Rounded Rectangle 94">
            <a:extLst>
              <a:ext uri="{FF2B5EF4-FFF2-40B4-BE49-F238E27FC236}">
                <a16:creationId xmlns:a16="http://schemas.microsoft.com/office/drawing/2014/main" id="{79B0DBFE-E9B9-AEDB-4962-CFC3C8310DDB}"/>
              </a:ext>
            </a:extLst>
          </p:cNvPr>
          <p:cNvSpPr/>
          <p:nvPr/>
        </p:nvSpPr>
        <p:spPr>
          <a:xfrm>
            <a:off x="5995013" y="1064494"/>
            <a:ext cx="1729242" cy="410504"/>
          </a:xfrm>
          <a:prstGeom prst="roundRect">
            <a:avLst/>
          </a:prstGeom>
          <a:no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100"/>
              </a:spcBef>
              <a:spcAft>
                <a:spcPts val="100"/>
              </a:spcAft>
              <a:buClrTx/>
              <a:buSzTx/>
              <a:buFontTx/>
              <a:buNone/>
              <a:tabLst/>
              <a:defRPr/>
            </a:pPr>
            <a:r>
              <a:rPr kumimoji="0" lang="en-US" sz="1400" b="1" i="0" u="none" strike="noStrike" kern="1200" cap="none" spc="0" normalizeH="0" baseline="0" noProof="0" dirty="0">
                <a:ln>
                  <a:noFill/>
                </a:ln>
                <a:solidFill>
                  <a:schemeClr val="bg2"/>
                </a:solidFill>
                <a:effectLst/>
                <a:uLnTx/>
                <a:uFillTx/>
                <a:latin typeface="Montserrat" pitchFamily="2" charset="77"/>
                <a:ea typeface="+mn-ea"/>
                <a:cs typeface="+mn-cs"/>
              </a:rPr>
              <a:t>Maturity</a:t>
            </a:r>
            <a:endParaRPr kumimoji="0" lang="en-UA" sz="1400" b="1" i="0" u="none" strike="noStrike" kern="1200" cap="none" spc="0" normalizeH="0" baseline="0" noProof="0" dirty="0">
              <a:ln>
                <a:noFill/>
              </a:ln>
              <a:solidFill>
                <a:schemeClr val="bg2"/>
              </a:solidFill>
              <a:effectLst/>
              <a:uLnTx/>
              <a:uFillTx/>
              <a:latin typeface="Montserrat" pitchFamily="2" charset="77"/>
              <a:ea typeface="+mn-ea"/>
              <a:cs typeface="+mn-cs"/>
            </a:endParaRPr>
          </a:p>
        </p:txBody>
      </p:sp>
      <p:sp>
        <p:nvSpPr>
          <p:cNvPr id="34" name="Rounded Rectangle 94">
            <a:extLst>
              <a:ext uri="{FF2B5EF4-FFF2-40B4-BE49-F238E27FC236}">
                <a16:creationId xmlns:a16="http://schemas.microsoft.com/office/drawing/2014/main" id="{EC6D3E39-F28C-FFFA-58AC-49F9FBA4493D}"/>
              </a:ext>
            </a:extLst>
          </p:cNvPr>
          <p:cNvSpPr/>
          <p:nvPr/>
        </p:nvSpPr>
        <p:spPr>
          <a:xfrm>
            <a:off x="7801822" y="1067306"/>
            <a:ext cx="1729242" cy="410504"/>
          </a:xfrm>
          <a:prstGeom prst="roundRect">
            <a:avLst/>
          </a:prstGeom>
          <a:no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100"/>
              </a:spcBef>
              <a:spcAft>
                <a:spcPts val="100"/>
              </a:spcAft>
              <a:buClrTx/>
              <a:buSzTx/>
              <a:buFontTx/>
              <a:buNone/>
              <a:tabLst/>
              <a:defRPr/>
            </a:pPr>
            <a:r>
              <a:rPr kumimoji="0" lang="en-US" sz="1400" b="1" i="0" u="none" strike="noStrike" kern="1200" cap="none" spc="0" normalizeH="0" baseline="0" noProof="0" dirty="0">
                <a:ln>
                  <a:noFill/>
                </a:ln>
                <a:solidFill>
                  <a:schemeClr val="bg2"/>
                </a:solidFill>
                <a:effectLst/>
                <a:uLnTx/>
                <a:uFillTx/>
                <a:latin typeface="Montserrat" pitchFamily="2" charset="77"/>
                <a:ea typeface="+mn-ea"/>
                <a:cs typeface="+mn-cs"/>
              </a:rPr>
              <a:t>Saturation</a:t>
            </a:r>
            <a:endParaRPr kumimoji="0" lang="en-UA" sz="1400" b="1" i="0" u="none" strike="noStrike" kern="1200" cap="none" spc="0" normalizeH="0" baseline="0" noProof="0" dirty="0">
              <a:ln>
                <a:noFill/>
              </a:ln>
              <a:solidFill>
                <a:schemeClr val="bg2"/>
              </a:solidFill>
              <a:effectLst/>
              <a:uLnTx/>
              <a:uFillTx/>
              <a:latin typeface="Montserrat" pitchFamily="2" charset="77"/>
              <a:ea typeface="+mn-ea"/>
              <a:cs typeface="+mn-cs"/>
            </a:endParaRPr>
          </a:p>
        </p:txBody>
      </p:sp>
      <p:sp>
        <p:nvSpPr>
          <p:cNvPr id="35" name="Rounded Rectangle 94">
            <a:extLst>
              <a:ext uri="{FF2B5EF4-FFF2-40B4-BE49-F238E27FC236}">
                <a16:creationId xmlns:a16="http://schemas.microsoft.com/office/drawing/2014/main" id="{2E70B240-BEE7-7C87-809B-0876E8826DF1}"/>
              </a:ext>
            </a:extLst>
          </p:cNvPr>
          <p:cNvSpPr/>
          <p:nvPr/>
        </p:nvSpPr>
        <p:spPr>
          <a:xfrm>
            <a:off x="9605796" y="1069138"/>
            <a:ext cx="1729242" cy="410504"/>
          </a:xfrm>
          <a:prstGeom prst="roundRect">
            <a:avLst/>
          </a:prstGeom>
          <a:no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100"/>
              </a:spcBef>
              <a:spcAft>
                <a:spcPts val="100"/>
              </a:spcAft>
              <a:buClrTx/>
              <a:buSzTx/>
              <a:buFontTx/>
              <a:buNone/>
              <a:tabLst/>
              <a:defRPr/>
            </a:pPr>
            <a:r>
              <a:rPr kumimoji="0" lang="en-US" sz="1400" b="1" i="0" u="none" strike="noStrike" kern="1200" cap="none" spc="0" normalizeH="0" baseline="0" noProof="0" dirty="0">
                <a:ln>
                  <a:noFill/>
                </a:ln>
                <a:solidFill>
                  <a:schemeClr val="bg2"/>
                </a:solidFill>
                <a:effectLst/>
                <a:uLnTx/>
                <a:uFillTx/>
                <a:latin typeface="Montserrat" pitchFamily="2" charset="77"/>
                <a:ea typeface="+mn-ea"/>
                <a:cs typeface="+mn-cs"/>
              </a:rPr>
              <a:t>Decline</a:t>
            </a:r>
            <a:endParaRPr kumimoji="0" lang="en-UA" sz="1400" b="1" i="0" u="none" strike="noStrike" kern="1200" cap="none" spc="0" normalizeH="0" baseline="0" noProof="0" dirty="0">
              <a:ln>
                <a:noFill/>
              </a:ln>
              <a:solidFill>
                <a:schemeClr val="bg2"/>
              </a:solidFill>
              <a:effectLst/>
              <a:uLnTx/>
              <a:uFillTx/>
              <a:latin typeface="Montserrat" pitchFamily="2" charset="77"/>
              <a:ea typeface="+mn-ea"/>
              <a:cs typeface="+mn-cs"/>
            </a:endParaRPr>
          </a:p>
        </p:txBody>
      </p:sp>
      <p:sp>
        <p:nvSpPr>
          <p:cNvPr id="17" name="Freeform 16">
            <a:extLst>
              <a:ext uri="{FF2B5EF4-FFF2-40B4-BE49-F238E27FC236}">
                <a16:creationId xmlns:a16="http://schemas.microsoft.com/office/drawing/2014/main" id="{39450FD1-31AE-1D38-3E1A-E9975E3D2DAC}"/>
              </a:ext>
            </a:extLst>
          </p:cNvPr>
          <p:cNvSpPr/>
          <p:nvPr/>
        </p:nvSpPr>
        <p:spPr>
          <a:xfrm>
            <a:off x="2413001" y="1878185"/>
            <a:ext cx="8939209" cy="1874845"/>
          </a:xfrm>
          <a:custGeom>
            <a:avLst/>
            <a:gdLst>
              <a:gd name="connsiteX0" fmla="*/ 0 w 4415365"/>
              <a:gd name="connsiteY0" fmla="*/ 770123 h 814490"/>
              <a:gd name="connsiteX1" fmla="*/ 234129 w 4415365"/>
              <a:gd name="connsiteY1" fmla="*/ 814409 h 814490"/>
              <a:gd name="connsiteX2" fmla="*/ 924442 w 4415365"/>
              <a:gd name="connsiteY2" fmla="*/ 652661 h 814490"/>
              <a:gd name="connsiteX3" fmla="*/ 1894988 w 4415365"/>
              <a:gd name="connsiteY3" fmla="*/ 289251 h 814490"/>
              <a:gd name="connsiteX4" fmla="*/ 2431878 w 4415365"/>
              <a:gd name="connsiteY4" fmla="*/ 99468 h 814490"/>
              <a:gd name="connsiteX5" fmla="*/ 2798803 w 4415365"/>
              <a:gd name="connsiteY5" fmla="*/ 8616 h 814490"/>
              <a:gd name="connsiteX6" fmla="*/ 3179702 w 4415365"/>
              <a:gd name="connsiteY6" fmla="*/ 26102 h 814490"/>
              <a:gd name="connsiteX7" fmla="*/ 3643207 w 4415365"/>
              <a:gd name="connsiteY7" fmla="*/ 213604 h 814490"/>
              <a:gd name="connsiteX8" fmla="*/ 4415365 w 4415365"/>
              <a:gd name="connsiteY8" fmla="*/ 597827 h 81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5365" h="814490">
                <a:moveTo>
                  <a:pt x="0" y="770123"/>
                </a:moveTo>
                <a:cubicBezTo>
                  <a:pt x="0" y="770123"/>
                  <a:pt x="129279" y="816690"/>
                  <a:pt x="234129" y="814409"/>
                </a:cubicBezTo>
                <a:cubicBezTo>
                  <a:pt x="338978" y="812033"/>
                  <a:pt x="521775" y="793407"/>
                  <a:pt x="924442" y="652661"/>
                </a:cubicBezTo>
                <a:lnTo>
                  <a:pt x="1894988" y="289251"/>
                </a:lnTo>
                <a:lnTo>
                  <a:pt x="2431878" y="99468"/>
                </a:lnTo>
                <a:cubicBezTo>
                  <a:pt x="2431878" y="99468"/>
                  <a:pt x="2647375" y="22586"/>
                  <a:pt x="2798803" y="8616"/>
                </a:cubicBezTo>
                <a:cubicBezTo>
                  <a:pt x="2950231" y="-5354"/>
                  <a:pt x="3035308" y="-4214"/>
                  <a:pt x="3179702" y="26102"/>
                </a:cubicBezTo>
                <a:cubicBezTo>
                  <a:pt x="3311453" y="53757"/>
                  <a:pt x="3463926" y="118095"/>
                  <a:pt x="3643207" y="213604"/>
                </a:cubicBezTo>
                <a:lnTo>
                  <a:pt x="4415365" y="597827"/>
                </a:lnTo>
              </a:path>
            </a:pathLst>
          </a:custGeom>
          <a:gradFill flip="none" rotWithShape="1">
            <a:gsLst>
              <a:gs pos="0">
                <a:schemeClr val="accent2">
                  <a:lumMod val="40000"/>
                  <a:lumOff val="60000"/>
                </a:schemeClr>
              </a:gs>
              <a:gs pos="55000">
                <a:schemeClr val="bg1">
                  <a:alpha val="0"/>
                </a:schemeClr>
              </a:gs>
            </a:gsLst>
            <a:lin ang="2700000" scaled="1"/>
            <a:tileRect/>
          </a:gradFill>
          <a:ln w="22225" cap="flat">
            <a:solidFill>
              <a:schemeClr val="accent2"/>
            </a:solidFill>
            <a:prstDash val="solid"/>
            <a:miter/>
          </a:ln>
        </p:spPr>
        <p:txBody>
          <a:bodyPr rtlCol="0" anchor="ctr"/>
          <a:lstStyle/>
          <a:p>
            <a:endParaRPr lang="en-UA"/>
          </a:p>
        </p:txBody>
      </p:sp>
      <p:grpSp>
        <p:nvGrpSpPr>
          <p:cNvPr id="41" name="Group 40">
            <a:extLst>
              <a:ext uri="{FF2B5EF4-FFF2-40B4-BE49-F238E27FC236}">
                <a16:creationId xmlns:a16="http://schemas.microsoft.com/office/drawing/2014/main" id="{38BBE0A1-A0FF-C3E0-C8A5-DA6E5C9BC17E}"/>
              </a:ext>
            </a:extLst>
          </p:cNvPr>
          <p:cNvGrpSpPr/>
          <p:nvPr/>
        </p:nvGrpSpPr>
        <p:grpSpPr>
          <a:xfrm rot="10800000">
            <a:off x="10251674" y="2452841"/>
            <a:ext cx="1076534" cy="290697"/>
            <a:chOff x="1682270" y="4204046"/>
            <a:chExt cx="664434" cy="278327"/>
          </a:xfrm>
          <a:solidFill>
            <a:schemeClr val="accent2">
              <a:lumMod val="60000"/>
              <a:lumOff val="40000"/>
            </a:schemeClr>
          </a:solidFill>
        </p:grpSpPr>
        <p:sp>
          <p:nvSpPr>
            <p:cNvPr id="42" name="Rounded Rectangle 41">
              <a:extLst>
                <a:ext uri="{FF2B5EF4-FFF2-40B4-BE49-F238E27FC236}">
                  <a16:creationId xmlns:a16="http://schemas.microsoft.com/office/drawing/2014/main" id="{AA778B91-35AD-C935-E666-2416FB01CF7A}"/>
                </a:ext>
              </a:extLst>
            </p:cNvPr>
            <p:cNvSpPr/>
            <p:nvPr/>
          </p:nvSpPr>
          <p:spPr>
            <a:xfrm rot="10800000">
              <a:off x="1682270" y="4241768"/>
              <a:ext cx="664434" cy="24060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00"/>
                </a:spcBef>
                <a:spcAft>
                  <a:spcPts val="100"/>
                </a:spcAft>
              </a:pPr>
              <a:r>
                <a:rPr lang="en-US" sz="1000" b="1" dirty="0">
                  <a:latin typeface="Montserrat" pitchFamily="2" charset="77"/>
                </a:rPr>
                <a:t>Contraction</a:t>
              </a:r>
              <a:endParaRPr lang="en-UA" sz="1000" dirty="0">
                <a:latin typeface="Montserrat" pitchFamily="2" charset="77"/>
              </a:endParaRPr>
            </a:p>
          </p:txBody>
        </p:sp>
        <p:sp>
          <p:nvSpPr>
            <p:cNvPr id="43" name="Extract 42">
              <a:extLst>
                <a:ext uri="{FF2B5EF4-FFF2-40B4-BE49-F238E27FC236}">
                  <a16:creationId xmlns:a16="http://schemas.microsoft.com/office/drawing/2014/main" id="{0D37472B-1FC3-60EE-5BA6-A5DB71FCA623}"/>
                </a:ext>
              </a:extLst>
            </p:cNvPr>
            <p:cNvSpPr/>
            <p:nvPr/>
          </p:nvSpPr>
          <p:spPr>
            <a:xfrm>
              <a:off x="1975711" y="4204046"/>
              <a:ext cx="77550" cy="43775"/>
            </a:xfrm>
            <a:prstGeom prst="flowChartExtra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00"/>
                </a:spcBef>
                <a:spcAft>
                  <a:spcPts val="100"/>
                </a:spcAft>
              </a:pPr>
              <a:endParaRPr lang="en-UA" sz="1000"/>
            </a:p>
          </p:txBody>
        </p:sp>
      </p:grpSp>
      <p:grpSp>
        <p:nvGrpSpPr>
          <p:cNvPr id="48" name="Group 47">
            <a:extLst>
              <a:ext uri="{FF2B5EF4-FFF2-40B4-BE49-F238E27FC236}">
                <a16:creationId xmlns:a16="http://schemas.microsoft.com/office/drawing/2014/main" id="{0C029C96-ADE7-3D9F-4D5D-B03F0CC598A3}"/>
              </a:ext>
            </a:extLst>
          </p:cNvPr>
          <p:cNvGrpSpPr/>
          <p:nvPr/>
        </p:nvGrpSpPr>
        <p:grpSpPr>
          <a:xfrm rot="10800000">
            <a:off x="10258406" y="1630606"/>
            <a:ext cx="1076534" cy="449903"/>
            <a:chOff x="1682270" y="4204046"/>
            <a:chExt cx="664434" cy="430758"/>
          </a:xfrm>
          <a:solidFill>
            <a:schemeClr val="accent2">
              <a:lumMod val="20000"/>
              <a:lumOff val="80000"/>
            </a:schemeClr>
          </a:solidFill>
        </p:grpSpPr>
        <p:sp>
          <p:nvSpPr>
            <p:cNvPr id="49" name="Rounded Rectangle 48">
              <a:extLst>
                <a:ext uri="{FF2B5EF4-FFF2-40B4-BE49-F238E27FC236}">
                  <a16:creationId xmlns:a16="http://schemas.microsoft.com/office/drawing/2014/main" id="{071454BC-6A00-62E0-ACF5-90DDE28C10DB}"/>
                </a:ext>
              </a:extLst>
            </p:cNvPr>
            <p:cNvSpPr/>
            <p:nvPr/>
          </p:nvSpPr>
          <p:spPr>
            <a:xfrm rot="10800000">
              <a:off x="1682270" y="4241768"/>
              <a:ext cx="664434" cy="39303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00"/>
                </a:spcBef>
                <a:spcAft>
                  <a:spcPts val="100"/>
                </a:spcAft>
              </a:pPr>
              <a:r>
                <a:rPr lang="en-US" sz="1000" b="1" dirty="0">
                  <a:solidFill>
                    <a:schemeClr val="tx2"/>
                  </a:solidFill>
                  <a:latin typeface="Montserrat" pitchFamily="2" charset="77"/>
                </a:rPr>
                <a:t>Renewed Growth</a:t>
              </a:r>
              <a:endParaRPr lang="en-UA" sz="1000" dirty="0">
                <a:solidFill>
                  <a:schemeClr val="tx2"/>
                </a:solidFill>
                <a:latin typeface="Montserrat" pitchFamily="2" charset="77"/>
              </a:endParaRPr>
            </a:p>
          </p:txBody>
        </p:sp>
        <p:sp>
          <p:nvSpPr>
            <p:cNvPr id="50" name="Extract 49">
              <a:extLst>
                <a:ext uri="{FF2B5EF4-FFF2-40B4-BE49-F238E27FC236}">
                  <a16:creationId xmlns:a16="http://schemas.microsoft.com/office/drawing/2014/main" id="{2864F32E-DF7F-433E-62B8-FEFE1A6F6385}"/>
                </a:ext>
              </a:extLst>
            </p:cNvPr>
            <p:cNvSpPr/>
            <p:nvPr/>
          </p:nvSpPr>
          <p:spPr>
            <a:xfrm>
              <a:off x="1975711" y="4204046"/>
              <a:ext cx="77550" cy="43775"/>
            </a:xfrm>
            <a:prstGeom prst="flowChartExtra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00"/>
                </a:spcBef>
                <a:spcAft>
                  <a:spcPts val="100"/>
                </a:spcAft>
              </a:pPr>
              <a:endParaRPr lang="en-UA" sz="1000"/>
            </a:p>
          </p:txBody>
        </p:sp>
      </p:grpSp>
      <p:sp>
        <p:nvSpPr>
          <p:cNvPr id="4" name="Title 3">
            <a:extLst>
              <a:ext uri="{FF2B5EF4-FFF2-40B4-BE49-F238E27FC236}">
                <a16:creationId xmlns:a16="http://schemas.microsoft.com/office/drawing/2014/main" id="{32E9F832-5B5F-4EB9-D1BD-00D13D3C0DDB}"/>
              </a:ext>
            </a:extLst>
          </p:cNvPr>
          <p:cNvSpPr>
            <a:spLocks noGrp="1"/>
          </p:cNvSpPr>
          <p:nvPr>
            <p:ph type="title"/>
          </p:nvPr>
        </p:nvSpPr>
        <p:spPr>
          <a:xfrm>
            <a:off x="857060" y="2169274"/>
            <a:ext cx="2267313" cy="914074"/>
          </a:xfrm>
        </p:spPr>
        <p:txBody>
          <a:bodyPr/>
          <a:lstStyle/>
          <a:p>
            <a:pPr>
              <a:lnSpc>
                <a:spcPts val="3040"/>
              </a:lnSpc>
            </a:pPr>
            <a:r>
              <a:rPr lang="en-GB" sz="2200" dirty="0"/>
              <a:t>EXPANSION LIFE CYCLE</a:t>
            </a:r>
          </a:p>
        </p:txBody>
      </p:sp>
      <p:pic>
        <p:nvPicPr>
          <p:cNvPr id="7" name="Picture 6">
            <a:extLst>
              <a:ext uri="{FF2B5EF4-FFF2-40B4-BE49-F238E27FC236}">
                <a16:creationId xmlns:a16="http://schemas.microsoft.com/office/drawing/2014/main" id="{7DA1A63B-292D-3B51-7C95-18A484655BFB}"/>
              </a:ext>
            </a:extLst>
          </p:cNvPr>
          <p:cNvPicPr>
            <a:picLocks noChangeAspect="1"/>
          </p:cNvPicPr>
          <p:nvPr/>
        </p:nvPicPr>
        <p:blipFill>
          <a:blip r:embed="rId3"/>
          <a:srcRect/>
          <a:stretch/>
        </p:blipFill>
        <p:spPr>
          <a:xfrm rot="14354185">
            <a:off x="-2280705" y="-2376113"/>
            <a:ext cx="6043633" cy="6043633"/>
          </a:xfrm>
          <a:prstGeom prst="rect">
            <a:avLst/>
          </a:prstGeom>
        </p:spPr>
      </p:pic>
    </p:spTree>
    <p:extLst>
      <p:ext uri="{BB962C8B-B14F-4D97-AF65-F5344CB8AC3E}">
        <p14:creationId xmlns:p14="http://schemas.microsoft.com/office/powerpoint/2010/main" val="1465287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0" fill="hold"/>
                                        <p:tgtEl>
                                          <p:spTgt spid="2"/>
                                        </p:tgtEl>
                                        <p:attrNameLst>
                                          <p:attrName>ppt_w</p:attrName>
                                        </p:attrNameLst>
                                      </p:cBhvr>
                                      <p:tavLst>
                                        <p:tav tm="0">
                                          <p:val>
                                            <p:strVal val="4*#ppt_w"/>
                                          </p:val>
                                        </p:tav>
                                        <p:tav tm="100000">
                                          <p:val>
                                            <p:strVal val="#ppt_w"/>
                                          </p:val>
                                        </p:tav>
                                      </p:tavLst>
                                    </p:anim>
                                    <p:anim calcmode="lin" valueType="num">
                                      <p:cBhvr>
                                        <p:cTn id="8" dur="10000" fill="hold"/>
                                        <p:tgtEl>
                                          <p:spTgt spid="2"/>
                                        </p:tgtEl>
                                        <p:attrNameLst>
                                          <p:attrName>ppt_h</p:attrName>
                                        </p:attrNameLst>
                                      </p:cBhvr>
                                      <p:tavLst>
                                        <p:tav tm="0">
                                          <p:val>
                                            <p:strVal val="4*#ppt_h"/>
                                          </p:val>
                                        </p:tav>
                                        <p:tav tm="100000">
                                          <p:val>
                                            <p:strVal val="#ppt_h"/>
                                          </p:val>
                                        </p:tav>
                                      </p:tavLst>
                                    </p:anim>
                                  </p:childTnLst>
                                </p:cTn>
                              </p:par>
                              <p:par>
                                <p:cTn id="9" presetID="47" presetClass="entr" presetSubtype="0"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fade">
                                      <p:cBhvr>
                                        <p:cTn id="11" dur="1500"/>
                                        <p:tgtEl>
                                          <p:spTgt spid="55"/>
                                        </p:tgtEl>
                                      </p:cBhvr>
                                    </p:animEffect>
                                    <p:anim calcmode="lin" valueType="num">
                                      <p:cBhvr>
                                        <p:cTn id="12" dur="1500" fill="hold"/>
                                        <p:tgtEl>
                                          <p:spTgt spid="55"/>
                                        </p:tgtEl>
                                        <p:attrNameLst>
                                          <p:attrName>ppt_x</p:attrName>
                                        </p:attrNameLst>
                                      </p:cBhvr>
                                      <p:tavLst>
                                        <p:tav tm="0">
                                          <p:val>
                                            <p:strVal val="#ppt_x"/>
                                          </p:val>
                                        </p:tav>
                                        <p:tav tm="100000">
                                          <p:val>
                                            <p:strVal val="#ppt_x"/>
                                          </p:val>
                                        </p:tav>
                                      </p:tavLst>
                                    </p:anim>
                                    <p:anim calcmode="lin" valueType="num">
                                      <p:cBhvr>
                                        <p:cTn id="13" dur="1500" fill="hold"/>
                                        <p:tgtEl>
                                          <p:spTgt spid="55"/>
                                        </p:tgtEl>
                                        <p:attrNameLst>
                                          <p:attrName>ppt_y</p:attrName>
                                        </p:attrNameLst>
                                      </p:cBhvr>
                                      <p:tavLst>
                                        <p:tav tm="0">
                                          <p:val>
                                            <p:strVal val="#ppt_y-.1"/>
                                          </p:val>
                                        </p:tav>
                                        <p:tav tm="100000">
                                          <p:val>
                                            <p:strVal val="#ppt_y"/>
                                          </p:val>
                                        </p:tav>
                                      </p:tavLst>
                                    </p:anim>
                                  </p:childTnLst>
                                </p:cTn>
                              </p:par>
                              <p:par>
                                <p:cTn id="14" presetID="55" presetClass="entr" presetSubtype="0" fill="hold" grpId="0" nodeType="withEffect">
                                  <p:stCondLst>
                                    <p:cond delay="1000"/>
                                  </p:stCondLst>
                                  <p:childTnLst>
                                    <p:set>
                                      <p:cBhvr>
                                        <p:cTn id="15" dur="1" fill="hold">
                                          <p:stCondLst>
                                            <p:cond delay="0"/>
                                          </p:stCondLst>
                                        </p:cTn>
                                        <p:tgtEl>
                                          <p:spTgt spid="11"/>
                                        </p:tgtEl>
                                        <p:attrNameLst>
                                          <p:attrName>style.visibility</p:attrName>
                                        </p:attrNameLst>
                                      </p:cBhvr>
                                      <p:to>
                                        <p:strVal val="visible"/>
                                      </p:to>
                                    </p:set>
                                    <p:anim calcmode="lin" valueType="num">
                                      <p:cBhvr>
                                        <p:cTn id="16" dur="1000" fill="hold"/>
                                        <p:tgtEl>
                                          <p:spTgt spid="11"/>
                                        </p:tgtEl>
                                        <p:attrNameLst>
                                          <p:attrName>ppt_w</p:attrName>
                                        </p:attrNameLst>
                                      </p:cBhvr>
                                      <p:tavLst>
                                        <p:tav tm="0">
                                          <p:val>
                                            <p:strVal val="#ppt_w*0.70"/>
                                          </p:val>
                                        </p:tav>
                                        <p:tav tm="100000">
                                          <p:val>
                                            <p:strVal val="#ppt_w"/>
                                          </p:val>
                                        </p:tav>
                                      </p:tavLst>
                                    </p:anim>
                                    <p:anim calcmode="lin" valueType="num">
                                      <p:cBhvr>
                                        <p:cTn id="17" dur="1000" fill="hold"/>
                                        <p:tgtEl>
                                          <p:spTgt spid="11"/>
                                        </p:tgtEl>
                                        <p:attrNameLst>
                                          <p:attrName>ppt_h</p:attrName>
                                        </p:attrNameLst>
                                      </p:cBhvr>
                                      <p:tavLst>
                                        <p:tav tm="0">
                                          <p:val>
                                            <p:strVal val="#ppt_h"/>
                                          </p:val>
                                        </p:tav>
                                        <p:tav tm="100000">
                                          <p:val>
                                            <p:strVal val="#ppt_h"/>
                                          </p:val>
                                        </p:tav>
                                      </p:tavLst>
                                    </p:anim>
                                    <p:animEffect transition="in" filter="fade">
                                      <p:cBhvr>
                                        <p:cTn id="18" dur="1000"/>
                                        <p:tgtEl>
                                          <p:spTgt spid="11"/>
                                        </p:tgtEl>
                                      </p:cBhvr>
                                    </p:animEffect>
                                  </p:childTnLst>
                                </p:cTn>
                              </p:par>
                              <p:par>
                                <p:cTn id="19" presetID="55" presetClass="entr" presetSubtype="0" fill="hold" grpId="0" nodeType="withEffect">
                                  <p:stCondLst>
                                    <p:cond delay="1000"/>
                                  </p:stCondLst>
                                  <p:childTnLst>
                                    <p:set>
                                      <p:cBhvr>
                                        <p:cTn id="20" dur="1" fill="hold">
                                          <p:stCondLst>
                                            <p:cond delay="0"/>
                                          </p:stCondLst>
                                        </p:cTn>
                                        <p:tgtEl>
                                          <p:spTgt spid="13"/>
                                        </p:tgtEl>
                                        <p:attrNameLst>
                                          <p:attrName>style.visibility</p:attrName>
                                        </p:attrNameLst>
                                      </p:cBhvr>
                                      <p:to>
                                        <p:strVal val="visible"/>
                                      </p:to>
                                    </p:set>
                                    <p:anim calcmode="lin" valueType="num">
                                      <p:cBhvr>
                                        <p:cTn id="21" dur="1000" fill="hold"/>
                                        <p:tgtEl>
                                          <p:spTgt spid="13"/>
                                        </p:tgtEl>
                                        <p:attrNameLst>
                                          <p:attrName>ppt_w</p:attrName>
                                        </p:attrNameLst>
                                      </p:cBhvr>
                                      <p:tavLst>
                                        <p:tav tm="0">
                                          <p:val>
                                            <p:strVal val="#ppt_w*0.70"/>
                                          </p:val>
                                        </p:tav>
                                        <p:tav tm="100000">
                                          <p:val>
                                            <p:strVal val="#ppt_w"/>
                                          </p:val>
                                        </p:tav>
                                      </p:tavLst>
                                    </p:anim>
                                    <p:anim calcmode="lin" valueType="num">
                                      <p:cBhvr>
                                        <p:cTn id="22" dur="1000" fill="hold"/>
                                        <p:tgtEl>
                                          <p:spTgt spid="13"/>
                                        </p:tgtEl>
                                        <p:attrNameLst>
                                          <p:attrName>ppt_h</p:attrName>
                                        </p:attrNameLst>
                                      </p:cBhvr>
                                      <p:tavLst>
                                        <p:tav tm="0">
                                          <p:val>
                                            <p:strVal val="#ppt_h"/>
                                          </p:val>
                                        </p:tav>
                                        <p:tav tm="100000">
                                          <p:val>
                                            <p:strVal val="#ppt_h"/>
                                          </p:val>
                                        </p:tav>
                                      </p:tavLst>
                                    </p:anim>
                                    <p:animEffect transition="in" filter="fade">
                                      <p:cBhvr>
                                        <p:cTn id="23" dur="1000"/>
                                        <p:tgtEl>
                                          <p:spTgt spid="13"/>
                                        </p:tgtEl>
                                      </p:cBhvr>
                                    </p:animEffect>
                                  </p:childTnLst>
                                </p:cTn>
                              </p:par>
                              <p:par>
                                <p:cTn id="24" presetID="55" presetClass="entr" presetSubtype="0" fill="hold" grpId="0" nodeType="withEffect">
                                  <p:stCondLst>
                                    <p:cond delay="1000"/>
                                  </p:stCondLst>
                                  <p:childTnLst>
                                    <p:set>
                                      <p:cBhvr>
                                        <p:cTn id="25" dur="1" fill="hold">
                                          <p:stCondLst>
                                            <p:cond delay="0"/>
                                          </p:stCondLst>
                                        </p:cTn>
                                        <p:tgtEl>
                                          <p:spTgt spid="3"/>
                                        </p:tgtEl>
                                        <p:attrNameLst>
                                          <p:attrName>style.visibility</p:attrName>
                                        </p:attrNameLst>
                                      </p:cBhvr>
                                      <p:to>
                                        <p:strVal val="visible"/>
                                      </p:to>
                                    </p:set>
                                    <p:anim calcmode="lin" valueType="num">
                                      <p:cBhvr>
                                        <p:cTn id="26" dur="1000" fill="hold"/>
                                        <p:tgtEl>
                                          <p:spTgt spid="3"/>
                                        </p:tgtEl>
                                        <p:attrNameLst>
                                          <p:attrName>ppt_w</p:attrName>
                                        </p:attrNameLst>
                                      </p:cBhvr>
                                      <p:tavLst>
                                        <p:tav tm="0">
                                          <p:val>
                                            <p:strVal val="#ppt_w*0.70"/>
                                          </p:val>
                                        </p:tav>
                                        <p:tav tm="100000">
                                          <p:val>
                                            <p:strVal val="#ppt_w"/>
                                          </p:val>
                                        </p:tav>
                                      </p:tavLst>
                                    </p:anim>
                                    <p:anim calcmode="lin" valueType="num">
                                      <p:cBhvr>
                                        <p:cTn id="27" dur="1000" fill="hold"/>
                                        <p:tgtEl>
                                          <p:spTgt spid="3"/>
                                        </p:tgtEl>
                                        <p:attrNameLst>
                                          <p:attrName>ppt_h</p:attrName>
                                        </p:attrNameLst>
                                      </p:cBhvr>
                                      <p:tavLst>
                                        <p:tav tm="0">
                                          <p:val>
                                            <p:strVal val="#ppt_h"/>
                                          </p:val>
                                        </p:tav>
                                        <p:tav tm="100000">
                                          <p:val>
                                            <p:strVal val="#ppt_h"/>
                                          </p:val>
                                        </p:tav>
                                      </p:tavLst>
                                    </p:anim>
                                    <p:animEffect transition="in" filter="fade">
                                      <p:cBhvr>
                                        <p:cTn id="28" dur="1000"/>
                                        <p:tgtEl>
                                          <p:spTgt spid="3"/>
                                        </p:tgtEl>
                                      </p:cBhvr>
                                    </p:animEffect>
                                  </p:childTnLst>
                                </p:cTn>
                              </p:par>
                              <p:par>
                                <p:cTn id="29" presetID="22" presetClass="entr" presetSubtype="4" fill="hold" nodeType="withEffect">
                                  <p:stCondLst>
                                    <p:cond delay="1000"/>
                                  </p:stCondLst>
                                  <p:childTnLst>
                                    <p:set>
                                      <p:cBhvr>
                                        <p:cTn id="30" dur="1" fill="hold">
                                          <p:stCondLst>
                                            <p:cond delay="0"/>
                                          </p:stCondLst>
                                        </p:cTn>
                                        <p:tgtEl>
                                          <p:spTgt spid="38"/>
                                        </p:tgtEl>
                                        <p:attrNameLst>
                                          <p:attrName>style.visibility</p:attrName>
                                        </p:attrNameLst>
                                      </p:cBhvr>
                                      <p:to>
                                        <p:strVal val="visible"/>
                                      </p:to>
                                    </p:set>
                                    <p:animEffect transition="in" filter="wipe(down)">
                                      <p:cBhvr>
                                        <p:cTn id="31" dur="1000"/>
                                        <p:tgtEl>
                                          <p:spTgt spid="38"/>
                                        </p:tgtEl>
                                      </p:cBhvr>
                                    </p:animEffect>
                                  </p:childTnLst>
                                </p:cTn>
                              </p:par>
                              <p:par>
                                <p:cTn id="32" presetID="22" presetClass="entr" presetSubtype="4" fill="hold" nodeType="withEffect">
                                  <p:stCondLst>
                                    <p:cond delay="1000"/>
                                  </p:stCondLst>
                                  <p:childTnLst>
                                    <p:set>
                                      <p:cBhvr>
                                        <p:cTn id="33" dur="1" fill="hold">
                                          <p:stCondLst>
                                            <p:cond delay="0"/>
                                          </p:stCondLst>
                                        </p:cTn>
                                        <p:tgtEl>
                                          <p:spTgt spid="39"/>
                                        </p:tgtEl>
                                        <p:attrNameLst>
                                          <p:attrName>style.visibility</p:attrName>
                                        </p:attrNameLst>
                                      </p:cBhvr>
                                      <p:to>
                                        <p:strVal val="visible"/>
                                      </p:to>
                                    </p:set>
                                    <p:animEffect transition="in" filter="wipe(down)">
                                      <p:cBhvr>
                                        <p:cTn id="34" dur="1000"/>
                                        <p:tgtEl>
                                          <p:spTgt spid="39"/>
                                        </p:tgtEl>
                                      </p:cBhvr>
                                    </p:animEffect>
                                  </p:childTnLst>
                                </p:cTn>
                              </p:par>
                              <p:par>
                                <p:cTn id="35" presetID="22" presetClass="entr" presetSubtype="4" fill="hold" nodeType="withEffect">
                                  <p:stCondLst>
                                    <p:cond delay="1000"/>
                                  </p:stCondLst>
                                  <p:childTnLst>
                                    <p:set>
                                      <p:cBhvr>
                                        <p:cTn id="36" dur="1" fill="hold">
                                          <p:stCondLst>
                                            <p:cond delay="0"/>
                                          </p:stCondLst>
                                        </p:cTn>
                                        <p:tgtEl>
                                          <p:spTgt spid="40"/>
                                        </p:tgtEl>
                                        <p:attrNameLst>
                                          <p:attrName>style.visibility</p:attrName>
                                        </p:attrNameLst>
                                      </p:cBhvr>
                                      <p:to>
                                        <p:strVal val="visible"/>
                                      </p:to>
                                    </p:set>
                                    <p:animEffect transition="in" filter="wipe(down)">
                                      <p:cBhvr>
                                        <p:cTn id="37" dur="1000"/>
                                        <p:tgtEl>
                                          <p:spTgt spid="40"/>
                                        </p:tgtEl>
                                      </p:cBhvr>
                                    </p:animEffect>
                                  </p:childTnLst>
                                </p:cTn>
                              </p:par>
                              <p:par>
                                <p:cTn id="38" presetID="22" presetClass="entr" presetSubtype="4" fill="hold" nodeType="withEffect">
                                  <p:stCondLst>
                                    <p:cond delay="1000"/>
                                  </p:stCondLst>
                                  <p:childTnLst>
                                    <p:set>
                                      <p:cBhvr>
                                        <p:cTn id="39" dur="1" fill="hold">
                                          <p:stCondLst>
                                            <p:cond delay="0"/>
                                          </p:stCondLst>
                                        </p:cTn>
                                        <p:tgtEl>
                                          <p:spTgt spid="36"/>
                                        </p:tgtEl>
                                        <p:attrNameLst>
                                          <p:attrName>style.visibility</p:attrName>
                                        </p:attrNameLst>
                                      </p:cBhvr>
                                      <p:to>
                                        <p:strVal val="visible"/>
                                      </p:to>
                                    </p:set>
                                    <p:animEffect transition="in" filter="wipe(down)">
                                      <p:cBhvr>
                                        <p:cTn id="40" dur="1000"/>
                                        <p:tgtEl>
                                          <p:spTgt spid="36"/>
                                        </p:tgtEl>
                                      </p:cBhvr>
                                    </p:animEffect>
                                  </p:childTnLst>
                                </p:cTn>
                              </p:par>
                              <p:par>
                                <p:cTn id="41" presetID="23" presetClass="entr" presetSubtype="32"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p:cTn id="43" dur="10000" fill="hold"/>
                                        <p:tgtEl>
                                          <p:spTgt spid="7"/>
                                        </p:tgtEl>
                                        <p:attrNameLst>
                                          <p:attrName>ppt_w</p:attrName>
                                        </p:attrNameLst>
                                      </p:cBhvr>
                                      <p:tavLst>
                                        <p:tav tm="0">
                                          <p:val>
                                            <p:strVal val="4*#ppt_w"/>
                                          </p:val>
                                        </p:tav>
                                        <p:tav tm="100000">
                                          <p:val>
                                            <p:strVal val="#ppt_w"/>
                                          </p:val>
                                        </p:tav>
                                      </p:tavLst>
                                    </p:anim>
                                    <p:anim calcmode="lin" valueType="num">
                                      <p:cBhvr>
                                        <p:cTn id="44" dur="10000" fill="hold"/>
                                        <p:tgtEl>
                                          <p:spTgt spid="7"/>
                                        </p:tgtEl>
                                        <p:attrNameLst>
                                          <p:attrName>ppt_h</p:attrName>
                                        </p:attrNameLst>
                                      </p:cBhvr>
                                      <p:tavLst>
                                        <p:tav tm="0">
                                          <p:val>
                                            <p:strVal val="4*#ppt_h"/>
                                          </p:val>
                                        </p:tav>
                                        <p:tav tm="100000">
                                          <p:val>
                                            <p:strVal val="#ppt_h"/>
                                          </p:val>
                                        </p:tav>
                                      </p:tavLst>
                                    </p:anim>
                                  </p:childTnLst>
                                </p:cTn>
                              </p:par>
                              <p:par>
                                <p:cTn id="45" presetID="12" presetClass="entr" presetSubtype="4" fill="hold" grpId="0" nodeType="withEffect">
                                  <p:stCondLst>
                                    <p:cond delay="150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1000"/>
                                        <p:tgtEl>
                                          <p:spTgt spid="14"/>
                                        </p:tgtEl>
                                        <p:attrNameLst>
                                          <p:attrName>ppt_y</p:attrName>
                                        </p:attrNameLst>
                                      </p:cBhvr>
                                      <p:tavLst>
                                        <p:tav tm="0">
                                          <p:val>
                                            <p:strVal val="#ppt_y+#ppt_h*1.125000"/>
                                          </p:val>
                                        </p:tav>
                                        <p:tav tm="100000">
                                          <p:val>
                                            <p:strVal val="#ppt_y"/>
                                          </p:val>
                                        </p:tav>
                                      </p:tavLst>
                                    </p:anim>
                                    <p:animEffect transition="in" filter="wipe(up)">
                                      <p:cBhvr>
                                        <p:cTn id="48" dur="1000"/>
                                        <p:tgtEl>
                                          <p:spTgt spid="14"/>
                                        </p:tgtEl>
                                      </p:cBhvr>
                                    </p:animEffect>
                                  </p:childTnLst>
                                </p:cTn>
                              </p:par>
                              <p:par>
                                <p:cTn id="49" presetID="12" presetClass="entr" presetSubtype="4" fill="hold" grpId="0" nodeType="withEffect">
                                  <p:stCondLst>
                                    <p:cond delay="150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1000"/>
                                        <p:tgtEl>
                                          <p:spTgt spid="15"/>
                                        </p:tgtEl>
                                        <p:attrNameLst>
                                          <p:attrName>ppt_y</p:attrName>
                                        </p:attrNameLst>
                                      </p:cBhvr>
                                      <p:tavLst>
                                        <p:tav tm="0">
                                          <p:val>
                                            <p:strVal val="#ppt_y+#ppt_h*1.125000"/>
                                          </p:val>
                                        </p:tav>
                                        <p:tav tm="100000">
                                          <p:val>
                                            <p:strVal val="#ppt_y"/>
                                          </p:val>
                                        </p:tav>
                                      </p:tavLst>
                                    </p:anim>
                                    <p:animEffect transition="in" filter="wipe(up)">
                                      <p:cBhvr>
                                        <p:cTn id="52" dur="1000"/>
                                        <p:tgtEl>
                                          <p:spTgt spid="15"/>
                                        </p:tgtEl>
                                      </p:cBhvr>
                                    </p:animEffect>
                                  </p:childTnLst>
                                </p:cTn>
                              </p:par>
                              <p:par>
                                <p:cTn id="53" presetID="12" presetClass="entr" presetSubtype="4" fill="hold" grpId="0" nodeType="withEffect">
                                  <p:stCondLst>
                                    <p:cond delay="150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1000"/>
                                        <p:tgtEl>
                                          <p:spTgt spid="30"/>
                                        </p:tgtEl>
                                        <p:attrNameLst>
                                          <p:attrName>ppt_y</p:attrName>
                                        </p:attrNameLst>
                                      </p:cBhvr>
                                      <p:tavLst>
                                        <p:tav tm="0">
                                          <p:val>
                                            <p:strVal val="#ppt_y+#ppt_h*1.125000"/>
                                          </p:val>
                                        </p:tav>
                                        <p:tav tm="100000">
                                          <p:val>
                                            <p:strVal val="#ppt_y"/>
                                          </p:val>
                                        </p:tav>
                                      </p:tavLst>
                                    </p:anim>
                                    <p:animEffect transition="in" filter="wipe(up)">
                                      <p:cBhvr>
                                        <p:cTn id="56" dur="1000"/>
                                        <p:tgtEl>
                                          <p:spTgt spid="30"/>
                                        </p:tgtEl>
                                      </p:cBhvr>
                                    </p:animEffect>
                                  </p:childTnLst>
                                </p:cTn>
                              </p:par>
                              <p:par>
                                <p:cTn id="57" presetID="12" presetClass="entr" presetSubtype="4" fill="hold" grpId="0" nodeType="withEffect">
                                  <p:stCondLst>
                                    <p:cond delay="1500"/>
                                  </p:stCondLst>
                                  <p:childTnLst>
                                    <p:set>
                                      <p:cBhvr>
                                        <p:cTn id="58" dur="1" fill="hold">
                                          <p:stCondLst>
                                            <p:cond delay="0"/>
                                          </p:stCondLst>
                                        </p:cTn>
                                        <p:tgtEl>
                                          <p:spTgt spid="34"/>
                                        </p:tgtEl>
                                        <p:attrNameLst>
                                          <p:attrName>style.visibility</p:attrName>
                                        </p:attrNameLst>
                                      </p:cBhvr>
                                      <p:to>
                                        <p:strVal val="visible"/>
                                      </p:to>
                                    </p:set>
                                    <p:anim calcmode="lin" valueType="num">
                                      <p:cBhvr additive="base">
                                        <p:cTn id="59" dur="1000"/>
                                        <p:tgtEl>
                                          <p:spTgt spid="34"/>
                                        </p:tgtEl>
                                        <p:attrNameLst>
                                          <p:attrName>ppt_y</p:attrName>
                                        </p:attrNameLst>
                                      </p:cBhvr>
                                      <p:tavLst>
                                        <p:tav tm="0">
                                          <p:val>
                                            <p:strVal val="#ppt_y+#ppt_h*1.125000"/>
                                          </p:val>
                                        </p:tav>
                                        <p:tav tm="100000">
                                          <p:val>
                                            <p:strVal val="#ppt_y"/>
                                          </p:val>
                                        </p:tav>
                                      </p:tavLst>
                                    </p:anim>
                                    <p:animEffect transition="in" filter="wipe(up)">
                                      <p:cBhvr>
                                        <p:cTn id="60" dur="1000"/>
                                        <p:tgtEl>
                                          <p:spTgt spid="34"/>
                                        </p:tgtEl>
                                      </p:cBhvr>
                                    </p:animEffect>
                                  </p:childTnLst>
                                </p:cTn>
                              </p:par>
                              <p:par>
                                <p:cTn id="61" presetID="12" presetClass="entr" presetSubtype="4" fill="hold" grpId="0" nodeType="withEffect">
                                  <p:stCondLst>
                                    <p:cond delay="1500"/>
                                  </p:stCondLst>
                                  <p:childTnLst>
                                    <p:set>
                                      <p:cBhvr>
                                        <p:cTn id="62" dur="1" fill="hold">
                                          <p:stCondLst>
                                            <p:cond delay="0"/>
                                          </p:stCondLst>
                                        </p:cTn>
                                        <p:tgtEl>
                                          <p:spTgt spid="35"/>
                                        </p:tgtEl>
                                        <p:attrNameLst>
                                          <p:attrName>style.visibility</p:attrName>
                                        </p:attrNameLst>
                                      </p:cBhvr>
                                      <p:to>
                                        <p:strVal val="visible"/>
                                      </p:to>
                                    </p:set>
                                    <p:anim calcmode="lin" valueType="num">
                                      <p:cBhvr additive="base">
                                        <p:cTn id="63" dur="1000"/>
                                        <p:tgtEl>
                                          <p:spTgt spid="35"/>
                                        </p:tgtEl>
                                        <p:attrNameLst>
                                          <p:attrName>ppt_y</p:attrName>
                                        </p:attrNameLst>
                                      </p:cBhvr>
                                      <p:tavLst>
                                        <p:tav tm="0">
                                          <p:val>
                                            <p:strVal val="#ppt_y+#ppt_h*1.125000"/>
                                          </p:val>
                                        </p:tav>
                                        <p:tav tm="100000">
                                          <p:val>
                                            <p:strVal val="#ppt_y"/>
                                          </p:val>
                                        </p:tav>
                                      </p:tavLst>
                                    </p:anim>
                                    <p:animEffect transition="in" filter="wipe(up)">
                                      <p:cBhvr>
                                        <p:cTn id="64" dur="1000"/>
                                        <p:tgtEl>
                                          <p:spTgt spid="35"/>
                                        </p:tgtEl>
                                      </p:cBhvr>
                                    </p:animEffect>
                                  </p:childTnLst>
                                </p:cTn>
                              </p:par>
                              <p:par>
                                <p:cTn id="65" presetID="22" presetClass="entr" presetSubtype="8" fill="hold" grpId="0" nodeType="withEffect">
                                  <p:stCondLst>
                                    <p:cond delay="2000"/>
                                  </p:stCondLst>
                                  <p:childTnLst>
                                    <p:set>
                                      <p:cBhvr>
                                        <p:cTn id="66" dur="1" fill="hold">
                                          <p:stCondLst>
                                            <p:cond delay="0"/>
                                          </p:stCondLst>
                                        </p:cTn>
                                        <p:tgtEl>
                                          <p:spTgt spid="17"/>
                                        </p:tgtEl>
                                        <p:attrNameLst>
                                          <p:attrName>style.visibility</p:attrName>
                                        </p:attrNameLst>
                                      </p:cBhvr>
                                      <p:to>
                                        <p:strVal val="visible"/>
                                      </p:to>
                                    </p:set>
                                    <p:animEffect transition="in" filter="wipe(left)">
                                      <p:cBhvr>
                                        <p:cTn id="67" dur="2000"/>
                                        <p:tgtEl>
                                          <p:spTgt spid="17"/>
                                        </p:tgtEl>
                                      </p:cBhvr>
                                    </p:animEffect>
                                  </p:childTnLst>
                                </p:cTn>
                              </p:par>
                              <p:par>
                                <p:cTn id="68" presetID="23" presetClass="entr" presetSubtype="16" fill="hold" nodeType="withEffect">
                                  <p:stCondLst>
                                    <p:cond delay="3000"/>
                                  </p:stCondLst>
                                  <p:childTnLst>
                                    <p:set>
                                      <p:cBhvr>
                                        <p:cTn id="69" dur="1" fill="hold">
                                          <p:stCondLst>
                                            <p:cond delay="0"/>
                                          </p:stCondLst>
                                        </p:cTn>
                                        <p:tgtEl>
                                          <p:spTgt spid="26"/>
                                        </p:tgtEl>
                                        <p:attrNameLst>
                                          <p:attrName>style.visibility</p:attrName>
                                        </p:attrNameLst>
                                      </p:cBhvr>
                                      <p:to>
                                        <p:strVal val="visible"/>
                                      </p:to>
                                    </p:set>
                                    <p:anim calcmode="lin" valueType="num">
                                      <p:cBhvr>
                                        <p:cTn id="70" dur="1000" fill="hold"/>
                                        <p:tgtEl>
                                          <p:spTgt spid="26"/>
                                        </p:tgtEl>
                                        <p:attrNameLst>
                                          <p:attrName>ppt_w</p:attrName>
                                        </p:attrNameLst>
                                      </p:cBhvr>
                                      <p:tavLst>
                                        <p:tav tm="0">
                                          <p:val>
                                            <p:fltVal val="0"/>
                                          </p:val>
                                        </p:tav>
                                        <p:tav tm="100000">
                                          <p:val>
                                            <p:strVal val="#ppt_w"/>
                                          </p:val>
                                        </p:tav>
                                      </p:tavLst>
                                    </p:anim>
                                    <p:anim calcmode="lin" valueType="num">
                                      <p:cBhvr>
                                        <p:cTn id="71" dur="1000" fill="hold"/>
                                        <p:tgtEl>
                                          <p:spTgt spid="26"/>
                                        </p:tgtEl>
                                        <p:attrNameLst>
                                          <p:attrName>ppt_h</p:attrName>
                                        </p:attrNameLst>
                                      </p:cBhvr>
                                      <p:tavLst>
                                        <p:tav tm="0">
                                          <p:val>
                                            <p:fltVal val="0"/>
                                          </p:val>
                                        </p:tav>
                                        <p:tav tm="100000">
                                          <p:val>
                                            <p:strVal val="#ppt_h"/>
                                          </p:val>
                                        </p:tav>
                                      </p:tavLst>
                                    </p:anim>
                                  </p:childTnLst>
                                </p:cTn>
                              </p:par>
                              <p:par>
                                <p:cTn id="72" presetID="22" presetClass="entr" presetSubtype="8" fill="hold" grpId="0" nodeType="withEffect">
                                  <p:stCondLst>
                                    <p:cond delay="4000"/>
                                  </p:stCondLst>
                                  <p:childTnLst>
                                    <p:set>
                                      <p:cBhvr>
                                        <p:cTn id="73" dur="1" fill="hold">
                                          <p:stCondLst>
                                            <p:cond delay="0"/>
                                          </p:stCondLst>
                                        </p:cTn>
                                        <p:tgtEl>
                                          <p:spTgt spid="19"/>
                                        </p:tgtEl>
                                        <p:attrNameLst>
                                          <p:attrName>style.visibility</p:attrName>
                                        </p:attrNameLst>
                                      </p:cBhvr>
                                      <p:to>
                                        <p:strVal val="visible"/>
                                      </p:to>
                                    </p:set>
                                    <p:animEffect transition="in" filter="wipe(left)">
                                      <p:cBhvr>
                                        <p:cTn id="74" dur="1000"/>
                                        <p:tgtEl>
                                          <p:spTgt spid="19"/>
                                        </p:tgtEl>
                                      </p:cBhvr>
                                    </p:animEffect>
                                  </p:childTnLst>
                                </p:cTn>
                              </p:par>
                              <p:par>
                                <p:cTn id="75" presetID="22" presetClass="entr" presetSubtype="8" fill="hold" grpId="0" nodeType="withEffect">
                                  <p:stCondLst>
                                    <p:cond delay="4000"/>
                                  </p:stCondLst>
                                  <p:childTnLst>
                                    <p:set>
                                      <p:cBhvr>
                                        <p:cTn id="76" dur="1" fill="hold">
                                          <p:stCondLst>
                                            <p:cond delay="0"/>
                                          </p:stCondLst>
                                        </p:cTn>
                                        <p:tgtEl>
                                          <p:spTgt spid="18"/>
                                        </p:tgtEl>
                                        <p:attrNameLst>
                                          <p:attrName>style.visibility</p:attrName>
                                        </p:attrNameLst>
                                      </p:cBhvr>
                                      <p:to>
                                        <p:strVal val="visible"/>
                                      </p:to>
                                    </p:set>
                                    <p:animEffect transition="in" filter="wipe(left)">
                                      <p:cBhvr>
                                        <p:cTn id="77" dur="1000"/>
                                        <p:tgtEl>
                                          <p:spTgt spid="18"/>
                                        </p:tgtEl>
                                      </p:cBhvr>
                                    </p:animEffect>
                                  </p:childTnLst>
                                </p:cTn>
                              </p:par>
                              <p:par>
                                <p:cTn id="78" presetID="23" presetClass="entr" presetSubtype="16" fill="hold" nodeType="withEffect">
                                  <p:stCondLst>
                                    <p:cond delay="4500"/>
                                  </p:stCondLst>
                                  <p:childTnLst>
                                    <p:set>
                                      <p:cBhvr>
                                        <p:cTn id="79" dur="1" fill="hold">
                                          <p:stCondLst>
                                            <p:cond delay="0"/>
                                          </p:stCondLst>
                                        </p:cTn>
                                        <p:tgtEl>
                                          <p:spTgt spid="48"/>
                                        </p:tgtEl>
                                        <p:attrNameLst>
                                          <p:attrName>style.visibility</p:attrName>
                                        </p:attrNameLst>
                                      </p:cBhvr>
                                      <p:to>
                                        <p:strVal val="visible"/>
                                      </p:to>
                                    </p:set>
                                    <p:anim calcmode="lin" valueType="num">
                                      <p:cBhvr>
                                        <p:cTn id="80" dur="1000" fill="hold"/>
                                        <p:tgtEl>
                                          <p:spTgt spid="48"/>
                                        </p:tgtEl>
                                        <p:attrNameLst>
                                          <p:attrName>ppt_w</p:attrName>
                                        </p:attrNameLst>
                                      </p:cBhvr>
                                      <p:tavLst>
                                        <p:tav tm="0">
                                          <p:val>
                                            <p:fltVal val="0"/>
                                          </p:val>
                                        </p:tav>
                                        <p:tav tm="100000">
                                          <p:val>
                                            <p:strVal val="#ppt_w"/>
                                          </p:val>
                                        </p:tav>
                                      </p:tavLst>
                                    </p:anim>
                                    <p:anim calcmode="lin" valueType="num">
                                      <p:cBhvr>
                                        <p:cTn id="81" dur="1000" fill="hold"/>
                                        <p:tgtEl>
                                          <p:spTgt spid="48"/>
                                        </p:tgtEl>
                                        <p:attrNameLst>
                                          <p:attrName>ppt_h</p:attrName>
                                        </p:attrNameLst>
                                      </p:cBhvr>
                                      <p:tavLst>
                                        <p:tav tm="0">
                                          <p:val>
                                            <p:fltVal val="0"/>
                                          </p:val>
                                        </p:tav>
                                        <p:tav tm="100000">
                                          <p:val>
                                            <p:strVal val="#ppt_h"/>
                                          </p:val>
                                        </p:tav>
                                      </p:tavLst>
                                    </p:anim>
                                  </p:childTnLst>
                                </p:cTn>
                              </p:par>
                              <p:par>
                                <p:cTn id="82" presetID="23" presetClass="entr" presetSubtype="16" fill="hold" nodeType="withEffect">
                                  <p:stCondLst>
                                    <p:cond delay="4500"/>
                                  </p:stCondLst>
                                  <p:childTnLst>
                                    <p:set>
                                      <p:cBhvr>
                                        <p:cTn id="83" dur="1" fill="hold">
                                          <p:stCondLst>
                                            <p:cond delay="0"/>
                                          </p:stCondLst>
                                        </p:cTn>
                                        <p:tgtEl>
                                          <p:spTgt spid="41"/>
                                        </p:tgtEl>
                                        <p:attrNameLst>
                                          <p:attrName>style.visibility</p:attrName>
                                        </p:attrNameLst>
                                      </p:cBhvr>
                                      <p:to>
                                        <p:strVal val="visible"/>
                                      </p:to>
                                    </p:set>
                                    <p:anim calcmode="lin" valueType="num">
                                      <p:cBhvr>
                                        <p:cTn id="84" dur="1000" fill="hold"/>
                                        <p:tgtEl>
                                          <p:spTgt spid="41"/>
                                        </p:tgtEl>
                                        <p:attrNameLst>
                                          <p:attrName>ppt_w</p:attrName>
                                        </p:attrNameLst>
                                      </p:cBhvr>
                                      <p:tavLst>
                                        <p:tav tm="0">
                                          <p:val>
                                            <p:fltVal val="0"/>
                                          </p:val>
                                        </p:tav>
                                        <p:tav tm="100000">
                                          <p:val>
                                            <p:strVal val="#ppt_w"/>
                                          </p:val>
                                        </p:tav>
                                      </p:tavLst>
                                    </p:anim>
                                    <p:anim calcmode="lin" valueType="num">
                                      <p:cBhvr>
                                        <p:cTn id="85" dur="1000" fill="hold"/>
                                        <p:tgtEl>
                                          <p:spTgt spid="4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3" grpId="0" animBg="1"/>
      <p:bldP spid="18" grpId="0" animBg="1"/>
      <p:bldP spid="19" grpId="0" animBg="1"/>
      <p:bldP spid="14" grpId="0" animBg="1"/>
      <p:bldP spid="15" grpId="0" animBg="1"/>
      <p:bldP spid="30" grpId="0" animBg="1"/>
      <p:bldP spid="34" grpId="0" animBg="1"/>
      <p:bldP spid="35" grpId="0" animBg="1"/>
      <p:bldP spid="1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Earth from outer space">
            <a:extLst>
              <a:ext uri="{FF2B5EF4-FFF2-40B4-BE49-F238E27FC236}">
                <a16:creationId xmlns:a16="http://schemas.microsoft.com/office/drawing/2014/main" id="{9C0D77F4-81C6-F16D-038C-E2141A7E805A}"/>
              </a:ext>
            </a:extLst>
          </p:cNvPr>
          <p:cNvPicPr>
            <a:picLocks noChangeAspect="1"/>
          </p:cNvPicPr>
          <p:nvPr/>
        </p:nvPicPr>
        <p:blipFill rotWithShape="1">
          <a:blip r:embed="rId3">
            <a:alphaModFix amt="44000"/>
            <a:extLst>
              <a:ext uri="{BEBA8EAE-BF5A-486C-A8C5-ECC9F3942E4B}">
                <a14:imgProps xmlns:a14="http://schemas.microsoft.com/office/drawing/2010/main">
                  <a14:imgLayer r:embed="rId4">
                    <a14:imgEffect>
                      <a14:backgroundRemoval t="21389" b="77963" l="20495" r="36068">
                        <a14:foregroundMark x1="31641" y1="62500" x2="29609" y2="56343"/>
                        <a14:foregroundMark x1="29609" y1="56343" x2="28750" y2="54861"/>
                        <a14:foregroundMark x1="28750" y1="54861" x2="27630" y2="55787"/>
                        <a14:foregroundMark x1="27630" y1="55787" x2="27786" y2="57917"/>
                        <a14:foregroundMark x1="27786" y1="57917" x2="31823" y2="75602"/>
                        <a14:foregroundMark x1="31823" y1="75602" x2="32917" y2="77593"/>
                        <a14:foregroundMark x1="32917" y1="77593" x2="34349" y2="76019"/>
                        <a14:foregroundMark x1="34349" y1="76019" x2="34870" y2="62176"/>
                        <a14:foregroundMark x1="34870" y1="62176" x2="34505" y2="48287"/>
                        <a14:foregroundMark x1="34505" y1="48287" x2="34818" y2="32454"/>
                        <a14:foregroundMark x1="34818" y1="32454" x2="34297" y2="24259"/>
                        <a14:foregroundMark x1="34297" y1="24259" x2="32969" y2="23657"/>
                        <a14:foregroundMark x1="32969" y1="23657" x2="31693" y2="25602"/>
                        <a14:foregroundMark x1="31693" y1="25602" x2="30859" y2="28009"/>
                        <a14:foregroundMark x1="30859" y1="28009" x2="27135" y2="56667"/>
                        <a14:foregroundMark x1="27135" y1="56667" x2="27266" y2="61944"/>
                        <a14:foregroundMark x1="27839" y1="60231" x2="28438" y2="67824"/>
                        <a14:foregroundMark x1="28438" y1="67824" x2="31094" y2="75926"/>
                        <a14:foregroundMark x1="31094" y1="75926" x2="32109" y2="77315"/>
                        <a14:foregroundMark x1="32109" y1="77315" x2="33620" y2="77870"/>
                        <a14:foregroundMark x1="33620" y1="77870" x2="35469" y2="74444"/>
                        <a14:foregroundMark x1="35469" y1="74444" x2="35755" y2="70833"/>
                        <a14:foregroundMark x1="35755" y1="70833" x2="35729" y2="67546"/>
                        <a14:foregroundMark x1="35729" y1="67546" x2="35807" y2="63333"/>
                        <a14:foregroundMark x1="35807" y1="63333" x2="35026" y2="55926"/>
                        <a14:foregroundMark x1="35026" y1="55926" x2="33828" y2="54722"/>
                        <a14:foregroundMark x1="33828" y1="54722" x2="31458" y2="54120"/>
                        <a14:foregroundMark x1="31458" y1="54120" x2="28177" y2="55046"/>
                        <a14:foregroundMark x1="28177" y1="55046" x2="26693" y2="56296"/>
                        <a14:foregroundMark x1="26693" y1="56296" x2="25911" y2="58796"/>
                        <a14:foregroundMark x1="25911" y1="58796" x2="28073" y2="61343"/>
                        <a14:foregroundMark x1="28073" y1="61343" x2="28073" y2="61389"/>
                        <a14:foregroundMark x1="31823" y1="68472" x2="31823" y2="68472"/>
                        <a14:foregroundMark x1="33229" y1="69954" x2="33229" y2="69954"/>
                        <a14:foregroundMark x1="32214" y1="61620" x2="32214" y2="61620"/>
                        <a14:foregroundMark x1="31823" y1="57222" x2="33359" y2="64769"/>
                        <a14:foregroundMark x1="33359" y1="64769" x2="33359" y2="64769"/>
                        <a14:foregroundMark x1="32135" y1="64537" x2="32005" y2="64861"/>
                        <a14:foregroundMark x1="29974" y1="62037" x2="33672" y2="75694"/>
                        <a14:foregroundMark x1="33672" y1="75694" x2="33672" y2="75694"/>
                        <a14:foregroundMark x1="31250" y1="67037" x2="34948" y2="77870"/>
                        <a14:foregroundMark x1="34948" y1="77870" x2="34948" y2="77870"/>
                        <a14:foregroundMark x1="28281" y1="43333" x2="30755" y2="28426"/>
                        <a14:foregroundMark x1="30755" y1="28426" x2="34401" y2="23796"/>
                        <a14:foregroundMark x1="34401" y1="23796" x2="34427" y2="23796"/>
                        <a14:foregroundMark x1="35182" y1="26065" x2="35260" y2="22130"/>
                        <a14:foregroundMark x1="35833" y1="29769" x2="35885" y2="21991"/>
                        <a14:foregroundMark x1="35964" y1="25602" x2="36068" y2="21435"/>
                        <a14:foregroundMark x1="35703" y1="77963" x2="35729" y2="68935"/>
                        <a14:foregroundMark x1="35729" y1="68935" x2="36016" y2="77685"/>
                        <a14:foregroundMark x1="36016" y1="77685" x2="35000" y2="77731"/>
                      </a14:backgroundRemoval>
                    </a14:imgEffect>
                  </a14:imgLayer>
                </a14:imgProps>
              </a:ext>
            </a:extLst>
          </a:blip>
          <a:srcRect l="18822" t="23238" r="64237" b="22600"/>
          <a:stretch/>
        </p:blipFill>
        <p:spPr>
          <a:xfrm rot="5400000">
            <a:off x="2706368" y="-2627631"/>
            <a:ext cx="6779263" cy="12192000"/>
          </a:xfrm>
          <a:prstGeom prst="rect">
            <a:avLst/>
          </a:prstGeom>
        </p:spPr>
      </p:pic>
      <p:sp>
        <p:nvSpPr>
          <p:cNvPr id="6" name="Rectangle 5">
            <a:extLst>
              <a:ext uri="{FF2B5EF4-FFF2-40B4-BE49-F238E27FC236}">
                <a16:creationId xmlns:a16="http://schemas.microsoft.com/office/drawing/2014/main" id="{CDB2C7CC-5FCC-B23C-CAC5-564A1D8A4B39}"/>
              </a:ext>
            </a:extLst>
          </p:cNvPr>
          <p:cNvSpPr/>
          <p:nvPr/>
        </p:nvSpPr>
        <p:spPr>
          <a:xfrm>
            <a:off x="-2" y="1"/>
            <a:ext cx="12192002" cy="2949740"/>
          </a:xfrm>
          <a:prstGeom prst="rect">
            <a:avLst/>
          </a:prstGeom>
          <a:gradFill flip="none" rotWithShape="1">
            <a:gsLst>
              <a:gs pos="21000">
                <a:srgbClr val="01000E">
                  <a:alpha val="0"/>
                </a:srgbClr>
              </a:gs>
              <a:gs pos="40000">
                <a:srgbClr val="01000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DED5416-4701-AEE2-874F-0F366E332FB3}"/>
              </a:ext>
            </a:extLst>
          </p:cNvPr>
          <p:cNvPicPr>
            <a:picLocks noChangeAspect="1"/>
          </p:cNvPicPr>
          <p:nvPr/>
        </p:nvPicPr>
        <p:blipFill>
          <a:blip r:embed="rId5">
            <a:alphaModFix amt="65000"/>
          </a:blip>
          <a:srcRect/>
          <a:stretch/>
        </p:blipFill>
        <p:spPr>
          <a:xfrm rot="5824152" flipH="1">
            <a:off x="5845392" y="-3708049"/>
            <a:ext cx="8044076" cy="8044076"/>
          </a:xfrm>
          <a:prstGeom prst="rect">
            <a:avLst/>
          </a:prstGeom>
        </p:spPr>
      </p:pic>
      <p:sp>
        <p:nvSpPr>
          <p:cNvPr id="2" name="Title 1">
            <a:extLst>
              <a:ext uri="{FF2B5EF4-FFF2-40B4-BE49-F238E27FC236}">
                <a16:creationId xmlns:a16="http://schemas.microsoft.com/office/drawing/2014/main" id="{F364EBBC-050D-EC03-0838-3C1BA6DAABEC}"/>
              </a:ext>
            </a:extLst>
          </p:cNvPr>
          <p:cNvSpPr>
            <a:spLocks noGrp="1"/>
          </p:cNvSpPr>
          <p:nvPr>
            <p:ph type="title"/>
          </p:nvPr>
        </p:nvSpPr>
        <p:spPr>
          <a:xfrm>
            <a:off x="838200" y="695027"/>
            <a:ext cx="10515600" cy="914074"/>
          </a:xfrm>
        </p:spPr>
        <p:txBody>
          <a:bodyPr/>
          <a:lstStyle/>
          <a:p>
            <a:pPr algn="ctr"/>
            <a:r>
              <a:rPr lang="en-GB" sz="2200" dirty="0"/>
              <a:t>GLOBAL MARKET TRENDS</a:t>
            </a:r>
            <a:endParaRPr lang="en-UA" sz="2200" dirty="0"/>
          </a:p>
        </p:txBody>
      </p:sp>
      <p:sp>
        <p:nvSpPr>
          <p:cNvPr id="7" name="Graphic 5">
            <a:extLst>
              <a:ext uri="{FF2B5EF4-FFF2-40B4-BE49-F238E27FC236}">
                <a16:creationId xmlns:a16="http://schemas.microsoft.com/office/drawing/2014/main" id="{2E51109E-862C-DFB8-1E1A-AB9B22C07113}"/>
              </a:ext>
            </a:extLst>
          </p:cNvPr>
          <p:cNvSpPr/>
          <p:nvPr/>
        </p:nvSpPr>
        <p:spPr>
          <a:xfrm>
            <a:off x="734503" y="3466477"/>
            <a:ext cx="10800620" cy="3643641"/>
          </a:xfrm>
          <a:custGeom>
            <a:avLst/>
            <a:gdLst>
              <a:gd name="connsiteX0" fmla="*/ 764773 w 8114665"/>
              <a:gd name="connsiteY0" fmla="*/ 870028 h 2737522"/>
              <a:gd name="connsiteX1" fmla="*/ 792559 w 8114665"/>
              <a:gd name="connsiteY1" fmla="*/ 858411 h 2737522"/>
              <a:gd name="connsiteX2" fmla="*/ 860425 w 8114665"/>
              <a:gd name="connsiteY2" fmla="*/ 819352 h 2737522"/>
              <a:gd name="connsiteX3" fmla="*/ 859583 w 8114665"/>
              <a:gd name="connsiteY3" fmla="*/ 823561 h 2737522"/>
              <a:gd name="connsiteX4" fmla="*/ 804852 w 8114665"/>
              <a:gd name="connsiteY4" fmla="*/ 856559 h 2737522"/>
              <a:gd name="connsiteX5" fmla="*/ 860256 w 8114665"/>
              <a:gd name="connsiteY5" fmla="*/ 826255 h 2737522"/>
              <a:gd name="connsiteX6" fmla="*/ 895115 w 8114665"/>
              <a:gd name="connsiteY6" fmla="*/ 805378 h 2737522"/>
              <a:gd name="connsiteX7" fmla="*/ 910103 w 8114665"/>
              <a:gd name="connsiteY7" fmla="*/ 792583 h 2737522"/>
              <a:gd name="connsiteX8" fmla="*/ 943447 w 8114665"/>
              <a:gd name="connsiteY8" fmla="*/ 794098 h 2737522"/>
              <a:gd name="connsiteX9" fmla="*/ 952035 w 8114665"/>
              <a:gd name="connsiteY9" fmla="*/ 788879 h 2737522"/>
              <a:gd name="connsiteX10" fmla="*/ 966518 w 8114665"/>
              <a:gd name="connsiteY10" fmla="*/ 779788 h 2737522"/>
              <a:gd name="connsiteX11" fmla="*/ 967360 w 8114665"/>
              <a:gd name="connsiteY11" fmla="*/ 784165 h 2737522"/>
              <a:gd name="connsiteX12" fmla="*/ 988073 w 8114665"/>
              <a:gd name="connsiteY12" fmla="*/ 774737 h 2737522"/>
              <a:gd name="connsiteX13" fmla="*/ 995988 w 8114665"/>
              <a:gd name="connsiteY13" fmla="*/ 767834 h 2737522"/>
              <a:gd name="connsiteX14" fmla="*/ 1007608 w 8114665"/>
              <a:gd name="connsiteY14" fmla="*/ 762952 h 2737522"/>
              <a:gd name="connsiteX15" fmla="*/ 1066212 w 8114665"/>
              <a:gd name="connsiteY15" fmla="*/ 746621 h 2737522"/>
              <a:gd name="connsiteX16" fmla="*/ 1119932 w 8114665"/>
              <a:gd name="connsiteY16" fmla="*/ 730458 h 2737522"/>
              <a:gd name="connsiteX17" fmla="*/ 1146708 w 8114665"/>
              <a:gd name="connsiteY17" fmla="*/ 721030 h 2737522"/>
              <a:gd name="connsiteX18" fmla="*/ 1155296 w 8114665"/>
              <a:gd name="connsiteY18" fmla="*/ 725408 h 2737522"/>
              <a:gd name="connsiteX19" fmla="*/ 1129867 w 8114665"/>
              <a:gd name="connsiteY19" fmla="*/ 739045 h 2737522"/>
              <a:gd name="connsiteX20" fmla="*/ 1180219 w 8114665"/>
              <a:gd name="connsiteY20" fmla="*/ 722882 h 2737522"/>
              <a:gd name="connsiteX21" fmla="*/ 1245559 w 8114665"/>
              <a:gd name="connsiteY21" fmla="*/ 696955 h 2737522"/>
              <a:gd name="connsiteX22" fmla="*/ 1267452 w 8114665"/>
              <a:gd name="connsiteY22" fmla="*/ 697124 h 2737522"/>
              <a:gd name="connsiteX23" fmla="*/ 1283787 w 8114665"/>
              <a:gd name="connsiteY23" fmla="*/ 699817 h 2737522"/>
              <a:gd name="connsiteX24" fmla="*/ 1285471 w 8114665"/>
              <a:gd name="connsiteY24" fmla="*/ 693756 h 2737522"/>
              <a:gd name="connsiteX25" fmla="*/ 1287660 w 8114665"/>
              <a:gd name="connsiteY25" fmla="*/ 682981 h 2737522"/>
              <a:gd name="connsiteX26" fmla="*/ 1286481 w 8114665"/>
              <a:gd name="connsiteY26" fmla="*/ 677931 h 2737522"/>
              <a:gd name="connsiteX27" fmla="*/ 1291196 w 8114665"/>
              <a:gd name="connsiteY27" fmla="*/ 671870 h 2737522"/>
              <a:gd name="connsiteX28" fmla="*/ 1334981 w 8114665"/>
              <a:gd name="connsiteY28" fmla="*/ 651835 h 2737522"/>
              <a:gd name="connsiteX29" fmla="*/ 1365798 w 8114665"/>
              <a:gd name="connsiteY29" fmla="*/ 649815 h 2737522"/>
              <a:gd name="connsiteX30" fmla="*/ 1406383 w 8114665"/>
              <a:gd name="connsiteY30" fmla="*/ 639377 h 2737522"/>
              <a:gd name="connsiteX31" fmla="*/ 1448820 w 8114665"/>
              <a:gd name="connsiteY31" fmla="*/ 626245 h 2737522"/>
              <a:gd name="connsiteX32" fmla="*/ 1476101 w 8114665"/>
              <a:gd name="connsiteY32" fmla="*/ 611597 h 2737522"/>
              <a:gd name="connsiteX33" fmla="*/ 1498499 w 8114665"/>
              <a:gd name="connsiteY33" fmla="*/ 598802 h 2737522"/>
              <a:gd name="connsiteX34" fmla="*/ 1527632 w 8114665"/>
              <a:gd name="connsiteY34" fmla="*/ 591899 h 2737522"/>
              <a:gd name="connsiteX35" fmla="*/ 1517528 w 8114665"/>
              <a:gd name="connsiteY35" fmla="*/ 603853 h 2737522"/>
              <a:gd name="connsiteX36" fmla="*/ 1538915 w 8114665"/>
              <a:gd name="connsiteY36" fmla="*/ 603853 h 2737522"/>
              <a:gd name="connsiteX37" fmla="*/ 1538241 w 8114665"/>
              <a:gd name="connsiteY37" fmla="*/ 597624 h 2737522"/>
              <a:gd name="connsiteX38" fmla="*/ 1543125 w 8114665"/>
              <a:gd name="connsiteY38" fmla="*/ 590047 h 2737522"/>
              <a:gd name="connsiteX39" fmla="*/ 1577142 w 8114665"/>
              <a:gd name="connsiteY39" fmla="*/ 573212 h 2737522"/>
              <a:gd name="connsiteX40" fmla="*/ 1573774 w 8114665"/>
              <a:gd name="connsiteY40" fmla="*/ 567824 h 2737522"/>
              <a:gd name="connsiteX41" fmla="*/ 1572090 w 8114665"/>
              <a:gd name="connsiteY41" fmla="*/ 565636 h 2737522"/>
              <a:gd name="connsiteX42" fmla="*/ 1596677 w 8114665"/>
              <a:gd name="connsiteY42" fmla="*/ 553682 h 2737522"/>
              <a:gd name="connsiteX43" fmla="*/ 1596003 w 8114665"/>
              <a:gd name="connsiteY43" fmla="*/ 552840 h 2737522"/>
              <a:gd name="connsiteX44" fmla="*/ 1569396 w 8114665"/>
              <a:gd name="connsiteY44" fmla="*/ 558901 h 2737522"/>
              <a:gd name="connsiteX45" fmla="*/ 1547503 w 8114665"/>
              <a:gd name="connsiteY45" fmla="*/ 561090 h 2737522"/>
              <a:gd name="connsiteX46" fmla="*/ 1554071 w 8114665"/>
              <a:gd name="connsiteY46" fmla="*/ 542570 h 2737522"/>
              <a:gd name="connsiteX47" fmla="*/ 1572932 w 8114665"/>
              <a:gd name="connsiteY47" fmla="*/ 530617 h 2737522"/>
              <a:gd name="connsiteX48" fmla="*/ 1581015 w 8114665"/>
              <a:gd name="connsiteY48" fmla="*/ 508562 h 2737522"/>
              <a:gd name="connsiteX49" fmla="*/ 1595161 w 8114665"/>
              <a:gd name="connsiteY49" fmla="*/ 491389 h 2737522"/>
              <a:gd name="connsiteX50" fmla="*/ 1611159 w 8114665"/>
              <a:gd name="connsiteY50" fmla="*/ 484318 h 2737522"/>
              <a:gd name="connsiteX51" fmla="*/ 1636251 w 8114665"/>
              <a:gd name="connsiteY51" fmla="*/ 470176 h 2737522"/>
              <a:gd name="connsiteX52" fmla="*/ 1686266 w 8114665"/>
              <a:gd name="connsiteY52" fmla="*/ 455529 h 2737522"/>
              <a:gd name="connsiteX53" fmla="*/ 1673299 w 8114665"/>
              <a:gd name="connsiteY53" fmla="*/ 462600 h 2737522"/>
              <a:gd name="connsiteX54" fmla="*/ 1650565 w 8114665"/>
              <a:gd name="connsiteY54" fmla="*/ 482635 h 2737522"/>
              <a:gd name="connsiteX55" fmla="*/ 1605939 w 8114665"/>
              <a:gd name="connsiteY55" fmla="*/ 498797 h 2737522"/>
              <a:gd name="connsiteX56" fmla="*/ 1605939 w 8114665"/>
              <a:gd name="connsiteY56" fmla="*/ 507889 h 2737522"/>
              <a:gd name="connsiteX57" fmla="*/ 1595330 w 8114665"/>
              <a:gd name="connsiteY57" fmla="*/ 517990 h 2737522"/>
              <a:gd name="connsiteX58" fmla="*/ 1619411 w 8114665"/>
              <a:gd name="connsiteY58" fmla="*/ 518663 h 2737522"/>
              <a:gd name="connsiteX59" fmla="*/ 1630862 w 8114665"/>
              <a:gd name="connsiteY59" fmla="*/ 526913 h 2737522"/>
              <a:gd name="connsiteX60" fmla="*/ 1614864 w 8114665"/>
              <a:gd name="connsiteY60" fmla="*/ 542065 h 2737522"/>
              <a:gd name="connsiteX61" fmla="*/ 1628841 w 8114665"/>
              <a:gd name="connsiteY61" fmla="*/ 539203 h 2737522"/>
              <a:gd name="connsiteX62" fmla="*/ 1651744 w 8114665"/>
              <a:gd name="connsiteY62" fmla="*/ 533142 h 2737522"/>
              <a:gd name="connsiteX63" fmla="*/ 1648039 w 8114665"/>
              <a:gd name="connsiteY63" fmla="*/ 539708 h 2737522"/>
              <a:gd name="connsiteX64" fmla="*/ 1645513 w 8114665"/>
              <a:gd name="connsiteY64" fmla="*/ 548126 h 2737522"/>
              <a:gd name="connsiteX65" fmla="*/ 1651239 w 8114665"/>
              <a:gd name="connsiteY65" fmla="*/ 551493 h 2737522"/>
              <a:gd name="connsiteX66" fmla="*/ 1673468 w 8114665"/>
              <a:gd name="connsiteY66" fmla="*/ 533142 h 2737522"/>
              <a:gd name="connsiteX67" fmla="*/ 1685256 w 8114665"/>
              <a:gd name="connsiteY67" fmla="*/ 524388 h 2737522"/>
              <a:gd name="connsiteX68" fmla="*/ 1703949 w 8114665"/>
              <a:gd name="connsiteY68" fmla="*/ 525398 h 2737522"/>
              <a:gd name="connsiteX69" fmla="*/ 1693339 w 8114665"/>
              <a:gd name="connsiteY69" fmla="*/ 537183 h 2737522"/>
              <a:gd name="connsiteX70" fmla="*/ 1688287 w 8114665"/>
              <a:gd name="connsiteY70" fmla="*/ 547284 h 2737522"/>
              <a:gd name="connsiteX71" fmla="*/ 1708327 w 8114665"/>
              <a:gd name="connsiteY71" fmla="*/ 544927 h 2737522"/>
              <a:gd name="connsiteX72" fmla="*/ 1727525 w 8114665"/>
              <a:gd name="connsiteY72" fmla="*/ 540550 h 2737522"/>
              <a:gd name="connsiteX73" fmla="*/ 1729209 w 8114665"/>
              <a:gd name="connsiteY73" fmla="*/ 531964 h 2737522"/>
              <a:gd name="connsiteX74" fmla="*/ 1747565 w 8114665"/>
              <a:gd name="connsiteY74" fmla="*/ 522199 h 2737522"/>
              <a:gd name="connsiteX75" fmla="*/ 1751606 w 8114665"/>
              <a:gd name="connsiteY75" fmla="*/ 513949 h 2737522"/>
              <a:gd name="connsiteX76" fmla="*/ 1768952 w 8114665"/>
              <a:gd name="connsiteY76" fmla="*/ 505868 h 2737522"/>
              <a:gd name="connsiteX77" fmla="*/ 1762047 w 8114665"/>
              <a:gd name="connsiteY77" fmla="*/ 499471 h 2737522"/>
              <a:gd name="connsiteX78" fmla="*/ 1794886 w 8114665"/>
              <a:gd name="connsiteY78" fmla="*/ 486507 h 2737522"/>
              <a:gd name="connsiteX79" fmla="*/ 1831934 w 8114665"/>
              <a:gd name="connsiteY79" fmla="*/ 481961 h 2737522"/>
              <a:gd name="connsiteX80" fmla="*/ 1837828 w 8114665"/>
              <a:gd name="connsiteY80" fmla="*/ 486844 h 2737522"/>
              <a:gd name="connsiteX81" fmla="*/ 1824524 w 8114665"/>
              <a:gd name="connsiteY81" fmla="*/ 494588 h 2737522"/>
              <a:gd name="connsiteX82" fmla="*/ 1814757 w 8114665"/>
              <a:gd name="connsiteY82" fmla="*/ 500649 h 2737522"/>
              <a:gd name="connsiteX83" fmla="*/ 1823851 w 8114665"/>
              <a:gd name="connsiteY83" fmla="*/ 508562 h 2737522"/>
              <a:gd name="connsiteX84" fmla="*/ 1804484 w 8114665"/>
              <a:gd name="connsiteY84" fmla="*/ 524724 h 2737522"/>
              <a:gd name="connsiteX85" fmla="*/ 1763058 w 8114665"/>
              <a:gd name="connsiteY85" fmla="*/ 541055 h 2737522"/>
              <a:gd name="connsiteX86" fmla="*/ 1742176 w 8114665"/>
              <a:gd name="connsiteY86" fmla="*/ 547621 h 2737522"/>
              <a:gd name="connsiteX87" fmla="*/ 1728367 w 8114665"/>
              <a:gd name="connsiteY87" fmla="*/ 549641 h 2737522"/>
              <a:gd name="connsiteX88" fmla="*/ 1707990 w 8114665"/>
              <a:gd name="connsiteY88" fmla="*/ 559069 h 2737522"/>
              <a:gd name="connsiteX89" fmla="*/ 1720620 w 8114665"/>
              <a:gd name="connsiteY89" fmla="*/ 559911 h 2737522"/>
              <a:gd name="connsiteX90" fmla="*/ 1693339 w 8114665"/>
              <a:gd name="connsiteY90" fmla="*/ 571360 h 2737522"/>
              <a:gd name="connsiteX91" fmla="*/ 1659996 w 8114665"/>
              <a:gd name="connsiteY91" fmla="*/ 580451 h 2737522"/>
              <a:gd name="connsiteX92" fmla="*/ 1611328 w 8114665"/>
              <a:gd name="connsiteY92" fmla="*/ 594088 h 2737522"/>
              <a:gd name="connsiteX93" fmla="*/ 1656628 w 8114665"/>
              <a:gd name="connsiteY93" fmla="*/ 588364 h 2737522"/>
              <a:gd name="connsiteX94" fmla="*/ 1701423 w 8114665"/>
              <a:gd name="connsiteY94" fmla="*/ 576074 h 2737522"/>
              <a:gd name="connsiteX95" fmla="*/ 1675489 w 8114665"/>
              <a:gd name="connsiteY95" fmla="*/ 595267 h 2737522"/>
              <a:gd name="connsiteX96" fmla="*/ 1643661 w 8114665"/>
              <a:gd name="connsiteY96" fmla="*/ 608567 h 2737522"/>
              <a:gd name="connsiteX97" fmla="*/ 1610654 w 8114665"/>
              <a:gd name="connsiteY97" fmla="*/ 622204 h 2737522"/>
              <a:gd name="connsiteX98" fmla="*/ 1564680 w 8114665"/>
              <a:gd name="connsiteY98" fmla="*/ 635504 h 2737522"/>
              <a:gd name="connsiteX99" fmla="*/ 1580342 w 8114665"/>
              <a:gd name="connsiteY99" fmla="*/ 633484 h 2737522"/>
              <a:gd name="connsiteX100" fmla="*/ 1602402 w 8114665"/>
              <a:gd name="connsiteY100" fmla="*/ 630117 h 2737522"/>
              <a:gd name="connsiteX101" fmla="*/ 1583878 w 8114665"/>
              <a:gd name="connsiteY101" fmla="*/ 639377 h 2737522"/>
              <a:gd name="connsiteX102" fmla="*/ 1562660 w 8114665"/>
              <a:gd name="connsiteY102" fmla="*/ 649646 h 2737522"/>
              <a:gd name="connsiteX103" fmla="*/ 1524432 w 8114665"/>
              <a:gd name="connsiteY103" fmla="*/ 676247 h 2737522"/>
              <a:gd name="connsiteX104" fmla="*/ 1503045 w 8114665"/>
              <a:gd name="connsiteY104" fmla="*/ 696618 h 2737522"/>
              <a:gd name="connsiteX105" fmla="*/ 1484690 w 8114665"/>
              <a:gd name="connsiteY105" fmla="*/ 716821 h 2737522"/>
              <a:gd name="connsiteX106" fmla="*/ 1522749 w 8114665"/>
              <a:gd name="connsiteY106" fmla="*/ 708404 h 2737522"/>
              <a:gd name="connsiteX107" fmla="*/ 1542283 w 8114665"/>
              <a:gd name="connsiteY107" fmla="*/ 719347 h 2737522"/>
              <a:gd name="connsiteX108" fmla="*/ 1562323 w 8114665"/>
              <a:gd name="connsiteY108" fmla="*/ 716990 h 2737522"/>
              <a:gd name="connsiteX109" fmla="*/ 1603750 w 8114665"/>
              <a:gd name="connsiteY109" fmla="*/ 703690 h 2737522"/>
              <a:gd name="connsiteX110" fmla="*/ 1655112 w 8114665"/>
              <a:gd name="connsiteY110" fmla="*/ 701501 h 2737522"/>
              <a:gd name="connsiteX111" fmla="*/ 1701086 w 8114665"/>
              <a:gd name="connsiteY111" fmla="*/ 691736 h 2737522"/>
              <a:gd name="connsiteX112" fmla="*/ 1721462 w 8114665"/>
              <a:gd name="connsiteY112" fmla="*/ 689379 h 2737522"/>
              <a:gd name="connsiteX113" fmla="*/ 1731903 w 8114665"/>
              <a:gd name="connsiteY113" fmla="*/ 689884 h 2737522"/>
              <a:gd name="connsiteX114" fmla="*/ 1726683 w 8114665"/>
              <a:gd name="connsiteY114" fmla="*/ 696787 h 2737522"/>
              <a:gd name="connsiteX115" fmla="*/ 1724662 w 8114665"/>
              <a:gd name="connsiteY115" fmla="*/ 713623 h 2737522"/>
              <a:gd name="connsiteX116" fmla="*/ 1763058 w 8114665"/>
              <a:gd name="connsiteY116" fmla="*/ 706888 h 2737522"/>
              <a:gd name="connsiteX117" fmla="*/ 1777203 w 8114665"/>
              <a:gd name="connsiteY117" fmla="*/ 715138 h 2737522"/>
              <a:gd name="connsiteX118" fmla="*/ 1798927 w 8114665"/>
              <a:gd name="connsiteY118" fmla="*/ 702174 h 2737522"/>
              <a:gd name="connsiteX119" fmla="*/ 1802800 w 8114665"/>
              <a:gd name="connsiteY119" fmla="*/ 689379 h 2737522"/>
              <a:gd name="connsiteX120" fmla="*/ 1799601 w 8114665"/>
              <a:gd name="connsiteY120" fmla="*/ 672711 h 2737522"/>
              <a:gd name="connsiteX121" fmla="*/ 1811726 w 8114665"/>
              <a:gd name="connsiteY121" fmla="*/ 662778 h 2737522"/>
              <a:gd name="connsiteX122" fmla="*/ 1825029 w 8114665"/>
              <a:gd name="connsiteY122" fmla="*/ 653182 h 2737522"/>
              <a:gd name="connsiteX123" fmla="*/ 1846922 w 8114665"/>
              <a:gd name="connsiteY123" fmla="*/ 645101 h 2737522"/>
              <a:gd name="connsiteX124" fmla="*/ 1862920 w 8114665"/>
              <a:gd name="connsiteY124" fmla="*/ 626581 h 2737522"/>
              <a:gd name="connsiteX125" fmla="*/ 1863593 w 8114665"/>
              <a:gd name="connsiteY125" fmla="*/ 613786 h 2737522"/>
              <a:gd name="connsiteX126" fmla="*/ 1849279 w 8114665"/>
              <a:gd name="connsiteY126" fmla="*/ 605200 h 2737522"/>
              <a:gd name="connsiteX127" fmla="*/ 1855173 w 8114665"/>
              <a:gd name="connsiteY127" fmla="*/ 595940 h 2737522"/>
              <a:gd name="connsiteX128" fmla="*/ 1861236 w 8114665"/>
              <a:gd name="connsiteY128" fmla="*/ 588364 h 2737522"/>
              <a:gd name="connsiteX129" fmla="*/ 1858710 w 8114665"/>
              <a:gd name="connsiteY129" fmla="*/ 579609 h 2737522"/>
              <a:gd name="connsiteX130" fmla="*/ 1865446 w 8114665"/>
              <a:gd name="connsiteY130" fmla="*/ 564962 h 2737522"/>
              <a:gd name="connsiteX131" fmla="*/ 1859552 w 8114665"/>
              <a:gd name="connsiteY131" fmla="*/ 561427 h 2737522"/>
              <a:gd name="connsiteX132" fmla="*/ 1910409 w 8114665"/>
              <a:gd name="connsiteY132" fmla="*/ 547621 h 2737522"/>
              <a:gd name="connsiteX133" fmla="*/ 1946447 w 8114665"/>
              <a:gd name="connsiteY133" fmla="*/ 537351 h 2737522"/>
              <a:gd name="connsiteX134" fmla="*/ 1973054 w 8114665"/>
              <a:gd name="connsiteY134" fmla="*/ 534994 h 2737522"/>
              <a:gd name="connsiteX135" fmla="*/ 1993263 w 8114665"/>
              <a:gd name="connsiteY135" fmla="*/ 534826 h 2737522"/>
              <a:gd name="connsiteX136" fmla="*/ 2012966 w 8114665"/>
              <a:gd name="connsiteY136" fmla="*/ 534489 h 2737522"/>
              <a:gd name="connsiteX137" fmla="*/ 2038057 w 8114665"/>
              <a:gd name="connsiteY137" fmla="*/ 529943 h 2737522"/>
              <a:gd name="connsiteX138" fmla="*/ 2027448 w 8114665"/>
              <a:gd name="connsiteY138" fmla="*/ 539877 h 2737522"/>
              <a:gd name="connsiteX139" fmla="*/ 2020544 w 8114665"/>
              <a:gd name="connsiteY139" fmla="*/ 553682 h 2737522"/>
              <a:gd name="connsiteX140" fmla="*/ 2028795 w 8114665"/>
              <a:gd name="connsiteY140" fmla="*/ 554355 h 2737522"/>
              <a:gd name="connsiteX141" fmla="*/ 2063486 w 8114665"/>
              <a:gd name="connsiteY141" fmla="*/ 552672 h 2737522"/>
              <a:gd name="connsiteX142" fmla="*/ 2090599 w 8114665"/>
              <a:gd name="connsiteY142" fmla="*/ 542907 h 2737522"/>
              <a:gd name="connsiteX143" fmla="*/ 2105250 w 8114665"/>
              <a:gd name="connsiteY143" fmla="*/ 534994 h 2737522"/>
              <a:gd name="connsiteX144" fmla="*/ 2116870 w 8114665"/>
              <a:gd name="connsiteY144" fmla="*/ 531795 h 2737522"/>
              <a:gd name="connsiteX145" fmla="*/ 2116196 w 8114665"/>
              <a:gd name="connsiteY145" fmla="*/ 525903 h 2737522"/>
              <a:gd name="connsiteX146" fmla="*/ 2138088 w 8114665"/>
              <a:gd name="connsiteY146" fmla="*/ 511256 h 2737522"/>
              <a:gd name="connsiteX147" fmla="*/ 2154423 w 8114665"/>
              <a:gd name="connsiteY147" fmla="*/ 513949 h 2737522"/>
              <a:gd name="connsiteX148" fmla="*/ 2180694 w 8114665"/>
              <a:gd name="connsiteY148" fmla="*/ 530449 h 2737522"/>
              <a:gd name="connsiteX149" fmla="*/ 2184062 w 8114665"/>
              <a:gd name="connsiteY149" fmla="*/ 538866 h 2737522"/>
              <a:gd name="connsiteX150" fmla="*/ 2181536 w 8114665"/>
              <a:gd name="connsiteY150" fmla="*/ 547621 h 2737522"/>
              <a:gd name="connsiteX151" fmla="*/ 2200228 w 8114665"/>
              <a:gd name="connsiteY151" fmla="*/ 551998 h 2737522"/>
              <a:gd name="connsiteX152" fmla="*/ 2199218 w 8114665"/>
              <a:gd name="connsiteY152" fmla="*/ 556544 h 2737522"/>
              <a:gd name="connsiteX153" fmla="*/ 2228520 w 8114665"/>
              <a:gd name="connsiteY153" fmla="*/ 549641 h 2737522"/>
              <a:gd name="connsiteX154" fmla="*/ 2257316 w 8114665"/>
              <a:gd name="connsiteY154" fmla="*/ 548968 h 2737522"/>
              <a:gd name="connsiteX155" fmla="*/ 2251759 w 8114665"/>
              <a:gd name="connsiteY155" fmla="*/ 555029 h 2737522"/>
              <a:gd name="connsiteX156" fmla="*/ 2223804 w 8114665"/>
              <a:gd name="connsiteY156" fmla="*/ 564962 h 2737522"/>
              <a:gd name="connsiteX157" fmla="*/ 2208480 w 8114665"/>
              <a:gd name="connsiteY157" fmla="*/ 573380 h 2737522"/>
              <a:gd name="connsiteX158" fmla="*/ 2213869 w 8114665"/>
              <a:gd name="connsiteY158" fmla="*/ 574390 h 2737522"/>
              <a:gd name="connsiteX159" fmla="*/ 2248054 w 8114665"/>
              <a:gd name="connsiteY159" fmla="*/ 561258 h 2737522"/>
              <a:gd name="connsiteX160" fmla="*/ 2259842 w 8114665"/>
              <a:gd name="connsiteY160" fmla="*/ 558059 h 2737522"/>
              <a:gd name="connsiteX161" fmla="*/ 2289144 w 8114665"/>
              <a:gd name="connsiteY161" fmla="*/ 554355 h 2737522"/>
              <a:gd name="connsiteX162" fmla="*/ 2292849 w 8114665"/>
              <a:gd name="connsiteY162" fmla="*/ 560080 h 2737522"/>
              <a:gd name="connsiteX163" fmla="*/ 2289144 w 8114665"/>
              <a:gd name="connsiteY163" fmla="*/ 568666 h 2737522"/>
              <a:gd name="connsiteX164" fmla="*/ 2272809 w 8114665"/>
              <a:gd name="connsiteY164" fmla="*/ 581125 h 2737522"/>
              <a:gd name="connsiteX165" fmla="*/ 2233909 w 8114665"/>
              <a:gd name="connsiteY165" fmla="*/ 594762 h 2737522"/>
              <a:gd name="connsiteX166" fmla="*/ 2191640 w 8114665"/>
              <a:gd name="connsiteY166" fmla="*/ 613281 h 2737522"/>
              <a:gd name="connsiteX167" fmla="*/ 2153076 w 8114665"/>
              <a:gd name="connsiteY167" fmla="*/ 625740 h 2737522"/>
              <a:gd name="connsiteX168" fmla="*/ 2137415 w 8114665"/>
              <a:gd name="connsiteY168" fmla="*/ 626918 h 2737522"/>
              <a:gd name="connsiteX169" fmla="*/ 2111481 w 8114665"/>
              <a:gd name="connsiteY169" fmla="*/ 636514 h 2737522"/>
              <a:gd name="connsiteX170" fmla="*/ 2044457 w 8114665"/>
              <a:gd name="connsiteY170" fmla="*/ 655371 h 2737522"/>
              <a:gd name="connsiteX171" fmla="*/ 2026943 w 8114665"/>
              <a:gd name="connsiteY171" fmla="*/ 668166 h 2737522"/>
              <a:gd name="connsiteX172" fmla="*/ 2004546 w 8114665"/>
              <a:gd name="connsiteY172" fmla="*/ 677089 h 2737522"/>
              <a:gd name="connsiteX173" fmla="*/ 1959751 w 8114665"/>
              <a:gd name="connsiteY173" fmla="*/ 704531 h 2737522"/>
              <a:gd name="connsiteX174" fmla="*/ 1922702 w 8114665"/>
              <a:gd name="connsiteY174" fmla="*/ 728101 h 2737522"/>
              <a:gd name="connsiteX175" fmla="*/ 1958067 w 8114665"/>
              <a:gd name="connsiteY175" fmla="*/ 709919 h 2737522"/>
              <a:gd name="connsiteX176" fmla="*/ 2024080 w 8114665"/>
              <a:gd name="connsiteY176" fmla="*/ 676079 h 2737522"/>
              <a:gd name="connsiteX177" fmla="*/ 2069717 w 8114665"/>
              <a:gd name="connsiteY177" fmla="*/ 657896 h 2737522"/>
              <a:gd name="connsiteX178" fmla="*/ 2087904 w 8114665"/>
              <a:gd name="connsiteY178" fmla="*/ 660253 h 2737522"/>
              <a:gd name="connsiteX179" fmla="*/ 2069885 w 8114665"/>
              <a:gd name="connsiteY179" fmla="*/ 672206 h 2737522"/>
              <a:gd name="connsiteX180" fmla="*/ 2045130 w 8114665"/>
              <a:gd name="connsiteY180" fmla="*/ 679951 h 2737522"/>
              <a:gd name="connsiteX181" fmla="*/ 2059781 w 8114665"/>
              <a:gd name="connsiteY181" fmla="*/ 681971 h 2737522"/>
              <a:gd name="connsiteX182" fmla="*/ 2065170 w 8114665"/>
              <a:gd name="connsiteY182" fmla="*/ 686854 h 2737522"/>
              <a:gd name="connsiteX183" fmla="*/ 2075611 w 8114665"/>
              <a:gd name="connsiteY183" fmla="*/ 694261 h 2737522"/>
              <a:gd name="connsiteX184" fmla="*/ 2120069 w 8114665"/>
              <a:gd name="connsiteY184" fmla="*/ 689379 h 2737522"/>
              <a:gd name="connsiteX185" fmla="*/ 2132026 w 8114665"/>
              <a:gd name="connsiteY185" fmla="*/ 688032 h 2737522"/>
              <a:gd name="connsiteX186" fmla="*/ 2143645 w 8114665"/>
              <a:gd name="connsiteY186" fmla="*/ 677762 h 2737522"/>
              <a:gd name="connsiteX187" fmla="*/ 2156612 w 8114665"/>
              <a:gd name="connsiteY187" fmla="*/ 666987 h 2737522"/>
              <a:gd name="connsiteX188" fmla="*/ 2166885 w 8114665"/>
              <a:gd name="connsiteY188" fmla="*/ 665472 h 2737522"/>
              <a:gd name="connsiteX189" fmla="*/ 2148866 w 8114665"/>
              <a:gd name="connsiteY189" fmla="*/ 683150 h 2737522"/>
              <a:gd name="connsiteX190" fmla="*/ 2141288 w 8114665"/>
              <a:gd name="connsiteY190" fmla="*/ 690053 h 2737522"/>
              <a:gd name="connsiteX191" fmla="*/ 2110975 w 8114665"/>
              <a:gd name="connsiteY191" fmla="*/ 703184 h 2737522"/>
              <a:gd name="connsiteX192" fmla="*/ 2079484 w 8114665"/>
              <a:gd name="connsiteY192" fmla="*/ 715475 h 2737522"/>
              <a:gd name="connsiteX193" fmla="*/ 2057424 w 8114665"/>
              <a:gd name="connsiteY193" fmla="*/ 724903 h 2737522"/>
              <a:gd name="connsiteX194" fmla="*/ 2027617 w 8114665"/>
              <a:gd name="connsiteY194" fmla="*/ 739887 h 2737522"/>
              <a:gd name="connsiteX195" fmla="*/ 2025933 w 8114665"/>
              <a:gd name="connsiteY195" fmla="*/ 735341 h 2737522"/>
              <a:gd name="connsiteX196" fmla="*/ 2052372 w 8114665"/>
              <a:gd name="connsiteY196" fmla="*/ 718000 h 2737522"/>
              <a:gd name="connsiteX197" fmla="*/ 2074937 w 8114665"/>
              <a:gd name="connsiteY197" fmla="*/ 710761 h 2737522"/>
              <a:gd name="connsiteX198" fmla="*/ 2086894 w 8114665"/>
              <a:gd name="connsiteY198" fmla="*/ 704363 h 2737522"/>
              <a:gd name="connsiteX199" fmla="*/ 2071906 w 8114665"/>
              <a:gd name="connsiteY199" fmla="*/ 706215 h 2737522"/>
              <a:gd name="connsiteX200" fmla="*/ 2070896 w 8114665"/>
              <a:gd name="connsiteY200" fmla="*/ 702343 h 2737522"/>
              <a:gd name="connsiteX201" fmla="*/ 2058771 w 8114665"/>
              <a:gd name="connsiteY201" fmla="*/ 707562 h 2737522"/>
              <a:gd name="connsiteX202" fmla="*/ 2036037 w 8114665"/>
              <a:gd name="connsiteY202" fmla="*/ 716821 h 2737522"/>
              <a:gd name="connsiteX203" fmla="*/ 2030479 w 8114665"/>
              <a:gd name="connsiteY203" fmla="*/ 720189 h 2737522"/>
              <a:gd name="connsiteX204" fmla="*/ 2012797 w 8114665"/>
              <a:gd name="connsiteY204" fmla="*/ 725913 h 2737522"/>
              <a:gd name="connsiteX205" fmla="*/ 1989221 w 8114665"/>
              <a:gd name="connsiteY205" fmla="*/ 739213 h 2737522"/>
              <a:gd name="connsiteX206" fmla="*/ 1975581 w 8114665"/>
              <a:gd name="connsiteY206" fmla="*/ 744769 h 2737522"/>
              <a:gd name="connsiteX207" fmla="*/ 1966655 w 8114665"/>
              <a:gd name="connsiteY207" fmla="*/ 746284 h 2737522"/>
              <a:gd name="connsiteX208" fmla="*/ 1951499 w 8114665"/>
              <a:gd name="connsiteY208" fmla="*/ 754702 h 2737522"/>
              <a:gd name="connsiteX209" fmla="*/ 1923039 w 8114665"/>
              <a:gd name="connsiteY209" fmla="*/ 776252 h 2737522"/>
              <a:gd name="connsiteX210" fmla="*/ 1917650 w 8114665"/>
              <a:gd name="connsiteY210" fmla="*/ 793425 h 2737522"/>
              <a:gd name="connsiteX211" fmla="*/ 1901484 w 8114665"/>
              <a:gd name="connsiteY211" fmla="*/ 798139 h 2737522"/>
              <a:gd name="connsiteX212" fmla="*/ 1876729 w 8114665"/>
              <a:gd name="connsiteY212" fmla="*/ 811271 h 2737522"/>
              <a:gd name="connsiteX213" fmla="*/ 1838165 w 8114665"/>
              <a:gd name="connsiteY213" fmla="*/ 827265 h 2737522"/>
              <a:gd name="connsiteX214" fmla="*/ 1827050 w 8114665"/>
              <a:gd name="connsiteY214" fmla="*/ 839218 h 2737522"/>
              <a:gd name="connsiteX215" fmla="*/ 1806505 w 8114665"/>
              <a:gd name="connsiteY215" fmla="*/ 858748 h 2737522"/>
              <a:gd name="connsiteX216" fmla="*/ 1803474 w 8114665"/>
              <a:gd name="connsiteY216" fmla="*/ 853024 h 2737522"/>
              <a:gd name="connsiteX217" fmla="*/ 1798422 w 8114665"/>
              <a:gd name="connsiteY217" fmla="*/ 849151 h 2737522"/>
              <a:gd name="connsiteX218" fmla="*/ 1796401 w 8114665"/>
              <a:gd name="connsiteY218" fmla="*/ 857569 h 2737522"/>
              <a:gd name="connsiteX219" fmla="*/ 1797917 w 8114665"/>
              <a:gd name="connsiteY219" fmla="*/ 869523 h 2737522"/>
              <a:gd name="connsiteX220" fmla="*/ 1777877 w 8114665"/>
              <a:gd name="connsiteY220" fmla="*/ 886695 h 2737522"/>
              <a:gd name="connsiteX221" fmla="*/ 1782255 w 8114665"/>
              <a:gd name="connsiteY221" fmla="*/ 878951 h 2737522"/>
              <a:gd name="connsiteX222" fmla="*/ 1777203 w 8114665"/>
              <a:gd name="connsiteY222" fmla="*/ 874910 h 2737522"/>
              <a:gd name="connsiteX223" fmla="*/ 1784613 w 8114665"/>
              <a:gd name="connsiteY223" fmla="*/ 860431 h 2737522"/>
              <a:gd name="connsiteX224" fmla="*/ 1773162 w 8114665"/>
              <a:gd name="connsiteY224" fmla="*/ 865482 h 2737522"/>
              <a:gd name="connsiteX225" fmla="*/ 1765247 w 8114665"/>
              <a:gd name="connsiteY225" fmla="*/ 884002 h 2737522"/>
              <a:gd name="connsiteX226" fmla="*/ 1760868 w 8114665"/>
              <a:gd name="connsiteY226" fmla="*/ 896797 h 2737522"/>
              <a:gd name="connsiteX227" fmla="*/ 1751101 w 8114665"/>
              <a:gd name="connsiteY227" fmla="*/ 911444 h 2737522"/>
              <a:gd name="connsiteX228" fmla="*/ 1762889 w 8114665"/>
              <a:gd name="connsiteY228" fmla="*/ 910939 h 2737522"/>
              <a:gd name="connsiteX229" fmla="*/ 1751943 w 8114665"/>
              <a:gd name="connsiteY229" fmla="*/ 917168 h 2737522"/>
              <a:gd name="connsiteX230" fmla="*/ 1750427 w 8114665"/>
              <a:gd name="connsiteY230" fmla="*/ 921882 h 2737522"/>
              <a:gd name="connsiteX231" fmla="*/ 1754132 w 8114665"/>
              <a:gd name="connsiteY231" fmla="*/ 922051 h 2737522"/>
              <a:gd name="connsiteX232" fmla="*/ 1737629 w 8114665"/>
              <a:gd name="connsiteY232" fmla="*/ 931142 h 2737522"/>
              <a:gd name="connsiteX233" fmla="*/ 1722473 w 8114665"/>
              <a:gd name="connsiteY233" fmla="*/ 937540 h 2737522"/>
              <a:gd name="connsiteX234" fmla="*/ 1704622 w 8114665"/>
              <a:gd name="connsiteY234" fmla="*/ 950503 h 2737522"/>
              <a:gd name="connsiteX235" fmla="*/ 1687614 w 8114665"/>
              <a:gd name="connsiteY235" fmla="*/ 959595 h 2737522"/>
              <a:gd name="connsiteX236" fmla="*/ 1669595 w 8114665"/>
              <a:gd name="connsiteY236" fmla="*/ 971211 h 2737522"/>
              <a:gd name="connsiteX237" fmla="*/ 1632378 w 8114665"/>
              <a:gd name="connsiteY237" fmla="*/ 994108 h 2737522"/>
              <a:gd name="connsiteX238" fmla="*/ 1615538 w 8114665"/>
              <a:gd name="connsiteY238" fmla="*/ 1013638 h 2737522"/>
              <a:gd name="connsiteX239" fmla="*/ 1621095 w 8114665"/>
              <a:gd name="connsiteY239" fmla="*/ 1047309 h 2737522"/>
              <a:gd name="connsiteX240" fmla="*/ 1627494 w 8114665"/>
              <a:gd name="connsiteY240" fmla="*/ 1059263 h 2737522"/>
              <a:gd name="connsiteX241" fmla="*/ 1609644 w 8114665"/>
              <a:gd name="connsiteY241" fmla="*/ 1077614 h 2737522"/>
              <a:gd name="connsiteX242" fmla="*/ 1591288 w 8114665"/>
              <a:gd name="connsiteY242" fmla="*/ 1078456 h 2737522"/>
              <a:gd name="connsiteX243" fmla="*/ 1584720 w 8114665"/>
              <a:gd name="connsiteY243" fmla="*/ 1069196 h 2737522"/>
              <a:gd name="connsiteX244" fmla="*/ 1580679 w 8114665"/>
              <a:gd name="connsiteY244" fmla="*/ 1057579 h 2737522"/>
              <a:gd name="connsiteX245" fmla="*/ 1579837 w 8114665"/>
              <a:gd name="connsiteY245" fmla="*/ 1041922 h 2737522"/>
              <a:gd name="connsiteX246" fmla="*/ 1552219 w 8114665"/>
              <a:gd name="connsiteY246" fmla="*/ 1042427 h 2737522"/>
              <a:gd name="connsiteX247" fmla="*/ 1531842 w 8114665"/>
              <a:gd name="connsiteY247" fmla="*/ 1049498 h 2737522"/>
              <a:gd name="connsiteX248" fmla="*/ 1490079 w 8114665"/>
              <a:gd name="connsiteY248" fmla="*/ 1061115 h 2737522"/>
              <a:gd name="connsiteX249" fmla="*/ 1434674 w 8114665"/>
              <a:gd name="connsiteY249" fmla="*/ 1080139 h 2737522"/>
              <a:gd name="connsiteX250" fmla="*/ 1420023 w 8114665"/>
              <a:gd name="connsiteY250" fmla="*/ 1088389 h 2737522"/>
              <a:gd name="connsiteX251" fmla="*/ 1428275 w 8114665"/>
              <a:gd name="connsiteY251" fmla="*/ 1089567 h 2737522"/>
              <a:gd name="connsiteX252" fmla="*/ 1436190 w 8114665"/>
              <a:gd name="connsiteY252" fmla="*/ 1092429 h 2737522"/>
              <a:gd name="connsiteX253" fmla="*/ 1421034 w 8114665"/>
              <a:gd name="connsiteY253" fmla="*/ 1095460 h 2737522"/>
              <a:gd name="connsiteX254" fmla="*/ 1400826 w 8114665"/>
              <a:gd name="connsiteY254" fmla="*/ 1104383 h 2737522"/>
              <a:gd name="connsiteX255" fmla="*/ 1383817 w 8114665"/>
              <a:gd name="connsiteY255" fmla="*/ 1106067 h 2737522"/>
              <a:gd name="connsiteX256" fmla="*/ 1365125 w 8114665"/>
              <a:gd name="connsiteY256" fmla="*/ 1111454 h 2737522"/>
              <a:gd name="connsiteX257" fmla="*/ 1339191 w 8114665"/>
              <a:gd name="connsiteY257" fmla="*/ 1117515 h 2737522"/>
              <a:gd name="connsiteX258" fmla="*/ 1270651 w 8114665"/>
              <a:gd name="connsiteY258" fmla="*/ 1158089 h 2737522"/>
              <a:gd name="connsiteX259" fmla="*/ 1230235 w 8114665"/>
              <a:gd name="connsiteY259" fmla="*/ 1188226 h 2737522"/>
              <a:gd name="connsiteX260" fmla="*/ 1233940 w 8114665"/>
              <a:gd name="connsiteY260" fmla="*/ 1198159 h 2737522"/>
              <a:gd name="connsiteX261" fmla="*/ 1234108 w 8114665"/>
              <a:gd name="connsiteY261" fmla="*/ 1207250 h 2737522"/>
              <a:gd name="connsiteX262" fmla="*/ 1205480 w 8114665"/>
              <a:gd name="connsiteY262" fmla="*/ 1236208 h 2737522"/>
              <a:gd name="connsiteX263" fmla="*/ 1201775 w 8114665"/>
              <a:gd name="connsiteY263" fmla="*/ 1261798 h 2737522"/>
              <a:gd name="connsiteX264" fmla="*/ 1223499 w 8114665"/>
              <a:gd name="connsiteY264" fmla="*/ 1274088 h 2737522"/>
              <a:gd name="connsiteX265" fmla="*/ 1242865 w 8114665"/>
              <a:gd name="connsiteY265" fmla="*/ 1276614 h 2737522"/>
              <a:gd name="connsiteX266" fmla="*/ 1254485 w 8114665"/>
              <a:gd name="connsiteY266" fmla="*/ 1275940 h 2737522"/>
              <a:gd name="connsiteX267" fmla="*/ 1269472 w 8114665"/>
              <a:gd name="connsiteY267" fmla="*/ 1271058 h 2737522"/>
              <a:gd name="connsiteX268" fmla="*/ 1302142 w 8114665"/>
              <a:gd name="connsiteY268" fmla="*/ 1255064 h 2737522"/>
              <a:gd name="connsiteX269" fmla="*/ 1323529 w 8114665"/>
              <a:gd name="connsiteY269" fmla="*/ 1249340 h 2737522"/>
              <a:gd name="connsiteX270" fmla="*/ 1329423 w 8114665"/>
              <a:gd name="connsiteY270" fmla="*/ 1246983 h 2737522"/>
              <a:gd name="connsiteX271" fmla="*/ 1337675 w 8114665"/>
              <a:gd name="connsiteY271" fmla="*/ 1237555 h 2737522"/>
              <a:gd name="connsiteX272" fmla="*/ 1358725 w 8114665"/>
              <a:gd name="connsiteY272" fmla="*/ 1217015 h 2737522"/>
              <a:gd name="connsiteX273" fmla="*/ 1378091 w 8114665"/>
              <a:gd name="connsiteY273" fmla="*/ 1196980 h 2737522"/>
              <a:gd name="connsiteX274" fmla="*/ 1438379 w 8114665"/>
              <a:gd name="connsiteY274" fmla="*/ 1173073 h 2737522"/>
              <a:gd name="connsiteX275" fmla="*/ 1440400 w 8114665"/>
              <a:gd name="connsiteY275" fmla="*/ 1183175 h 2737522"/>
              <a:gd name="connsiteX276" fmla="*/ 1427770 w 8114665"/>
              <a:gd name="connsiteY276" fmla="*/ 1197317 h 2737522"/>
              <a:gd name="connsiteX277" fmla="*/ 1420360 w 8114665"/>
              <a:gd name="connsiteY277" fmla="*/ 1206240 h 2737522"/>
              <a:gd name="connsiteX278" fmla="*/ 1414298 w 8114665"/>
              <a:gd name="connsiteY278" fmla="*/ 1209439 h 2737522"/>
              <a:gd name="connsiteX279" fmla="*/ 1399647 w 8114665"/>
              <a:gd name="connsiteY279" fmla="*/ 1219708 h 2737522"/>
              <a:gd name="connsiteX280" fmla="*/ 1401668 w 8114665"/>
              <a:gd name="connsiteY280" fmla="*/ 1225264 h 2737522"/>
              <a:gd name="connsiteX281" fmla="*/ 1396952 w 8114665"/>
              <a:gd name="connsiteY281" fmla="*/ 1235871 h 2737522"/>
              <a:gd name="connsiteX282" fmla="*/ 1368324 w 8114665"/>
              <a:gd name="connsiteY282" fmla="*/ 1257421 h 2737522"/>
              <a:gd name="connsiteX283" fmla="*/ 1388869 w 8114665"/>
              <a:gd name="connsiteY283" fmla="*/ 1252202 h 2737522"/>
              <a:gd name="connsiteX284" fmla="*/ 1429454 w 8114665"/>
              <a:gd name="connsiteY284" fmla="*/ 1240585 h 2737522"/>
              <a:gd name="connsiteX285" fmla="*/ 1486879 w 8114665"/>
              <a:gd name="connsiteY285" fmla="*/ 1222571 h 2737522"/>
              <a:gd name="connsiteX286" fmla="*/ 1495973 w 8114665"/>
              <a:gd name="connsiteY286" fmla="*/ 1230315 h 2737522"/>
              <a:gd name="connsiteX287" fmla="*/ 1489742 w 8114665"/>
              <a:gd name="connsiteY287" fmla="*/ 1253549 h 2737522"/>
              <a:gd name="connsiteX288" fmla="*/ 1467344 w 8114665"/>
              <a:gd name="connsiteY288" fmla="*/ 1280149 h 2737522"/>
              <a:gd name="connsiteX289" fmla="*/ 1491763 w 8114665"/>
              <a:gd name="connsiteY289" fmla="*/ 1288231 h 2737522"/>
              <a:gd name="connsiteX290" fmla="*/ 1529484 w 8114665"/>
              <a:gd name="connsiteY290" fmla="*/ 1284022 h 2737522"/>
              <a:gd name="connsiteX291" fmla="*/ 1587246 w 8114665"/>
              <a:gd name="connsiteY291" fmla="*/ 1259105 h 2737522"/>
              <a:gd name="connsiteX292" fmla="*/ 1623116 w 8114665"/>
              <a:gd name="connsiteY292" fmla="*/ 1259946 h 2737522"/>
              <a:gd name="connsiteX293" fmla="*/ 1646692 w 8114665"/>
              <a:gd name="connsiteY293" fmla="*/ 1234692 h 2737522"/>
              <a:gd name="connsiteX294" fmla="*/ 1685424 w 8114665"/>
              <a:gd name="connsiteY294" fmla="*/ 1206071 h 2737522"/>
              <a:gd name="connsiteX295" fmla="*/ 1743355 w 8114665"/>
              <a:gd name="connsiteY295" fmla="*/ 1179808 h 2737522"/>
              <a:gd name="connsiteX296" fmla="*/ 1784108 w 8114665"/>
              <a:gd name="connsiteY296" fmla="*/ 1166676 h 2737522"/>
              <a:gd name="connsiteX297" fmla="*/ 1870835 w 8114665"/>
              <a:gd name="connsiteY297" fmla="*/ 1147819 h 2737522"/>
              <a:gd name="connsiteX298" fmla="*/ 1981811 w 8114665"/>
              <a:gd name="connsiteY298" fmla="*/ 1126775 h 2737522"/>
              <a:gd name="connsiteX299" fmla="*/ 2027953 w 8114665"/>
              <a:gd name="connsiteY299" fmla="*/ 1138896 h 2737522"/>
              <a:gd name="connsiteX300" fmla="*/ 2083863 w 8114665"/>
              <a:gd name="connsiteY300" fmla="*/ 1146473 h 2737522"/>
              <a:gd name="connsiteX301" fmla="*/ 2174463 w 8114665"/>
              <a:gd name="connsiteY301" fmla="*/ 1134519 h 2737522"/>
              <a:gd name="connsiteX302" fmla="*/ 2205954 w 8114665"/>
              <a:gd name="connsiteY302" fmla="*/ 1147146 h 2737522"/>
              <a:gd name="connsiteX303" fmla="*/ 2239298 w 8114665"/>
              <a:gd name="connsiteY303" fmla="*/ 1152870 h 2737522"/>
              <a:gd name="connsiteX304" fmla="*/ 2274830 w 8114665"/>
              <a:gd name="connsiteY304" fmla="*/ 1165160 h 2737522"/>
              <a:gd name="connsiteX305" fmla="*/ 2298238 w 8114665"/>
              <a:gd name="connsiteY305" fmla="*/ 1178461 h 2737522"/>
              <a:gd name="connsiteX306" fmla="*/ 2473544 w 8114665"/>
              <a:gd name="connsiteY306" fmla="*/ 1164487 h 2737522"/>
              <a:gd name="connsiteX307" fmla="*/ 2553872 w 8114665"/>
              <a:gd name="connsiteY307" fmla="*/ 1171895 h 2737522"/>
              <a:gd name="connsiteX308" fmla="*/ 2593109 w 8114665"/>
              <a:gd name="connsiteY308" fmla="*/ 1164655 h 2737522"/>
              <a:gd name="connsiteX309" fmla="*/ 2594962 w 8114665"/>
              <a:gd name="connsiteY309" fmla="*/ 1187384 h 2737522"/>
              <a:gd name="connsiteX310" fmla="*/ 2597319 w 8114665"/>
              <a:gd name="connsiteY310" fmla="*/ 1202873 h 2737522"/>
              <a:gd name="connsiteX311" fmla="*/ 2548651 w 8114665"/>
              <a:gd name="connsiteY311" fmla="*/ 1242942 h 2737522"/>
              <a:gd name="connsiteX312" fmla="*/ 2500825 w 8114665"/>
              <a:gd name="connsiteY312" fmla="*/ 1269374 h 2737522"/>
              <a:gd name="connsiteX313" fmla="*/ 2487016 w 8114665"/>
              <a:gd name="connsiteY313" fmla="*/ 1278971 h 2737522"/>
              <a:gd name="connsiteX314" fmla="*/ 2474723 w 8114665"/>
              <a:gd name="connsiteY314" fmla="*/ 1300352 h 2737522"/>
              <a:gd name="connsiteX315" fmla="*/ 2467987 w 8114665"/>
              <a:gd name="connsiteY315" fmla="*/ 1327290 h 2737522"/>
              <a:gd name="connsiteX316" fmla="*/ 2454346 w 8114665"/>
              <a:gd name="connsiteY316" fmla="*/ 1381670 h 2737522"/>
              <a:gd name="connsiteX317" fmla="*/ 2391701 w 8114665"/>
              <a:gd name="connsiteY317" fmla="*/ 1407260 h 2737522"/>
              <a:gd name="connsiteX318" fmla="*/ 2328719 w 8114665"/>
              <a:gd name="connsiteY318" fmla="*/ 1458946 h 2737522"/>
              <a:gd name="connsiteX319" fmla="*/ 2250412 w 8114665"/>
              <a:gd name="connsiteY319" fmla="*/ 1498847 h 2737522"/>
              <a:gd name="connsiteX320" fmla="*/ 2220100 w 8114665"/>
              <a:gd name="connsiteY320" fmla="*/ 1526963 h 2737522"/>
              <a:gd name="connsiteX321" fmla="*/ 2183220 w 8114665"/>
              <a:gd name="connsiteY321" fmla="*/ 1582858 h 2737522"/>
              <a:gd name="connsiteX322" fmla="*/ 2113165 w 8114665"/>
              <a:gd name="connsiteY322" fmla="*/ 1642120 h 2737522"/>
              <a:gd name="connsiteX323" fmla="*/ 2026438 w 8114665"/>
              <a:gd name="connsiteY323" fmla="*/ 1720575 h 2737522"/>
              <a:gd name="connsiteX324" fmla="*/ 2001009 w 8114665"/>
              <a:gd name="connsiteY324" fmla="*/ 1742967 h 2737522"/>
              <a:gd name="connsiteX325" fmla="*/ 1949983 w 8114665"/>
              <a:gd name="connsiteY325" fmla="*/ 1757109 h 2737522"/>
              <a:gd name="connsiteX326" fmla="*/ 1951331 w 8114665"/>
              <a:gd name="connsiteY326" fmla="*/ 1764180 h 2737522"/>
              <a:gd name="connsiteX327" fmla="*/ 1942742 w 8114665"/>
              <a:gd name="connsiteY327" fmla="*/ 1790949 h 2737522"/>
              <a:gd name="connsiteX328" fmla="*/ 1885991 w 8114665"/>
              <a:gd name="connsiteY328" fmla="*/ 1821927 h 2737522"/>
              <a:gd name="connsiteX329" fmla="*/ 1848942 w 8114665"/>
              <a:gd name="connsiteY329" fmla="*/ 1830345 h 2737522"/>
              <a:gd name="connsiteX330" fmla="*/ 1822840 w 8114665"/>
              <a:gd name="connsiteY330" fmla="*/ 1861997 h 2737522"/>
              <a:gd name="connsiteX331" fmla="*/ 1779224 w 8114665"/>
              <a:gd name="connsiteY331" fmla="*/ 1887419 h 2737522"/>
              <a:gd name="connsiteX332" fmla="*/ 1782929 w 8114665"/>
              <a:gd name="connsiteY332" fmla="*/ 1930687 h 2737522"/>
              <a:gd name="connsiteX333" fmla="*/ 1685256 w 8114665"/>
              <a:gd name="connsiteY333" fmla="*/ 2026651 h 2737522"/>
              <a:gd name="connsiteX334" fmla="*/ 1664206 w 8114665"/>
              <a:gd name="connsiteY334" fmla="*/ 2055272 h 2737522"/>
              <a:gd name="connsiteX335" fmla="*/ 1669763 w 8114665"/>
              <a:gd name="connsiteY335" fmla="*/ 2089449 h 2737522"/>
              <a:gd name="connsiteX336" fmla="*/ 1648376 w 8114665"/>
              <a:gd name="connsiteY336" fmla="*/ 2119417 h 2737522"/>
              <a:gd name="connsiteX337" fmla="*/ 1600550 w 8114665"/>
              <a:gd name="connsiteY337" fmla="*/ 2168746 h 2737522"/>
              <a:gd name="connsiteX338" fmla="*/ 1562996 w 8114665"/>
              <a:gd name="connsiteY338" fmla="*/ 2218075 h 2737522"/>
              <a:gd name="connsiteX339" fmla="*/ 1572258 w 8114665"/>
              <a:gd name="connsiteY339" fmla="*/ 2277505 h 2737522"/>
              <a:gd name="connsiteX340" fmla="*/ 1640798 w 8114665"/>
              <a:gd name="connsiteY340" fmla="*/ 2287775 h 2737522"/>
              <a:gd name="connsiteX341" fmla="*/ 1701254 w 8114665"/>
              <a:gd name="connsiteY341" fmla="*/ 2277337 h 2737522"/>
              <a:gd name="connsiteX342" fmla="*/ 1652249 w 8114665"/>
              <a:gd name="connsiteY342" fmla="*/ 2305116 h 2737522"/>
              <a:gd name="connsiteX343" fmla="*/ 1571753 w 8114665"/>
              <a:gd name="connsiteY343" fmla="*/ 2341650 h 2737522"/>
              <a:gd name="connsiteX344" fmla="*/ 1479974 w 8114665"/>
              <a:gd name="connsiteY344" fmla="*/ 2341145 h 2737522"/>
              <a:gd name="connsiteX345" fmla="*/ 1427938 w 8114665"/>
              <a:gd name="connsiteY345" fmla="*/ 2317407 h 2737522"/>
              <a:gd name="connsiteX346" fmla="*/ 1406214 w 8114665"/>
              <a:gd name="connsiteY346" fmla="*/ 2269424 h 2737522"/>
              <a:gd name="connsiteX347" fmla="*/ 1425749 w 8114665"/>
              <a:gd name="connsiteY347" fmla="*/ 2176154 h 2737522"/>
              <a:gd name="connsiteX348" fmla="*/ 1469702 w 8114665"/>
              <a:gd name="connsiteY348" fmla="*/ 2050558 h 2737522"/>
              <a:gd name="connsiteX349" fmla="*/ 1554240 w 8114665"/>
              <a:gd name="connsiteY349" fmla="*/ 1864859 h 2737522"/>
              <a:gd name="connsiteX350" fmla="*/ 1639451 w 8114665"/>
              <a:gd name="connsiteY350" fmla="*/ 1693975 h 2737522"/>
              <a:gd name="connsiteX351" fmla="*/ 1661680 w 8114665"/>
              <a:gd name="connsiteY351" fmla="*/ 1644982 h 2737522"/>
              <a:gd name="connsiteX352" fmla="*/ 1676331 w 8114665"/>
              <a:gd name="connsiteY352" fmla="*/ 1594475 h 2737522"/>
              <a:gd name="connsiteX353" fmla="*/ 1670605 w 8114665"/>
              <a:gd name="connsiteY353" fmla="*/ 1580333 h 2737522"/>
              <a:gd name="connsiteX354" fmla="*/ 1638440 w 8114665"/>
              <a:gd name="connsiteY354" fmla="*/ 1566527 h 2737522"/>
              <a:gd name="connsiteX355" fmla="*/ 1592298 w 8114665"/>
              <a:gd name="connsiteY355" fmla="*/ 1564170 h 2737522"/>
              <a:gd name="connsiteX356" fmla="*/ 1552892 w 8114665"/>
              <a:gd name="connsiteY356" fmla="*/ 1555584 h 2737522"/>
              <a:gd name="connsiteX357" fmla="*/ 1529316 w 8114665"/>
              <a:gd name="connsiteY357" fmla="*/ 1527131 h 2737522"/>
              <a:gd name="connsiteX358" fmla="*/ 1489068 w 8114665"/>
              <a:gd name="connsiteY358" fmla="*/ 1488577 h 2737522"/>
              <a:gd name="connsiteX359" fmla="*/ 1464481 w 8114665"/>
              <a:gd name="connsiteY359" fmla="*/ 1460124 h 2737522"/>
              <a:gd name="connsiteX360" fmla="*/ 1489573 w 8114665"/>
              <a:gd name="connsiteY360" fmla="*/ 1421907 h 2737522"/>
              <a:gd name="connsiteX361" fmla="*/ 1535547 w 8114665"/>
              <a:gd name="connsiteY361" fmla="*/ 1371063 h 2737522"/>
              <a:gd name="connsiteX362" fmla="*/ 1593814 w 8114665"/>
              <a:gd name="connsiteY362" fmla="*/ 1320724 h 2737522"/>
              <a:gd name="connsiteX363" fmla="*/ 1601055 w 8114665"/>
              <a:gd name="connsiteY363" fmla="*/ 1294123 h 2737522"/>
              <a:gd name="connsiteX364" fmla="*/ 1600718 w 8114665"/>
              <a:gd name="connsiteY364" fmla="*/ 1277961 h 2737522"/>
              <a:gd name="connsiteX365" fmla="*/ 1588088 w 8114665"/>
              <a:gd name="connsiteY365" fmla="*/ 1266007 h 2737522"/>
              <a:gd name="connsiteX366" fmla="*/ 1564680 w 8114665"/>
              <a:gd name="connsiteY366" fmla="*/ 1273583 h 2737522"/>
              <a:gd name="connsiteX367" fmla="*/ 1535547 w 8114665"/>
              <a:gd name="connsiteY367" fmla="*/ 1296985 h 2737522"/>
              <a:gd name="connsiteX368" fmla="*/ 1523759 w 8114665"/>
              <a:gd name="connsiteY368" fmla="*/ 1295975 h 2737522"/>
              <a:gd name="connsiteX369" fmla="*/ 1497151 w 8114665"/>
              <a:gd name="connsiteY369" fmla="*/ 1301026 h 2737522"/>
              <a:gd name="connsiteX370" fmla="*/ 1477448 w 8114665"/>
              <a:gd name="connsiteY370" fmla="*/ 1304056 h 2737522"/>
              <a:gd name="connsiteX371" fmla="*/ 1440568 w 8114665"/>
              <a:gd name="connsiteY371" fmla="*/ 1306077 h 2737522"/>
              <a:gd name="connsiteX372" fmla="*/ 1430633 w 8114665"/>
              <a:gd name="connsiteY372" fmla="*/ 1291934 h 2737522"/>
              <a:gd name="connsiteX373" fmla="*/ 1392911 w 8114665"/>
              <a:gd name="connsiteY373" fmla="*/ 1284358 h 2737522"/>
              <a:gd name="connsiteX374" fmla="*/ 1315783 w 8114665"/>
              <a:gd name="connsiteY374" fmla="*/ 1296480 h 2737522"/>
              <a:gd name="connsiteX375" fmla="*/ 1258021 w 8114665"/>
              <a:gd name="connsiteY375" fmla="*/ 1298164 h 2737522"/>
              <a:gd name="connsiteX376" fmla="*/ 1220973 w 8114665"/>
              <a:gd name="connsiteY376" fmla="*/ 1306582 h 2737522"/>
              <a:gd name="connsiteX377" fmla="*/ 1141992 w 8114665"/>
              <a:gd name="connsiteY377" fmla="*/ 1327795 h 2737522"/>
              <a:gd name="connsiteX378" fmla="*/ 1072442 w 8114665"/>
              <a:gd name="connsiteY378" fmla="*/ 1344125 h 2737522"/>
              <a:gd name="connsiteX379" fmla="*/ 1025627 w 8114665"/>
              <a:gd name="connsiteY379" fmla="*/ 1345304 h 2737522"/>
              <a:gd name="connsiteX380" fmla="*/ 1028658 w 8114665"/>
              <a:gd name="connsiteY380" fmla="*/ 1326953 h 2737522"/>
              <a:gd name="connsiteX381" fmla="*/ 996662 w 8114665"/>
              <a:gd name="connsiteY381" fmla="*/ 1312642 h 2737522"/>
              <a:gd name="connsiteX382" fmla="*/ 965002 w 8114665"/>
              <a:gd name="connsiteY382" fmla="*/ 1303888 h 2737522"/>
              <a:gd name="connsiteX383" fmla="*/ 932164 w 8114665"/>
              <a:gd name="connsiteY383" fmla="*/ 1299005 h 2737522"/>
              <a:gd name="connsiteX384" fmla="*/ 919534 w 8114665"/>
              <a:gd name="connsiteY384" fmla="*/ 1277287 h 2737522"/>
              <a:gd name="connsiteX385" fmla="*/ 872550 w 8114665"/>
              <a:gd name="connsiteY385" fmla="*/ 1275772 h 2737522"/>
              <a:gd name="connsiteX386" fmla="*/ 880296 w 8114665"/>
              <a:gd name="connsiteY386" fmla="*/ 1293450 h 2737522"/>
              <a:gd name="connsiteX387" fmla="*/ 897978 w 8114665"/>
              <a:gd name="connsiteY387" fmla="*/ 1317525 h 2737522"/>
              <a:gd name="connsiteX388" fmla="*/ 928291 w 8114665"/>
              <a:gd name="connsiteY388" fmla="*/ 1329478 h 2737522"/>
              <a:gd name="connsiteX389" fmla="*/ 916671 w 8114665"/>
              <a:gd name="connsiteY389" fmla="*/ 1348166 h 2737522"/>
              <a:gd name="connsiteX390" fmla="*/ 896631 w 8114665"/>
              <a:gd name="connsiteY390" fmla="*/ 1345304 h 2737522"/>
              <a:gd name="connsiteX391" fmla="*/ 893600 w 8114665"/>
              <a:gd name="connsiteY391" fmla="*/ 1334192 h 2737522"/>
              <a:gd name="connsiteX392" fmla="*/ 858067 w 8114665"/>
              <a:gd name="connsiteY392" fmla="*/ 1334024 h 2737522"/>
              <a:gd name="connsiteX393" fmla="*/ 843079 w 8114665"/>
              <a:gd name="connsiteY393" fmla="*/ 1330488 h 2737522"/>
              <a:gd name="connsiteX394" fmla="*/ 868508 w 8114665"/>
              <a:gd name="connsiteY394" fmla="*/ 1321229 h 2737522"/>
              <a:gd name="connsiteX395" fmla="*/ 844090 w 8114665"/>
              <a:gd name="connsiteY395" fmla="*/ 1311969 h 2737522"/>
              <a:gd name="connsiteX396" fmla="*/ 834828 w 8114665"/>
              <a:gd name="connsiteY396" fmla="*/ 1290082 h 2737522"/>
              <a:gd name="connsiteX397" fmla="*/ 781950 w 8114665"/>
              <a:gd name="connsiteY397" fmla="*/ 1290419 h 2737522"/>
              <a:gd name="connsiteX398" fmla="*/ 759721 w 8114665"/>
              <a:gd name="connsiteY398" fmla="*/ 1287557 h 2737522"/>
              <a:gd name="connsiteX399" fmla="*/ 757531 w 8114665"/>
              <a:gd name="connsiteY399" fmla="*/ 1265502 h 2737522"/>
              <a:gd name="connsiteX400" fmla="*/ 734797 w 8114665"/>
              <a:gd name="connsiteY400" fmla="*/ 1240753 h 2737522"/>
              <a:gd name="connsiteX401" fmla="*/ 762920 w 8114665"/>
              <a:gd name="connsiteY401" fmla="*/ 1185532 h 2737522"/>
              <a:gd name="connsiteX402" fmla="*/ 798285 w 8114665"/>
              <a:gd name="connsiteY402" fmla="*/ 1125428 h 2737522"/>
              <a:gd name="connsiteX403" fmla="*/ 786665 w 8114665"/>
              <a:gd name="connsiteY403" fmla="*/ 1111286 h 2737522"/>
              <a:gd name="connsiteX404" fmla="*/ 809567 w 8114665"/>
              <a:gd name="connsiteY404" fmla="*/ 1101016 h 2737522"/>
              <a:gd name="connsiteX405" fmla="*/ 837185 w 8114665"/>
              <a:gd name="connsiteY405" fmla="*/ 1093776 h 2737522"/>
              <a:gd name="connsiteX406" fmla="*/ 821692 w 8114665"/>
              <a:gd name="connsiteY406" fmla="*/ 1084685 h 2737522"/>
              <a:gd name="connsiteX407" fmla="*/ 777403 w 8114665"/>
              <a:gd name="connsiteY407" fmla="*/ 1093440 h 2737522"/>
              <a:gd name="connsiteX408" fmla="*/ 746417 w 8114665"/>
              <a:gd name="connsiteY408" fmla="*/ 1099837 h 2737522"/>
              <a:gd name="connsiteX409" fmla="*/ 736481 w 8114665"/>
              <a:gd name="connsiteY409" fmla="*/ 1090914 h 2737522"/>
              <a:gd name="connsiteX410" fmla="*/ 714252 w 8114665"/>
              <a:gd name="connsiteY410" fmla="*/ 1089399 h 2737522"/>
              <a:gd name="connsiteX411" fmla="*/ 714084 w 8114665"/>
              <a:gd name="connsiteY411" fmla="*/ 1074920 h 2737522"/>
              <a:gd name="connsiteX412" fmla="*/ 690171 w 8114665"/>
              <a:gd name="connsiteY412" fmla="*/ 1081149 h 2737522"/>
              <a:gd name="connsiteX413" fmla="*/ 672825 w 8114665"/>
              <a:gd name="connsiteY413" fmla="*/ 1081318 h 2737522"/>
              <a:gd name="connsiteX414" fmla="*/ 646723 w 8114665"/>
              <a:gd name="connsiteY414" fmla="*/ 1084517 h 2737522"/>
              <a:gd name="connsiteX415" fmla="*/ 630725 w 8114665"/>
              <a:gd name="connsiteY415" fmla="*/ 1079466 h 2737522"/>
              <a:gd name="connsiteX416" fmla="*/ 603444 w 8114665"/>
              <a:gd name="connsiteY416" fmla="*/ 1074752 h 2737522"/>
              <a:gd name="connsiteX417" fmla="*/ 511160 w 8114665"/>
              <a:gd name="connsiteY417" fmla="*/ 1103541 h 2737522"/>
              <a:gd name="connsiteX418" fmla="*/ 475122 w 8114665"/>
              <a:gd name="connsiteY418" fmla="*/ 1121219 h 2737522"/>
              <a:gd name="connsiteX419" fmla="*/ 440094 w 8114665"/>
              <a:gd name="connsiteY419" fmla="*/ 1127448 h 2737522"/>
              <a:gd name="connsiteX420" fmla="*/ 407929 w 8114665"/>
              <a:gd name="connsiteY420" fmla="*/ 1150008 h 2737522"/>
              <a:gd name="connsiteX421" fmla="*/ 343937 w 8114665"/>
              <a:gd name="connsiteY421" fmla="*/ 1199842 h 2737522"/>
              <a:gd name="connsiteX422" fmla="*/ 314803 w 8114665"/>
              <a:gd name="connsiteY422" fmla="*/ 1216678 h 2737522"/>
              <a:gd name="connsiteX423" fmla="*/ 328781 w 8114665"/>
              <a:gd name="connsiteY423" fmla="*/ 1199000 h 2737522"/>
              <a:gd name="connsiteX424" fmla="*/ 360609 w 8114665"/>
              <a:gd name="connsiteY424" fmla="*/ 1173578 h 2737522"/>
              <a:gd name="connsiteX425" fmla="*/ 372397 w 8114665"/>
              <a:gd name="connsiteY425" fmla="*/ 1164655 h 2737522"/>
              <a:gd name="connsiteX426" fmla="*/ 376775 w 8114665"/>
              <a:gd name="connsiteY426" fmla="*/ 1159100 h 2737522"/>
              <a:gd name="connsiteX427" fmla="*/ 398667 w 8114665"/>
              <a:gd name="connsiteY427" fmla="*/ 1142600 h 2737522"/>
              <a:gd name="connsiteX428" fmla="*/ 346800 w 8114665"/>
              <a:gd name="connsiteY428" fmla="*/ 1176946 h 2737522"/>
              <a:gd name="connsiteX429" fmla="*/ 289206 w 8114665"/>
              <a:gd name="connsiteY429" fmla="*/ 1224928 h 2737522"/>
              <a:gd name="connsiteX430" fmla="*/ 268493 w 8114665"/>
              <a:gd name="connsiteY430" fmla="*/ 1248161 h 2737522"/>
              <a:gd name="connsiteX431" fmla="*/ 180250 w 8114665"/>
              <a:gd name="connsiteY431" fmla="*/ 1318872 h 2737522"/>
              <a:gd name="connsiteX432" fmla="*/ 78367 w 8114665"/>
              <a:gd name="connsiteY432" fmla="*/ 1392950 h 2737522"/>
              <a:gd name="connsiteX433" fmla="*/ 32057 w 8114665"/>
              <a:gd name="connsiteY433" fmla="*/ 1425948 h 2737522"/>
              <a:gd name="connsiteX434" fmla="*/ 2418 w 8114665"/>
              <a:gd name="connsiteY434" fmla="*/ 1444804 h 2737522"/>
              <a:gd name="connsiteX435" fmla="*/ 46876 w 8114665"/>
              <a:gd name="connsiteY435" fmla="*/ 1409112 h 2737522"/>
              <a:gd name="connsiteX436" fmla="*/ 103122 w 8114665"/>
              <a:gd name="connsiteY436" fmla="*/ 1369379 h 2737522"/>
              <a:gd name="connsiteX437" fmla="*/ 158527 w 8114665"/>
              <a:gd name="connsiteY437" fmla="*/ 1326448 h 2737522"/>
              <a:gd name="connsiteX438" fmla="*/ 200122 w 8114665"/>
              <a:gd name="connsiteY438" fmla="*/ 1287389 h 2737522"/>
              <a:gd name="connsiteX439" fmla="*/ 197427 w 8114665"/>
              <a:gd name="connsiteY439" fmla="*/ 1283348 h 2737522"/>
              <a:gd name="connsiteX440" fmla="*/ 154653 w 8114665"/>
              <a:gd name="connsiteY440" fmla="*/ 1305908 h 2737522"/>
              <a:gd name="connsiteX441" fmla="*/ 114069 w 8114665"/>
              <a:gd name="connsiteY441" fmla="*/ 1329310 h 2737522"/>
              <a:gd name="connsiteX442" fmla="*/ 117268 w 8114665"/>
              <a:gd name="connsiteY442" fmla="*/ 1317862 h 2737522"/>
              <a:gd name="connsiteX443" fmla="*/ 84261 w 8114665"/>
              <a:gd name="connsiteY443" fmla="*/ 1333856 h 2737522"/>
              <a:gd name="connsiteX444" fmla="*/ 65569 w 8114665"/>
              <a:gd name="connsiteY444" fmla="*/ 1332845 h 2737522"/>
              <a:gd name="connsiteX445" fmla="*/ 74157 w 8114665"/>
              <a:gd name="connsiteY445" fmla="*/ 1311296 h 2737522"/>
              <a:gd name="connsiteX446" fmla="*/ 106996 w 8114665"/>
              <a:gd name="connsiteY446" fmla="*/ 1284695 h 2737522"/>
              <a:gd name="connsiteX447" fmla="*/ 156506 w 8114665"/>
              <a:gd name="connsiteY447" fmla="*/ 1252033 h 2737522"/>
              <a:gd name="connsiteX448" fmla="*/ 178903 w 8114665"/>
              <a:gd name="connsiteY448" fmla="*/ 1235871 h 2737522"/>
              <a:gd name="connsiteX449" fmla="*/ 174693 w 8114665"/>
              <a:gd name="connsiteY449" fmla="*/ 1228463 h 2737522"/>
              <a:gd name="connsiteX450" fmla="*/ 186313 w 8114665"/>
              <a:gd name="connsiteY450" fmla="*/ 1219877 h 2737522"/>
              <a:gd name="connsiteX451" fmla="*/ 179745 w 8114665"/>
              <a:gd name="connsiteY451" fmla="*/ 1218698 h 2737522"/>
              <a:gd name="connsiteX452" fmla="*/ 120636 w 8114665"/>
              <a:gd name="connsiteY452" fmla="*/ 1256748 h 2737522"/>
              <a:gd name="connsiteX453" fmla="*/ 85609 w 8114665"/>
              <a:gd name="connsiteY453" fmla="*/ 1273415 h 2737522"/>
              <a:gd name="connsiteX454" fmla="*/ 89314 w 8114665"/>
              <a:gd name="connsiteY454" fmla="*/ 1264997 h 2737522"/>
              <a:gd name="connsiteX455" fmla="*/ 89314 w 8114665"/>
              <a:gd name="connsiteY455" fmla="*/ 1259610 h 2737522"/>
              <a:gd name="connsiteX456" fmla="*/ 137140 w 8114665"/>
              <a:gd name="connsiteY456" fmla="*/ 1225601 h 2737522"/>
              <a:gd name="connsiteX457" fmla="*/ 158190 w 8114665"/>
              <a:gd name="connsiteY457" fmla="*/ 1220382 h 2737522"/>
              <a:gd name="connsiteX458" fmla="*/ 208205 w 8114665"/>
              <a:gd name="connsiteY458" fmla="*/ 1185195 h 2737522"/>
              <a:gd name="connsiteX459" fmla="*/ 198606 w 8114665"/>
              <a:gd name="connsiteY459" fmla="*/ 1184690 h 2737522"/>
              <a:gd name="connsiteX460" fmla="*/ 163915 w 8114665"/>
              <a:gd name="connsiteY460" fmla="*/ 1200852 h 2737522"/>
              <a:gd name="connsiteX461" fmla="*/ 159705 w 8114665"/>
              <a:gd name="connsiteY461" fmla="*/ 1195465 h 2737522"/>
              <a:gd name="connsiteX462" fmla="*/ 145391 w 8114665"/>
              <a:gd name="connsiteY462" fmla="*/ 1193276 h 2737522"/>
              <a:gd name="connsiteX463" fmla="*/ 186481 w 8114665"/>
              <a:gd name="connsiteY463" fmla="*/ 1161288 h 2737522"/>
              <a:gd name="connsiteX464" fmla="*/ 246769 w 8114665"/>
              <a:gd name="connsiteY464" fmla="*/ 1112969 h 2737522"/>
              <a:gd name="connsiteX465" fmla="*/ 332486 w 8114665"/>
              <a:gd name="connsiteY465" fmla="*/ 1057579 h 2737522"/>
              <a:gd name="connsiteX466" fmla="*/ 359093 w 8114665"/>
              <a:gd name="connsiteY466" fmla="*/ 1044952 h 2737522"/>
              <a:gd name="connsiteX467" fmla="*/ 413487 w 8114665"/>
              <a:gd name="connsiteY467" fmla="*/ 1018183 h 2737522"/>
              <a:gd name="connsiteX468" fmla="*/ 428138 w 8114665"/>
              <a:gd name="connsiteY468" fmla="*/ 1018015 h 2737522"/>
              <a:gd name="connsiteX469" fmla="*/ 549892 w 8114665"/>
              <a:gd name="connsiteY469" fmla="*/ 964140 h 2737522"/>
              <a:gd name="connsiteX470" fmla="*/ 670131 w 8114665"/>
              <a:gd name="connsiteY470" fmla="*/ 913128 h 2737522"/>
              <a:gd name="connsiteX471" fmla="*/ 721999 w 8114665"/>
              <a:gd name="connsiteY471" fmla="*/ 898144 h 2737522"/>
              <a:gd name="connsiteX472" fmla="*/ 764773 w 8114665"/>
              <a:gd name="connsiteY472" fmla="*/ 870028 h 2737522"/>
              <a:gd name="connsiteX473" fmla="*/ 2256474 w 8114665"/>
              <a:gd name="connsiteY473" fmla="*/ 206863 h 2737522"/>
              <a:gd name="connsiteX474" fmla="*/ 2198544 w 8114665"/>
              <a:gd name="connsiteY474" fmla="*/ 234979 h 2737522"/>
              <a:gd name="connsiteX475" fmla="*/ 2072917 w 8114665"/>
              <a:gd name="connsiteY475" fmla="*/ 277237 h 2737522"/>
              <a:gd name="connsiteX476" fmla="*/ 2082179 w 8114665"/>
              <a:gd name="connsiteY476" fmla="*/ 285992 h 2737522"/>
              <a:gd name="connsiteX477" fmla="*/ 2106597 w 8114665"/>
              <a:gd name="connsiteY477" fmla="*/ 289527 h 2737522"/>
              <a:gd name="connsiteX478" fmla="*/ 2141119 w 8114665"/>
              <a:gd name="connsiteY478" fmla="*/ 288349 h 2737522"/>
              <a:gd name="connsiteX479" fmla="*/ 2196018 w 8114665"/>
              <a:gd name="connsiteY479" fmla="*/ 278416 h 2737522"/>
              <a:gd name="connsiteX480" fmla="*/ 2259001 w 8114665"/>
              <a:gd name="connsiteY480" fmla="*/ 266126 h 2737522"/>
              <a:gd name="connsiteX481" fmla="*/ 2348927 w 8114665"/>
              <a:gd name="connsiteY481" fmla="*/ 252320 h 2737522"/>
              <a:gd name="connsiteX482" fmla="*/ 2383113 w 8114665"/>
              <a:gd name="connsiteY482" fmla="*/ 271008 h 2737522"/>
              <a:gd name="connsiteX483" fmla="*/ 2407699 w 8114665"/>
              <a:gd name="connsiteY483" fmla="*/ 290033 h 2737522"/>
              <a:gd name="connsiteX484" fmla="*/ 2389007 w 8114665"/>
              <a:gd name="connsiteY484" fmla="*/ 307205 h 2737522"/>
              <a:gd name="connsiteX485" fmla="*/ 2399953 w 8114665"/>
              <a:gd name="connsiteY485" fmla="*/ 311919 h 2737522"/>
              <a:gd name="connsiteX486" fmla="*/ 2399279 w 8114665"/>
              <a:gd name="connsiteY486" fmla="*/ 318485 h 2737522"/>
              <a:gd name="connsiteX487" fmla="*/ 2404331 w 8114665"/>
              <a:gd name="connsiteY487" fmla="*/ 325893 h 2737522"/>
              <a:gd name="connsiteX488" fmla="*/ 2436833 w 8114665"/>
              <a:gd name="connsiteY488" fmla="*/ 313098 h 2737522"/>
              <a:gd name="connsiteX489" fmla="*/ 2472029 w 8114665"/>
              <a:gd name="connsiteY489" fmla="*/ 317307 h 2737522"/>
              <a:gd name="connsiteX490" fmla="*/ 2415109 w 8114665"/>
              <a:gd name="connsiteY490" fmla="*/ 349295 h 2737522"/>
              <a:gd name="connsiteX491" fmla="*/ 2397427 w 8114665"/>
              <a:gd name="connsiteY491" fmla="*/ 375222 h 2737522"/>
              <a:gd name="connsiteX492" fmla="*/ 2420498 w 8114665"/>
              <a:gd name="connsiteY492" fmla="*/ 395088 h 2737522"/>
              <a:gd name="connsiteX493" fmla="*/ 2466640 w 8114665"/>
              <a:gd name="connsiteY493" fmla="*/ 416301 h 2737522"/>
              <a:gd name="connsiteX494" fmla="*/ 2499478 w 8114665"/>
              <a:gd name="connsiteY494" fmla="*/ 427581 h 2737522"/>
              <a:gd name="connsiteX495" fmla="*/ 2563302 w 8114665"/>
              <a:gd name="connsiteY495" fmla="*/ 421857 h 2737522"/>
              <a:gd name="connsiteX496" fmla="*/ 2602203 w 8114665"/>
              <a:gd name="connsiteY496" fmla="*/ 412598 h 2737522"/>
              <a:gd name="connsiteX497" fmla="*/ 2653734 w 8114665"/>
              <a:gd name="connsiteY497" fmla="*/ 363100 h 2737522"/>
              <a:gd name="connsiteX498" fmla="*/ 2691456 w 8114665"/>
              <a:gd name="connsiteY498" fmla="*/ 334816 h 2737522"/>
              <a:gd name="connsiteX499" fmla="*/ 2793171 w 8114665"/>
              <a:gd name="connsiteY499" fmla="*/ 307205 h 2737522"/>
              <a:gd name="connsiteX500" fmla="*/ 2840323 w 8114665"/>
              <a:gd name="connsiteY500" fmla="*/ 279931 h 2737522"/>
              <a:gd name="connsiteX501" fmla="*/ 2906842 w 8114665"/>
              <a:gd name="connsiteY501" fmla="*/ 263432 h 2737522"/>
              <a:gd name="connsiteX502" fmla="*/ 3011924 w 8114665"/>
              <a:gd name="connsiteY502" fmla="*/ 234474 h 2737522"/>
              <a:gd name="connsiteX503" fmla="*/ 3062613 w 8114665"/>
              <a:gd name="connsiteY503" fmla="*/ 219322 h 2737522"/>
              <a:gd name="connsiteX504" fmla="*/ 3053688 w 8114665"/>
              <a:gd name="connsiteY504" fmla="*/ 197435 h 2737522"/>
              <a:gd name="connsiteX505" fmla="*/ 3072044 w 8114665"/>
              <a:gd name="connsiteY505" fmla="*/ 178579 h 2737522"/>
              <a:gd name="connsiteX506" fmla="*/ 3106903 w 8114665"/>
              <a:gd name="connsiteY506" fmla="*/ 156861 h 2737522"/>
              <a:gd name="connsiteX507" fmla="*/ 3140078 w 8114665"/>
              <a:gd name="connsiteY507" fmla="*/ 140530 h 2737522"/>
              <a:gd name="connsiteX508" fmla="*/ 3127279 w 8114665"/>
              <a:gd name="connsiteY508" fmla="*/ 125041 h 2737522"/>
              <a:gd name="connsiteX509" fmla="*/ 3123743 w 8114665"/>
              <a:gd name="connsiteY509" fmla="*/ 116118 h 2737522"/>
              <a:gd name="connsiteX510" fmla="*/ 3125595 w 8114665"/>
              <a:gd name="connsiteY510" fmla="*/ 101303 h 2737522"/>
              <a:gd name="connsiteX511" fmla="*/ 3156918 w 8114665"/>
              <a:gd name="connsiteY511" fmla="*/ 90191 h 2737522"/>
              <a:gd name="connsiteX512" fmla="*/ 3122227 w 8114665"/>
              <a:gd name="connsiteY512" fmla="*/ 78742 h 2737522"/>
              <a:gd name="connsiteX513" fmla="*/ 3136373 w 8114665"/>
              <a:gd name="connsiteY513" fmla="*/ 64937 h 2737522"/>
              <a:gd name="connsiteX514" fmla="*/ 3206765 w 8114665"/>
              <a:gd name="connsiteY514" fmla="*/ 41704 h 2737522"/>
              <a:gd name="connsiteX515" fmla="*/ 3235225 w 8114665"/>
              <a:gd name="connsiteY515" fmla="*/ 30760 h 2737522"/>
              <a:gd name="connsiteX516" fmla="*/ 3284903 w 8114665"/>
              <a:gd name="connsiteY516" fmla="*/ 18807 h 2737522"/>
              <a:gd name="connsiteX517" fmla="*/ 3280188 w 8114665"/>
              <a:gd name="connsiteY517" fmla="*/ 15608 h 2737522"/>
              <a:gd name="connsiteX518" fmla="*/ 3219227 w 8114665"/>
              <a:gd name="connsiteY518" fmla="*/ 18470 h 2737522"/>
              <a:gd name="connsiteX519" fmla="*/ 3151361 w 8114665"/>
              <a:gd name="connsiteY519" fmla="*/ 30424 h 2737522"/>
              <a:gd name="connsiteX520" fmla="*/ 3068507 w 8114665"/>
              <a:gd name="connsiteY520" fmla="*/ 45576 h 2737522"/>
              <a:gd name="connsiteX521" fmla="*/ 3071370 w 8114665"/>
              <a:gd name="connsiteY521" fmla="*/ 39010 h 2737522"/>
              <a:gd name="connsiteX522" fmla="*/ 3110102 w 8114665"/>
              <a:gd name="connsiteY522" fmla="*/ 20659 h 2737522"/>
              <a:gd name="connsiteX523" fmla="*/ 3027922 w 8114665"/>
              <a:gd name="connsiteY523" fmla="*/ 23521 h 2737522"/>
              <a:gd name="connsiteX524" fmla="*/ 2903810 w 8114665"/>
              <a:gd name="connsiteY524" fmla="*/ 33622 h 2737522"/>
              <a:gd name="connsiteX525" fmla="*/ 2800749 w 8114665"/>
              <a:gd name="connsiteY525" fmla="*/ 50290 h 2737522"/>
              <a:gd name="connsiteX526" fmla="*/ 2763700 w 8114665"/>
              <a:gd name="connsiteY526" fmla="*/ 63759 h 2737522"/>
              <a:gd name="connsiteX527" fmla="*/ 2680678 w 8114665"/>
              <a:gd name="connsiteY527" fmla="*/ 74702 h 2737522"/>
              <a:gd name="connsiteX528" fmla="*/ 2600856 w 8114665"/>
              <a:gd name="connsiteY528" fmla="*/ 94737 h 2737522"/>
              <a:gd name="connsiteX529" fmla="*/ 2631000 w 8114665"/>
              <a:gd name="connsiteY529" fmla="*/ 94568 h 2737522"/>
              <a:gd name="connsiteX530" fmla="*/ 2661480 w 8114665"/>
              <a:gd name="connsiteY530" fmla="*/ 98777 h 2737522"/>
              <a:gd name="connsiteX531" fmla="*/ 2584858 w 8114665"/>
              <a:gd name="connsiteY531" fmla="*/ 105006 h 2737522"/>
              <a:gd name="connsiteX532" fmla="*/ 2481964 w 8114665"/>
              <a:gd name="connsiteY532" fmla="*/ 124704 h 2737522"/>
              <a:gd name="connsiteX533" fmla="*/ 2410394 w 8114665"/>
              <a:gd name="connsiteY533" fmla="*/ 142550 h 2737522"/>
              <a:gd name="connsiteX534" fmla="*/ 2317604 w 8114665"/>
              <a:gd name="connsiteY534" fmla="*/ 172518 h 2737522"/>
              <a:gd name="connsiteX535" fmla="*/ 2219763 w 8114665"/>
              <a:gd name="connsiteY535" fmla="*/ 208547 h 2737522"/>
              <a:gd name="connsiteX536" fmla="*/ 2224310 w 8114665"/>
              <a:gd name="connsiteY536" fmla="*/ 212083 h 2737522"/>
              <a:gd name="connsiteX537" fmla="*/ 2256474 w 8114665"/>
              <a:gd name="connsiteY537" fmla="*/ 206863 h 2737522"/>
              <a:gd name="connsiteX538" fmla="*/ 1336833 w 8114665"/>
              <a:gd name="connsiteY538" fmla="*/ 592910 h 2737522"/>
              <a:gd name="connsiteX539" fmla="*/ 1323024 w 8114665"/>
              <a:gd name="connsiteY539" fmla="*/ 609240 h 2737522"/>
              <a:gd name="connsiteX540" fmla="*/ 1292038 w 8114665"/>
              <a:gd name="connsiteY540" fmla="*/ 611092 h 2737522"/>
              <a:gd name="connsiteX541" fmla="*/ 1258021 w 8114665"/>
              <a:gd name="connsiteY541" fmla="*/ 624561 h 2737522"/>
              <a:gd name="connsiteX542" fmla="*/ 1252464 w 8114665"/>
              <a:gd name="connsiteY542" fmla="*/ 621194 h 2737522"/>
              <a:gd name="connsiteX543" fmla="*/ 1227540 w 8114665"/>
              <a:gd name="connsiteY543" fmla="*/ 632306 h 2737522"/>
              <a:gd name="connsiteX544" fmla="*/ 1200428 w 8114665"/>
              <a:gd name="connsiteY544" fmla="*/ 642912 h 2737522"/>
              <a:gd name="connsiteX545" fmla="*/ 1209858 w 8114665"/>
              <a:gd name="connsiteY545" fmla="*/ 631464 h 2737522"/>
              <a:gd name="connsiteX546" fmla="*/ 1155296 w 8114665"/>
              <a:gd name="connsiteY546" fmla="*/ 657223 h 2737522"/>
              <a:gd name="connsiteX547" fmla="*/ 1110838 w 8114665"/>
              <a:gd name="connsiteY547" fmla="*/ 687022 h 2737522"/>
              <a:gd name="connsiteX548" fmla="*/ 1117069 w 8114665"/>
              <a:gd name="connsiteY548" fmla="*/ 692578 h 2737522"/>
              <a:gd name="connsiteX549" fmla="*/ 1132057 w 8114665"/>
              <a:gd name="connsiteY549" fmla="*/ 691736 h 2737522"/>
              <a:gd name="connsiteX550" fmla="*/ 1103260 w 8114665"/>
              <a:gd name="connsiteY550" fmla="*/ 708572 h 2737522"/>
              <a:gd name="connsiteX551" fmla="*/ 1146539 w 8114665"/>
              <a:gd name="connsiteY551" fmla="*/ 694261 h 2737522"/>
              <a:gd name="connsiteX552" fmla="*/ 1205985 w 8114665"/>
              <a:gd name="connsiteY552" fmla="*/ 673048 h 2737522"/>
              <a:gd name="connsiteX553" fmla="*/ 1248591 w 8114665"/>
              <a:gd name="connsiteY553" fmla="*/ 660421 h 2737522"/>
              <a:gd name="connsiteX554" fmla="*/ 1217605 w 8114665"/>
              <a:gd name="connsiteY554" fmla="*/ 674732 h 2737522"/>
              <a:gd name="connsiteX555" fmla="*/ 1147044 w 8114665"/>
              <a:gd name="connsiteY555" fmla="*/ 701333 h 2737522"/>
              <a:gd name="connsiteX556" fmla="*/ 1105954 w 8114665"/>
              <a:gd name="connsiteY556" fmla="*/ 721367 h 2737522"/>
              <a:gd name="connsiteX557" fmla="*/ 1136604 w 8114665"/>
              <a:gd name="connsiteY557" fmla="*/ 718168 h 2737522"/>
              <a:gd name="connsiteX558" fmla="*/ 1178199 w 8114665"/>
              <a:gd name="connsiteY558" fmla="*/ 704363 h 2737522"/>
              <a:gd name="connsiteX559" fmla="*/ 1183587 w 8114665"/>
              <a:gd name="connsiteY559" fmla="*/ 710087 h 2737522"/>
              <a:gd name="connsiteX560" fmla="*/ 1243370 w 8114665"/>
              <a:gd name="connsiteY560" fmla="*/ 686180 h 2737522"/>
              <a:gd name="connsiteX561" fmla="*/ 1285134 w 8114665"/>
              <a:gd name="connsiteY561" fmla="*/ 666482 h 2737522"/>
              <a:gd name="connsiteX562" fmla="*/ 1325213 w 8114665"/>
              <a:gd name="connsiteY562" fmla="*/ 644259 h 2737522"/>
              <a:gd name="connsiteX563" fmla="*/ 1340875 w 8114665"/>
              <a:gd name="connsiteY563" fmla="*/ 642912 h 2737522"/>
              <a:gd name="connsiteX564" fmla="*/ 1361925 w 8114665"/>
              <a:gd name="connsiteY564" fmla="*/ 638198 h 2737522"/>
              <a:gd name="connsiteX565" fmla="*/ 1388701 w 8114665"/>
              <a:gd name="connsiteY565" fmla="*/ 631800 h 2737522"/>
              <a:gd name="connsiteX566" fmla="*/ 1423055 w 8114665"/>
              <a:gd name="connsiteY566" fmla="*/ 615975 h 2737522"/>
              <a:gd name="connsiteX567" fmla="*/ 1422886 w 8114665"/>
              <a:gd name="connsiteY567" fmla="*/ 611429 h 2737522"/>
              <a:gd name="connsiteX568" fmla="*/ 1399984 w 8114665"/>
              <a:gd name="connsiteY568" fmla="*/ 620689 h 2737522"/>
              <a:gd name="connsiteX569" fmla="*/ 1410761 w 8114665"/>
              <a:gd name="connsiteY569" fmla="*/ 611766 h 2737522"/>
              <a:gd name="connsiteX570" fmla="*/ 1443431 w 8114665"/>
              <a:gd name="connsiteY570" fmla="*/ 601159 h 2737522"/>
              <a:gd name="connsiteX571" fmla="*/ 1435516 w 8114665"/>
              <a:gd name="connsiteY571" fmla="*/ 595098 h 2737522"/>
              <a:gd name="connsiteX572" fmla="*/ 1399478 w 8114665"/>
              <a:gd name="connsiteY572" fmla="*/ 599139 h 2737522"/>
              <a:gd name="connsiteX573" fmla="*/ 1389879 w 8114665"/>
              <a:gd name="connsiteY573" fmla="*/ 591899 h 2737522"/>
              <a:gd name="connsiteX574" fmla="*/ 1373376 w 8114665"/>
              <a:gd name="connsiteY574" fmla="*/ 575569 h 2737522"/>
              <a:gd name="connsiteX575" fmla="*/ 1341211 w 8114665"/>
              <a:gd name="connsiteY575" fmla="*/ 581966 h 2737522"/>
              <a:gd name="connsiteX576" fmla="*/ 1336833 w 8114665"/>
              <a:gd name="connsiteY576" fmla="*/ 592910 h 2737522"/>
              <a:gd name="connsiteX577" fmla="*/ 1027984 w 8114665"/>
              <a:gd name="connsiteY577" fmla="*/ 693756 h 2737522"/>
              <a:gd name="connsiteX578" fmla="*/ 1018722 w 8114665"/>
              <a:gd name="connsiteY578" fmla="*/ 704195 h 2737522"/>
              <a:gd name="connsiteX579" fmla="*/ 999693 w 8114665"/>
              <a:gd name="connsiteY579" fmla="*/ 722546 h 2737522"/>
              <a:gd name="connsiteX580" fmla="*/ 971570 w 8114665"/>
              <a:gd name="connsiteY580" fmla="*/ 745274 h 2737522"/>
              <a:gd name="connsiteX581" fmla="*/ 998682 w 8114665"/>
              <a:gd name="connsiteY581" fmla="*/ 741065 h 2737522"/>
              <a:gd name="connsiteX582" fmla="*/ 1024279 w 8114665"/>
              <a:gd name="connsiteY582" fmla="*/ 735846 h 2737522"/>
              <a:gd name="connsiteX583" fmla="*/ 1055265 w 8114665"/>
              <a:gd name="connsiteY583" fmla="*/ 719684 h 2737522"/>
              <a:gd name="connsiteX584" fmla="*/ 1078000 w 8114665"/>
              <a:gd name="connsiteY584" fmla="*/ 703353 h 2737522"/>
              <a:gd name="connsiteX585" fmla="*/ 1085241 w 8114665"/>
              <a:gd name="connsiteY585" fmla="*/ 694767 h 2737522"/>
              <a:gd name="connsiteX586" fmla="*/ 1098545 w 8114665"/>
              <a:gd name="connsiteY586" fmla="*/ 689379 h 2737522"/>
              <a:gd name="connsiteX587" fmla="*/ 1119426 w 8114665"/>
              <a:gd name="connsiteY587" fmla="*/ 673385 h 2737522"/>
              <a:gd name="connsiteX588" fmla="*/ 1157990 w 8114665"/>
              <a:gd name="connsiteY588" fmla="*/ 652677 h 2737522"/>
              <a:gd name="connsiteX589" fmla="*/ 1190829 w 8114665"/>
              <a:gd name="connsiteY589" fmla="*/ 633652 h 2737522"/>
              <a:gd name="connsiteX590" fmla="*/ 1179209 w 8114665"/>
              <a:gd name="connsiteY590" fmla="*/ 633147 h 2737522"/>
              <a:gd name="connsiteX591" fmla="*/ 1150244 w 8114665"/>
              <a:gd name="connsiteY591" fmla="*/ 639040 h 2737522"/>
              <a:gd name="connsiteX592" fmla="*/ 1123637 w 8114665"/>
              <a:gd name="connsiteY592" fmla="*/ 650993 h 2737522"/>
              <a:gd name="connsiteX593" fmla="*/ 1108144 w 8114665"/>
              <a:gd name="connsiteY593" fmla="*/ 653182 h 2737522"/>
              <a:gd name="connsiteX594" fmla="*/ 1074295 w 8114665"/>
              <a:gd name="connsiteY594" fmla="*/ 664462 h 2737522"/>
              <a:gd name="connsiteX595" fmla="*/ 1024616 w 8114665"/>
              <a:gd name="connsiteY595" fmla="*/ 686012 h 2737522"/>
              <a:gd name="connsiteX596" fmla="*/ 1027984 w 8114665"/>
              <a:gd name="connsiteY596" fmla="*/ 693756 h 2737522"/>
              <a:gd name="connsiteX597" fmla="*/ 1489573 w 8114665"/>
              <a:gd name="connsiteY597" fmla="*/ 589037 h 2737522"/>
              <a:gd name="connsiteX598" fmla="*/ 1468186 w 8114665"/>
              <a:gd name="connsiteY598" fmla="*/ 600486 h 2737522"/>
              <a:gd name="connsiteX599" fmla="*/ 1486542 w 8114665"/>
              <a:gd name="connsiteY599" fmla="*/ 596445 h 2737522"/>
              <a:gd name="connsiteX600" fmla="*/ 1500519 w 8114665"/>
              <a:gd name="connsiteY600" fmla="*/ 595435 h 2737522"/>
              <a:gd name="connsiteX601" fmla="*/ 1544809 w 8114665"/>
              <a:gd name="connsiteY601" fmla="*/ 580619 h 2737522"/>
              <a:gd name="connsiteX602" fmla="*/ 1557944 w 8114665"/>
              <a:gd name="connsiteY602" fmla="*/ 573212 h 2737522"/>
              <a:gd name="connsiteX603" fmla="*/ 1524601 w 8114665"/>
              <a:gd name="connsiteY603" fmla="*/ 572707 h 2737522"/>
              <a:gd name="connsiteX604" fmla="*/ 1505740 w 8114665"/>
              <a:gd name="connsiteY604" fmla="*/ 576410 h 2737522"/>
              <a:gd name="connsiteX605" fmla="*/ 1489573 w 8114665"/>
              <a:gd name="connsiteY605" fmla="*/ 589037 h 2737522"/>
              <a:gd name="connsiteX606" fmla="*/ 1450672 w 8114665"/>
              <a:gd name="connsiteY606" fmla="*/ 546779 h 2737522"/>
              <a:gd name="connsiteX607" fmla="*/ 1446126 w 8114665"/>
              <a:gd name="connsiteY607" fmla="*/ 554860 h 2737522"/>
              <a:gd name="connsiteX608" fmla="*/ 1476606 w 8114665"/>
              <a:gd name="connsiteY608" fmla="*/ 552840 h 2737522"/>
              <a:gd name="connsiteX609" fmla="*/ 1514834 w 8114665"/>
              <a:gd name="connsiteY609" fmla="*/ 547116 h 2737522"/>
              <a:gd name="connsiteX610" fmla="*/ 1559628 w 8114665"/>
              <a:gd name="connsiteY610" fmla="*/ 523209 h 2737522"/>
              <a:gd name="connsiteX611" fmla="*/ 1554240 w 8114665"/>
              <a:gd name="connsiteY611" fmla="*/ 517990 h 2737522"/>
              <a:gd name="connsiteX612" fmla="*/ 1536221 w 8114665"/>
              <a:gd name="connsiteY612" fmla="*/ 519842 h 2737522"/>
              <a:gd name="connsiteX613" fmla="*/ 1519044 w 8114665"/>
              <a:gd name="connsiteY613" fmla="*/ 525735 h 2737522"/>
              <a:gd name="connsiteX614" fmla="*/ 1544809 w 8114665"/>
              <a:gd name="connsiteY614" fmla="*/ 512098 h 2737522"/>
              <a:gd name="connsiteX615" fmla="*/ 1557102 w 8114665"/>
              <a:gd name="connsiteY615" fmla="*/ 502669 h 2737522"/>
              <a:gd name="connsiteX616" fmla="*/ 1532179 w 8114665"/>
              <a:gd name="connsiteY616" fmla="*/ 508057 h 2737522"/>
              <a:gd name="connsiteX617" fmla="*/ 1505740 w 8114665"/>
              <a:gd name="connsiteY617" fmla="*/ 515801 h 2737522"/>
              <a:gd name="connsiteX618" fmla="*/ 1460440 w 8114665"/>
              <a:gd name="connsiteY618" fmla="*/ 536341 h 2737522"/>
              <a:gd name="connsiteX619" fmla="*/ 1483342 w 8114665"/>
              <a:gd name="connsiteY619" fmla="*/ 532132 h 2737522"/>
              <a:gd name="connsiteX620" fmla="*/ 1481995 w 8114665"/>
              <a:gd name="connsiteY620" fmla="*/ 540213 h 2737522"/>
              <a:gd name="connsiteX621" fmla="*/ 1461955 w 8114665"/>
              <a:gd name="connsiteY621" fmla="*/ 544254 h 2737522"/>
              <a:gd name="connsiteX622" fmla="*/ 1450672 w 8114665"/>
              <a:gd name="connsiteY622" fmla="*/ 546779 h 2737522"/>
              <a:gd name="connsiteX623" fmla="*/ 1384154 w 8114665"/>
              <a:gd name="connsiteY623" fmla="*/ 557891 h 2737522"/>
              <a:gd name="connsiteX624" fmla="*/ 1364451 w 8114665"/>
              <a:gd name="connsiteY624" fmla="*/ 569339 h 2737522"/>
              <a:gd name="connsiteX625" fmla="*/ 1383480 w 8114665"/>
              <a:gd name="connsiteY625" fmla="*/ 565972 h 2737522"/>
              <a:gd name="connsiteX626" fmla="*/ 1407393 w 8114665"/>
              <a:gd name="connsiteY626" fmla="*/ 557723 h 2737522"/>
              <a:gd name="connsiteX627" fmla="*/ 1384154 w 8114665"/>
              <a:gd name="connsiteY627" fmla="*/ 557891 h 2737522"/>
              <a:gd name="connsiteX628" fmla="*/ 1141992 w 8114665"/>
              <a:gd name="connsiteY628" fmla="*/ 598297 h 2737522"/>
              <a:gd name="connsiteX629" fmla="*/ 1096355 w 8114665"/>
              <a:gd name="connsiteY629" fmla="*/ 626581 h 2737522"/>
              <a:gd name="connsiteX630" fmla="*/ 1084567 w 8114665"/>
              <a:gd name="connsiteY630" fmla="*/ 638198 h 2737522"/>
              <a:gd name="connsiteX631" fmla="*/ 1111680 w 8114665"/>
              <a:gd name="connsiteY631" fmla="*/ 626918 h 2737522"/>
              <a:gd name="connsiteX632" fmla="*/ 1129867 w 8114665"/>
              <a:gd name="connsiteY632" fmla="*/ 617995 h 2737522"/>
              <a:gd name="connsiteX633" fmla="*/ 1163884 w 8114665"/>
              <a:gd name="connsiteY633" fmla="*/ 597455 h 2737522"/>
              <a:gd name="connsiteX634" fmla="*/ 1186619 w 8114665"/>
              <a:gd name="connsiteY634" fmla="*/ 584492 h 2737522"/>
              <a:gd name="connsiteX635" fmla="*/ 1179377 w 8114665"/>
              <a:gd name="connsiteY635" fmla="*/ 592236 h 2737522"/>
              <a:gd name="connsiteX636" fmla="*/ 1209016 w 8114665"/>
              <a:gd name="connsiteY636" fmla="*/ 580114 h 2737522"/>
              <a:gd name="connsiteX637" fmla="*/ 1227204 w 8114665"/>
              <a:gd name="connsiteY637" fmla="*/ 562942 h 2737522"/>
              <a:gd name="connsiteX638" fmla="*/ 1229898 w 8114665"/>
              <a:gd name="connsiteY638" fmla="*/ 556544 h 2737522"/>
              <a:gd name="connsiteX639" fmla="*/ 1195039 w 8114665"/>
              <a:gd name="connsiteY639" fmla="*/ 570518 h 2737522"/>
              <a:gd name="connsiteX640" fmla="*/ 1141992 w 8114665"/>
              <a:gd name="connsiteY640" fmla="*/ 598297 h 2737522"/>
              <a:gd name="connsiteX641" fmla="*/ 1250780 w 8114665"/>
              <a:gd name="connsiteY641" fmla="*/ 567319 h 2737522"/>
              <a:gd name="connsiteX642" fmla="*/ 1215584 w 8114665"/>
              <a:gd name="connsiteY642" fmla="*/ 582808 h 2737522"/>
              <a:gd name="connsiteX643" fmla="*/ 1177357 w 8114665"/>
              <a:gd name="connsiteY643" fmla="*/ 608735 h 2737522"/>
              <a:gd name="connsiteX644" fmla="*/ 1191502 w 8114665"/>
              <a:gd name="connsiteY644" fmla="*/ 609240 h 2737522"/>
              <a:gd name="connsiteX645" fmla="*/ 1239497 w 8114665"/>
              <a:gd name="connsiteY645" fmla="*/ 586849 h 2737522"/>
              <a:gd name="connsiteX646" fmla="*/ 1245728 w 8114665"/>
              <a:gd name="connsiteY646" fmla="*/ 588364 h 2737522"/>
              <a:gd name="connsiteX647" fmla="*/ 1264420 w 8114665"/>
              <a:gd name="connsiteY647" fmla="*/ 580956 h 2737522"/>
              <a:gd name="connsiteX648" fmla="*/ 1294227 w 8114665"/>
              <a:gd name="connsiteY648" fmla="*/ 569171 h 2737522"/>
              <a:gd name="connsiteX649" fmla="*/ 1255327 w 8114665"/>
              <a:gd name="connsiteY649" fmla="*/ 588869 h 2737522"/>
              <a:gd name="connsiteX650" fmla="*/ 1216089 w 8114665"/>
              <a:gd name="connsiteY650" fmla="*/ 605873 h 2737522"/>
              <a:gd name="connsiteX651" fmla="*/ 1238655 w 8114665"/>
              <a:gd name="connsiteY651" fmla="*/ 602001 h 2737522"/>
              <a:gd name="connsiteX652" fmla="*/ 1307363 w 8114665"/>
              <a:gd name="connsiteY652" fmla="*/ 570518 h 2737522"/>
              <a:gd name="connsiteX653" fmla="*/ 1347948 w 8114665"/>
              <a:gd name="connsiteY653" fmla="*/ 553514 h 2737522"/>
              <a:gd name="connsiteX654" fmla="*/ 1382133 w 8114665"/>
              <a:gd name="connsiteY654" fmla="*/ 539708 h 2737522"/>
              <a:gd name="connsiteX655" fmla="*/ 1407898 w 8114665"/>
              <a:gd name="connsiteY655" fmla="*/ 526071 h 2737522"/>
              <a:gd name="connsiteX656" fmla="*/ 1413287 w 8114665"/>
              <a:gd name="connsiteY656" fmla="*/ 512939 h 2737522"/>
              <a:gd name="connsiteX657" fmla="*/ 1389038 w 8114665"/>
              <a:gd name="connsiteY657" fmla="*/ 526576 h 2737522"/>
              <a:gd name="connsiteX658" fmla="*/ 1383649 w 8114665"/>
              <a:gd name="connsiteY658" fmla="*/ 530617 h 2737522"/>
              <a:gd name="connsiteX659" fmla="*/ 1371019 w 8114665"/>
              <a:gd name="connsiteY659" fmla="*/ 526745 h 2737522"/>
              <a:gd name="connsiteX660" fmla="*/ 1358220 w 8114665"/>
              <a:gd name="connsiteY660" fmla="*/ 521694 h 2737522"/>
              <a:gd name="connsiteX661" fmla="*/ 1332118 w 8114665"/>
              <a:gd name="connsiteY661" fmla="*/ 535499 h 2737522"/>
              <a:gd name="connsiteX662" fmla="*/ 1336496 w 8114665"/>
              <a:gd name="connsiteY662" fmla="*/ 541392 h 2737522"/>
              <a:gd name="connsiteX663" fmla="*/ 1345758 w 8114665"/>
              <a:gd name="connsiteY663" fmla="*/ 545937 h 2737522"/>
              <a:gd name="connsiteX664" fmla="*/ 1311741 w 8114665"/>
              <a:gd name="connsiteY664" fmla="*/ 557891 h 2737522"/>
              <a:gd name="connsiteX665" fmla="*/ 1286986 w 8114665"/>
              <a:gd name="connsiteY665" fmla="*/ 563278 h 2737522"/>
              <a:gd name="connsiteX666" fmla="*/ 1278229 w 8114665"/>
              <a:gd name="connsiteY666" fmla="*/ 560416 h 2737522"/>
              <a:gd name="connsiteX667" fmla="*/ 1250780 w 8114665"/>
              <a:gd name="connsiteY667" fmla="*/ 567319 h 2737522"/>
              <a:gd name="connsiteX668" fmla="*/ 1177188 w 8114665"/>
              <a:gd name="connsiteY668" fmla="*/ 598970 h 2737522"/>
              <a:gd name="connsiteX669" fmla="*/ 1138119 w 8114665"/>
              <a:gd name="connsiteY669" fmla="*/ 621194 h 2737522"/>
              <a:gd name="connsiteX670" fmla="*/ 1150918 w 8114665"/>
              <a:gd name="connsiteY670" fmla="*/ 618332 h 2737522"/>
              <a:gd name="connsiteX671" fmla="*/ 1177188 w 8114665"/>
              <a:gd name="connsiteY671" fmla="*/ 598970 h 2737522"/>
              <a:gd name="connsiteX672" fmla="*/ 1247075 w 8114665"/>
              <a:gd name="connsiteY672" fmla="*/ 559575 h 2737522"/>
              <a:gd name="connsiteX673" fmla="*/ 1250275 w 8114665"/>
              <a:gd name="connsiteY673" fmla="*/ 560921 h 2737522"/>
              <a:gd name="connsiteX674" fmla="*/ 1269641 w 8114665"/>
              <a:gd name="connsiteY674" fmla="*/ 551325 h 2737522"/>
              <a:gd name="connsiteX675" fmla="*/ 1247075 w 8114665"/>
              <a:gd name="connsiteY675" fmla="*/ 559575 h 2737522"/>
              <a:gd name="connsiteX676" fmla="*/ 1325382 w 8114665"/>
              <a:gd name="connsiteY676" fmla="*/ 512098 h 2737522"/>
              <a:gd name="connsiteX677" fmla="*/ 1288502 w 8114665"/>
              <a:gd name="connsiteY677" fmla="*/ 528933 h 2737522"/>
              <a:gd name="connsiteX678" fmla="*/ 1287997 w 8114665"/>
              <a:gd name="connsiteY678" fmla="*/ 535499 h 2737522"/>
              <a:gd name="connsiteX679" fmla="*/ 1313425 w 8114665"/>
              <a:gd name="connsiteY679" fmla="*/ 527755 h 2737522"/>
              <a:gd name="connsiteX680" fmla="*/ 1345758 w 8114665"/>
              <a:gd name="connsiteY680" fmla="*/ 511087 h 2737522"/>
              <a:gd name="connsiteX681" fmla="*/ 1329760 w 8114665"/>
              <a:gd name="connsiteY681" fmla="*/ 514623 h 2737522"/>
              <a:gd name="connsiteX682" fmla="*/ 1350810 w 8114665"/>
              <a:gd name="connsiteY682" fmla="*/ 504858 h 2737522"/>
              <a:gd name="connsiteX683" fmla="*/ 1325382 w 8114665"/>
              <a:gd name="connsiteY683" fmla="*/ 512098 h 2737522"/>
              <a:gd name="connsiteX684" fmla="*/ 1252295 w 8114665"/>
              <a:gd name="connsiteY684" fmla="*/ 540382 h 2737522"/>
              <a:gd name="connsiteX685" fmla="*/ 1254821 w 8114665"/>
              <a:gd name="connsiteY685" fmla="*/ 541897 h 2737522"/>
              <a:gd name="connsiteX686" fmla="*/ 1278566 w 8114665"/>
              <a:gd name="connsiteY686" fmla="*/ 533816 h 2737522"/>
              <a:gd name="connsiteX687" fmla="*/ 1252295 w 8114665"/>
              <a:gd name="connsiteY687" fmla="*/ 540382 h 2737522"/>
              <a:gd name="connsiteX688" fmla="*/ 1308036 w 8114665"/>
              <a:gd name="connsiteY688" fmla="*/ 510751 h 2737522"/>
              <a:gd name="connsiteX689" fmla="*/ 1287491 w 8114665"/>
              <a:gd name="connsiteY689" fmla="*/ 522704 h 2737522"/>
              <a:gd name="connsiteX690" fmla="*/ 1308878 w 8114665"/>
              <a:gd name="connsiteY690" fmla="*/ 514118 h 2737522"/>
              <a:gd name="connsiteX691" fmla="*/ 1325718 w 8114665"/>
              <a:gd name="connsiteY691" fmla="*/ 507383 h 2737522"/>
              <a:gd name="connsiteX692" fmla="*/ 1360072 w 8114665"/>
              <a:gd name="connsiteY692" fmla="*/ 495093 h 2737522"/>
              <a:gd name="connsiteX693" fmla="*/ 1375902 w 8114665"/>
              <a:gd name="connsiteY693" fmla="*/ 484150 h 2737522"/>
              <a:gd name="connsiteX694" fmla="*/ 1308036 w 8114665"/>
              <a:gd name="connsiteY694" fmla="*/ 510751 h 2737522"/>
              <a:gd name="connsiteX695" fmla="*/ 1427770 w 8114665"/>
              <a:gd name="connsiteY695" fmla="*/ 480951 h 2737522"/>
              <a:gd name="connsiteX696" fmla="*/ 1425749 w 8114665"/>
              <a:gd name="connsiteY696" fmla="*/ 485833 h 2737522"/>
              <a:gd name="connsiteX697" fmla="*/ 1434338 w 8114665"/>
              <a:gd name="connsiteY697" fmla="*/ 485328 h 2737522"/>
              <a:gd name="connsiteX698" fmla="*/ 1446799 w 8114665"/>
              <a:gd name="connsiteY698" fmla="*/ 484150 h 2737522"/>
              <a:gd name="connsiteX699" fmla="*/ 1452693 w 8114665"/>
              <a:gd name="connsiteY699" fmla="*/ 480951 h 2737522"/>
              <a:gd name="connsiteX700" fmla="*/ 1446968 w 8114665"/>
              <a:gd name="connsiteY700" fmla="*/ 478594 h 2737522"/>
              <a:gd name="connsiteX701" fmla="*/ 1427770 w 8114665"/>
              <a:gd name="connsiteY701" fmla="*/ 480951 h 2737522"/>
              <a:gd name="connsiteX702" fmla="*/ 1459766 w 8114665"/>
              <a:gd name="connsiteY702" fmla="*/ 487854 h 2737522"/>
              <a:gd name="connsiteX703" fmla="*/ 1439895 w 8114665"/>
              <a:gd name="connsiteY703" fmla="*/ 495598 h 2737522"/>
              <a:gd name="connsiteX704" fmla="*/ 1441410 w 8114665"/>
              <a:gd name="connsiteY704" fmla="*/ 499302 h 2737522"/>
              <a:gd name="connsiteX705" fmla="*/ 1453872 w 8114665"/>
              <a:gd name="connsiteY705" fmla="*/ 498797 h 2737522"/>
              <a:gd name="connsiteX706" fmla="*/ 1475933 w 8114665"/>
              <a:gd name="connsiteY706" fmla="*/ 488359 h 2737522"/>
              <a:gd name="connsiteX707" fmla="*/ 1459766 w 8114665"/>
              <a:gd name="connsiteY707" fmla="*/ 487854 h 2737522"/>
              <a:gd name="connsiteX708" fmla="*/ 1512139 w 8114665"/>
              <a:gd name="connsiteY708" fmla="*/ 476405 h 2737522"/>
              <a:gd name="connsiteX709" fmla="*/ 1491426 w 8114665"/>
              <a:gd name="connsiteY709" fmla="*/ 480446 h 2737522"/>
              <a:gd name="connsiteX710" fmla="*/ 1487721 w 8114665"/>
              <a:gd name="connsiteY710" fmla="*/ 484992 h 2737522"/>
              <a:gd name="connsiteX711" fmla="*/ 1497825 w 8114665"/>
              <a:gd name="connsiteY711" fmla="*/ 483645 h 2737522"/>
              <a:gd name="connsiteX712" fmla="*/ 1486374 w 8114665"/>
              <a:gd name="connsiteY712" fmla="*/ 490211 h 2737522"/>
              <a:gd name="connsiteX713" fmla="*/ 1463639 w 8114665"/>
              <a:gd name="connsiteY713" fmla="*/ 498629 h 2737522"/>
              <a:gd name="connsiteX714" fmla="*/ 1476943 w 8114665"/>
              <a:gd name="connsiteY714" fmla="*/ 496103 h 2737522"/>
              <a:gd name="connsiteX715" fmla="*/ 1501025 w 8114665"/>
              <a:gd name="connsiteY715" fmla="*/ 490042 h 2737522"/>
              <a:gd name="connsiteX716" fmla="*/ 1532011 w 8114665"/>
              <a:gd name="connsiteY716" fmla="*/ 478931 h 2737522"/>
              <a:gd name="connsiteX717" fmla="*/ 1515844 w 8114665"/>
              <a:gd name="connsiteY717" fmla="*/ 488696 h 2737522"/>
              <a:gd name="connsiteX718" fmla="*/ 1513318 w 8114665"/>
              <a:gd name="connsiteY718" fmla="*/ 495598 h 2737522"/>
              <a:gd name="connsiteX719" fmla="*/ 1540094 w 8114665"/>
              <a:gd name="connsiteY719" fmla="*/ 485665 h 2737522"/>
              <a:gd name="connsiteX720" fmla="*/ 1566028 w 8114665"/>
              <a:gd name="connsiteY720" fmla="*/ 474553 h 2737522"/>
              <a:gd name="connsiteX721" fmla="*/ 1565017 w 8114665"/>
              <a:gd name="connsiteY721" fmla="*/ 470681 h 2737522"/>
              <a:gd name="connsiteX722" fmla="*/ 1567038 w 8114665"/>
              <a:gd name="connsiteY722" fmla="*/ 466472 h 2737522"/>
              <a:gd name="connsiteX723" fmla="*/ 1574616 w 8114665"/>
              <a:gd name="connsiteY723" fmla="*/ 466472 h 2737522"/>
              <a:gd name="connsiteX724" fmla="*/ 1573606 w 8114665"/>
              <a:gd name="connsiteY724" fmla="*/ 461927 h 2737522"/>
              <a:gd name="connsiteX725" fmla="*/ 1574785 w 8114665"/>
              <a:gd name="connsiteY725" fmla="*/ 454182 h 2737522"/>
              <a:gd name="connsiteX726" fmla="*/ 1561818 w 8114665"/>
              <a:gd name="connsiteY726" fmla="*/ 453172 h 2737522"/>
              <a:gd name="connsiteX727" fmla="*/ 1526285 w 8114665"/>
              <a:gd name="connsiteY727" fmla="*/ 465630 h 2737522"/>
              <a:gd name="connsiteX728" fmla="*/ 1517023 w 8114665"/>
              <a:gd name="connsiteY728" fmla="*/ 470513 h 2737522"/>
              <a:gd name="connsiteX729" fmla="*/ 1527632 w 8114665"/>
              <a:gd name="connsiteY729" fmla="*/ 471523 h 2737522"/>
              <a:gd name="connsiteX730" fmla="*/ 1527969 w 8114665"/>
              <a:gd name="connsiteY730" fmla="*/ 476237 h 2737522"/>
              <a:gd name="connsiteX731" fmla="*/ 1512139 w 8114665"/>
              <a:gd name="connsiteY731" fmla="*/ 476405 h 2737522"/>
              <a:gd name="connsiteX732" fmla="*/ 1432822 w 8114665"/>
              <a:gd name="connsiteY732" fmla="*/ 517317 h 2737522"/>
              <a:gd name="connsiteX733" fmla="*/ 1432148 w 8114665"/>
              <a:gd name="connsiteY733" fmla="*/ 517653 h 2737522"/>
              <a:gd name="connsiteX734" fmla="*/ 1421202 w 8114665"/>
              <a:gd name="connsiteY734" fmla="*/ 525566 h 2737522"/>
              <a:gd name="connsiteX735" fmla="*/ 1442084 w 8114665"/>
              <a:gd name="connsiteY735" fmla="*/ 517990 h 2737522"/>
              <a:gd name="connsiteX736" fmla="*/ 1432822 w 8114665"/>
              <a:gd name="connsiteY736" fmla="*/ 517317 h 2737522"/>
              <a:gd name="connsiteX737" fmla="*/ 1616717 w 8114665"/>
              <a:gd name="connsiteY737" fmla="*/ 452667 h 2737522"/>
              <a:gd name="connsiteX738" fmla="*/ 1587751 w 8114665"/>
              <a:gd name="connsiteY738" fmla="*/ 467651 h 2737522"/>
              <a:gd name="connsiteX739" fmla="*/ 1599876 w 8114665"/>
              <a:gd name="connsiteY739" fmla="*/ 468998 h 2737522"/>
              <a:gd name="connsiteX740" fmla="*/ 1639788 w 8114665"/>
              <a:gd name="connsiteY740" fmla="*/ 457549 h 2737522"/>
              <a:gd name="connsiteX741" fmla="*/ 1616717 w 8114665"/>
              <a:gd name="connsiteY741" fmla="*/ 452667 h 2737522"/>
              <a:gd name="connsiteX742" fmla="*/ 1701423 w 8114665"/>
              <a:gd name="connsiteY742" fmla="*/ 409062 h 2737522"/>
              <a:gd name="connsiteX743" fmla="*/ 1664711 w 8114665"/>
              <a:gd name="connsiteY743" fmla="*/ 418827 h 2737522"/>
              <a:gd name="connsiteX744" fmla="*/ 1605939 w 8114665"/>
              <a:gd name="connsiteY744" fmla="*/ 433474 h 2737522"/>
              <a:gd name="connsiteX745" fmla="*/ 1606612 w 8114665"/>
              <a:gd name="connsiteY745" fmla="*/ 438525 h 2737522"/>
              <a:gd name="connsiteX746" fmla="*/ 1631368 w 8114665"/>
              <a:gd name="connsiteY746" fmla="*/ 435494 h 2737522"/>
              <a:gd name="connsiteX747" fmla="*/ 1672794 w 8114665"/>
              <a:gd name="connsiteY747" fmla="*/ 426740 h 2737522"/>
              <a:gd name="connsiteX748" fmla="*/ 1675994 w 8114665"/>
              <a:gd name="connsiteY748" fmla="*/ 435158 h 2737522"/>
              <a:gd name="connsiteX749" fmla="*/ 1670773 w 8114665"/>
              <a:gd name="connsiteY749" fmla="*/ 446269 h 2737522"/>
              <a:gd name="connsiteX750" fmla="*/ 1707317 w 8114665"/>
              <a:gd name="connsiteY750" fmla="*/ 439872 h 2737522"/>
              <a:gd name="connsiteX751" fmla="*/ 1868309 w 8114665"/>
              <a:gd name="connsiteY751" fmla="*/ 393741 h 2737522"/>
              <a:gd name="connsiteX752" fmla="*/ 1918829 w 8114665"/>
              <a:gd name="connsiteY752" fmla="*/ 372360 h 2737522"/>
              <a:gd name="connsiteX753" fmla="*/ 1924892 w 8114665"/>
              <a:gd name="connsiteY753" fmla="*/ 362595 h 2737522"/>
              <a:gd name="connsiteX754" fmla="*/ 1878750 w 8114665"/>
              <a:gd name="connsiteY754" fmla="*/ 369666 h 2737522"/>
              <a:gd name="connsiteX755" fmla="*/ 1824861 w 8114665"/>
              <a:gd name="connsiteY755" fmla="*/ 387175 h 2737522"/>
              <a:gd name="connsiteX756" fmla="*/ 1782929 w 8114665"/>
              <a:gd name="connsiteY756" fmla="*/ 403001 h 2737522"/>
              <a:gd name="connsiteX757" fmla="*/ 1746217 w 8114665"/>
              <a:gd name="connsiteY757" fmla="*/ 412934 h 2737522"/>
              <a:gd name="connsiteX758" fmla="*/ 1718094 w 8114665"/>
              <a:gd name="connsiteY758" fmla="*/ 412934 h 2737522"/>
              <a:gd name="connsiteX759" fmla="*/ 1735103 w 8114665"/>
              <a:gd name="connsiteY759" fmla="*/ 405190 h 2737522"/>
              <a:gd name="connsiteX760" fmla="*/ 1701423 w 8114665"/>
              <a:gd name="connsiteY760" fmla="*/ 409062 h 2737522"/>
              <a:gd name="connsiteX761" fmla="*/ 1481322 w 8114665"/>
              <a:gd name="connsiteY761" fmla="*/ 445259 h 2737522"/>
              <a:gd name="connsiteX762" fmla="*/ 1480816 w 8114665"/>
              <a:gd name="connsiteY762" fmla="*/ 448795 h 2737522"/>
              <a:gd name="connsiteX763" fmla="*/ 1467850 w 8114665"/>
              <a:gd name="connsiteY763" fmla="*/ 456371 h 2737522"/>
              <a:gd name="connsiteX764" fmla="*/ 1510118 w 8114665"/>
              <a:gd name="connsiteY764" fmla="*/ 444417 h 2737522"/>
              <a:gd name="connsiteX765" fmla="*/ 1532011 w 8114665"/>
              <a:gd name="connsiteY765" fmla="*/ 441050 h 2737522"/>
              <a:gd name="connsiteX766" fmla="*/ 1559123 w 8114665"/>
              <a:gd name="connsiteY766" fmla="*/ 434989 h 2737522"/>
              <a:gd name="connsiteX767" fmla="*/ 1567543 w 8114665"/>
              <a:gd name="connsiteY767" fmla="*/ 428760 h 2737522"/>
              <a:gd name="connsiteX768" fmla="*/ 1546830 w 8114665"/>
              <a:gd name="connsiteY768" fmla="*/ 425729 h 2737522"/>
              <a:gd name="connsiteX769" fmla="*/ 1519380 w 8114665"/>
              <a:gd name="connsiteY769" fmla="*/ 429938 h 2737522"/>
              <a:gd name="connsiteX770" fmla="*/ 1499341 w 8114665"/>
              <a:gd name="connsiteY770" fmla="*/ 432801 h 2737522"/>
              <a:gd name="connsiteX771" fmla="*/ 1470039 w 8114665"/>
              <a:gd name="connsiteY771" fmla="*/ 441050 h 2737522"/>
              <a:gd name="connsiteX772" fmla="*/ 1443600 w 8114665"/>
              <a:gd name="connsiteY772" fmla="*/ 454687 h 2737522"/>
              <a:gd name="connsiteX773" fmla="*/ 1481322 w 8114665"/>
              <a:gd name="connsiteY773" fmla="*/ 445259 h 2737522"/>
              <a:gd name="connsiteX774" fmla="*/ 1666900 w 8114665"/>
              <a:gd name="connsiteY774" fmla="*/ 351315 h 2737522"/>
              <a:gd name="connsiteX775" fmla="*/ 1650565 w 8114665"/>
              <a:gd name="connsiteY775" fmla="*/ 366467 h 2737522"/>
              <a:gd name="connsiteX776" fmla="*/ 1674647 w 8114665"/>
              <a:gd name="connsiteY776" fmla="*/ 360743 h 2737522"/>
              <a:gd name="connsiteX777" fmla="*/ 1645682 w 8114665"/>
              <a:gd name="connsiteY777" fmla="*/ 371686 h 2737522"/>
              <a:gd name="connsiteX778" fmla="*/ 1638272 w 8114665"/>
              <a:gd name="connsiteY778" fmla="*/ 380273 h 2737522"/>
              <a:gd name="connsiteX779" fmla="*/ 1672458 w 8114665"/>
              <a:gd name="connsiteY779" fmla="*/ 373370 h 2737522"/>
              <a:gd name="connsiteX780" fmla="*/ 1718600 w 8114665"/>
              <a:gd name="connsiteY780" fmla="*/ 359059 h 2737522"/>
              <a:gd name="connsiteX781" fmla="*/ 1723146 w 8114665"/>
              <a:gd name="connsiteY781" fmla="*/ 361753 h 2737522"/>
              <a:gd name="connsiteX782" fmla="*/ 1674815 w 8114665"/>
              <a:gd name="connsiteY782" fmla="*/ 381956 h 2737522"/>
              <a:gd name="connsiteX783" fmla="*/ 1716074 w 8114665"/>
              <a:gd name="connsiteY783" fmla="*/ 378757 h 2737522"/>
              <a:gd name="connsiteX784" fmla="*/ 1756995 w 8114665"/>
              <a:gd name="connsiteY784" fmla="*/ 365794 h 2737522"/>
              <a:gd name="connsiteX785" fmla="*/ 1779561 w 8114665"/>
              <a:gd name="connsiteY785" fmla="*/ 359059 h 2737522"/>
              <a:gd name="connsiteX786" fmla="*/ 1804821 w 8114665"/>
              <a:gd name="connsiteY786" fmla="*/ 342729 h 2737522"/>
              <a:gd name="connsiteX787" fmla="*/ 1831092 w 8114665"/>
              <a:gd name="connsiteY787" fmla="*/ 331449 h 2737522"/>
              <a:gd name="connsiteX788" fmla="*/ 1838502 w 8114665"/>
              <a:gd name="connsiteY788" fmla="*/ 325893 h 2737522"/>
              <a:gd name="connsiteX789" fmla="*/ 1813578 w 8114665"/>
              <a:gd name="connsiteY789" fmla="*/ 329428 h 2737522"/>
              <a:gd name="connsiteX790" fmla="*/ 1820988 w 8114665"/>
              <a:gd name="connsiteY790" fmla="*/ 321684 h 2737522"/>
              <a:gd name="connsiteX791" fmla="*/ 1800611 w 8114665"/>
              <a:gd name="connsiteY791" fmla="*/ 324883 h 2737522"/>
              <a:gd name="connsiteX792" fmla="*/ 1779898 w 8114665"/>
              <a:gd name="connsiteY792" fmla="*/ 324041 h 2737522"/>
              <a:gd name="connsiteX793" fmla="*/ 1754132 w 8114665"/>
              <a:gd name="connsiteY793" fmla="*/ 326735 h 2737522"/>
              <a:gd name="connsiteX794" fmla="*/ 1708159 w 8114665"/>
              <a:gd name="connsiteY794" fmla="*/ 331280 h 2737522"/>
              <a:gd name="connsiteX795" fmla="*/ 1666900 w 8114665"/>
              <a:gd name="connsiteY795" fmla="*/ 351315 h 2737522"/>
              <a:gd name="connsiteX796" fmla="*/ 1609475 w 8114665"/>
              <a:gd name="connsiteY796" fmla="*/ 413608 h 2737522"/>
              <a:gd name="connsiteX797" fmla="*/ 1597856 w 8114665"/>
              <a:gd name="connsiteY797" fmla="*/ 420679 h 2737522"/>
              <a:gd name="connsiteX798" fmla="*/ 1617895 w 8114665"/>
              <a:gd name="connsiteY798" fmla="*/ 415965 h 2737522"/>
              <a:gd name="connsiteX799" fmla="*/ 1655954 w 8114665"/>
              <a:gd name="connsiteY799" fmla="*/ 398455 h 2737522"/>
              <a:gd name="connsiteX800" fmla="*/ 1635241 w 8114665"/>
              <a:gd name="connsiteY800" fmla="*/ 400307 h 2737522"/>
              <a:gd name="connsiteX801" fmla="*/ 1600382 w 8114665"/>
              <a:gd name="connsiteY801" fmla="*/ 405526 h 2737522"/>
              <a:gd name="connsiteX802" fmla="*/ 1609475 w 8114665"/>
              <a:gd name="connsiteY802" fmla="*/ 413608 h 2737522"/>
              <a:gd name="connsiteX803" fmla="*/ 2337812 w 8114665"/>
              <a:gd name="connsiteY803" fmla="*/ 152989 h 2737522"/>
              <a:gd name="connsiteX804" fmla="*/ 2207806 w 8114665"/>
              <a:gd name="connsiteY804" fmla="*/ 175885 h 2737522"/>
              <a:gd name="connsiteX805" fmla="*/ 2146845 w 8114665"/>
              <a:gd name="connsiteY805" fmla="*/ 186997 h 2737522"/>
              <a:gd name="connsiteX806" fmla="*/ 2034689 w 8114665"/>
              <a:gd name="connsiteY806" fmla="*/ 214440 h 2737522"/>
              <a:gd name="connsiteX807" fmla="*/ 2050688 w 8114665"/>
              <a:gd name="connsiteY807" fmla="*/ 215281 h 2737522"/>
              <a:gd name="connsiteX808" fmla="*/ 1962108 w 8114665"/>
              <a:gd name="connsiteY808" fmla="*/ 238346 h 2737522"/>
              <a:gd name="connsiteX809" fmla="*/ 1932133 w 8114665"/>
              <a:gd name="connsiteY809" fmla="*/ 255856 h 2737522"/>
              <a:gd name="connsiteX810" fmla="*/ 1979622 w 8114665"/>
              <a:gd name="connsiteY810" fmla="*/ 250300 h 2737522"/>
              <a:gd name="connsiteX811" fmla="*/ 1900642 w 8114665"/>
              <a:gd name="connsiteY811" fmla="*/ 264442 h 2737522"/>
              <a:gd name="connsiteX812" fmla="*/ 1843048 w 8114665"/>
              <a:gd name="connsiteY812" fmla="*/ 280604 h 2737522"/>
              <a:gd name="connsiteX813" fmla="*/ 1749249 w 8114665"/>
              <a:gd name="connsiteY813" fmla="*/ 315791 h 2737522"/>
              <a:gd name="connsiteX814" fmla="*/ 1802632 w 8114665"/>
              <a:gd name="connsiteY814" fmla="*/ 312087 h 2737522"/>
              <a:gd name="connsiteX815" fmla="*/ 1878413 w 8114665"/>
              <a:gd name="connsiteY815" fmla="*/ 289527 h 2737522"/>
              <a:gd name="connsiteX816" fmla="*/ 1856689 w 8114665"/>
              <a:gd name="connsiteY816" fmla="*/ 300639 h 2737522"/>
              <a:gd name="connsiteX817" fmla="*/ 1909230 w 8114665"/>
              <a:gd name="connsiteY817" fmla="*/ 283467 h 2737522"/>
              <a:gd name="connsiteX818" fmla="*/ 1986021 w 8114665"/>
              <a:gd name="connsiteY818" fmla="*/ 257202 h 2737522"/>
              <a:gd name="connsiteX819" fmla="*/ 2017681 w 8114665"/>
              <a:gd name="connsiteY819" fmla="*/ 246091 h 2737522"/>
              <a:gd name="connsiteX820" fmla="*/ 1936006 w 8114665"/>
              <a:gd name="connsiteY820" fmla="*/ 279594 h 2737522"/>
              <a:gd name="connsiteX821" fmla="*/ 1843890 w 8114665"/>
              <a:gd name="connsiteY821" fmla="*/ 309394 h 2737522"/>
              <a:gd name="connsiteX822" fmla="*/ 1843048 w 8114665"/>
              <a:gd name="connsiteY822" fmla="*/ 316128 h 2737522"/>
              <a:gd name="connsiteX823" fmla="*/ 1879423 w 8114665"/>
              <a:gd name="connsiteY823" fmla="*/ 317643 h 2737522"/>
              <a:gd name="connsiteX824" fmla="*/ 1887675 w 8114665"/>
              <a:gd name="connsiteY824" fmla="*/ 320842 h 2737522"/>
              <a:gd name="connsiteX825" fmla="*/ 1826040 w 8114665"/>
              <a:gd name="connsiteY825" fmla="*/ 337173 h 2737522"/>
              <a:gd name="connsiteX826" fmla="*/ 1799938 w 8114665"/>
              <a:gd name="connsiteY826" fmla="*/ 355524 h 2737522"/>
              <a:gd name="connsiteX827" fmla="*/ 1839512 w 8114665"/>
              <a:gd name="connsiteY827" fmla="*/ 349463 h 2737522"/>
              <a:gd name="connsiteX828" fmla="*/ 1884138 w 8114665"/>
              <a:gd name="connsiteY828" fmla="*/ 334984 h 2737522"/>
              <a:gd name="connsiteX829" fmla="*/ 1843048 w 8114665"/>
              <a:gd name="connsiteY829" fmla="*/ 352999 h 2737522"/>
              <a:gd name="connsiteX830" fmla="*/ 1801453 w 8114665"/>
              <a:gd name="connsiteY830" fmla="*/ 360406 h 2737522"/>
              <a:gd name="connsiteX831" fmla="*/ 1784613 w 8114665"/>
              <a:gd name="connsiteY831" fmla="*/ 370508 h 2737522"/>
              <a:gd name="connsiteX832" fmla="*/ 1781582 w 8114665"/>
              <a:gd name="connsiteY832" fmla="*/ 377747 h 2737522"/>
              <a:gd name="connsiteX833" fmla="*/ 1747901 w 8114665"/>
              <a:gd name="connsiteY833" fmla="*/ 394078 h 2737522"/>
              <a:gd name="connsiteX834" fmla="*/ 1788318 w 8114665"/>
              <a:gd name="connsiteY834" fmla="*/ 386334 h 2737522"/>
              <a:gd name="connsiteX835" fmla="*/ 1851805 w 8114665"/>
              <a:gd name="connsiteY835" fmla="*/ 368488 h 2737522"/>
              <a:gd name="connsiteX836" fmla="*/ 1891548 w 8114665"/>
              <a:gd name="connsiteY836" fmla="*/ 354851 h 2737522"/>
              <a:gd name="connsiteX837" fmla="*/ 1907378 w 8114665"/>
              <a:gd name="connsiteY837" fmla="*/ 355187 h 2737522"/>
              <a:gd name="connsiteX838" fmla="*/ 1946784 w 8114665"/>
              <a:gd name="connsiteY838" fmla="*/ 342729 h 2737522"/>
              <a:gd name="connsiteX839" fmla="*/ 1968676 w 8114665"/>
              <a:gd name="connsiteY839" fmla="*/ 326061 h 2737522"/>
              <a:gd name="connsiteX840" fmla="*/ 1948636 w 8114665"/>
              <a:gd name="connsiteY840" fmla="*/ 327576 h 2737522"/>
              <a:gd name="connsiteX841" fmla="*/ 1973896 w 8114665"/>
              <a:gd name="connsiteY841" fmla="*/ 307710 h 2737522"/>
              <a:gd name="connsiteX842" fmla="*/ 2033847 w 8114665"/>
              <a:gd name="connsiteY842" fmla="*/ 284982 h 2737522"/>
              <a:gd name="connsiteX843" fmla="*/ 2039573 w 8114665"/>
              <a:gd name="connsiteY843" fmla="*/ 269829 h 2737522"/>
              <a:gd name="connsiteX844" fmla="*/ 2077632 w 8114665"/>
              <a:gd name="connsiteY844" fmla="*/ 258213 h 2737522"/>
              <a:gd name="connsiteX845" fmla="*/ 2130678 w 8114665"/>
              <a:gd name="connsiteY845" fmla="*/ 237505 h 2737522"/>
              <a:gd name="connsiteX846" fmla="*/ 2121585 w 8114665"/>
              <a:gd name="connsiteY846" fmla="*/ 235148 h 2737522"/>
              <a:gd name="connsiteX847" fmla="*/ 2192482 w 8114665"/>
              <a:gd name="connsiteY847" fmla="*/ 210399 h 2737522"/>
              <a:gd name="connsiteX848" fmla="*/ 2270620 w 8114665"/>
              <a:gd name="connsiteY848" fmla="*/ 179926 h 2737522"/>
              <a:gd name="connsiteX849" fmla="*/ 2249738 w 8114665"/>
              <a:gd name="connsiteY849" fmla="*/ 184135 h 2737522"/>
              <a:gd name="connsiteX850" fmla="*/ 2196860 w 8114665"/>
              <a:gd name="connsiteY850" fmla="*/ 194068 h 2737522"/>
              <a:gd name="connsiteX851" fmla="*/ 2309521 w 8114665"/>
              <a:gd name="connsiteY851" fmla="*/ 163259 h 2737522"/>
              <a:gd name="connsiteX852" fmla="*/ 2337812 w 8114665"/>
              <a:gd name="connsiteY852" fmla="*/ 152989 h 2737522"/>
              <a:gd name="connsiteX853" fmla="*/ 1842375 w 8114665"/>
              <a:gd name="connsiteY853" fmla="*/ 413608 h 2737522"/>
              <a:gd name="connsiteX854" fmla="*/ 1732577 w 8114665"/>
              <a:gd name="connsiteY854" fmla="*/ 450142 h 2737522"/>
              <a:gd name="connsiteX855" fmla="*/ 1679867 w 8114665"/>
              <a:gd name="connsiteY855" fmla="*/ 503511 h 2737522"/>
              <a:gd name="connsiteX856" fmla="*/ 1753795 w 8114665"/>
              <a:gd name="connsiteY856" fmla="*/ 493746 h 2737522"/>
              <a:gd name="connsiteX857" fmla="*/ 1831934 w 8114665"/>
              <a:gd name="connsiteY857" fmla="*/ 470681 h 2737522"/>
              <a:gd name="connsiteX858" fmla="*/ 1863425 w 8114665"/>
              <a:gd name="connsiteY858" fmla="*/ 458728 h 2737522"/>
              <a:gd name="connsiteX859" fmla="*/ 1899968 w 8114665"/>
              <a:gd name="connsiteY859" fmla="*/ 444922 h 2737522"/>
              <a:gd name="connsiteX860" fmla="*/ 1924218 w 8114665"/>
              <a:gd name="connsiteY860" fmla="*/ 444754 h 2737522"/>
              <a:gd name="connsiteX861" fmla="*/ 1974738 w 8114665"/>
              <a:gd name="connsiteY861" fmla="*/ 452162 h 2737522"/>
              <a:gd name="connsiteX862" fmla="*/ 2021049 w 8114665"/>
              <a:gd name="connsiteY862" fmla="*/ 459738 h 2737522"/>
              <a:gd name="connsiteX863" fmla="*/ 1949983 w 8114665"/>
              <a:gd name="connsiteY863" fmla="*/ 503511 h 2737522"/>
              <a:gd name="connsiteX864" fmla="*/ 1875045 w 8114665"/>
              <a:gd name="connsiteY864" fmla="*/ 529607 h 2737522"/>
              <a:gd name="connsiteX865" fmla="*/ 1902663 w 8114665"/>
              <a:gd name="connsiteY865" fmla="*/ 529607 h 2737522"/>
              <a:gd name="connsiteX866" fmla="*/ 1981306 w 8114665"/>
              <a:gd name="connsiteY866" fmla="*/ 507047 h 2737522"/>
              <a:gd name="connsiteX867" fmla="*/ 2019196 w 8114665"/>
              <a:gd name="connsiteY867" fmla="*/ 506205 h 2737522"/>
              <a:gd name="connsiteX868" fmla="*/ 1997136 w 8114665"/>
              <a:gd name="connsiteY868" fmla="*/ 515970 h 2737522"/>
              <a:gd name="connsiteX869" fmla="*/ 2046983 w 8114665"/>
              <a:gd name="connsiteY869" fmla="*/ 511256 h 2737522"/>
              <a:gd name="connsiteX870" fmla="*/ 2109797 w 8114665"/>
              <a:gd name="connsiteY870" fmla="*/ 498460 h 2737522"/>
              <a:gd name="connsiteX871" fmla="*/ 2071233 w 8114665"/>
              <a:gd name="connsiteY871" fmla="*/ 492399 h 2737522"/>
              <a:gd name="connsiteX872" fmla="*/ 2088578 w 8114665"/>
              <a:gd name="connsiteY872" fmla="*/ 489201 h 2737522"/>
              <a:gd name="connsiteX873" fmla="*/ 2128489 w 8114665"/>
              <a:gd name="connsiteY873" fmla="*/ 488359 h 2737522"/>
              <a:gd name="connsiteX874" fmla="*/ 2150213 w 8114665"/>
              <a:gd name="connsiteY874" fmla="*/ 473880 h 2737522"/>
              <a:gd name="connsiteX875" fmla="*/ 2122932 w 8114665"/>
              <a:gd name="connsiteY875" fmla="*/ 464789 h 2737522"/>
              <a:gd name="connsiteX876" fmla="*/ 2086389 w 8114665"/>
              <a:gd name="connsiteY876" fmla="*/ 456539 h 2737522"/>
              <a:gd name="connsiteX877" fmla="*/ 2114343 w 8114665"/>
              <a:gd name="connsiteY877" fmla="*/ 440713 h 2737522"/>
              <a:gd name="connsiteX878" fmla="*/ 2154928 w 8114665"/>
              <a:gd name="connsiteY878" fmla="*/ 442734 h 2737522"/>
              <a:gd name="connsiteX879" fmla="*/ 2191471 w 8114665"/>
              <a:gd name="connsiteY879" fmla="*/ 442565 h 2737522"/>
              <a:gd name="connsiteX880" fmla="*/ 2225489 w 8114665"/>
              <a:gd name="connsiteY880" fmla="*/ 408725 h 2737522"/>
              <a:gd name="connsiteX881" fmla="*/ 2165875 w 8114665"/>
              <a:gd name="connsiteY881" fmla="*/ 414449 h 2737522"/>
              <a:gd name="connsiteX882" fmla="*/ 2089083 w 8114665"/>
              <a:gd name="connsiteY882" fmla="*/ 421352 h 2737522"/>
              <a:gd name="connsiteX883" fmla="*/ 2127647 w 8114665"/>
              <a:gd name="connsiteY883" fmla="*/ 405695 h 2737522"/>
              <a:gd name="connsiteX884" fmla="*/ 2119564 w 8114665"/>
              <a:gd name="connsiteY884" fmla="*/ 390543 h 2737522"/>
              <a:gd name="connsiteX885" fmla="*/ 2037047 w 8114665"/>
              <a:gd name="connsiteY885" fmla="*/ 392563 h 2737522"/>
              <a:gd name="connsiteX886" fmla="*/ 1983327 w 8114665"/>
              <a:gd name="connsiteY886" fmla="*/ 391721 h 2737522"/>
              <a:gd name="connsiteX887" fmla="*/ 1893737 w 8114665"/>
              <a:gd name="connsiteY887" fmla="*/ 420005 h 2737522"/>
              <a:gd name="connsiteX888" fmla="*/ 1867972 w 8114665"/>
              <a:gd name="connsiteY888" fmla="*/ 421352 h 2737522"/>
              <a:gd name="connsiteX889" fmla="*/ 1842375 w 8114665"/>
              <a:gd name="connsiteY889" fmla="*/ 413608 h 2737522"/>
              <a:gd name="connsiteX890" fmla="*/ 1877065 w 8114665"/>
              <a:gd name="connsiteY890" fmla="*/ 404516 h 2737522"/>
              <a:gd name="connsiteX891" fmla="*/ 1907041 w 8114665"/>
              <a:gd name="connsiteY891" fmla="*/ 408725 h 2737522"/>
              <a:gd name="connsiteX892" fmla="*/ 1960087 w 8114665"/>
              <a:gd name="connsiteY892" fmla="*/ 391216 h 2737522"/>
              <a:gd name="connsiteX893" fmla="*/ 1877065 w 8114665"/>
              <a:gd name="connsiteY893" fmla="*/ 404516 h 2737522"/>
              <a:gd name="connsiteX894" fmla="*/ 1727356 w 8114665"/>
              <a:gd name="connsiteY894" fmla="*/ 561763 h 2737522"/>
              <a:gd name="connsiteX895" fmla="*/ 1706643 w 8114665"/>
              <a:gd name="connsiteY895" fmla="*/ 582976 h 2737522"/>
              <a:gd name="connsiteX896" fmla="*/ 1695360 w 8114665"/>
              <a:gd name="connsiteY896" fmla="*/ 595267 h 2737522"/>
              <a:gd name="connsiteX897" fmla="*/ 1711190 w 8114665"/>
              <a:gd name="connsiteY897" fmla="*/ 594762 h 2737522"/>
              <a:gd name="connsiteX898" fmla="*/ 1730725 w 8114665"/>
              <a:gd name="connsiteY898" fmla="*/ 589711 h 2737522"/>
              <a:gd name="connsiteX899" fmla="*/ 1786129 w 8114665"/>
              <a:gd name="connsiteY899" fmla="*/ 568834 h 2737522"/>
              <a:gd name="connsiteX900" fmla="*/ 1816778 w 8114665"/>
              <a:gd name="connsiteY900" fmla="*/ 559238 h 2737522"/>
              <a:gd name="connsiteX901" fmla="*/ 1790507 w 8114665"/>
              <a:gd name="connsiteY901" fmla="*/ 556881 h 2737522"/>
              <a:gd name="connsiteX902" fmla="*/ 1752448 w 8114665"/>
              <a:gd name="connsiteY902" fmla="*/ 558228 h 2737522"/>
              <a:gd name="connsiteX903" fmla="*/ 1727356 w 8114665"/>
              <a:gd name="connsiteY903" fmla="*/ 561763 h 2737522"/>
              <a:gd name="connsiteX904" fmla="*/ 1645682 w 8114665"/>
              <a:gd name="connsiteY904" fmla="*/ 1109097 h 2737522"/>
              <a:gd name="connsiteX905" fmla="*/ 1592972 w 8114665"/>
              <a:gd name="connsiteY905" fmla="*/ 1106403 h 2737522"/>
              <a:gd name="connsiteX906" fmla="*/ 1516686 w 8114665"/>
              <a:gd name="connsiteY906" fmla="*/ 1137550 h 2737522"/>
              <a:gd name="connsiteX907" fmla="*/ 1552219 w 8114665"/>
              <a:gd name="connsiteY907" fmla="*/ 1125596 h 2737522"/>
              <a:gd name="connsiteX908" fmla="*/ 1590951 w 8114665"/>
              <a:gd name="connsiteY908" fmla="*/ 1113643 h 2737522"/>
              <a:gd name="connsiteX909" fmla="*/ 1580173 w 8114665"/>
              <a:gd name="connsiteY909" fmla="*/ 1118020 h 2737522"/>
              <a:gd name="connsiteX910" fmla="*/ 1596172 w 8114665"/>
              <a:gd name="connsiteY910" fmla="*/ 1120714 h 2737522"/>
              <a:gd name="connsiteX911" fmla="*/ 1623789 w 8114665"/>
              <a:gd name="connsiteY911" fmla="*/ 1121556 h 2737522"/>
              <a:gd name="connsiteX912" fmla="*/ 1627157 w 8114665"/>
              <a:gd name="connsiteY912" fmla="*/ 1130815 h 2737522"/>
              <a:gd name="connsiteX913" fmla="*/ 1621937 w 8114665"/>
              <a:gd name="connsiteY913" fmla="*/ 1139401 h 2737522"/>
              <a:gd name="connsiteX914" fmla="*/ 1621432 w 8114665"/>
              <a:gd name="connsiteY914" fmla="*/ 1142937 h 2737522"/>
              <a:gd name="connsiteX915" fmla="*/ 1661680 w 8114665"/>
              <a:gd name="connsiteY915" fmla="*/ 1136034 h 2737522"/>
              <a:gd name="connsiteX916" fmla="*/ 1677004 w 8114665"/>
              <a:gd name="connsiteY916" fmla="*/ 1125428 h 2737522"/>
              <a:gd name="connsiteX917" fmla="*/ 1645682 w 8114665"/>
              <a:gd name="connsiteY917" fmla="*/ 1109097 h 2737522"/>
              <a:gd name="connsiteX918" fmla="*/ 1695529 w 8114665"/>
              <a:gd name="connsiteY918" fmla="*/ 1133509 h 2737522"/>
              <a:gd name="connsiteX919" fmla="*/ 1697718 w 8114665"/>
              <a:gd name="connsiteY919" fmla="*/ 1146641 h 2737522"/>
              <a:gd name="connsiteX920" fmla="*/ 1662522 w 8114665"/>
              <a:gd name="connsiteY920" fmla="*/ 1155901 h 2737522"/>
              <a:gd name="connsiteX921" fmla="*/ 1661848 w 8114665"/>
              <a:gd name="connsiteY921" fmla="*/ 1159436 h 2737522"/>
              <a:gd name="connsiteX922" fmla="*/ 1689803 w 8114665"/>
              <a:gd name="connsiteY922" fmla="*/ 1160446 h 2737522"/>
              <a:gd name="connsiteX923" fmla="*/ 1717589 w 8114665"/>
              <a:gd name="connsiteY923" fmla="*/ 1148661 h 2737522"/>
              <a:gd name="connsiteX924" fmla="*/ 1760026 w 8114665"/>
              <a:gd name="connsiteY924" fmla="*/ 1137550 h 2737522"/>
              <a:gd name="connsiteX925" fmla="*/ 1797580 w 8114665"/>
              <a:gd name="connsiteY925" fmla="*/ 1124418 h 2737522"/>
              <a:gd name="connsiteX926" fmla="*/ 1786971 w 8114665"/>
              <a:gd name="connsiteY926" fmla="*/ 1114821 h 2737522"/>
              <a:gd name="connsiteX927" fmla="*/ 1695529 w 8114665"/>
              <a:gd name="connsiteY927" fmla="*/ 1133509 h 2737522"/>
              <a:gd name="connsiteX928" fmla="*/ 1594319 w 8114665"/>
              <a:gd name="connsiteY928" fmla="*/ 1170043 h 2737522"/>
              <a:gd name="connsiteX929" fmla="*/ 1565354 w 8114665"/>
              <a:gd name="connsiteY929" fmla="*/ 1177787 h 2737522"/>
              <a:gd name="connsiteX930" fmla="*/ 1579331 w 8114665"/>
              <a:gd name="connsiteY930" fmla="*/ 1179808 h 2737522"/>
              <a:gd name="connsiteX931" fmla="*/ 1594319 w 8114665"/>
              <a:gd name="connsiteY931" fmla="*/ 1170043 h 2737522"/>
              <a:gd name="connsiteX932" fmla="*/ 1839849 w 8114665"/>
              <a:gd name="connsiteY932" fmla="*/ 1121556 h 2737522"/>
              <a:gd name="connsiteX933" fmla="*/ 1829745 w 8114665"/>
              <a:gd name="connsiteY933" fmla="*/ 1131152 h 2737522"/>
              <a:gd name="connsiteX934" fmla="*/ 1868140 w 8114665"/>
              <a:gd name="connsiteY934" fmla="*/ 1122229 h 2737522"/>
              <a:gd name="connsiteX935" fmla="*/ 1839849 w 8114665"/>
              <a:gd name="connsiteY935" fmla="*/ 1121556 h 2737522"/>
              <a:gd name="connsiteX936" fmla="*/ 1943416 w 8114665"/>
              <a:gd name="connsiteY936" fmla="*/ 467651 h 2737522"/>
              <a:gd name="connsiteX937" fmla="*/ 1926576 w 8114665"/>
              <a:gd name="connsiteY937" fmla="*/ 481961 h 2737522"/>
              <a:gd name="connsiteX938" fmla="*/ 1952678 w 8114665"/>
              <a:gd name="connsiteY938" fmla="*/ 480783 h 2737522"/>
              <a:gd name="connsiteX939" fmla="*/ 1943416 w 8114665"/>
              <a:gd name="connsiteY939" fmla="*/ 467651 h 2737522"/>
              <a:gd name="connsiteX940" fmla="*/ 1775351 w 8114665"/>
              <a:gd name="connsiteY940" fmla="*/ 581125 h 2737522"/>
              <a:gd name="connsiteX941" fmla="*/ 1742344 w 8114665"/>
              <a:gd name="connsiteY941" fmla="*/ 596950 h 2737522"/>
              <a:gd name="connsiteX942" fmla="*/ 1769962 w 8114665"/>
              <a:gd name="connsiteY942" fmla="*/ 590216 h 2737522"/>
              <a:gd name="connsiteX943" fmla="*/ 1775351 w 8114665"/>
              <a:gd name="connsiteY943" fmla="*/ 581125 h 2737522"/>
              <a:gd name="connsiteX944" fmla="*/ 1824693 w 8114665"/>
              <a:gd name="connsiteY944" fmla="*/ 574559 h 2737522"/>
              <a:gd name="connsiteX945" fmla="*/ 1821325 w 8114665"/>
              <a:gd name="connsiteY945" fmla="*/ 582303 h 2737522"/>
              <a:gd name="connsiteX946" fmla="*/ 1845069 w 8114665"/>
              <a:gd name="connsiteY946" fmla="*/ 571023 h 2737522"/>
              <a:gd name="connsiteX947" fmla="*/ 1824693 w 8114665"/>
              <a:gd name="connsiteY947" fmla="*/ 574559 h 2737522"/>
              <a:gd name="connsiteX948" fmla="*/ 1673468 w 8114665"/>
              <a:gd name="connsiteY948" fmla="*/ 403001 h 2737522"/>
              <a:gd name="connsiteX949" fmla="*/ 1634062 w 8114665"/>
              <a:gd name="connsiteY949" fmla="*/ 417312 h 2737522"/>
              <a:gd name="connsiteX950" fmla="*/ 1698560 w 8114665"/>
              <a:gd name="connsiteY950" fmla="*/ 399297 h 2737522"/>
              <a:gd name="connsiteX951" fmla="*/ 1736282 w 8114665"/>
              <a:gd name="connsiteY951" fmla="*/ 382966 h 2737522"/>
              <a:gd name="connsiteX952" fmla="*/ 1673468 w 8114665"/>
              <a:gd name="connsiteY952" fmla="*/ 403001 h 2737522"/>
              <a:gd name="connsiteX953" fmla="*/ 1556766 w 8114665"/>
              <a:gd name="connsiteY953" fmla="*/ 400476 h 2737522"/>
              <a:gd name="connsiteX954" fmla="*/ 1561818 w 8114665"/>
              <a:gd name="connsiteY954" fmla="*/ 406032 h 2737522"/>
              <a:gd name="connsiteX955" fmla="*/ 1589436 w 8114665"/>
              <a:gd name="connsiteY955" fmla="*/ 392900 h 2737522"/>
              <a:gd name="connsiteX956" fmla="*/ 1556766 w 8114665"/>
              <a:gd name="connsiteY956" fmla="*/ 400476 h 2737522"/>
              <a:gd name="connsiteX957" fmla="*/ 3141930 w 8114665"/>
              <a:gd name="connsiteY957" fmla="*/ 258044 h 2737522"/>
              <a:gd name="connsiteX958" fmla="*/ 3094273 w 8114665"/>
              <a:gd name="connsiteY958" fmla="*/ 269324 h 2737522"/>
              <a:gd name="connsiteX959" fmla="*/ 3069012 w 8114665"/>
              <a:gd name="connsiteY959" fmla="*/ 275217 h 2737522"/>
              <a:gd name="connsiteX960" fmla="*/ 3045268 w 8114665"/>
              <a:gd name="connsiteY960" fmla="*/ 290201 h 2737522"/>
              <a:gd name="connsiteX961" fmla="*/ 3032974 w 8114665"/>
              <a:gd name="connsiteY961" fmla="*/ 283972 h 2737522"/>
              <a:gd name="connsiteX962" fmla="*/ 3023376 w 8114665"/>
              <a:gd name="connsiteY962" fmla="*/ 276396 h 2737522"/>
              <a:gd name="connsiteX963" fmla="*/ 2981949 w 8114665"/>
              <a:gd name="connsiteY963" fmla="*/ 279258 h 2737522"/>
              <a:gd name="connsiteX964" fmla="*/ 2992221 w 8114665"/>
              <a:gd name="connsiteY964" fmla="*/ 283803 h 2737522"/>
              <a:gd name="connsiteX965" fmla="*/ 2961235 w 8114665"/>
              <a:gd name="connsiteY965" fmla="*/ 294578 h 2737522"/>
              <a:gd name="connsiteX966" fmla="*/ 2984812 w 8114665"/>
              <a:gd name="connsiteY966" fmla="*/ 291548 h 2737522"/>
              <a:gd name="connsiteX967" fmla="*/ 3007883 w 8114665"/>
              <a:gd name="connsiteY967" fmla="*/ 293905 h 2737522"/>
              <a:gd name="connsiteX968" fmla="*/ 2996431 w 8114665"/>
              <a:gd name="connsiteY968" fmla="*/ 301649 h 2737522"/>
              <a:gd name="connsiteX969" fmla="*/ 3021692 w 8114665"/>
              <a:gd name="connsiteY969" fmla="*/ 299966 h 2737522"/>
              <a:gd name="connsiteX970" fmla="*/ 3027922 w 8114665"/>
              <a:gd name="connsiteY970" fmla="*/ 305185 h 2737522"/>
              <a:gd name="connsiteX971" fmla="*/ 3071539 w 8114665"/>
              <a:gd name="connsiteY971" fmla="*/ 299966 h 2737522"/>
              <a:gd name="connsiteX972" fmla="*/ 3120375 w 8114665"/>
              <a:gd name="connsiteY972" fmla="*/ 295420 h 2737522"/>
              <a:gd name="connsiteX973" fmla="*/ 3185210 w 8114665"/>
              <a:gd name="connsiteY973" fmla="*/ 280268 h 2737522"/>
              <a:gd name="connsiteX974" fmla="*/ 3224784 w 8114665"/>
              <a:gd name="connsiteY974" fmla="*/ 268314 h 2737522"/>
              <a:gd name="connsiteX975" fmla="*/ 3238761 w 8114665"/>
              <a:gd name="connsiteY975" fmla="*/ 258213 h 2737522"/>
              <a:gd name="connsiteX976" fmla="*/ 3246171 w 8114665"/>
              <a:gd name="connsiteY976" fmla="*/ 252657 h 2737522"/>
              <a:gd name="connsiteX977" fmla="*/ 3209460 w 8114665"/>
              <a:gd name="connsiteY977" fmla="*/ 251478 h 2737522"/>
              <a:gd name="connsiteX978" fmla="*/ 3189925 w 8114665"/>
              <a:gd name="connsiteY978" fmla="*/ 248616 h 2737522"/>
              <a:gd name="connsiteX979" fmla="*/ 3141930 w 8114665"/>
              <a:gd name="connsiteY979" fmla="*/ 258044 h 2737522"/>
              <a:gd name="connsiteX980" fmla="*/ 5459642 w 8114665"/>
              <a:gd name="connsiteY980" fmla="*/ 979124 h 2737522"/>
              <a:gd name="connsiteX981" fmla="*/ 5459474 w 8114665"/>
              <a:gd name="connsiteY981" fmla="*/ 989226 h 2737522"/>
              <a:gd name="connsiteX982" fmla="*/ 5464694 w 8114665"/>
              <a:gd name="connsiteY982" fmla="*/ 1006230 h 2737522"/>
              <a:gd name="connsiteX983" fmla="*/ 5476483 w 8114665"/>
              <a:gd name="connsiteY983" fmla="*/ 1018520 h 2737522"/>
              <a:gd name="connsiteX984" fmla="*/ 5498543 w 8114665"/>
              <a:gd name="connsiteY984" fmla="*/ 1022729 h 2737522"/>
              <a:gd name="connsiteX985" fmla="*/ 5509658 w 8114665"/>
              <a:gd name="connsiteY985" fmla="*/ 1012627 h 2737522"/>
              <a:gd name="connsiteX986" fmla="*/ 5481366 w 8114665"/>
              <a:gd name="connsiteY986" fmla="*/ 988889 h 2737522"/>
              <a:gd name="connsiteX987" fmla="*/ 5459642 w 8114665"/>
              <a:gd name="connsiteY987" fmla="*/ 979124 h 2737522"/>
              <a:gd name="connsiteX988" fmla="*/ 5448528 w 8114665"/>
              <a:gd name="connsiteY988" fmla="*/ 970201 h 2737522"/>
              <a:gd name="connsiteX989" fmla="*/ 5454759 w 8114665"/>
              <a:gd name="connsiteY989" fmla="*/ 974578 h 2737522"/>
              <a:gd name="connsiteX990" fmla="*/ 5455769 w 8114665"/>
              <a:gd name="connsiteY990" fmla="*/ 972895 h 2737522"/>
              <a:gd name="connsiteX991" fmla="*/ 5452064 w 8114665"/>
              <a:gd name="connsiteY991" fmla="*/ 970033 h 2737522"/>
              <a:gd name="connsiteX992" fmla="*/ 5448359 w 8114665"/>
              <a:gd name="connsiteY992" fmla="*/ 970538 h 2737522"/>
              <a:gd name="connsiteX993" fmla="*/ 6617909 w 8114665"/>
              <a:gd name="connsiteY993" fmla="*/ 1622086 h 2737522"/>
              <a:gd name="connsiteX994" fmla="*/ 6617067 w 8114665"/>
              <a:gd name="connsiteY994" fmla="*/ 1622422 h 2737522"/>
              <a:gd name="connsiteX995" fmla="*/ 6551222 w 8114665"/>
              <a:gd name="connsiteY995" fmla="*/ 1612658 h 2737522"/>
              <a:gd name="connsiteX996" fmla="*/ 6465842 w 8114665"/>
              <a:gd name="connsiteY996" fmla="*/ 1617035 h 2737522"/>
              <a:gd name="connsiteX997" fmla="*/ 6465000 w 8114665"/>
              <a:gd name="connsiteY997" fmla="*/ 1625284 h 2737522"/>
              <a:gd name="connsiteX998" fmla="*/ 6450686 w 8114665"/>
              <a:gd name="connsiteY998" fmla="*/ 1614004 h 2737522"/>
              <a:gd name="connsiteX999" fmla="*/ 6451528 w 8114665"/>
              <a:gd name="connsiteY999" fmla="*/ 1634207 h 2737522"/>
              <a:gd name="connsiteX1000" fmla="*/ 6472073 w 8114665"/>
              <a:gd name="connsiteY1000" fmla="*/ 1668552 h 2737522"/>
              <a:gd name="connsiteX1001" fmla="*/ 6475273 w 8114665"/>
              <a:gd name="connsiteY1001" fmla="*/ 1697847 h 2737522"/>
              <a:gd name="connsiteX1002" fmla="*/ 6521752 w 8114665"/>
              <a:gd name="connsiteY1002" fmla="*/ 1749365 h 2737522"/>
              <a:gd name="connsiteX1003" fmla="*/ 6546843 w 8114665"/>
              <a:gd name="connsiteY1003" fmla="*/ 1784720 h 2737522"/>
              <a:gd name="connsiteX1004" fmla="*/ 6565873 w 8114665"/>
              <a:gd name="connsiteY1004" fmla="*/ 1831692 h 2737522"/>
              <a:gd name="connsiteX1005" fmla="*/ 6564189 w 8114665"/>
              <a:gd name="connsiteY1005" fmla="*/ 1850212 h 2737522"/>
              <a:gd name="connsiteX1006" fmla="*/ 6639801 w 8114665"/>
              <a:gd name="connsiteY1006" fmla="*/ 1889102 h 2737522"/>
              <a:gd name="connsiteX1007" fmla="*/ 6683923 w 8114665"/>
              <a:gd name="connsiteY1007" fmla="*/ 1889102 h 2737522"/>
              <a:gd name="connsiteX1008" fmla="*/ 6734275 w 8114665"/>
              <a:gd name="connsiteY1008" fmla="*/ 1901056 h 2737522"/>
              <a:gd name="connsiteX1009" fmla="*/ 6776544 w 8114665"/>
              <a:gd name="connsiteY1009" fmla="*/ 1908463 h 2737522"/>
              <a:gd name="connsiteX1010" fmla="*/ 6794394 w 8114665"/>
              <a:gd name="connsiteY1010" fmla="*/ 1899709 h 2737522"/>
              <a:gd name="connsiteX1011" fmla="*/ 6824875 w 8114665"/>
              <a:gd name="connsiteY1011" fmla="*/ 1902066 h 2737522"/>
              <a:gd name="connsiteX1012" fmla="*/ 6866807 w 8114665"/>
              <a:gd name="connsiteY1012" fmla="*/ 1914188 h 2737522"/>
              <a:gd name="connsiteX1013" fmla="*/ 6911433 w 8114665"/>
              <a:gd name="connsiteY1013" fmla="*/ 1922437 h 2737522"/>
              <a:gd name="connsiteX1014" fmla="*/ 6992266 w 8114665"/>
              <a:gd name="connsiteY1014" fmla="*/ 1963854 h 2737522"/>
              <a:gd name="connsiteX1015" fmla="*/ 7048680 w 8114665"/>
              <a:gd name="connsiteY1015" fmla="*/ 2007122 h 2737522"/>
              <a:gd name="connsiteX1016" fmla="*/ 7072593 w 8114665"/>
              <a:gd name="connsiteY1016" fmla="*/ 2031870 h 2737522"/>
              <a:gd name="connsiteX1017" fmla="*/ 7086908 w 8114665"/>
              <a:gd name="connsiteY1017" fmla="*/ 2032375 h 2737522"/>
              <a:gd name="connsiteX1018" fmla="*/ 7117894 w 8114665"/>
              <a:gd name="connsiteY1018" fmla="*/ 2027493 h 2737522"/>
              <a:gd name="connsiteX1019" fmla="*/ 7117894 w 8114665"/>
              <a:gd name="connsiteY1019" fmla="*/ 2046012 h 2737522"/>
              <a:gd name="connsiteX1020" fmla="*/ 7117557 w 8114665"/>
              <a:gd name="connsiteY1020" fmla="*/ 2060828 h 2737522"/>
              <a:gd name="connsiteX1021" fmla="*/ 7132881 w 8114665"/>
              <a:gd name="connsiteY1021" fmla="*/ 2059313 h 2737522"/>
              <a:gd name="connsiteX1022" fmla="*/ 7148038 w 8114665"/>
              <a:gd name="connsiteY1022" fmla="*/ 2086924 h 2737522"/>
              <a:gd name="connsiteX1023" fmla="*/ 7165888 w 8114665"/>
              <a:gd name="connsiteY1023" fmla="*/ 2101739 h 2737522"/>
              <a:gd name="connsiteX1024" fmla="*/ 7196200 w 8114665"/>
              <a:gd name="connsiteY1024" fmla="*/ 2137094 h 2737522"/>
              <a:gd name="connsiteX1025" fmla="*/ 7257499 w 8114665"/>
              <a:gd name="connsiteY1025" fmla="*/ 2190632 h 2737522"/>
              <a:gd name="connsiteX1026" fmla="*/ 7302799 w 8114665"/>
              <a:gd name="connsiteY1026" fmla="*/ 2212519 h 2737522"/>
              <a:gd name="connsiteX1027" fmla="*/ 7327048 w 8114665"/>
              <a:gd name="connsiteY1027" fmla="*/ 2217065 h 2737522"/>
              <a:gd name="connsiteX1028" fmla="*/ 7363255 w 8114665"/>
              <a:gd name="connsiteY1028" fmla="*/ 2246191 h 2737522"/>
              <a:gd name="connsiteX1029" fmla="*/ 7411081 w 8114665"/>
              <a:gd name="connsiteY1029" fmla="*/ 2255787 h 2737522"/>
              <a:gd name="connsiteX1030" fmla="*/ 7438867 w 8114665"/>
              <a:gd name="connsiteY1030" fmla="*/ 2263027 h 2737522"/>
              <a:gd name="connsiteX1031" fmla="*/ 7448297 w 8114665"/>
              <a:gd name="connsiteY1031" fmla="*/ 2238110 h 2737522"/>
              <a:gd name="connsiteX1032" fmla="*/ 7449308 w 8114665"/>
              <a:gd name="connsiteY1032" fmla="*/ 2200061 h 2737522"/>
              <a:gd name="connsiteX1033" fmla="*/ 7464464 w 8114665"/>
              <a:gd name="connsiteY1033" fmla="*/ 2174638 h 2737522"/>
              <a:gd name="connsiteX1034" fmla="*/ 7456549 w 8114665"/>
              <a:gd name="connsiteY1034" fmla="*/ 2104265 h 2737522"/>
              <a:gd name="connsiteX1035" fmla="*/ 7436846 w 8114665"/>
              <a:gd name="connsiteY1035" fmla="*/ 2066047 h 2737522"/>
              <a:gd name="connsiteX1036" fmla="*/ 7399124 w 8114665"/>
              <a:gd name="connsiteY1036" fmla="*/ 2019412 h 2737522"/>
              <a:gd name="connsiteX1037" fmla="*/ 7356518 w 8114665"/>
              <a:gd name="connsiteY1037" fmla="*/ 1979848 h 2737522"/>
              <a:gd name="connsiteX1038" fmla="*/ 7339847 w 8114665"/>
              <a:gd name="connsiteY1038" fmla="*/ 1956109 h 2737522"/>
              <a:gd name="connsiteX1039" fmla="*/ 7311219 w 8114665"/>
              <a:gd name="connsiteY1039" fmla="*/ 1936916 h 2737522"/>
              <a:gd name="connsiteX1040" fmla="*/ 7284442 w 8114665"/>
              <a:gd name="connsiteY1040" fmla="*/ 1905433 h 2737522"/>
              <a:gd name="connsiteX1041" fmla="*/ 7233754 w 8114665"/>
              <a:gd name="connsiteY1041" fmla="*/ 1869909 h 2737522"/>
              <a:gd name="connsiteX1042" fmla="*/ 7214724 w 8114665"/>
              <a:gd name="connsiteY1042" fmla="*/ 1844319 h 2737522"/>
              <a:gd name="connsiteX1043" fmla="*/ 7186433 w 8114665"/>
              <a:gd name="connsiteY1043" fmla="*/ 1807112 h 2737522"/>
              <a:gd name="connsiteX1044" fmla="*/ 7172793 w 8114665"/>
              <a:gd name="connsiteY1044" fmla="*/ 1787750 h 2737522"/>
              <a:gd name="connsiteX1045" fmla="*/ 7150732 w 8114665"/>
              <a:gd name="connsiteY1045" fmla="*/ 1761992 h 2737522"/>
              <a:gd name="connsiteX1046" fmla="*/ 7117220 w 8114665"/>
              <a:gd name="connsiteY1046" fmla="*/ 1735559 h 2737522"/>
              <a:gd name="connsiteX1047" fmla="*/ 7076972 w 8114665"/>
              <a:gd name="connsiteY1047" fmla="*/ 1687745 h 2737522"/>
              <a:gd name="connsiteX1048" fmla="*/ 7064847 w 8114665"/>
              <a:gd name="connsiteY1048" fmla="*/ 1687745 h 2737522"/>
              <a:gd name="connsiteX1049" fmla="*/ 7063500 w 8114665"/>
              <a:gd name="connsiteY1049" fmla="*/ 1710810 h 2737522"/>
              <a:gd name="connsiteX1050" fmla="*/ 7084718 w 8114665"/>
              <a:gd name="connsiteY1050" fmla="*/ 1747008 h 2737522"/>
              <a:gd name="connsiteX1051" fmla="*/ 7075288 w 8114665"/>
              <a:gd name="connsiteY1051" fmla="*/ 1775629 h 2737522"/>
              <a:gd name="connsiteX1052" fmla="*/ 7048344 w 8114665"/>
              <a:gd name="connsiteY1052" fmla="*/ 1762833 h 2737522"/>
              <a:gd name="connsiteX1053" fmla="*/ 7013316 w 8114665"/>
              <a:gd name="connsiteY1053" fmla="*/ 1734044 h 2737522"/>
              <a:gd name="connsiteX1054" fmla="*/ 6939388 w 8114665"/>
              <a:gd name="connsiteY1054" fmla="*/ 1686735 h 2737522"/>
              <a:gd name="connsiteX1055" fmla="*/ 6931809 w 8114665"/>
              <a:gd name="connsiteY1055" fmla="*/ 1668384 h 2737522"/>
              <a:gd name="connsiteX1056" fmla="*/ 6944945 w 8114665"/>
              <a:gd name="connsiteY1056" fmla="*/ 1655084 h 2737522"/>
              <a:gd name="connsiteX1057" fmla="*/ 6933325 w 8114665"/>
              <a:gd name="connsiteY1057" fmla="*/ 1639427 h 2737522"/>
              <a:gd name="connsiteX1058" fmla="*/ 6873543 w 8114665"/>
              <a:gd name="connsiteY1058" fmla="*/ 1611142 h 2737522"/>
              <a:gd name="connsiteX1059" fmla="*/ 6840031 w 8114665"/>
              <a:gd name="connsiteY1059" fmla="*/ 1604240 h 2737522"/>
              <a:gd name="connsiteX1060" fmla="*/ 6839357 w 8114665"/>
              <a:gd name="connsiteY1060" fmla="*/ 1611816 h 2737522"/>
              <a:gd name="connsiteX1061" fmla="*/ 6793720 w 8114665"/>
              <a:gd name="connsiteY1061" fmla="*/ 1596327 h 2737522"/>
              <a:gd name="connsiteX1062" fmla="*/ 6786984 w 8114665"/>
              <a:gd name="connsiteY1062" fmla="*/ 1612994 h 2737522"/>
              <a:gd name="connsiteX1063" fmla="*/ 6785637 w 8114665"/>
              <a:gd name="connsiteY1063" fmla="*/ 1624274 h 2737522"/>
              <a:gd name="connsiteX1064" fmla="*/ 6726696 w 8114665"/>
              <a:gd name="connsiteY1064" fmla="*/ 1590602 h 2737522"/>
              <a:gd name="connsiteX1065" fmla="*/ 6697900 w 8114665"/>
              <a:gd name="connsiteY1065" fmla="*/ 1584205 h 2737522"/>
              <a:gd name="connsiteX1066" fmla="*/ 6636601 w 8114665"/>
              <a:gd name="connsiteY1066" fmla="*/ 1595317 h 2737522"/>
              <a:gd name="connsiteX1067" fmla="*/ 6617909 w 8114665"/>
              <a:gd name="connsiteY1067" fmla="*/ 1622086 h 2737522"/>
              <a:gd name="connsiteX1068" fmla="*/ 5854039 w 8114665"/>
              <a:gd name="connsiteY1068" fmla="*/ 1100847 h 2737522"/>
              <a:gd name="connsiteX1069" fmla="*/ 5853028 w 8114665"/>
              <a:gd name="connsiteY1069" fmla="*/ 1105898 h 2737522"/>
              <a:gd name="connsiteX1070" fmla="*/ 5886036 w 8114665"/>
              <a:gd name="connsiteY1070" fmla="*/ 1127280 h 2737522"/>
              <a:gd name="connsiteX1071" fmla="*/ 5913485 w 8114665"/>
              <a:gd name="connsiteY1071" fmla="*/ 1139907 h 2737522"/>
              <a:gd name="connsiteX1072" fmla="*/ 5933862 w 8114665"/>
              <a:gd name="connsiteY1072" fmla="*/ 1158426 h 2737522"/>
              <a:gd name="connsiteX1073" fmla="*/ 5956259 w 8114665"/>
              <a:gd name="connsiteY1073" fmla="*/ 1172400 h 2737522"/>
              <a:gd name="connsiteX1074" fmla="*/ 5977478 w 8114665"/>
              <a:gd name="connsiteY1074" fmla="*/ 1191256 h 2737522"/>
              <a:gd name="connsiteX1075" fmla="*/ 5998864 w 8114665"/>
              <a:gd name="connsiteY1075" fmla="*/ 1208260 h 2737522"/>
              <a:gd name="connsiteX1076" fmla="*/ 6028167 w 8114665"/>
              <a:gd name="connsiteY1076" fmla="*/ 1236713 h 2737522"/>
              <a:gd name="connsiteX1077" fmla="*/ 6083065 w 8114665"/>
              <a:gd name="connsiteY1077" fmla="*/ 1273415 h 2737522"/>
              <a:gd name="connsiteX1078" fmla="*/ 6131565 w 8114665"/>
              <a:gd name="connsiteY1078" fmla="*/ 1304393 h 2737522"/>
              <a:gd name="connsiteX1079" fmla="*/ 6151941 w 8114665"/>
              <a:gd name="connsiteY1079" fmla="*/ 1308770 h 2737522"/>
              <a:gd name="connsiteX1080" fmla="*/ 6158341 w 8114665"/>
              <a:gd name="connsiteY1080" fmla="*/ 1292271 h 2737522"/>
              <a:gd name="connsiteX1081" fmla="*/ 6138638 w 8114665"/>
              <a:gd name="connsiteY1081" fmla="*/ 1266512 h 2737522"/>
              <a:gd name="connsiteX1082" fmla="*/ 6113883 w 8114665"/>
              <a:gd name="connsiteY1082" fmla="*/ 1253717 h 2737522"/>
              <a:gd name="connsiteX1083" fmla="*/ 6090812 w 8114665"/>
              <a:gd name="connsiteY1083" fmla="*/ 1233682 h 2737522"/>
              <a:gd name="connsiteX1084" fmla="*/ 6078013 w 8114665"/>
              <a:gd name="connsiteY1084" fmla="*/ 1223749 h 2737522"/>
              <a:gd name="connsiteX1085" fmla="*/ 6071445 w 8114665"/>
              <a:gd name="connsiteY1085" fmla="*/ 1212301 h 2737522"/>
              <a:gd name="connsiteX1086" fmla="*/ 6050732 w 8114665"/>
              <a:gd name="connsiteY1086" fmla="*/ 1198664 h 2737522"/>
              <a:gd name="connsiteX1087" fmla="*/ 6011494 w 8114665"/>
              <a:gd name="connsiteY1087" fmla="*/ 1180481 h 2737522"/>
              <a:gd name="connsiteX1088" fmla="*/ 5957438 w 8114665"/>
              <a:gd name="connsiteY1088" fmla="*/ 1151523 h 2737522"/>
              <a:gd name="connsiteX1089" fmla="*/ 5918874 w 8114665"/>
              <a:gd name="connsiteY1089" fmla="*/ 1126775 h 2737522"/>
              <a:gd name="connsiteX1090" fmla="*/ 5854039 w 8114665"/>
              <a:gd name="connsiteY1090" fmla="*/ 1100847 h 2737522"/>
              <a:gd name="connsiteX1091" fmla="*/ 6186464 w 8114665"/>
              <a:gd name="connsiteY1091" fmla="*/ 1320555 h 2737522"/>
              <a:gd name="connsiteX1092" fmla="*/ 6163225 w 8114665"/>
              <a:gd name="connsiteY1092" fmla="*/ 1317356 h 2737522"/>
              <a:gd name="connsiteX1093" fmla="*/ 6171308 w 8114665"/>
              <a:gd name="connsiteY1093" fmla="*/ 1326448 h 2737522"/>
              <a:gd name="connsiteX1094" fmla="*/ 6182085 w 8114665"/>
              <a:gd name="connsiteY1094" fmla="*/ 1333519 h 2737522"/>
              <a:gd name="connsiteX1095" fmla="*/ 6202462 w 8114665"/>
              <a:gd name="connsiteY1095" fmla="*/ 1343620 h 2737522"/>
              <a:gd name="connsiteX1096" fmla="*/ 6251130 w 8114665"/>
              <a:gd name="connsiteY1096" fmla="*/ 1358941 h 2737522"/>
              <a:gd name="connsiteX1097" fmla="*/ 6296599 w 8114665"/>
              <a:gd name="connsiteY1097" fmla="*/ 1379649 h 2737522"/>
              <a:gd name="connsiteX1098" fmla="*/ 6369348 w 8114665"/>
              <a:gd name="connsiteY1098" fmla="*/ 1403219 h 2737522"/>
              <a:gd name="connsiteX1099" fmla="*/ 6367159 w 8114665"/>
              <a:gd name="connsiteY1099" fmla="*/ 1395475 h 2737522"/>
              <a:gd name="connsiteX1100" fmla="*/ 6334489 w 8114665"/>
              <a:gd name="connsiteY1100" fmla="*/ 1377124 h 2737522"/>
              <a:gd name="connsiteX1101" fmla="*/ 6284979 w 8114665"/>
              <a:gd name="connsiteY1101" fmla="*/ 1355406 h 2737522"/>
              <a:gd name="connsiteX1102" fmla="*/ 6264602 w 8114665"/>
              <a:gd name="connsiteY1102" fmla="*/ 1352543 h 2737522"/>
              <a:gd name="connsiteX1103" fmla="*/ 6227722 w 8114665"/>
              <a:gd name="connsiteY1103" fmla="*/ 1337896 h 2737522"/>
              <a:gd name="connsiteX1104" fmla="*/ 6198589 w 8114665"/>
              <a:gd name="connsiteY1104" fmla="*/ 1322744 h 2737522"/>
              <a:gd name="connsiteX1105" fmla="*/ 6186464 w 8114665"/>
              <a:gd name="connsiteY1105" fmla="*/ 1320555 h 2737522"/>
              <a:gd name="connsiteX1106" fmla="*/ 6438561 w 8114665"/>
              <a:gd name="connsiteY1106" fmla="*/ 1421739 h 2737522"/>
              <a:gd name="connsiteX1107" fmla="*/ 6423068 w 8114665"/>
              <a:gd name="connsiteY1107" fmla="*/ 1422244 h 2737522"/>
              <a:gd name="connsiteX1108" fmla="*/ 6450854 w 8114665"/>
              <a:gd name="connsiteY1108" fmla="*/ 1433019 h 2737522"/>
              <a:gd name="connsiteX1109" fmla="*/ 6498512 w 8114665"/>
              <a:gd name="connsiteY1109" fmla="*/ 1443457 h 2737522"/>
              <a:gd name="connsiteX1110" fmla="*/ 6482682 w 8114665"/>
              <a:gd name="connsiteY1110" fmla="*/ 1435713 h 2737522"/>
              <a:gd name="connsiteX1111" fmla="*/ 6459948 w 8114665"/>
              <a:gd name="connsiteY1111" fmla="*/ 1430157 h 2737522"/>
              <a:gd name="connsiteX1112" fmla="*/ 6438561 w 8114665"/>
              <a:gd name="connsiteY1112" fmla="*/ 1421739 h 2737522"/>
              <a:gd name="connsiteX1113" fmla="*/ 6526130 w 8114665"/>
              <a:gd name="connsiteY1113" fmla="*/ 1449855 h 2737522"/>
              <a:gd name="connsiteX1114" fmla="*/ 6526972 w 8114665"/>
              <a:gd name="connsiteY1114" fmla="*/ 1455074 h 2737522"/>
              <a:gd name="connsiteX1115" fmla="*/ 6563178 w 8114665"/>
              <a:gd name="connsiteY1115" fmla="*/ 1469048 h 2737522"/>
              <a:gd name="connsiteX1116" fmla="*/ 6590796 w 8114665"/>
              <a:gd name="connsiteY1116" fmla="*/ 1474435 h 2737522"/>
              <a:gd name="connsiteX1117" fmla="*/ 6628686 w 8114665"/>
              <a:gd name="connsiteY1117" fmla="*/ 1485547 h 2737522"/>
              <a:gd name="connsiteX1118" fmla="*/ 6642833 w 8114665"/>
              <a:gd name="connsiteY1118" fmla="*/ 1489756 h 2737522"/>
              <a:gd name="connsiteX1119" fmla="*/ 6630876 w 8114665"/>
              <a:gd name="connsiteY1119" fmla="*/ 1484200 h 2737522"/>
              <a:gd name="connsiteX1120" fmla="*/ 6604268 w 8114665"/>
              <a:gd name="connsiteY1120" fmla="*/ 1475277 h 2737522"/>
              <a:gd name="connsiteX1121" fmla="*/ 6572440 w 8114665"/>
              <a:gd name="connsiteY1121" fmla="*/ 1468374 h 2737522"/>
              <a:gd name="connsiteX1122" fmla="*/ 6547685 w 8114665"/>
              <a:gd name="connsiteY1122" fmla="*/ 1458609 h 2737522"/>
              <a:gd name="connsiteX1123" fmla="*/ 6526130 w 8114665"/>
              <a:gd name="connsiteY1123" fmla="*/ 1449855 h 2737522"/>
              <a:gd name="connsiteX1124" fmla="*/ 6625824 w 8114665"/>
              <a:gd name="connsiteY1124" fmla="*/ 1495312 h 2737522"/>
              <a:gd name="connsiteX1125" fmla="*/ 6625319 w 8114665"/>
              <a:gd name="connsiteY1125" fmla="*/ 1495312 h 2737522"/>
              <a:gd name="connsiteX1126" fmla="*/ 6618246 w 8114665"/>
              <a:gd name="connsiteY1126" fmla="*/ 1501373 h 2737522"/>
              <a:gd name="connsiteX1127" fmla="*/ 6619256 w 8114665"/>
              <a:gd name="connsiteY1127" fmla="*/ 1506592 h 2737522"/>
              <a:gd name="connsiteX1128" fmla="*/ 6646032 w 8114665"/>
              <a:gd name="connsiteY1128" fmla="*/ 1508949 h 2737522"/>
              <a:gd name="connsiteX1129" fmla="*/ 6668598 w 8114665"/>
              <a:gd name="connsiteY1129" fmla="*/ 1507939 h 2737522"/>
              <a:gd name="connsiteX1130" fmla="*/ 6692343 w 8114665"/>
              <a:gd name="connsiteY1130" fmla="*/ 1506592 h 2737522"/>
              <a:gd name="connsiteX1131" fmla="*/ 6670450 w 8114665"/>
              <a:gd name="connsiteY1131" fmla="*/ 1499352 h 2737522"/>
              <a:gd name="connsiteX1132" fmla="*/ 6645864 w 8114665"/>
              <a:gd name="connsiteY1132" fmla="*/ 1495312 h 2737522"/>
              <a:gd name="connsiteX1133" fmla="*/ 6625824 w 8114665"/>
              <a:gd name="connsiteY1133" fmla="*/ 1495312 h 2737522"/>
              <a:gd name="connsiteX1134" fmla="*/ 6528656 w 8114665"/>
              <a:gd name="connsiteY1134" fmla="*/ 1465175 h 2737522"/>
              <a:gd name="connsiteX1135" fmla="*/ 6502891 w 8114665"/>
              <a:gd name="connsiteY1135" fmla="*/ 1455410 h 2737522"/>
              <a:gd name="connsiteX1136" fmla="*/ 6512321 w 8114665"/>
              <a:gd name="connsiteY1136" fmla="*/ 1464502 h 2737522"/>
              <a:gd name="connsiteX1137" fmla="*/ 6546507 w 8114665"/>
              <a:gd name="connsiteY1137" fmla="*/ 1479149 h 2737522"/>
              <a:gd name="connsiteX1138" fmla="*/ 6528656 w 8114665"/>
              <a:gd name="connsiteY1138" fmla="*/ 1465175 h 2737522"/>
              <a:gd name="connsiteX1139" fmla="*/ 6331626 w 8114665"/>
              <a:gd name="connsiteY1139" fmla="*/ 1224928 h 2737522"/>
              <a:gd name="connsiteX1140" fmla="*/ 6331626 w 8114665"/>
              <a:gd name="connsiteY1140" fmla="*/ 1232335 h 2737522"/>
              <a:gd name="connsiteX1141" fmla="*/ 6307376 w 8114665"/>
              <a:gd name="connsiteY1141" fmla="*/ 1233346 h 2737522"/>
              <a:gd name="connsiteX1142" fmla="*/ 6281274 w 8114665"/>
              <a:gd name="connsiteY1142" fmla="*/ 1238228 h 2737522"/>
              <a:gd name="connsiteX1143" fmla="*/ 6249446 w 8114665"/>
              <a:gd name="connsiteY1143" fmla="*/ 1239743 h 2737522"/>
              <a:gd name="connsiteX1144" fmla="*/ 6257024 w 8114665"/>
              <a:gd name="connsiteY1144" fmla="*/ 1251192 h 2737522"/>
              <a:gd name="connsiteX1145" fmla="*/ 6235806 w 8114665"/>
              <a:gd name="connsiteY1145" fmla="*/ 1243615 h 2737522"/>
              <a:gd name="connsiteX1146" fmla="*/ 6217113 w 8114665"/>
              <a:gd name="connsiteY1146" fmla="*/ 1232335 h 2737522"/>
              <a:gd name="connsiteX1147" fmla="*/ 6203809 w 8114665"/>
              <a:gd name="connsiteY1147" fmla="*/ 1235871 h 2737522"/>
              <a:gd name="connsiteX1148" fmla="*/ 6211051 w 8114665"/>
              <a:gd name="connsiteY1148" fmla="*/ 1251023 h 2737522"/>
              <a:gd name="connsiteX1149" fmla="*/ 6209535 w 8114665"/>
              <a:gd name="connsiteY1149" fmla="*/ 1258431 h 2737522"/>
              <a:gd name="connsiteX1150" fmla="*/ 6222839 w 8114665"/>
              <a:gd name="connsiteY1150" fmla="*/ 1271900 h 2737522"/>
              <a:gd name="connsiteX1151" fmla="*/ 6239847 w 8114665"/>
              <a:gd name="connsiteY1151" fmla="*/ 1278634 h 2737522"/>
              <a:gd name="connsiteX1152" fmla="*/ 6260392 w 8114665"/>
              <a:gd name="connsiteY1152" fmla="*/ 1303888 h 2737522"/>
              <a:gd name="connsiteX1153" fmla="*/ 6287505 w 8114665"/>
              <a:gd name="connsiteY1153" fmla="*/ 1312306 h 2737522"/>
              <a:gd name="connsiteX1154" fmla="*/ 6315628 w 8114665"/>
              <a:gd name="connsiteY1154" fmla="*/ 1322407 h 2737522"/>
              <a:gd name="connsiteX1155" fmla="*/ 6347119 w 8114665"/>
              <a:gd name="connsiteY1155" fmla="*/ 1333687 h 2737522"/>
              <a:gd name="connsiteX1156" fmla="*/ 6388546 w 8114665"/>
              <a:gd name="connsiteY1156" fmla="*/ 1351533 h 2737522"/>
              <a:gd name="connsiteX1157" fmla="*/ 6399997 w 8114665"/>
              <a:gd name="connsiteY1157" fmla="*/ 1348503 h 2737522"/>
              <a:gd name="connsiteX1158" fmla="*/ 6404039 w 8114665"/>
              <a:gd name="connsiteY1158" fmla="*/ 1329478 h 2737522"/>
              <a:gd name="connsiteX1159" fmla="*/ 6413301 w 8114665"/>
              <a:gd name="connsiteY1159" fmla="*/ 1321397 h 2737522"/>
              <a:gd name="connsiteX1160" fmla="*/ 6414311 w 8114665"/>
              <a:gd name="connsiteY1160" fmla="*/ 1305571 h 2737522"/>
              <a:gd name="connsiteX1161" fmla="*/ 6430646 w 8114665"/>
              <a:gd name="connsiteY1161" fmla="*/ 1309612 h 2737522"/>
              <a:gd name="connsiteX1162" fmla="*/ 6433509 w 8114665"/>
              <a:gd name="connsiteY1162" fmla="*/ 1304393 h 2737522"/>
              <a:gd name="connsiteX1163" fmla="*/ 6411617 w 8114665"/>
              <a:gd name="connsiteY1163" fmla="*/ 1291429 h 2737522"/>
              <a:gd name="connsiteX1164" fmla="*/ 6400502 w 8114665"/>
              <a:gd name="connsiteY1164" fmla="*/ 1273920 h 2737522"/>
              <a:gd name="connsiteX1165" fmla="*/ 6394945 w 8114665"/>
              <a:gd name="connsiteY1165" fmla="*/ 1262808 h 2737522"/>
              <a:gd name="connsiteX1166" fmla="*/ 6405891 w 8114665"/>
              <a:gd name="connsiteY1166" fmla="*/ 1257421 h 2737522"/>
              <a:gd name="connsiteX1167" fmla="*/ 6416332 w 8114665"/>
              <a:gd name="connsiteY1167" fmla="*/ 1253885 h 2737522"/>
              <a:gd name="connsiteX1168" fmla="*/ 6403028 w 8114665"/>
              <a:gd name="connsiteY1168" fmla="*/ 1244794 h 2737522"/>
              <a:gd name="connsiteX1169" fmla="*/ 6358233 w 8114665"/>
              <a:gd name="connsiteY1169" fmla="*/ 1215836 h 2737522"/>
              <a:gd name="connsiteX1170" fmla="*/ 6331626 w 8114665"/>
              <a:gd name="connsiteY1170" fmla="*/ 1224928 h 2737522"/>
              <a:gd name="connsiteX1171" fmla="*/ 7956871 w 8114665"/>
              <a:gd name="connsiteY1171" fmla="*/ 2472128 h 2737522"/>
              <a:gd name="connsiteX1172" fmla="*/ 7962428 w 8114665"/>
              <a:gd name="connsiteY1172" fmla="*/ 2483408 h 2737522"/>
              <a:gd name="connsiteX1173" fmla="*/ 7982468 w 8114665"/>
              <a:gd name="connsiteY1173" fmla="*/ 2502433 h 2737522"/>
              <a:gd name="connsiteX1174" fmla="*/ 8007559 w 8114665"/>
              <a:gd name="connsiteY1174" fmla="*/ 2539808 h 2737522"/>
              <a:gd name="connsiteX1175" fmla="*/ 8022210 w 8114665"/>
              <a:gd name="connsiteY1175" fmla="*/ 2558833 h 2737522"/>
              <a:gd name="connsiteX1176" fmla="*/ 8034504 w 8114665"/>
              <a:gd name="connsiteY1176" fmla="*/ 2594020 h 2737522"/>
              <a:gd name="connsiteX1177" fmla="*/ 8030967 w 8114665"/>
              <a:gd name="connsiteY1177" fmla="*/ 2611866 h 2737522"/>
              <a:gd name="connsiteX1178" fmla="*/ 8053196 w 8114665"/>
              <a:gd name="connsiteY1178" fmla="*/ 2634762 h 2737522"/>
              <a:gd name="connsiteX1179" fmla="*/ 8060943 w 8114665"/>
              <a:gd name="connsiteY1179" fmla="*/ 2649409 h 2737522"/>
              <a:gd name="connsiteX1180" fmla="*/ 8053028 w 8114665"/>
              <a:gd name="connsiteY1180" fmla="*/ 2655807 h 2737522"/>
              <a:gd name="connsiteX1181" fmla="*/ 8081656 w 8114665"/>
              <a:gd name="connsiteY1181" fmla="*/ 2675337 h 2737522"/>
              <a:gd name="connsiteX1182" fmla="*/ 8097318 w 8114665"/>
              <a:gd name="connsiteY1182" fmla="*/ 2654797 h 2737522"/>
              <a:gd name="connsiteX1183" fmla="*/ 8098159 w 8114665"/>
              <a:gd name="connsiteY1183" fmla="*/ 2643517 h 2737522"/>
              <a:gd name="connsiteX1184" fmla="*/ 8111295 w 8114665"/>
              <a:gd name="connsiteY1184" fmla="*/ 2640487 h 2737522"/>
              <a:gd name="connsiteX1185" fmla="*/ 8108432 w 8114665"/>
              <a:gd name="connsiteY1185" fmla="*/ 2617421 h 2737522"/>
              <a:gd name="connsiteX1186" fmla="*/ 8088392 w 8114665"/>
              <a:gd name="connsiteY1186" fmla="*/ 2611361 h 2737522"/>
              <a:gd name="connsiteX1187" fmla="*/ 8066163 w 8114665"/>
              <a:gd name="connsiteY1187" fmla="*/ 2595535 h 2737522"/>
              <a:gd name="connsiteX1188" fmla="*/ 8046965 w 8114665"/>
              <a:gd name="connsiteY1188" fmla="*/ 2573312 h 2737522"/>
              <a:gd name="connsiteX1189" fmla="*/ 8034504 w 8114665"/>
              <a:gd name="connsiteY1189" fmla="*/ 2555634 h 2737522"/>
              <a:gd name="connsiteX1190" fmla="*/ 8028104 w 8114665"/>
              <a:gd name="connsiteY1190" fmla="*/ 2558664 h 2737522"/>
              <a:gd name="connsiteX1191" fmla="*/ 8012274 w 8114665"/>
              <a:gd name="connsiteY1191" fmla="*/ 2535599 h 2737522"/>
              <a:gd name="connsiteX1192" fmla="*/ 7998634 w 8114665"/>
              <a:gd name="connsiteY1192" fmla="*/ 2515059 h 2737522"/>
              <a:gd name="connsiteX1193" fmla="*/ 7976068 w 8114665"/>
              <a:gd name="connsiteY1193" fmla="*/ 2487280 h 2737522"/>
              <a:gd name="connsiteX1194" fmla="*/ 7956871 w 8114665"/>
              <a:gd name="connsiteY1194" fmla="*/ 2472128 h 2737522"/>
              <a:gd name="connsiteX1195" fmla="*/ 8009075 w 8114665"/>
              <a:gd name="connsiteY1195" fmla="*/ 2617758 h 2737522"/>
              <a:gd name="connsiteX1196" fmla="*/ 7993245 w 8114665"/>
              <a:gd name="connsiteY1196" fmla="*/ 2627860 h 2737522"/>
              <a:gd name="connsiteX1197" fmla="*/ 7985667 w 8114665"/>
              <a:gd name="connsiteY1197" fmla="*/ 2646042 h 2737522"/>
              <a:gd name="connsiteX1198" fmla="*/ 7955860 w 8114665"/>
              <a:gd name="connsiteY1198" fmla="*/ 2650083 h 2737522"/>
              <a:gd name="connsiteX1199" fmla="*/ 7926221 w 8114665"/>
              <a:gd name="connsiteY1199" fmla="*/ 2651935 h 2737522"/>
              <a:gd name="connsiteX1200" fmla="*/ 7903656 w 8114665"/>
              <a:gd name="connsiteY1200" fmla="*/ 2675000 h 2737522"/>
              <a:gd name="connsiteX1201" fmla="*/ 7934810 w 8114665"/>
              <a:gd name="connsiteY1201" fmla="*/ 2701096 h 2737522"/>
              <a:gd name="connsiteX1202" fmla="*/ 7990382 w 8114665"/>
              <a:gd name="connsiteY1202" fmla="*/ 2736788 h 2737522"/>
              <a:gd name="connsiteX1203" fmla="*/ 8007391 w 8114665"/>
              <a:gd name="connsiteY1203" fmla="*/ 2698065 h 2737522"/>
              <a:gd name="connsiteX1204" fmla="*/ 8028947 w 8114665"/>
              <a:gd name="connsiteY1204" fmla="*/ 2688974 h 2737522"/>
              <a:gd name="connsiteX1205" fmla="*/ 8051680 w 8114665"/>
              <a:gd name="connsiteY1205" fmla="*/ 2669949 h 2737522"/>
              <a:gd name="connsiteX1206" fmla="*/ 8038208 w 8114665"/>
              <a:gd name="connsiteY1206" fmla="*/ 2643349 h 2737522"/>
              <a:gd name="connsiteX1207" fmla="*/ 8023894 w 8114665"/>
              <a:gd name="connsiteY1207" fmla="*/ 2640487 h 2737522"/>
              <a:gd name="connsiteX1208" fmla="*/ 8009075 w 8114665"/>
              <a:gd name="connsiteY1208" fmla="*/ 2617758 h 2737522"/>
              <a:gd name="connsiteX1209" fmla="*/ 7951313 w 8114665"/>
              <a:gd name="connsiteY1209" fmla="*/ 2706820 h 2737522"/>
              <a:gd name="connsiteX1210" fmla="*/ 7936326 w 8114665"/>
              <a:gd name="connsiteY1210" fmla="*/ 2715911 h 2737522"/>
              <a:gd name="connsiteX1211" fmla="*/ 7956028 w 8114665"/>
              <a:gd name="connsiteY1211" fmla="*/ 2724834 h 2737522"/>
              <a:gd name="connsiteX1212" fmla="*/ 7951313 w 8114665"/>
              <a:gd name="connsiteY1212" fmla="*/ 2706820 h 2737522"/>
              <a:gd name="connsiteX1213" fmla="*/ 7354666 w 8114665"/>
              <a:gd name="connsiteY1213" fmla="*/ 2278347 h 2737522"/>
              <a:gd name="connsiteX1214" fmla="*/ 7348435 w 8114665"/>
              <a:gd name="connsiteY1214" fmla="*/ 2292489 h 2737522"/>
              <a:gd name="connsiteX1215" fmla="*/ 7372012 w 8114665"/>
              <a:gd name="connsiteY1215" fmla="*/ 2329360 h 2737522"/>
              <a:gd name="connsiteX1216" fmla="*/ 7419838 w 8114665"/>
              <a:gd name="connsiteY1216" fmla="*/ 2361516 h 2737522"/>
              <a:gd name="connsiteX1217" fmla="*/ 7438362 w 8114665"/>
              <a:gd name="connsiteY1217" fmla="*/ 2345186 h 2737522"/>
              <a:gd name="connsiteX1218" fmla="*/ 7439877 w 8114665"/>
              <a:gd name="connsiteY1218" fmla="*/ 2316228 h 2737522"/>
              <a:gd name="connsiteX1219" fmla="*/ 7419332 w 8114665"/>
              <a:gd name="connsiteY1219" fmla="*/ 2314039 h 2737522"/>
              <a:gd name="connsiteX1220" fmla="*/ 7385483 w 8114665"/>
              <a:gd name="connsiteY1220" fmla="*/ 2303264 h 2737522"/>
              <a:gd name="connsiteX1221" fmla="*/ 7354666 w 8114665"/>
              <a:gd name="connsiteY1221" fmla="*/ 2278347 h 2737522"/>
              <a:gd name="connsiteX1222" fmla="*/ 6860744 w 8114665"/>
              <a:gd name="connsiteY1222" fmla="*/ 1503225 h 2737522"/>
              <a:gd name="connsiteX1223" fmla="*/ 6817465 w 8114665"/>
              <a:gd name="connsiteY1223" fmla="*/ 1469384 h 2737522"/>
              <a:gd name="connsiteX1224" fmla="*/ 6761387 w 8114665"/>
              <a:gd name="connsiteY1224" fmla="*/ 1439753 h 2737522"/>
              <a:gd name="connsiteX1225" fmla="*/ 6760209 w 8114665"/>
              <a:gd name="connsiteY1225" fmla="*/ 1447498 h 2737522"/>
              <a:gd name="connsiteX1226" fmla="*/ 6788668 w 8114665"/>
              <a:gd name="connsiteY1226" fmla="*/ 1463323 h 2737522"/>
              <a:gd name="connsiteX1227" fmla="*/ 6816791 w 8114665"/>
              <a:gd name="connsiteY1227" fmla="*/ 1478307 h 2737522"/>
              <a:gd name="connsiteX1228" fmla="*/ 6805677 w 8114665"/>
              <a:gd name="connsiteY1228" fmla="*/ 1484537 h 2737522"/>
              <a:gd name="connsiteX1229" fmla="*/ 6869164 w 8114665"/>
              <a:gd name="connsiteY1229" fmla="*/ 1522417 h 2737522"/>
              <a:gd name="connsiteX1230" fmla="*/ 6947471 w 8114665"/>
              <a:gd name="connsiteY1230" fmla="*/ 1572083 h 2737522"/>
              <a:gd name="connsiteX1231" fmla="*/ 6959259 w 8114665"/>
              <a:gd name="connsiteY1231" fmla="*/ 1593970 h 2737522"/>
              <a:gd name="connsiteX1232" fmla="*/ 6942419 w 8114665"/>
              <a:gd name="connsiteY1232" fmla="*/ 1595822 h 2737522"/>
              <a:gd name="connsiteX1233" fmla="*/ 6993950 w 8114665"/>
              <a:gd name="connsiteY1233" fmla="*/ 1619560 h 2737522"/>
              <a:gd name="connsiteX1234" fmla="*/ 7036387 w 8114665"/>
              <a:gd name="connsiteY1234" fmla="*/ 1647844 h 2737522"/>
              <a:gd name="connsiteX1235" fmla="*/ 7086739 w 8114665"/>
              <a:gd name="connsiteY1235" fmla="*/ 1654579 h 2737522"/>
              <a:gd name="connsiteX1236" fmla="*/ 7132544 w 8114665"/>
              <a:gd name="connsiteY1236" fmla="*/ 1673940 h 2737522"/>
              <a:gd name="connsiteX1237" fmla="*/ 7221292 w 8114665"/>
              <a:gd name="connsiteY1237" fmla="*/ 1736401 h 2737522"/>
              <a:gd name="connsiteX1238" fmla="*/ 7251436 w 8114665"/>
              <a:gd name="connsiteY1238" fmla="*/ 1751553 h 2737522"/>
              <a:gd name="connsiteX1239" fmla="*/ 7170940 w 8114665"/>
              <a:gd name="connsiteY1239" fmla="*/ 1682021 h 2737522"/>
              <a:gd name="connsiteX1240" fmla="*/ 7115536 w 8114665"/>
              <a:gd name="connsiteY1240" fmla="*/ 1633366 h 2737522"/>
              <a:gd name="connsiteX1241" fmla="*/ 7022915 w 8114665"/>
              <a:gd name="connsiteY1241" fmla="*/ 1565349 h 2737522"/>
              <a:gd name="connsiteX1242" fmla="*/ 6916990 w 8114665"/>
              <a:gd name="connsiteY1242" fmla="*/ 1508107 h 2737522"/>
              <a:gd name="connsiteX1243" fmla="*/ 6860744 w 8114665"/>
              <a:gd name="connsiteY1243" fmla="*/ 1503225 h 2737522"/>
              <a:gd name="connsiteX1244" fmla="*/ 6595512 w 8114665"/>
              <a:gd name="connsiteY1244" fmla="*/ 1363487 h 2737522"/>
              <a:gd name="connsiteX1245" fmla="*/ 6568904 w 8114665"/>
              <a:gd name="connsiteY1245" fmla="*/ 1353048 h 2737522"/>
              <a:gd name="connsiteX1246" fmla="*/ 6538929 w 8114665"/>
              <a:gd name="connsiteY1246" fmla="*/ 1344294 h 2737522"/>
              <a:gd name="connsiteX1247" fmla="*/ 6482851 w 8114665"/>
              <a:gd name="connsiteY1247" fmla="*/ 1326785 h 2737522"/>
              <a:gd name="connsiteX1248" fmla="*/ 6482346 w 8114665"/>
              <a:gd name="connsiteY1248" fmla="*/ 1345472 h 2737522"/>
              <a:gd name="connsiteX1249" fmla="*/ 6468873 w 8114665"/>
              <a:gd name="connsiteY1249" fmla="*/ 1372073 h 2737522"/>
              <a:gd name="connsiteX1250" fmla="*/ 6473589 w 8114665"/>
              <a:gd name="connsiteY1250" fmla="*/ 1387057 h 2737522"/>
              <a:gd name="connsiteX1251" fmla="*/ 6493460 w 8114665"/>
              <a:gd name="connsiteY1251" fmla="*/ 1398505 h 2737522"/>
              <a:gd name="connsiteX1252" fmla="*/ 6501375 w 8114665"/>
              <a:gd name="connsiteY1252" fmla="*/ 1426285 h 2737522"/>
              <a:gd name="connsiteX1253" fmla="*/ 6528488 w 8114665"/>
              <a:gd name="connsiteY1253" fmla="*/ 1440595 h 2737522"/>
              <a:gd name="connsiteX1254" fmla="*/ 6526298 w 8114665"/>
              <a:gd name="connsiteY1254" fmla="*/ 1431504 h 2737522"/>
              <a:gd name="connsiteX1255" fmla="*/ 6523773 w 8114665"/>
              <a:gd name="connsiteY1255" fmla="*/ 1410627 h 2737522"/>
              <a:gd name="connsiteX1256" fmla="*/ 6515858 w 8114665"/>
              <a:gd name="connsiteY1256" fmla="*/ 1391771 h 2737522"/>
              <a:gd name="connsiteX1257" fmla="*/ 6526635 w 8114665"/>
              <a:gd name="connsiteY1257" fmla="*/ 1398000 h 2737522"/>
              <a:gd name="connsiteX1258" fmla="*/ 6555432 w 8114665"/>
              <a:gd name="connsiteY1258" fmla="*/ 1427631 h 2737522"/>
              <a:gd name="connsiteX1259" fmla="*/ 6581029 w 8114665"/>
              <a:gd name="connsiteY1259" fmla="*/ 1442110 h 2737522"/>
              <a:gd name="connsiteX1260" fmla="*/ 6596185 w 8114665"/>
              <a:gd name="connsiteY1260" fmla="*/ 1439248 h 2737522"/>
              <a:gd name="connsiteX1261" fmla="*/ 6573956 w 8114665"/>
              <a:gd name="connsiteY1261" fmla="*/ 1425274 h 2737522"/>
              <a:gd name="connsiteX1262" fmla="*/ 6560484 w 8114665"/>
              <a:gd name="connsiteY1262" fmla="*/ 1403893 h 2737522"/>
              <a:gd name="connsiteX1263" fmla="*/ 6551222 w 8114665"/>
              <a:gd name="connsiteY1263" fmla="*/ 1388909 h 2737522"/>
              <a:gd name="connsiteX1264" fmla="*/ 6571767 w 8114665"/>
              <a:gd name="connsiteY1264" fmla="*/ 1384700 h 2737522"/>
              <a:gd name="connsiteX1265" fmla="*/ 6594669 w 8114665"/>
              <a:gd name="connsiteY1265" fmla="*/ 1390929 h 2737522"/>
              <a:gd name="connsiteX1266" fmla="*/ 6568230 w 8114665"/>
              <a:gd name="connsiteY1266" fmla="*/ 1378976 h 2737522"/>
              <a:gd name="connsiteX1267" fmla="*/ 6530340 w 8114665"/>
              <a:gd name="connsiteY1267" fmla="*/ 1372747 h 2737522"/>
              <a:gd name="connsiteX1268" fmla="*/ 6503733 w 8114665"/>
              <a:gd name="connsiteY1268" fmla="*/ 1363150 h 2737522"/>
              <a:gd name="connsiteX1269" fmla="*/ 6493292 w 8114665"/>
              <a:gd name="connsiteY1269" fmla="*/ 1343115 h 2737522"/>
              <a:gd name="connsiteX1270" fmla="*/ 6528319 w 8114665"/>
              <a:gd name="connsiteY1270" fmla="*/ 1350523 h 2737522"/>
              <a:gd name="connsiteX1271" fmla="*/ 6575977 w 8114665"/>
              <a:gd name="connsiteY1271" fmla="*/ 1366181 h 2737522"/>
              <a:gd name="connsiteX1272" fmla="*/ 6616225 w 8114665"/>
              <a:gd name="connsiteY1272" fmla="*/ 1370895 h 2737522"/>
              <a:gd name="connsiteX1273" fmla="*/ 6624476 w 8114665"/>
              <a:gd name="connsiteY1273" fmla="*/ 1359615 h 2737522"/>
              <a:gd name="connsiteX1274" fmla="*/ 6595512 w 8114665"/>
              <a:gd name="connsiteY1274" fmla="*/ 1363487 h 2737522"/>
              <a:gd name="connsiteX1275" fmla="*/ 6661188 w 8114665"/>
              <a:gd name="connsiteY1275" fmla="*/ 1363655 h 2737522"/>
              <a:gd name="connsiteX1276" fmla="*/ 6638117 w 8114665"/>
              <a:gd name="connsiteY1276" fmla="*/ 1366686 h 2737522"/>
              <a:gd name="connsiteX1277" fmla="*/ 6646537 w 8114665"/>
              <a:gd name="connsiteY1277" fmla="*/ 1378639 h 2737522"/>
              <a:gd name="connsiteX1278" fmla="*/ 6659841 w 8114665"/>
              <a:gd name="connsiteY1278" fmla="*/ 1400862 h 2737522"/>
              <a:gd name="connsiteX1279" fmla="*/ 6677691 w 8114665"/>
              <a:gd name="connsiteY1279" fmla="*/ 1412142 h 2737522"/>
              <a:gd name="connsiteX1280" fmla="*/ 6676344 w 8114665"/>
              <a:gd name="connsiteY1280" fmla="*/ 1400189 h 2737522"/>
              <a:gd name="connsiteX1281" fmla="*/ 6668766 w 8114665"/>
              <a:gd name="connsiteY1281" fmla="*/ 1383016 h 2737522"/>
              <a:gd name="connsiteX1282" fmla="*/ 6661188 w 8114665"/>
              <a:gd name="connsiteY1282" fmla="*/ 1363655 h 2737522"/>
              <a:gd name="connsiteX1283" fmla="*/ 6643843 w 8114665"/>
              <a:gd name="connsiteY1283" fmla="*/ 1427126 h 2737522"/>
              <a:gd name="connsiteX1284" fmla="*/ 6616562 w 8114665"/>
              <a:gd name="connsiteY1284" fmla="*/ 1421739 h 2737522"/>
              <a:gd name="connsiteX1285" fmla="*/ 6641148 w 8114665"/>
              <a:gd name="connsiteY1285" fmla="*/ 1438743 h 2737522"/>
              <a:gd name="connsiteX1286" fmla="*/ 6643843 w 8114665"/>
              <a:gd name="connsiteY1286" fmla="*/ 1427126 h 2737522"/>
              <a:gd name="connsiteX1287" fmla="*/ 6684596 w 8114665"/>
              <a:gd name="connsiteY1287" fmla="*/ 1437901 h 2737522"/>
              <a:gd name="connsiteX1288" fmla="*/ 6684091 w 8114665"/>
              <a:gd name="connsiteY1288" fmla="*/ 1451875 h 2737522"/>
              <a:gd name="connsiteX1289" fmla="*/ 6702952 w 8114665"/>
              <a:gd name="connsiteY1289" fmla="*/ 1459283 h 2737522"/>
              <a:gd name="connsiteX1290" fmla="*/ 6724676 w 8114665"/>
              <a:gd name="connsiteY1290" fmla="*/ 1460798 h 2737522"/>
              <a:gd name="connsiteX1291" fmla="*/ 6773344 w 8114665"/>
              <a:gd name="connsiteY1291" fmla="*/ 1484200 h 2737522"/>
              <a:gd name="connsiteX1292" fmla="*/ 6750104 w 8114665"/>
              <a:gd name="connsiteY1292" fmla="*/ 1464165 h 2737522"/>
              <a:gd name="connsiteX1293" fmla="*/ 6684596 w 8114665"/>
              <a:gd name="connsiteY1293" fmla="*/ 1437901 h 2737522"/>
              <a:gd name="connsiteX1294" fmla="*/ 6136617 w 8114665"/>
              <a:gd name="connsiteY1294" fmla="*/ 1015995 h 2737522"/>
              <a:gd name="connsiteX1295" fmla="*/ 6112704 w 8114665"/>
              <a:gd name="connsiteY1295" fmla="*/ 1009934 h 2737522"/>
              <a:gd name="connsiteX1296" fmla="*/ 6099400 w 8114665"/>
              <a:gd name="connsiteY1296" fmla="*/ 1011281 h 2737522"/>
              <a:gd name="connsiteX1297" fmla="*/ 6101253 w 8114665"/>
              <a:gd name="connsiteY1297" fmla="*/ 1018520 h 2737522"/>
              <a:gd name="connsiteX1298" fmla="*/ 6123650 w 8114665"/>
              <a:gd name="connsiteY1298" fmla="*/ 1029295 h 2737522"/>
              <a:gd name="connsiteX1299" fmla="*/ 6136280 w 8114665"/>
              <a:gd name="connsiteY1299" fmla="*/ 1029632 h 2737522"/>
              <a:gd name="connsiteX1300" fmla="*/ 6144026 w 8114665"/>
              <a:gd name="connsiteY1300" fmla="*/ 1025086 h 2737522"/>
              <a:gd name="connsiteX1301" fmla="*/ 6149921 w 8114665"/>
              <a:gd name="connsiteY1301" fmla="*/ 1022056 h 2737522"/>
              <a:gd name="connsiteX1302" fmla="*/ 6141838 w 8114665"/>
              <a:gd name="connsiteY1302" fmla="*/ 1015658 h 2737522"/>
              <a:gd name="connsiteX1303" fmla="*/ 6136617 w 8114665"/>
              <a:gd name="connsiteY1303" fmla="*/ 1015995 h 2737522"/>
              <a:gd name="connsiteX1304" fmla="*/ 6387367 w 8114665"/>
              <a:gd name="connsiteY1304" fmla="*/ 1100342 h 2737522"/>
              <a:gd name="connsiteX1305" fmla="*/ 6378610 w 8114665"/>
              <a:gd name="connsiteY1305" fmla="*/ 1109097 h 2737522"/>
              <a:gd name="connsiteX1306" fmla="*/ 6383831 w 8114665"/>
              <a:gd name="connsiteY1306" fmla="*/ 1122229 h 2737522"/>
              <a:gd name="connsiteX1307" fmla="*/ 6388546 w 8114665"/>
              <a:gd name="connsiteY1307" fmla="*/ 1128290 h 2737522"/>
              <a:gd name="connsiteX1308" fmla="*/ 6374737 w 8114665"/>
              <a:gd name="connsiteY1308" fmla="*/ 1120209 h 2737522"/>
              <a:gd name="connsiteX1309" fmla="*/ 6376084 w 8114665"/>
              <a:gd name="connsiteY1309" fmla="*/ 1128963 h 2737522"/>
              <a:gd name="connsiteX1310" fmla="*/ 6390567 w 8114665"/>
              <a:gd name="connsiteY1310" fmla="*/ 1141759 h 2737522"/>
              <a:gd name="connsiteX1311" fmla="*/ 6413469 w 8114665"/>
              <a:gd name="connsiteY1311" fmla="*/ 1154554 h 2737522"/>
              <a:gd name="connsiteX1312" fmla="*/ 6428120 w 8114665"/>
              <a:gd name="connsiteY1312" fmla="*/ 1166171 h 2737522"/>
              <a:gd name="connsiteX1313" fmla="*/ 6454054 w 8114665"/>
              <a:gd name="connsiteY1313" fmla="*/ 1179471 h 2737522"/>
              <a:gd name="connsiteX1314" fmla="*/ 6458769 w 8114665"/>
              <a:gd name="connsiteY1314" fmla="*/ 1174420 h 2737522"/>
              <a:gd name="connsiteX1315" fmla="*/ 6480998 w 8114665"/>
              <a:gd name="connsiteY1315" fmla="*/ 1188899 h 2737522"/>
              <a:gd name="connsiteX1316" fmla="*/ 6494134 w 8114665"/>
              <a:gd name="connsiteY1316" fmla="*/ 1196643 h 2737522"/>
              <a:gd name="connsiteX1317" fmla="*/ 6483524 w 8114665"/>
              <a:gd name="connsiteY1317" fmla="*/ 1184522 h 2737522"/>
              <a:gd name="connsiteX1318" fmla="*/ 6474936 w 8114665"/>
              <a:gd name="connsiteY1318" fmla="*/ 1176777 h 2737522"/>
              <a:gd name="connsiteX1319" fmla="*/ 6442939 w 8114665"/>
              <a:gd name="connsiteY1319" fmla="*/ 1163645 h 2737522"/>
              <a:gd name="connsiteX1320" fmla="*/ 6424416 w 8114665"/>
              <a:gd name="connsiteY1320" fmla="*/ 1152702 h 2737522"/>
              <a:gd name="connsiteX1321" fmla="*/ 6415322 w 8114665"/>
              <a:gd name="connsiteY1321" fmla="*/ 1135361 h 2737522"/>
              <a:gd name="connsiteX1322" fmla="*/ 6424247 w 8114665"/>
              <a:gd name="connsiteY1322" fmla="*/ 1135361 h 2737522"/>
              <a:gd name="connsiteX1323" fmla="*/ 6422058 w 8114665"/>
              <a:gd name="connsiteY1323" fmla="*/ 1119872 h 2737522"/>
              <a:gd name="connsiteX1324" fmla="*/ 6419363 w 8114665"/>
              <a:gd name="connsiteY1324" fmla="*/ 1111622 h 2737522"/>
              <a:gd name="connsiteX1325" fmla="*/ 6387367 w 8114665"/>
              <a:gd name="connsiteY1325" fmla="*/ 1100342 h 2737522"/>
              <a:gd name="connsiteX1326" fmla="*/ 6550380 w 8114665"/>
              <a:gd name="connsiteY1326" fmla="*/ 1254222 h 2737522"/>
              <a:gd name="connsiteX1327" fmla="*/ 6539265 w 8114665"/>
              <a:gd name="connsiteY1327" fmla="*/ 1251697 h 2737522"/>
              <a:gd name="connsiteX1328" fmla="*/ 6529498 w 8114665"/>
              <a:gd name="connsiteY1328" fmla="*/ 1251360 h 2737522"/>
              <a:gd name="connsiteX1329" fmla="*/ 6513500 w 8114665"/>
              <a:gd name="connsiteY1329" fmla="*/ 1253212 h 2737522"/>
              <a:gd name="connsiteX1330" fmla="*/ 6511142 w 8114665"/>
              <a:gd name="connsiteY1330" fmla="*/ 1247656 h 2737522"/>
              <a:gd name="connsiteX1331" fmla="*/ 6501375 w 8114665"/>
              <a:gd name="connsiteY1331" fmla="*/ 1242100 h 2737522"/>
              <a:gd name="connsiteX1332" fmla="*/ 6487229 w 8114665"/>
              <a:gd name="connsiteY1332" fmla="*/ 1244794 h 2737522"/>
              <a:gd name="connsiteX1333" fmla="*/ 6475441 w 8114665"/>
              <a:gd name="connsiteY1333" fmla="*/ 1250518 h 2737522"/>
              <a:gd name="connsiteX1334" fmla="*/ 6483356 w 8114665"/>
              <a:gd name="connsiteY1334" fmla="*/ 1256916 h 2737522"/>
              <a:gd name="connsiteX1335" fmla="*/ 6490429 w 8114665"/>
              <a:gd name="connsiteY1335" fmla="*/ 1253212 h 2737522"/>
              <a:gd name="connsiteX1336" fmla="*/ 6506764 w 8114665"/>
              <a:gd name="connsiteY1336" fmla="*/ 1253380 h 2737522"/>
              <a:gd name="connsiteX1337" fmla="*/ 6522257 w 8114665"/>
              <a:gd name="connsiteY1337" fmla="*/ 1260788 h 2737522"/>
              <a:gd name="connsiteX1338" fmla="*/ 6528993 w 8114665"/>
              <a:gd name="connsiteY1338" fmla="*/ 1273583 h 2737522"/>
              <a:gd name="connsiteX1339" fmla="*/ 6545159 w 8114665"/>
              <a:gd name="connsiteY1339" fmla="*/ 1288062 h 2737522"/>
              <a:gd name="connsiteX1340" fmla="*/ 6561999 w 8114665"/>
              <a:gd name="connsiteY1340" fmla="*/ 1293450 h 2737522"/>
              <a:gd name="connsiteX1341" fmla="*/ 6569578 w 8114665"/>
              <a:gd name="connsiteY1341" fmla="*/ 1293113 h 2737522"/>
              <a:gd name="connsiteX1342" fmla="*/ 6559979 w 8114665"/>
              <a:gd name="connsiteY1342" fmla="*/ 1282001 h 2737522"/>
              <a:gd name="connsiteX1343" fmla="*/ 6565873 w 8114665"/>
              <a:gd name="connsiteY1343" fmla="*/ 1279139 h 2737522"/>
              <a:gd name="connsiteX1344" fmla="*/ 6576314 w 8114665"/>
              <a:gd name="connsiteY1344" fmla="*/ 1289409 h 2737522"/>
              <a:gd name="connsiteX1345" fmla="*/ 6582713 w 8114665"/>
              <a:gd name="connsiteY1345" fmla="*/ 1292271 h 2737522"/>
              <a:gd name="connsiteX1346" fmla="*/ 6579513 w 8114665"/>
              <a:gd name="connsiteY1346" fmla="*/ 1277961 h 2737522"/>
              <a:gd name="connsiteX1347" fmla="*/ 6572440 w 8114665"/>
              <a:gd name="connsiteY1347" fmla="*/ 1266344 h 2737522"/>
              <a:gd name="connsiteX1348" fmla="*/ 6559979 w 8114665"/>
              <a:gd name="connsiteY1348" fmla="*/ 1254559 h 2737522"/>
              <a:gd name="connsiteX1349" fmla="*/ 6543475 w 8114665"/>
              <a:gd name="connsiteY1349" fmla="*/ 1243615 h 2737522"/>
              <a:gd name="connsiteX1350" fmla="*/ 6550380 w 8114665"/>
              <a:gd name="connsiteY1350" fmla="*/ 1254222 h 2737522"/>
              <a:gd name="connsiteX1351" fmla="*/ 6485040 w 8114665"/>
              <a:gd name="connsiteY1351" fmla="*/ 1209102 h 2737522"/>
              <a:gd name="connsiteX1352" fmla="*/ 6471736 w 8114665"/>
              <a:gd name="connsiteY1352" fmla="*/ 1197990 h 2737522"/>
              <a:gd name="connsiteX1353" fmla="*/ 6442771 w 8114665"/>
              <a:gd name="connsiteY1353" fmla="*/ 1181996 h 2737522"/>
              <a:gd name="connsiteX1354" fmla="*/ 6423237 w 8114665"/>
              <a:gd name="connsiteY1354" fmla="*/ 1183848 h 2737522"/>
              <a:gd name="connsiteX1355" fmla="*/ 6449171 w 8114665"/>
              <a:gd name="connsiteY1355" fmla="*/ 1201357 h 2737522"/>
              <a:gd name="connsiteX1356" fmla="*/ 6468537 w 8114665"/>
              <a:gd name="connsiteY1356" fmla="*/ 1205230 h 2737522"/>
              <a:gd name="connsiteX1357" fmla="*/ 6459948 w 8114665"/>
              <a:gd name="connsiteY1357" fmla="*/ 1207082 h 2737522"/>
              <a:gd name="connsiteX1358" fmla="*/ 6462643 w 8114665"/>
              <a:gd name="connsiteY1358" fmla="*/ 1220719 h 2737522"/>
              <a:gd name="connsiteX1359" fmla="*/ 6479651 w 8114665"/>
              <a:gd name="connsiteY1359" fmla="*/ 1230820 h 2737522"/>
              <a:gd name="connsiteX1360" fmla="*/ 6492955 w 8114665"/>
              <a:gd name="connsiteY1360" fmla="*/ 1221392 h 2737522"/>
              <a:gd name="connsiteX1361" fmla="*/ 6500533 w 8114665"/>
              <a:gd name="connsiteY1361" fmla="*/ 1213311 h 2737522"/>
              <a:gd name="connsiteX1362" fmla="*/ 6495986 w 8114665"/>
              <a:gd name="connsiteY1362" fmla="*/ 1202704 h 2737522"/>
              <a:gd name="connsiteX1363" fmla="*/ 6485040 w 8114665"/>
              <a:gd name="connsiteY1363" fmla="*/ 1209102 h 2737522"/>
              <a:gd name="connsiteX1364" fmla="*/ 6503227 w 8114665"/>
              <a:gd name="connsiteY1364" fmla="*/ 1200684 h 2737522"/>
              <a:gd name="connsiteX1365" fmla="*/ 6503901 w 8114665"/>
              <a:gd name="connsiteY1365" fmla="*/ 1204220 h 2737522"/>
              <a:gd name="connsiteX1366" fmla="*/ 6522425 w 8114665"/>
              <a:gd name="connsiteY1366" fmla="*/ 1217351 h 2737522"/>
              <a:gd name="connsiteX1367" fmla="*/ 6519057 w 8114665"/>
              <a:gd name="connsiteY1367" fmla="*/ 1219203 h 2737522"/>
              <a:gd name="connsiteX1368" fmla="*/ 6510637 w 8114665"/>
              <a:gd name="connsiteY1368" fmla="*/ 1215500 h 2737522"/>
              <a:gd name="connsiteX1369" fmla="*/ 6511479 w 8114665"/>
              <a:gd name="connsiteY1369" fmla="*/ 1219203 h 2737522"/>
              <a:gd name="connsiteX1370" fmla="*/ 6517878 w 8114665"/>
              <a:gd name="connsiteY1370" fmla="*/ 1223917 h 2737522"/>
              <a:gd name="connsiteX1371" fmla="*/ 6525793 w 8114665"/>
              <a:gd name="connsiteY1371" fmla="*/ 1233682 h 2737522"/>
              <a:gd name="connsiteX1372" fmla="*/ 6531014 w 8114665"/>
              <a:gd name="connsiteY1372" fmla="*/ 1237049 h 2737522"/>
              <a:gd name="connsiteX1373" fmla="*/ 6525288 w 8114665"/>
              <a:gd name="connsiteY1373" fmla="*/ 1225769 h 2737522"/>
              <a:gd name="connsiteX1374" fmla="*/ 6527477 w 8114665"/>
              <a:gd name="connsiteY1374" fmla="*/ 1222234 h 2737522"/>
              <a:gd name="connsiteX1375" fmla="*/ 6535897 w 8114665"/>
              <a:gd name="connsiteY1375" fmla="*/ 1226611 h 2737522"/>
              <a:gd name="connsiteX1376" fmla="*/ 6529667 w 8114665"/>
              <a:gd name="connsiteY1376" fmla="*/ 1212974 h 2737522"/>
              <a:gd name="connsiteX1377" fmla="*/ 6512995 w 8114665"/>
              <a:gd name="connsiteY1377" fmla="*/ 1203883 h 2737522"/>
              <a:gd name="connsiteX1378" fmla="*/ 6503227 w 8114665"/>
              <a:gd name="connsiteY1378" fmla="*/ 1200684 h 2737522"/>
              <a:gd name="connsiteX1379" fmla="*/ 6392587 w 8114665"/>
              <a:gd name="connsiteY1379" fmla="*/ 1179134 h 2737522"/>
              <a:gd name="connsiteX1380" fmla="*/ 6388714 w 8114665"/>
              <a:gd name="connsiteY1380" fmla="*/ 1185195 h 2737522"/>
              <a:gd name="connsiteX1381" fmla="*/ 6378947 w 8114665"/>
              <a:gd name="connsiteY1381" fmla="*/ 1193445 h 2737522"/>
              <a:gd name="connsiteX1382" fmla="*/ 6358571 w 8114665"/>
              <a:gd name="connsiteY1382" fmla="*/ 1200516 h 2737522"/>
              <a:gd name="connsiteX1383" fmla="*/ 6370358 w 8114665"/>
              <a:gd name="connsiteY1383" fmla="*/ 1201694 h 2737522"/>
              <a:gd name="connsiteX1384" fmla="*/ 6391746 w 8114665"/>
              <a:gd name="connsiteY1384" fmla="*/ 1196980 h 2737522"/>
              <a:gd name="connsiteX1385" fmla="*/ 6400334 w 8114665"/>
              <a:gd name="connsiteY1385" fmla="*/ 1195297 h 2737522"/>
              <a:gd name="connsiteX1386" fmla="*/ 6403028 w 8114665"/>
              <a:gd name="connsiteY1386" fmla="*/ 1188394 h 2737522"/>
              <a:gd name="connsiteX1387" fmla="*/ 6392587 w 8114665"/>
              <a:gd name="connsiteY1387" fmla="*/ 1179134 h 2737522"/>
              <a:gd name="connsiteX1388" fmla="*/ 7240153 w 8114665"/>
              <a:gd name="connsiteY1388" fmla="*/ 1668552 h 2737522"/>
              <a:gd name="connsiteX1389" fmla="*/ 7239816 w 8114665"/>
              <a:gd name="connsiteY1389" fmla="*/ 1681179 h 2737522"/>
              <a:gd name="connsiteX1390" fmla="*/ 7208157 w 8114665"/>
              <a:gd name="connsiteY1390" fmla="*/ 1672593 h 2737522"/>
              <a:gd name="connsiteX1391" fmla="*/ 7189969 w 8114665"/>
              <a:gd name="connsiteY1391" fmla="*/ 1663333 h 2737522"/>
              <a:gd name="connsiteX1392" fmla="*/ 7180876 w 8114665"/>
              <a:gd name="connsiteY1392" fmla="*/ 1663502 h 2737522"/>
              <a:gd name="connsiteX1393" fmla="*/ 7211020 w 8114665"/>
              <a:gd name="connsiteY1393" fmla="*/ 1684041 h 2737522"/>
              <a:gd name="connsiteX1394" fmla="*/ 7258509 w 8114665"/>
              <a:gd name="connsiteY1394" fmla="*/ 1696500 h 2737522"/>
              <a:gd name="connsiteX1395" fmla="*/ 7266087 w 8114665"/>
              <a:gd name="connsiteY1395" fmla="*/ 1689092 h 2737522"/>
              <a:gd name="connsiteX1396" fmla="*/ 7240153 w 8114665"/>
              <a:gd name="connsiteY1396" fmla="*/ 1668552 h 2737522"/>
              <a:gd name="connsiteX1397" fmla="*/ 7306672 w 8114665"/>
              <a:gd name="connsiteY1397" fmla="*/ 1712326 h 2737522"/>
              <a:gd name="connsiteX1398" fmla="*/ 7323175 w 8114665"/>
              <a:gd name="connsiteY1398" fmla="*/ 1729667 h 2737522"/>
              <a:gd name="connsiteX1399" fmla="*/ 7356013 w 8114665"/>
              <a:gd name="connsiteY1399" fmla="*/ 1753742 h 2737522"/>
              <a:gd name="connsiteX1400" fmla="*/ 7345741 w 8114665"/>
              <a:gd name="connsiteY1400" fmla="*/ 1742462 h 2737522"/>
              <a:gd name="connsiteX1401" fmla="*/ 7321996 w 8114665"/>
              <a:gd name="connsiteY1401" fmla="*/ 1719228 h 2737522"/>
              <a:gd name="connsiteX1402" fmla="*/ 7306672 w 8114665"/>
              <a:gd name="connsiteY1402" fmla="*/ 1712326 h 2737522"/>
              <a:gd name="connsiteX1403" fmla="*/ 6356381 w 8114665"/>
              <a:gd name="connsiteY1403" fmla="*/ 1020877 h 2737522"/>
              <a:gd name="connsiteX1404" fmla="*/ 6335836 w 8114665"/>
              <a:gd name="connsiteY1404" fmla="*/ 1031652 h 2737522"/>
              <a:gd name="connsiteX1405" fmla="*/ 6364633 w 8114665"/>
              <a:gd name="connsiteY1405" fmla="*/ 1056064 h 2737522"/>
              <a:gd name="connsiteX1406" fmla="*/ 6374737 w 8114665"/>
              <a:gd name="connsiteY1406" fmla="*/ 1050003 h 2737522"/>
              <a:gd name="connsiteX1407" fmla="*/ 6374737 w 8114665"/>
              <a:gd name="connsiteY1407" fmla="*/ 1028958 h 2737522"/>
              <a:gd name="connsiteX1408" fmla="*/ 6356381 w 8114665"/>
              <a:gd name="connsiteY1408" fmla="*/ 1020877 h 2737522"/>
              <a:gd name="connsiteX1409" fmla="*/ 6606458 w 8114665"/>
              <a:gd name="connsiteY1409" fmla="*/ 762278 h 2737522"/>
              <a:gd name="connsiteX1410" fmla="*/ 6613699 w 8114665"/>
              <a:gd name="connsiteY1410" fmla="*/ 775579 h 2737522"/>
              <a:gd name="connsiteX1411" fmla="*/ 6608142 w 8114665"/>
              <a:gd name="connsiteY1411" fmla="*/ 783660 h 2737522"/>
              <a:gd name="connsiteX1412" fmla="*/ 6620603 w 8114665"/>
              <a:gd name="connsiteY1412" fmla="*/ 802011 h 2737522"/>
              <a:gd name="connsiteX1413" fmla="*/ 6627845 w 8114665"/>
              <a:gd name="connsiteY1413" fmla="*/ 811439 h 2737522"/>
              <a:gd name="connsiteX1414" fmla="*/ 6637780 w 8114665"/>
              <a:gd name="connsiteY1414" fmla="*/ 830632 h 2737522"/>
              <a:gd name="connsiteX1415" fmla="*/ 6640811 w 8114665"/>
              <a:gd name="connsiteY1415" fmla="*/ 842585 h 2737522"/>
              <a:gd name="connsiteX1416" fmla="*/ 6650410 w 8114665"/>
              <a:gd name="connsiteY1416" fmla="*/ 859253 h 2737522"/>
              <a:gd name="connsiteX1417" fmla="*/ 6661525 w 8114665"/>
              <a:gd name="connsiteY1417" fmla="*/ 879288 h 2737522"/>
              <a:gd name="connsiteX1418" fmla="*/ 6667588 w 8114665"/>
              <a:gd name="connsiteY1418" fmla="*/ 878782 h 2737522"/>
              <a:gd name="connsiteX1419" fmla="*/ 6688638 w 8114665"/>
              <a:gd name="connsiteY1419" fmla="*/ 886695 h 2737522"/>
              <a:gd name="connsiteX1420" fmla="*/ 6696721 w 8114665"/>
              <a:gd name="connsiteY1420" fmla="*/ 891914 h 2737522"/>
              <a:gd name="connsiteX1421" fmla="*/ 6686111 w 8114665"/>
              <a:gd name="connsiteY1421" fmla="*/ 878614 h 2737522"/>
              <a:gd name="connsiteX1422" fmla="*/ 6660009 w 8114665"/>
              <a:gd name="connsiteY1422" fmla="*/ 850835 h 2737522"/>
              <a:gd name="connsiteX1423" fmla="*/ 6671798 w 8114665"/>
              <a:gd name="connsiteY1423" fmla="*/ 843427 h 2737522"/>
              <a:gd name="connsiteX1424" fmla="*/ 6700089 w 8114665"/>
              <a:gd name="connsiteY1424" fmla="*/ 859758 h 2737522"/>
              <a:gd name="connsiteX1425" fmla="*/ 6687964 w 8114665"/>
              <a:gd name="connsiteY1425" fmla="*/ 847468 h 2737522"/>
              <a:gd name="connsiteX1426" fmla="*/ 6666240 w 8114665"/>
              <a:gd name="connsiteY1426" fmla="*/ 825749 h 2737522"/>
              <a:gd name="connsiteX1427" fmla="*/ 6640643 w 8114665"/>
              <a:gd name="connsiteY1427" fmla="*/ 802516 h 2737522"/>
              <a:gd name="connsiteX1428" fmla="*/ 6634413 w 8114665"/>
              <a:gd name="connsiteY1428" fmla="*/ 792583 h 2737522"/>
              <a:gd name="connsiteX1429" fmla="*/ 6628855 w 8114665"/>
              <a:gd name="connsiteY1429" fmla="*/ 779451 h 2737522"/>
              <a:gd name="connsiteX1430" fmla="*/ 6611510 w 8114665"/>
              <a:gd name="connsiteY1430" fmla="*/ 760426 h 2737522"/>
              <a:gd name="connsiteX1431" fmla="*/ 6602416 w 8114665"/>
              <a:gd name="connsiteY1431" fmla="*/ 759080 h 2737522"/>
              <a:gd name="connsiteX1432" fmla="*/ 6606458 w 8114665"/>
              <a:gd name="connsiteY1432" fmla="*/ 762278 h 2737522"/>
              <a:gd name="connsiteX1433" fmla="*/ 6673818 w 8114665"/>
              <a:gd name="connsiteY1433" fmla="*/ 895113 h 2737522"/>
              <a:gd name="connsiteX1434" fmla="*/ 6676681 w 8114665"/>
              <a:gd name="connsiteY1434" fmla="*/ 906225 h 2737522"/>
              <a:gd name="connsiteX1435" fmla="*/ 6678702 w 8114665"/>
              <a:gd name="connsiteY1435" fmla="*/ 917000 h 2737522"/>
              <a:gd name="connsiteX1436" fmla="*/ 6659673 w 8114665"/>
              <a:gd name="connsiteY1436" fmla="*/ 911781 h 2737522"/>
              <a:gd name="connsiteX1437" fmla="*/ 6657315 w 8114665"/>
              <a:gd name="connsiteY1437" fmla="*/ 917337 h 2737522"/>
              <a:gd name="connsiteX1438" fmla="*/ 6647884 w 8114665"/>
              <a:gd name="connsiteY1438" fmla="*/ 921209 h 2737522"/>
              <a:gd name="connsiteX1439" fmla="*/ 6667419 w 8114665"/>
              <a:gd name="connsiteY1439" fmla="*/ 938886 h 2737522"/>
              <a:gd name="connsiteX1440" fmla="*/ 6676008 w 8114665"/>
              <a:gd name="connsiteY1440" fmla="*/ 938381 h 2737522"/>
              <a:gd name="connsiteX1441" fmla="*/ 6684596 w 8114665"/>
              <a:gd name="connsiteY1441" fmla="*/ 940233 h 2737522"/>
              <a:gd name="connsiteX1442" fmla="*/ 6671798 w 8114665"/>
              <a:gd name="connsiteY1442" fmla="*/ 932657 h 2737522"/>
              <a:gd name="connsiteX1443" fmla="*/ 6660346 w 8114665"/>
              <a:gd name="connsiteY1443" fmla="*/ 922387 h 2737522"/>
              <a:gd name="connsiteX1444" fmla="*/ 6680891 w 8114665"/>
              <a:gd name="connsiteY1444" fmla="*/ 929290 h 2737522"/>
              <a:gd name="connsiteX1445" fmla="*/ 6704804 w 8114665"/>
              <a:gd name="connsiteY1445" fmla="*/ 938381 h 2737522"/>
              <a:gd name="connsiteX1446" fmla="*/ 6730401 w 8114665"/>
              <a:gd name="connsiteY1446" fmla="*/ 951177 h 2737522"/>
              <a:gd name="connsiteX1447" fmla="*/ 6731075 w 8114665"/>
              <a:gd name="connsiteY1447" fmla="*/ 943937 h 2737522"/>
              <a:gd name="connsiteX1448" fmla="*/ 6757514 w 8114665"/>
              <a:gd name="connsiteY1448" fmla="*/ 949998 h 2737522"/>
              <a:gd name="connsiteX1449" fmla="*/ 6771828 w 8114665"/>
              <a:gd name="connsiteY1449" fmla="*/ 950840 h 2737522"/>
              <a:gd name="connsiteX1450" fmla="*/ 6758524 w 8114665"/>
              <a:gd name="connsiteY1450" fmla="*/ 936361 h 2737522"/>
              <a:gd name="connsiteX1451" fmla="*/ 6742526 w 8114665"/>
              <a:gd name="connsiteY1451" fmla="*/ 931984 h 2737522"/>
              <a:gd name="connsiteX1452" fmla="*/ 6718613 w 8114665"/>
              <a:gd name="connsiteY1452" fmla="*/ 922051 h 2737522"/>
              <a:gd name="connsiteX1453" fmla="*/ 6680386 w 8114665"/>
              <a:gd name="connsiteY1453" fmla="*/ 895787 h 2737522"/>
              <a:gd name="connsiteX1454" fmla="*/ 6673818 w 8114665"/>
              <a:gd name="connsiteY1454" fmla="*/ 895113 h 2737522"/>
              <a:gd name="connsiteX1455" fmla="*/ 6671124 w 8114665"/>
              <a:gd name="connsiteY1455" fmla="*/ 944611 h 2737522"/>
              <a:gd name="connsiteX1456" fmla="*/ 6669440 w 8114665"/>
              <a:gd name="connsiteY1456" fmla="*/ 953534 h 2737522"/>
              <a:gd name="connsiteX1457" fmla="*/ 6676850 w 8114665"/>
              <a:gd name="connsiteY1457" fmla="*/ 969864 h 2737522"/>
              <a:gd name="connsiteX1458" fmla="*/ 6659504 w 8114665"/>
              <a:gd name="connsiteY1458" fmla="*/ 985353 h 2737522"/>
              <a:gd name="connsiteX1459" fmla="*/ 6632560 w 8114665"/>
              <a:gd name="connsiteY1459" fmla="*/ 979124 h 2737522"/>
              <a:gd name="connsiteX1460" fmla="*/ 6633907 w 8114665"/>
              <a:gd name="connsiteY1460" fmla="*/ 974410 h 2737522"/>
              <a:gd name="connsiteX1461" fmla="*/ 6616225 w 8114665"/>
              <a:gd name="connsiteY1461" fmla="*/ 967676 h 2737522"/>
              <a:gd name="connsiteX1462" fmla="*/ 6618751 w 8114665"/>
              <a:gd name="connsiteY1462" fmla="*/ 973905 h 2737522"/>
              <a:gd name="connsiteX1463" fmla="*/ 6614878 w 8114665"/>
              <a:gd name="connsiteY1463" fmla="*/ 984007 h 2737522"/>
              <a:gd name="connsiteX1464" fmla="*/ 6611341 w 8114665"/>
              <a:gd name="connsiteY1464" fmla="*/ 987542 h 2737522"/>
              <a:gd name="connsiteX1465" fmla="*/ 6594333 w 8114665"/>
              <a:gd name="connsiteY1465" fmla="*/ 979124 h 2737522"/>
              <a:gd name="connsiteX1466" fmla="*/ 6566378 w 8114665"/>
              <a:gd name="connsiteY1466" fmla="*/ 971716 h 2737522"/>
              <a:gd name="connsiteX1467" fmla="*/ 6545665 w 8114665"/>
              <a:gd name="connsiteY1467" fmla="*/ 972558 h 2737522"/>
              <a:gd name="connsiteX1468" fmla="*/ 6517373 w 8114665"/>
              <a:gd name="connsiteY1468" fmla="*/ 970538 h 2737522"/>
              <a:gd name="connsiteX1469" fmla="*/ 6504912 w 8114665"/>
              <a:gd name="connsiteY1469" fmla="*/ 976935 h 2737522"/>
              <a:gd name="connsiteX1470" fmla="*/ 6497839 w 8114665"/>
              <a:gd name="connsiteY1470" fmla="*/ 984343 h 2737522"/>
              <a:gd name="connsiteX1471" fmla="*/ 6507101 w 8114665"/>
              <a:gd name="connsiteY1471" fmla="*/ 988047 h 2737522"/>
              <a:gd name="connsiteX1472" fmla="*/ 6513332 w 8114665"/>
              <a:gd name="connsiteY1472" fmla="*/ 985690 h 2737522"/>
              <a:gd name="connsiteX1473" fmla="*/ 6520404 w 8114665"/>
              <a:gd name="connsiteY1473" fmla="*/ 992088 h 2737522"/>
              <a:gd name="connsiteX1474" fmla="*/ 6515521 w 8114665"/>
              <a:gd name="connsiteY1474" fmla="*/ 998822 h 2737522"/>
              <a:gd name="connsiteX1475" fmla="*/ 6527140 w 8114665"/>
              <a:gd name="connsiteY1475" fmla="*/ 1009934 h 2737522"/>
              <a:gd name="connsiteX1476" fmla="*/ 6547012 w 8114665"/>
              <a:gd name="connsiteY1476" fmla="*/ 1009934 h 2737522"/>
              <a:gd name="connsiteX1477" fmla="*/ 6551559 w 8114665"/>
              <a:gd name="connsiteY1477" fmla="*/ 998654 h 2737522"/>
              <a:gd name="connsiteX1478" fmla="*/ 6531687 w 8114665"/>
              <a:gd name="connsiteY1478" fmla="*/ 984343 h 2737522"/>
              <a:gd name="connsiteX1479" fmla="*/ 6527814 w 8114665"/>
              <a:gd name="connsiteY1479" fmla="*/ 978451 h 2737522"/>
              <a:gd name="connsiteX1480" fmla="*/ 6547854 w 8114665"/>
              <a:gd name="connsiteY1480" fmla="*/ 982660 h 2737522"/>
              <a:gd name="connsiteX1481" fmla="*/ 6584734 w 8114665"/>
              <a:gd name="connsiteY1481" fmla="*/ 991078 h 2737522"/>
              <a:gd name="connsiteX1482" fmla="*/ 6615383 w 8114665"/>
              <a:gd name="connsiteY1482" fmla="*/ 999496 h 2737522"/>
              <a:gd name="connsiteX1483" fmla="*/ 6628350 w 8114665"/>
              <a:gd name="connsiteY1483" fmla="*/ 1014479 h 2737522"/>
              <a:gd name="connsiteX1484" fmla="*/ 6647548 w 8114665"/>
              <a:gd name="connsiteY1484" fmla="*/ 1017173 h 2737522"/>
              <a:gd name="connsiteX1485" fmla="*/ 6643843 w 8114665"/>
              <a:gd name="connsiteY1485" fmla="*/ 1010776 h 2737522"/>
              <a:gd name="connsiteX1486" fmla="*/ 6645864 w 8114665"/>
              <a:gd name="connsiteY1486" fmla="*/ 1006903 h 2737522"/>
              <a:gd name="connsiteX1487" fmla="*/ 6669271 w 8114665"/>
              <a:gd name="connsiteY1487" fmla="*/ 1016163 h 2737522"/>
              <a:gd name="connsiteX1488" fmla="*/ 6689480 w 8114665"/>
              <a:gd name="connsiteY1488" fmla="*/ 1018857 h 2737522"/>
              <a:gd name="connsiteX1489" fmla="*/ 6704299 w 8114665"/>
              <a:gd name="connsiteY1489" fmla="*/ 1024413 h 2737522"/>
              <a:gd name="connsiteX1490" fmla="*/ 6712214 w 8114665"/>
              <a:gd name="connsiteY1490" fmla="*/ 1028453 h 2737522"/>
              <a:gd name="connsiteX1491" fmla="*/ 6734780 w 8114665"/>
              <a:gd name="connsiteY1491" fmla="*/ 1031989 h 2737522"/>
              <a:gd name="connsiteX1492" fmla="*/ 6731580 w 8114665"/>
              <a:gd name="connsiteY1492" fmla="*/ 1025591 h 2737522"/>
              <a:gd name="connsiteX1493" fmla="*/ 6719119 w 8114665"/>
              <a:gd name="connsiteY1493" fmla="*/ 1009092 h 2737522"/>
              <a:gd name="connsiteX1494" fmla="*/ 6715077 w 8114665"/>
              <a:gd name="connsiteY1494" fmla="*/ 996465 h 2737522"/>
              <a:gd name="connsiteX1495" fmla="*/ 6719119 w 8114665"/>
              <a:gd name="connsiteY1495" fmla="*/ 992930 h 2737522"/>
              <a:gd name="connsiteX1496" fmla="*/ 6721307 w 8114665"/>
              <a:gd name="connsiteY1496" fmla="*/ 985185 h 2737522"/>
              <a:gd name="connsiteX1497" fmla="*/ 6718108 w 8114665"/>
              <a:gd name="connsiteY1497" fmla="*/ 973400 h 2737522"/>
              <a:gd name="connsiteX1498" fmla="*/ 6701773 w 8114665"/>
              <a:gd name="connsiteY1498" fmla="*/ 957911 h 2737522"/>
              <a:gd name="connsiteX1499" fmla="*/ 6697731 w 8114665"/>
              <a:gd name="connsiteY1499" fmla="*/ 947473 h 2737522"/>
              <a:gd name="connsiteX1500" fmla="*/ 6680723 w 8114665"/>
              <a:gd name="connsiteY1500" fmla="*/ 946126 h 2737522"/>
              <a:gd name="connsiteX1501" fmla="*/ 6679881 w 8114665"/>
              <a:gd name="connsiteY1501" fmla="*/ 947473 h 2737522"/>
              <a:gd name="connsiteX1502" fmla="*/ 6671124 w 8114665"/>
              <a:gd name="connsiteY1502" fmla="*/ 944611 h 2737522"/>
              <a:gd name="connsiteX1503" fmla="*/ 6599216 w 8114665"/>
              <a:gd name="connsiteY1503" fmla="*/ 993098 h 2737522"/>
              <a:gd name="connsiteX1504" fmla="*/ 6557621 w 8114665"/>
              <a:gd name="connsiteY1504" fmla="*/ 983165 h 2737522"/>
              <a:gd name="connsiteX1505" fmla="*/ 6550717 w 8114665"/>
              <a:gd name="connsiteY1505" fmla="*/ 989057 h 2737522"/>
              <a:gd name="connsiteX1506" fmla="*/ 6565873 w 8114665"/>
              <a:gd name="connsiteY1506" fmla="*/ 1005725 h 2737522"/>
              <a:gd name="connsiteX1507" fmla="*/ 6582882 w 8114665"/>
              <a:gd name="connsiteY1507" fmla="*/ 1008924 h 2737522"/>
              <a:gd name="connsiteX1508" fmla="*/ 6597364 w 8114665"/>
              <a:gd name="connsiteY1508" fmla="*/ 1004546 h 2737522"/>
              <a:gd name="connsiteX1509" fmla="*/ 6616393 w 8114665"/>
              <a:gd name="connsiteY1509" fmla="*/ 1008755 h 2737522"/>
              <a:gd name="connsiteX1510" fmla="*/ 6613194 w 8114665"/>
              <a:gd name="connsiteY1510" fmla="*/ 996970 h 2737522"/>
              <a:gd name="connsiteX1511" fmla="*/ 6599216 w 8114665"/>
              <a:gd name="connsiteY1511" fmla="*/ 993098 h 2737522"/>
              <a:gd name="connsiteX1512" fmla="*/ 7482820 w 8114665"/>
              <a:gd name="connsiteY1512" fmla="*/ 1002694 h 2737522"/>
              <a:gd name="connsiteX1513" fmla="*/ 7457223 w 8114665"/>
              <a:gd name="connsiteY1513" fmla="*/ 991078 h 2737522"/>
              <a:gd name="connsiteX1514" fmla="*/ 7469684 w 8114665"/>
              <a:gd name="connsiteY1514" fmla="*/ 1001347 h 2737522"/>
              <a:gd name="connsiteX1515" fmla="*/ 7499660 w 8114665"/>
              <a:gd name="connsiteY1515" fmla="*/ 1016500 h 2737522"/>
              <a:gd name="connsiteX1516" fmla="*/ 7524247 w 8114665"/>
              <a:gd name="connsiteY1516" fmla="*/ 1029968 h 2737522"/>
              <a:gd name="connsiteX1517" fmla="*/ 7534014 w 8114665"/>
              <a:gd name="connsiteY1517" fmla="*/ 1032325 h 2737522"/>
              <a:gd name="connsiteX1518" fmla="*/ 7482820 w 8114665"/>
              <a:gd name="connsiteY1518" fmla="*/ 1002694 h 2737522"/>
              <a:gd name="connsiteX1519" fmla="*/ 7178350 w 8114665"/>
              <a:gd name="connsiteY1519" fmla="*/ 772885 h 2737522"/>
              <a:gd name="connsiteX1520" fmla="*/ 7171950 w 8114665"/>
              <a:gd name="connsiteY1520" fmla="*/ 774400 h 2737522"/>
              <a:gd name="connsiteX1521" fmla="*/ 7203105 w 8114665"/>
              <a:gd name="connsiteY1521" fmla="*/ 791909 h 2737522"/>
              <a:gd name="connsiteX1522" fmla="*/ 7235943 w 8114665"/>
              <a:gd name="connsiteY1522" fmla="*/ 803863 h 2737522"/>
              <a:gd name="connsiteX1523" fmla="*/ 7268276 w 8114665"/>
              <a:gd name="connsiteY1523" fmla="*/ 814806 h 2737522"/>
              <a:gd name="connsiteX1524" fmla="*/ 7249584 w 8114665"/>
              <a:gd name="connsiteY1524" fmla="*/ 801843 h 2737522"/>
              <a:gd name="connsiteX1525" fmla="*/ 7205631 w 8114665"/>
              <a:gd name="connsiteY1525" fmla="*/ 784670 h 2737522"/>
              <a:gd name="connsiteX1526" fmla="*/ 7178350 w 8114665"/>
              <a:gd name="connsiteY1526" fmla="*/ 772885 h 2737522"/>
              <a:gd name="connsiteX1527" fmla="*/ 6463990 w 8114665"/>
              <a:gd name="connsiteY1527" fmla="*/ 451488 h 2737522"/>
              <a:gd name="connsiteX1528" fmla="*/ 6510469 w 8114665"/>
              <a:gd name="connsiteY1528" fmla="*/ 474217 h 2737522"/>
              <a:gd name="connsiteX1529" fmla="*/ 6550717 w 8114665"/>
              <a:gd name="connsiteY1529" fmla="*/ 486339 h 2737522"/>
              <a:gd name="connsiteX1530" fmla="*/ 6572104 w 8114665"/>
              <a:gd name="connsiteY1530" fmla="*/ 487349 h 2737522"/>
              <a:gd name="connsiteX1531" fmla="*/ 6545665 w 8114665"/>
              <a:gd name="connsiteY1531" fmla="*/ 477247 h 2737522"/>
              <a:gd name="connsiteX1532" fmla="*/ 6514005 w 8114665"/>
              <a:gd name="connsiteY1532" fmla="*/ 467819 h 2737522"/>
              <a:gd name="connsiteX1533" fmla="*/ 6506259 w 8114665"/>
              <a:gd name="connsiteY1533" fmla="*/ 462263 h 2737522"/>
              <a:gd name="connsiteX1534" fmla="*/ 6487229 w 8114665"/>
              <a:gd name="connsiteY1534" fmla="*/ 456539 h 2737522"/>
              <a:gd name="connsiteX1535" fmla="*/ 6475609 w 8114665"/>
              <a:gd name="connsiteY1535" fmla="*/ 450983 h 2737522"/>
              <a:gd name="connsiteX1536" fmla="*/ 6463990 w 8114665"/>
              <a:gd name="connsiteY1536" fmla="*/ 451488 h 2737522"/>
              <a:gd name="connsiteX1537" fmla="*/ 6361096 w 8114665"/>
              <a:gd name="connsiteY1537" fmla="*/ 433979 h 2737522"/>
              <a:gd name="connsiteX1538" fmla="*/ 6367327 w 8114665"/>
              <a:gd name="connsiteY1538" fmla="*/ 441050 h 2737522"/>
              <a:gd name="connsiteX1539" fmla="*/ 6373558 w 8114665"/>
              <a:gd name="connsiteY1539" fmla="*/ 447111 h 2737522"/>
              <a:gd name="connsiteX1540" fmla="*/ 6391409 w 8114665"/>
              <a:gd name="connsiteY1540" fmla="*/ 454351 h 2737522"/>
              <a:gd name="connsiteX1541" fmla="*/ 6430309 w 8114665"/>
              <a:gd name="connsiteY1541" fmla="*/ 472870 h 2737522"/>
              <a:gd name="connsiteX1542" fmla="*/ 6447149 w 8114665"/>
              <a:gd name="connsiteY1542" fmla="*/ 477416 h 2737522"/>
              <a:gd name="connsiteX1543" fmla="*/ 6428120 w 8114665"/>
              <a:gd name="connsiteY1543" fmla="*/ 464452 h 2737522"/>
              <a:gd name="connsiteX1544" fmla="*/ 6387199 w 8114665"/>
              <a:gd name="connsiteY1544" fmla="*/ 444081 h 2737522"/>
              <a:gd name="connsiteX1545" fmla="*/ 6361096 w 8114665"/>
              <a:gd name="connsiteY1545" fmla="*/ 433979 h 2737522"/>
              <a:gd name="connsiteX1546" fmla="*/ 6450013 w 8114665"/>
              <a:gd name="connsiteY1546" fmla="*/ 442565 h 2737522"/>
              <a:gd name="connsiteX1547" fmla="*/ 6407575 w 8114665"/>
              <a:gd name="connsiteY1547" fmla="*/ 423541 h 2737522"/>
              <a:gd name="connsiteX1548" fmla="*/ 6365138 w 8114665"/>
              <a:gd name="connsiteY1548" fmla="*/ 406032 h 2737522"/>
              <a:gd name="connsiteX1549" fmla="*/ 6359749 w 8114665"/>
              <a:gd name="connsiteY1549" fmla="*/ 409062 h 2737522"/>
              <a:gd name="connsiteX1550" fmla="*/ 6343414 w 8114665"/>
              <a:gd name="connsiteY1550" fmla="*/ 404516 h 2737522"/>
              <a:gd name="connsiteX1551" fmla="*/ 6304682 w 8114665"/>
              <a:gd name="connsiteY1551" fmla="*/ 388859 h 2737522"/>
              <a:gd name="connsiteX1552" fmla="*/ 6277401 w 8114665"/>
              <a:gd name="connsiteY1552" fmla="*/ 387849 h 2737522"/>
              <a:gd name="connsiteX1553" fmla="*/ 6297104 w 8114665"/>
              <a:gd name="connsiteY1553" fmla="*/ 404516 h 2737522"/>
              <a:gd name="connsiteX1554" fmla="*/ 6337015 w 8114665"/>
              <a:gd name="connsiteY1554" fmla="*/ 419332 h 2737522"/>
              <a:gd name="connsiteX1555" fmla="*/ 6353687 w 8114665"/>
              <a:gd name="connsiteY1555" fmla="*/ 421015 h 2737522"/>
              <a:gd name="connsiteX1556" fmla="*/ 6395956 w 8114665"/>
              <a:gd name="connsiteY1556" fmla="*/ 431622 h 2737522"/>
              <a:gd name="connsiteX1557" fmla="*/ 6411786 w 8114665"/>
              <a:gd name="connsiteY1557" fmla="*/ 440208 h 2737522"/>
              <a:gd name="connsiteX1558" fmla="*/ 6442098 w 8114665"/>
              <a:gd name="connsiteY1558" fmla="*/ 444249 h 2737522"/>
              <a:gd name="connsiteX1559" fmla="*/ 6450013 w 8114665"/>
              <a:gd name="connsiteY1559" fmla="*/ 442565 h 2737522"/>
              <a:gd name="connsiteX1560" fmla="*/ 5386893 w 8114665"/>
              <a:gd name="connsiteY1560" fmla="*/ 98777 h 2737522"/>
              <a:gd name="connsiteX1561" fmla="*/ 5349676 w 8114665"/>
              <a:gd name="connsiteY1561" fmla="*/ 99114 h 2737522"/>
              <a:gd name="connsiteX1562" fmla="*/ 5324921 w 8114665"/>
              <a:gd name="connsiteY1562" fmla="*/ 100461 h 2737522"/>
              <a:gd name="connsiteX1563" fmla="*/ 5317343 w 8114665"/>
              <a:gd name="connsiteY1563" fmla="*/ 106858 h 2737522"/>
              <a:gd name="connsiteX1564" fmla="*/ 5342772 w 8114665"/>
              <a:gd name="connsiteY1564" fmla="*/ 114098 h 2737522"/>
              <a:gd name="connsiteX1565" fmla="*/ 5391103 w 8114665"/>
              <a:gd name="connsiteY1565" fmla="*/ 127230 h 2737522"/>
              <a:gd name="connsiteX1566" fmla="*/ 5443476 w 8114665"/>
              <a:gd name="connsiteY1566" fmla="*/ 141372 h 2737522"/>
              <a:gd name="connsiteX1567" fmla="*/ 5475135 w 8114665"/>
              <a:gd name="connsiteY1567" fmla="*/ 148443 h 2737522"/>
              <a:gd name="connsiteX1568" fmla="*/ 5504943 w 8114665"/>
              <a:gd name="connsiteY1568" fmla="*/ 151810 h 2737522"/>
              <a:gd name="connsiteX1569" fmla="*/ 5494333 w 8114665"/>
              <a:gd name="connsiteY1569" fmla="*/ 142550 h 2737522"/>
              <a:gd name="connsiteX1570" fmla="*/ 5489955 w 8114665"/>
              <a:gd name="connsiteY1570" fmla="*/ 135143 h 2737522"/>
              <a:gd name="connsiteX1571" fmla="*/ 5463684 w 8114665"/>
              <a:gd name="connsiteY1571" fmla="*/ 129923 h 2737522"/>
              <a:gd name="connsiteX1572" fmla="*/ 5471094 w 8114665"/>
              <a:gd name="connsiteY1572" fmla="*/ 129082 h 2737522"/>
              <a:gd name="connsiteX1573" fmla="*/ 5434046 w 8114665"/>
              <a:gd name="connsiteY1573" fmla="*/ 118475 h 2737522"/>
              <a:gd name="connsiteX1574" fmla="*/ 5443644 w 8114665"/>
              <a:gd name="connsiteY1574" fmla="*/ 115276 h 2737522"/>
              <a:gd name="connsiteX1575" fmla="*/ 5430172 w 8114665"/>
              <a:gd name="connsiteY1575" fmla="*/ 109215 h 2737522"/>
              <a:gd name="connsiteX1576" fmla="*/ 5391271 w 8114665"/>
              <a:gd name="connsiteY1576" fmla="*/ 97094 h 2737522"/>
              <a:gd name="connsiteX1577" fmla="*/ 5386893 w 8114665"/>
              <a:gd name="connsiteY1577" fmla="*/ 98777 h 2737522"/>
              <a:gd name="connsiteX1578" fmla="*/ 5546874 w 8114665"/>
              <a:gd name="connsiteY1578" fmla="*/ 154841 h 2737522"/>
              <a:gd name="connsiteX1579" fmla="*/ 5524309 w 8114665"/>
              <a:gd name="connsiteY1579" fmla="*/ 157366 h 2737522"/>
              <a:gd name="connsiteX1580" fmla="*/ 5502248 w 8114665"/>
              <a:gd name="connsiteY1580" fmla="*/ 162417 h 2737522"/>
              <a:gd name="connsiteX1581" fmla="*/ 5511678 w 8114665"/>
              <a:gd name="connsiteY1581" fmla="*/ 167636 h 2737522"/>
              <a:gd name="connsiteX1582" fmla="*/ 5552432 w 8114665"/>
              <a:gd name="connsiteY1582" fmla="*/ 172181 h 2737522"/>
              <a:gd name="connsiteX1583" fmla="*/ 5585607 w 8114665"/>
              <a:gd name="connsiteY1583" fmla="*/ 180094 h 2737522"/>
              <a:gd name="connsiteX1584" fmla="*/ 5618950 w 8114665"/>
              <a:gd name="connsiteY1584" fmla="*/ 181104 h 2737522"/>
              <a:gd name="connsiteX1585" fmla="*/ 5588975 w 8114665"/>
              <a:gd name="connsiteY1585" fmla="*/ 170161 h 2737522"/>
              <a:gd name="connsiteX1586" fmla="*/ 5548558 w 8114665"/>
              <a:gd name="connsiteY1586" fmla="*/ 158881 h 2737522"/>
              <a:gd name="connsiteX1587" fmla="*/ 5572472 w 8114665"/>
              <a:gd name="connsiteY1587" fmla="*/ 159555 h 2737522"/>
              <a:gd name="connsiteX1588" fmla="*/ 5546874 w 8114665"/>
              <a:gd name="connsiteY1588" fmla="*/ 154841 h 2737522"/>
              <a:gd name="connsiteX1589" fmla="*/ 4650304 w 8114665"/>
              <a:gd name="connsiteY1589" fmla="*/ 119 h 2737522"/>
              <a:gd name="connsiteX1590" fmla="*/ 4626559 w 8114665"/>
              <a:gd name="connsiteY1590" fmla="*/ 4160 h 2737522"/>
              <a:gd name="connsiteX1591" fmla="*/ 4650641 w 8114665"/>
              <a:gd name="connsiteY1591" fmla="*/ 7527 h 2737522"/>
              <a:gd name="connsiteX1592" fmla="*/ 4695772 w 8114665"/>
              <a:gd name="connsiteY1592" fmla="*/ 5843 h 2737522"/>
              <a:gd name="connsiteX1593" fmla="*/ 4650304 w 8114665"/>
              <a:gd name="connsiteY1593" fmla="*/ 119 h 2737522"/>
              <a:gd name="connsiteX1594" fmla="*/ 4698635 w 8114665"/>
              <a:gd name="connsiteY1594" fmla="*/ 16955 h 2737522"/>
              <a:gd name="connsiteX1595" fmla="*/ 4692236 w 8114665"/>
              <a:gd name="connsiteY1595" fmla="*/ 23016 h 2737522"/>
              <a:gd name="connsiteX1596" fmla="*/ 4714970 w 8114665"/>
              <a:gd name="connsiteY1596" fmla="*/ 25710 h 2737522"/>
              <a:gd name="connsiteX1597" fmla="*/ 4736694 w 8114665"/>
              <a:gd name="connsiteY1597" fmla="*/ 25373 h 2737522"/>
              <a:gd name="connsiteX1598" fmla="*/ 4738884 w 8114665"/>
              <a:gd name="connsiteY1598" fmla="*/ 19985 h 2737522"/>
              <a:gd name="connsiteX1599" fmla="*/ 4698635 w 8114665"/>
              <a:gd name="connsiteY1599" fmla="*/ 16955 h 2737522"/>
              <a:gd name="connsiteX1600" fmla="*/ 4595068 w 8114665"/>
              <a:gd name="connsiteY1600" fmla="*/ 8705 h 2737522"/>
              <a:gd name="connsiteX1601" fmla="*/ 4595405 w 8114665"/>
              <a:gd name="connsiteY1601" fmla="*/ 11567 h 2737522"/>
              <a:gd name="connsiteX1602" fmla="*/ 4648451 w 8114665"/>
              <a:gd name="connsiteY1602" fmla="*/ 14935 h 2737522"/>
              <a:gd name="connsiteX1603" fmla="*/ 4642726 w 8114665"/>
              <a:gd name="connsiteY1603" fmla="*/ 11736 h 2737522"/>
              <a:gd name="connsiteX1604" fmla="*/ 4595068 w 8114665"/>
              <a:gd name="connsiteY1604" fmla="*/ 8705 h 2737522"/>
              <a:gd name="connsiteX1605" fmla="*/ 4421278 w 8114665"/>
              <a:gd name="connsiteY1605" fmla="*/ 6012 h 2737522"/>
              <a:gd name="connsiteX1606" fmla="*/ 4471630 w 8114665"/>
              <a:gd name="connsiteY1606" fmla="*/ 8032 h 2737522"/>
              <a:gd name="connsiteX1607" fmla="*/ 4454958 w 8114665"/>
              <a:gd name="connsiteY1607" fmla="*/ 12072 h 2737522"/>
              <a:gd name="connsiteX1608" fmla="*/ 4477355 w 8114665"/>
              <a:gd name="connsiteY1608" fmla="*/ 14766 h 2737522"/>
              <a:gd name="connsiteX1609" fmla="*/ 4498743 w 8114665"/>
              <a:gd name="connsiteY1609" fmla="*/ 9715 h 2737522"/>
              <a:gd name="connsiteX1610" fmla="*/ 4543706 w 8114665"/>
              <a:gd name="connsiteY1610" fmla="*/ 9547 h 2737522"/>
              <a:gd name="connsiteX1611" fmla="*/ 4509183 w 8114665"/>
              <a:gd name="connsiteY1611" fmla="*/ 4160 h 2737522"/>
              <a:gd name="connsiteX1612" fmla="*/ 4460515 w 8114665"/>
              <a:gd name="connsiteY1612" fmla="*/ 1971 h 2737522"/>
              <a:gd name="connsiteX1613" fmla="*/ 4407301 w 8114665"/>
              <a:gd name="connsiteY1613" fmla="*/ 2644 h 2737522"/>
              <a:gd name="connsiteX1614" fmla="*/ 4421278 w 8114665"/>
              <a:gd name="connsiteY1614" fmla="*/ 6012 h 2737522"/>
              <a:gd name="connsiteX1615" fmla="*/ 4566609 w 8114665"/>
              <a:gd name="connsiteY1615" fmla="*/ 14429 h 2737522"/>
              <a:gd name="connsiteX1616" fmla="*/ 4545222 w 8114665"/>
              <a:gd name="connsiteY1616" fmla="*/ 16618 h 2737522"/>
              <a:gd name="connsiteX1617" fmla="*/ 4589343 w 8114665"/>
              <a:gd name="connsiteY1617" fmla="*/ 19144 h 2737522"/>
              <a:gd name="connsiteX1618" fmla="*/ 4566609 w 8114665"/>
              <a:gd name="connsiteY1618" fmla="*/ 14429 h 2737522"/>
              <a:gd name="connsiteX1619" fmla="*/ 4682132 w 8114665"/>
              <a:gd name="connsiteY1619" fmla="*/ 23521 h 2737522"/>
              <a:gd name="connsiteX1620" fmla="*/ 4640200 w 8114665"/>
              <a:gd name="connsiteY1620" fmla="*/ 19649 h 2737522"/>
              <a:gd name="connsiteX1621" fmla="*/ 4628412 w 8114665"/>
              <a:gd name="connsiteY1621" fmla="*/ 23521 h 2737522"/>
              <a:gd name="connsiteX1622" fmla="*/ 4657882 w 8114665"/>
              <a:gd name="connsiteY1622" fmla="*/ 25878 h 2737522"/>
              <a:gd name="connsiteX1623" fmla="*/ 4660071 w 8114665"/>
              <a:gd name="connsiteY1623" fmla="*/ 24194 h 2737522"/>
              <a:gd name="connsiteX1624" fmla="*/ 4682132 w 8114665"/>
              <a:gd name="connsiteY1624" fmla="*/ 23521 h 2737522"/>
              <a:gd name="connsiteX1625" fmla="*/ 4776268 w 8114665"/>
              <a:gd name="connsiteY1625" fmla="*/ 22847 h 2737522"/>
              <a:gd name="connsiteX1626" fmla="*/ 4757071 w 8114665"/>
              <a:gd name="connsiteY1626" fmla="*/ 24363 h 2737522"/>
              <a:gd name="connsiteX1627" fmla="*/ 4778626 w 8114665"/>
              <a:gd name="connsiteY1627" fmla="*/ 26720 h 2737522"/>
              <a:gd name="connsiteX1628" fmla="*/ 4817022 w 8114665"/>
              <a:gd name="connsiteY1628" fmla="*/ 26720 h 2737522"/>
              <a:gd name="connsiteX1629" fmla="*/ 4811633 w 8114665"/>
              <a:gd name="connsiteY1629" fmla="*/ 19312 h 2737522"/>
              <a:gd name="connsiteX1630" fmla="*/ 4790920 w 8114665"/>
              <a:gd name="connsiteY1630" fmla="*/ 21164 h 2737522"/>
              <a:gd name="connsiteX1631" fmla="*/ 4776268 w 8114665"/>
              <a:gd name="connsiteY1631" fmla="*/ 22847 h 2737522"/>
              <a:gd name="connsiteX1632" fmla="*/ 3357990 w 8114665"/>
              <a:gd name="connsiteY1632" fmla="*/ 342055 h 2737522"/>
              <a:gd name="connsiteX1633" fmla="*/ 3350243 w 8114665"/>
              <a:gd name="connsiteY1633" fmla="*/ 353335 h 2737522"/>
              <a:gd name="connsiteX1634" fmla="*/ 3387965 w 8114665"/>
              <a:gd name="connsiteY1634" fmla="*/ 346601 h 2737522"/>
              <a:gd name="connsiteX1635" fmla="*/ 3373146 w 8114665"/>
              <a:gd name="connsiteY1635" fmla="*/ 359901 h 2737522"/>
              <a:gd name="connsiteX1636" fmla="*/ 3406321 w 8114665"/>
              <a:gd name="connsiteY1636" fmla="*/ 365457 h 2737522"/>
              <a:gd name="connsiteX1637" fmla="*/ 3419793 w 8114665"/>
              <a:gd name="connsiteY1637" fmla="*/ 372191 h 2737522"/>
              <a:gd name="connsiteX1638" fmla="*/ 3424172 w 8114665"/>
              <a:gd name="connsiteY1638" fmla="*/ 381956 h 2737522"/>
              <a:gd name="connsiteX1639" fmla="*/ 3389481 w 8114665"/>
              <a:gd name="connsiteY1639" fmla="*/ 382125 h 2737522"/>
              <a:gd name="connsiteX1640" fmla="*/ 3398238 w 8114665"/>
              <a:gd name="connsiteY1640" fmla="*/ 391553 h 2737522"/>
              <a:gd name="connsiteX1641" fmla="*/ 3374493 w 8114665"/>
              <a:gd name="connsiteY1641" fmla="*/ 403675 h 2737522"/>
              <a:gd name="connsiteX1642" fmla="*/ 3386113 w 8114665"/>
              <a:gd name="connsiteY1642" fmla="*/ 407378 h 2737522"/>
              <a:gd name="connsiteX1643" fmla="*/ 3431244 w 8114665"/>
              <a:gd name="connsiteY1643" fmla="*/ 405526 h 2737522"/>
              <a:gd name="connsiteX1644" fmla="*/ 3394701 w 8114665"/>
              <a:gd name="connsiteY1644" fmla="*/ 414955 h 2737522"/>
              <a:gd name="connsiteX1645" fmla="*/ 3359000 w 8114665"/>
              <a:gd name="connsiteY1645" fmla="*/ 431117 h 2737522"/>
              <a:gd name="connsiteX1646" fmla="*/ 3452126 w 8114665"/>
              <a:gd name="connsiteY1646" fmla="*/ 417480 h 2737522"/>
              <a:gd name="connsiteX1647" fmla="*/ 3521844 w 8114665"/>
              <a:gd name="connsiteY1647" fmla="*/ 407378 h 2737522"/>
              <a:gd name="connsiteX1648" fmla="*/ 3528075 w 8114665"/>
              <a:gd name="connsiteY1648" fmla="*/ 402159 h 2737522"/>
              <a:gd name="connsiteX1649" fmla="*/ 3539695 w 8114665"/>
              <a:gd name="connsiteY1649" fmla="*/ 383471 h 2737522"/>
              <a:gd name="connsiteX1650" fmla="*/ 3505846 w 8114665"/>
              <a:gd name="connsiteY1650" fmla="*/ 379431 h 2737522"/>
              <a:gd name="connsiteX1651" fmla="*/ 3517466 w 8114665"/>
              <a:gd name="connsiteY1651" fmla="*/ 373202 h 2737522"/>
              <a:gd name="connsiteX1652" fmla="*/ 3496416 w 8114665"/>
              <a:gd name="connsiteY1652" fmla="*/ 364615 h 2737522"/>
              <a:gd name="connsiteX1653" fmla="*/ 3463241 w 8114665"/>
              <a:gd name="connsiteY1653" fmla="*/ 352999 h 2737522"/>
              <a:gd name="connsiteX1654" fmla="*/ 3414067 w 8114665"/>
              <a:gd name="connsiteY1654" fmla="*/ 350473 h 2737522"/>
              <a:gd name="connsiteX1655" fmla="*/ 3435791 w 8114665"/>
              <a:gd name="connsiteY1655" fmla="*/ 341045 h 2737522"/>
              <a:gd name="connsiteX1656" fmla="*/ 3454147 w 8114665"/>
              <a:gd name="connsiteY1656" fmla="*/ 328923 h 2737522"/>
              <a:gd name="connsiteX1657" fmla="*/ 3424845 w 8114665"/>
              <a:gd name="connsiteY1657" fmla="*/ 327071 h 2737522"/>
              <a:gd name="connsiteX1658" fmla="*/ 3401269 w 8114665"/>
              <a:gd name="connsiteY1658" fmla="*/ 328418 h 2737522"/>
              <a:gd name="connsiteX1659" fmla="*/ 3418951 w 8114665"/>
              <a:gd name="connsiteY1659" fmla="*/ 319832 h 2737522"/>
              <a:gd name="connsiteX1660" fmla="*/ 3412889 w 8114665"/>
              <a:gd name="connsiteY1660" fmla="*/ 316633 h 2737522"/>
              <a:gd name="connsiteX1661" fmla="*/ 3376345 w 8114665"/>
              <a:gd name="connsiteY1661" fmla="*/ 323031 h 2737522"/>
              <a:gd name="connsiteX1662" fmla="*/ 3357990 w 8114665"/>
              <a:gd name="connsiteY1662" fmla="*/ 342055 h 2737522"/>
              <a:gd name="connsiteX1663" fmla="*/ 3306291 w 8114665"/>
              <a:gd name="connsiteY1663" fmla="*/ 367646 h 2737522"/>
              <a:gd name="connsiteX1664" fmla="*/ 3287766 w 8114665"/>
              <a:gd name="connsiteY1664" fmla="*/ 377916 h 2737522"/>
              <a:gd name="connsiteX1665" fmla="*/ 3272442 w 8114665"/>
              <a:gd name="connsiteY1665" fmla="*/ 383640 h 2737522"/>
              <a:gd name="connsiteX1666" fmla="*/ 3256107 w 8114665"/>
              <a:gd name="connsiteY1666" fmla="*/ 398624 h 2737522"/>
              <a:gd name="connsiteX1667" fmla="*/ 3252402 w 8114665"/>
              <a:gd name="connsiteY1667" fmla="*/ 406537 h 2737522"/>
              <a:gd name="connsiteX1668" fmla="*/ 3256780 w 8114665"/>
              <a:gd name="connsiteY1668" fmla="*/ 421521 h 2737522"/>
              <a:gd name="connsiteX1669" fmla="*/ 3318247 w 8114665"/>
              <a:gd name="connsiteY1669" fmla="*/ 406200 h 2737522"/>
              <a:gd name="connsiteX1670" fmla="*/ 3338792 w 8114665"/>
              <a:gd name="connsiteY1670" fmla="*/ 392563 h 2737522"/>
              <a:gd name="connsiteX1671" fmla="*/ 3341823 w 8114665"/>
              <a:gd name="connsiteY1671" fmla="*/ 380104 h 2737522"/>
              <a:gd name="connsiteX1672" fmla="*/ 3331551 w 8114665"/>
              <a:gd name="connsiteY1672" fmla="*/ 367141 h 2737522"/>
              <a:gd name="connsiteX1673" fmla="*/ 3306291 w 8114665"/>
              <a:gd name="connsiteY1673" fmla="*/ 367646 h 2737522"/>
              <a:gd name="connsiteX1674" fmla="*/ 3716348 w 8114665"/>
              <a:gd name="connsiteY1674" fmla="*/ 494083 h 2737522"/>
              <a:gd name="connsiteX1675" fmla="*/ 3705065 w 8114665"/>
              <a:gd name="connsiteY1675" fmla="*/ 503680 h 2737522"/>
              <a:gd name="connsiteX1676" fmla="*/ 3716180 w 8114665"/>
              <a:gd name="connsiteY1676" fmla="*/ 511929 h 2737522"/>
              <a:gd name="connsiteX1677" fmla="*/ 3724600 w 8114665"/>
              <a:gd name="connsiteY1677" fmla="*/ 495598 h 2737522"/>
              <a:gd name="connsiteX1678" fmla="*/ 3716348 w 8114665"/>
              <a:gd name="connsiteY1678" fmla="*/ 494083 h 2737522"/>
              <a:gd name="connsiteX1679" fmla="*/ 3710286 w 8114665"/>
              <a:gd name="connsiteY1679" fmla="*/ 518495 h 2737522"/>
              <a:gd name="connsiteX1680" fmla="*/ 3683847 w 8114665"/>
              <a:gd name="connsiteY1680" fmla="*/ 532469 h 2737522"/>
              <a:gd name="connsiteX1681" fmla="*/ 3696814 w 8114665"/>
              <a:gd name="connsiteY1681" fmla="*/ 538361 h 2737522"/>
              <a:gd name="connsiteX1682" fmla="*/ 3719885 w 8114665"/>
              <a:gd name="connsiteY1682" fmla="*/ 540550 h 2737522"/>
              <a:gd name="connsiteX1683" fmla="*/ 3733189 w 8114665"/>
              <a:gd name="connsiteY1683" fmla="*/ 523883 h 2737522"/>
              <a:gd name="connsiteX1684" fmla="*/ 3710286 w 8114665"/>
              <a:gd name="connsiteY1684" fmla="*/ 518495 h 2737522"/>
              <a:gd name="connsiteX1685" fmla="*/ 4062582 w 8114665"/>
              <a:gd name="connsiteY1685" fmla="*/ 577084 h 2737522"/>
              <a:gd name="connsiteX1686" fmla="*/ 4068476 w 8114665"/>
              <a:gd name="connsiteY1686" fmla="*/ 582471 h 2737522"/>
              <a:gd name="connsiteX1687" fmla="*/ 4131122 w 8114665"/>
              <a:gd name="connsiteY1687" fmla="*/ 583145 h 2737522"/>
              <a:gd name="connsiteX1688" fmla="*/ 4115797 w 8114665"/>
              <a:gd name="connsiteY1688" fmla="*/ 578599 h 2737522"/>
              <a:gd name="connsiteX1689" fmla="*/ 4062582 w 8114665"/>
              <a:gd name="connsiteY1689" fmla="*/ 577084 h 2737522"/>
              <a:gd name="connsiteX1690" fmla="*/ 4254055 w 8114665"/>
              <a:gd name="connsiteY1690" fmla="*/ 583145 h 2737522"/>
              <a:gd name="connsiteX1691" fmla="*/ 4263486 w 8114665"/>
              <a:gd name="connsiteY1691" fmla="*/ 591731 h 2737522"/>
              <a:gd name="connsiteX1692" fmla="*/ 4292787 w 8114665"/>
              <a:gd name="connsiteY1692" fmla="*/ 585502 h 2737522"/>
              <a:gd name="connsiteX1693" fmla="*/ 4254055 w 8114665"/>
              <a:gd name="connsiteY1693" fmla="*/ 583145 h 2737522"/>
              <a:gd name="connsiteX1694" fmla="*/ 3567987 w 8114665"/>
              <a:gd name="connsiteY1694" fmla="*/ 540213 h 2737522"/>
              <a:gd name="connsiteX1695" fmla="*/ 3561251 w 8114665"/>
              <a:gd name="connsiteY1695" fmla="*/ 545937 h 2737522"/>
              <a:gd name="connsiteX1696" fmla="*/ 3586174 w 8114665"/>
              <a:gd name="connsiteY1696" fmla="*/ 541560 h 2737522"/>
              <a:gd name="connsiteX1697" fmla="*/ 3567987 w 8114665"/>
              <a:gd name="connsiteY1697" fmla="*/ 540213 h 2737522"/>
              <a:gd name="connsiteX1698" fmla="*/ 2286282 w 8114665"/>
              <a:gd name="connsiteY1698" fmla="*/ 580619 h 2737522"/>
              <a:gd name="connsiteX1699" fmla="*/ 2232898 w 8114665"/>
              <a:gd name="connsiteY1699" fmla="*/ 613113 h 2737522"/>
              <a:gd name="connsiteX1700" fmla="*/ 2192482 w 8114665"/>
              <a:gd name="connsiteY1700" fmla="*/ 639545 h 2737522"/>
              <a:gd name="connsiteX1701" fmla="*/ 2235761 w 8114665"/>
              <a:gd name="connsiteY1701" fmla="*/ 638535 h 2737522"/>
              <a:gd name="connsiteX1702" fmla="*/ 2297733 w 8114665"/>
              <a:gd name="connsiteY1702" fmla="*/ 630285 h 2737522"/>
              <a:gd name="connsiteX1703" fmla="*/ 2310868 w 8114665"/>
              <a:gd name="connsiteY1703" fmla="*/ 633989 h 2737522"/>
              <a:gd name="connsiteX1704" fmla="*/ 2330234 w 8114665"/>
              <a:gd name="connsiteY1704" fmla="*/ 625066 h 2737522"/>
              <a:gd name="connsiteX1705" fmla="*/ 2321141 w 8114665"/>
              <a:gd name="connsiteY1705" fmla="*/ 602674 h 2737522"/>
              <a:gd name="connsiteX1706" fmla="*/ 2290997 w 8114665"/>
              <a:gd name="connsiteY1706" fmla="*/ 604358 h 2737522"/>
              <a:gd name="connsiteX1707" fmla="*/ 2274999 w 8114665"/>
              <a:gd name="connsiteY1707" fmla="*/ 601496 h 2737522"/>
              <a:gd name="connsiteX1708" fmla="*/ 2276683 w 8114665"/>
              <a:gd name="connsiteY1708" fmla="*/ 592573 h 2737522"/>
              <a:gd name="connsiteX1709" fmla="*/ 2286282 w 8114665"/>
              <a:gd name="connsiteY1709" fmla="*/ 580619 h 2737522"/>
              <a:gd name="connsiteX1710" fmla="*/ 656490 w 8114665"/>
              <a:gd name="connsiteY1710" fmla="*/ 1107077 h 2737522"/>
              <a:gd name="connsiteX1711" fmla="*/ 672488 w 8114665"/>
              <a:gd name="connsiteY1711" fmla="*/ 1121219 h 2737522"/>
              <a:gd name="connsiteX1712" fmla="*/ 681077 w 8114665"/>
              <a:gd name="connsiteY1712" fmla="*/ 1111117 h 2737522"/>
              <a:gd name="connsiteX1713" fmla="*/ 685792 w 8114665"/>
              <a:gd name="connsiteY1713" fmla="*/ 1096302 h 2737522"/>
              <a:gd name="connsiteX1714" fmla="*/ 656490 w 8114665"/>
              <a:gd name="connsiteY1714" fmla="*/ 1107077 h 2737522"/>
              <a:gd name="connsiteX1715" fmla="*/ 719809 w 8114665"/>
              <a:gd name="connsiteY1715" fmla="*/ 1114653 h 2737522"/>
              <a:gd name="connsiteX1716" fmla="*/ 744228 w 8114665"/>
              <a:gd name="connsiteY1716" fmla="*/ 1116336 h 2737522"/>
              <a:gd name="connsiteX1717" fmla="*/ 782118 w 8114665"/>
              <a:gd name="connsiteY1717" fmla="*/ 1107582 h 2737522"/>
              <a:gd name="connsiteX1718" fmla="*/ 800811 w 8114665"/>
              <a:gd name="connsiteY1718" fmla="*/ 1094281 h 2737522"/>
              <a:gd name="connsiteX1719" fmla="*/ 780097 w 8114665"/>
              <a:gd name="connsiteY1719" fmla="*/ 1097144 h 2737522"/>
              <a:gd name="connsiteX1720" fmla="*/ 744059 w 8114665"/>
              <a:gd name="connsiteY1720" fmla="*/ 1108760 h 2737522"/>
              <a:gd name="connsiteX1721" fmla="*/ 719809 w 8114665"/>
              <a:gd name="connsiteY1721" fmla="*/ 1114653 h 2737522"/>
              <a:gd name="connsiteX1722" fmla="*/ 290217 w 8114665"/>
              <a:gd name="connsiteY1722" fmla="*/ 1245636 h 2737522"/>
              <a:gd name="connsiteX1723" fmla="*/ 259904 w 8114665"/>
              <a:gd name="connsiteY1723" fmla="*/ 1262640 h 2737522"/>
              <a:gd name="connsiteX1724" fmla="*/ 245927 w 8114665"/>
              <a:gd name="connsiteY1724" fmla="*/ 1278802 h 2737522"/>
              <a:gd name="connsiteX1725" fmla="*/ 261588 w 8114665"/>
              <a:gd name="connsiteY1725" fmla="*/ 1268869 h 2737522"/>
              <a:gd name="connsiteX1726" fmla="*/ 287522 w 8114665"/>
              <a:gd name="connsiteY1726" fmla="*/ 1250350 h 2737522"/>
              <a:gd name="connsiteX1727" fmla="*/ 302510 w 8114665"/>
              <a:gd name="connsiteY1727" fmla="*/ 1239238 h 2737522"/>
              <a:gd name="connsiteX1728" fmla="*/ 290217 w 8114665"/>
              <a:gd name="connsiteY1728" fmla="*/ 1245636 h 2737522"/>
              <a:gd name="connsiteX1729" fmla="*/ 291059 w 8114665"/>
              <a:gd name="connsiteY1729" fmla="*/ 1237723 h 2737522"/>
              <a:gd name="connsiteX1730" fmla="*/ 286512 w 8114665"/>
              <a:gd name="connsiteY1730" fmla="*/ 1243279 h 2737522"/>
              <a:gd name="connsiteX1731" fmla="*/ 304194 w 8114665"/>
              <a:gd name="connsiteY1731" fmla="*/ 1231662 h 2737522"/>
              <a:gd name="connsiteX1732" fmla="*/ 313625 w 8114665"/>
              <a:gd name="connsiteY1732" fmla="*/ 1226443 h 2737522"/>
              <a:gd name="connsiteX1733" fmla="*/ 291059 w 8114665"/>
              <a:gd name="connsiteY1733" fmla="*/ 1237723 h 2737522"/>
              <a:gd name="connsiteX1734" fmla="*/ 38793 w 8114665"/>
              <a:gd name="connsiteY1734" fmla="*/ 1353722 h 2737522"/>
              <a:gd name="connsiteX1735" fmla="*/ 20942 w 8114665"/>
              <a:gd name="connsiteY1735" fmla="*/ 1365002 h 2737522"/>
              <a:gd name="connsiteX1736" fmla="*/ 44855 w 8114665"/>
              <a:gd name="connsiteY1736" fmla="*/ 1355237 h 2737522"/>
              <a:gd name="connsiteX1737" fmla="*/ 57149 w 8114665"/>
              <a:gd name="connsiteY1737" fmla="*/ 1346314 h 2737522"/>
              <a:gd name="connsiteX1738" fmla="*/ 56138 w 8114665"/>
              <a:gd name="connsiteY1738" fmla="*/ 1343115 h 2737522"/>
              <a:gd name="connsiteX1739" fmla="*/ 38793 w 8114665"/>
              <a:gd name="connsiteY1739" fmla="*/ 1353722 h 2737522"/>
              <a:gd name="connsiteX1740" fmla="*/ 4737199 w 8114665"/>
              <a:gd name="connsiteY1740" fmla="*/ 1172737 h 2737522"/>
              <a:gd name="connsiteX1741" fmla="*/ 4650473 w 8114665"/>
              <a:gd name="connsiteY1741" fmla="*/ 1191088 h 2737522"/>
              <a:gd name="connsiteX1742" fmla="*/ 4652999 w 8114665"/>
              <a:gd name="connsiteY1742" fmla="*/ 1223076 h 2737522"/>
              <a:gd name="connsiteX1743" fmla="*/ 4629085 w 8114665"/>
              <a:gd name="connsiteY1743" fmla="*/ 1266176 h 2737522"/>
              <a:gd name="connsiteX1744" fmla="*/ 4662766 w 8114665"/>
              <a:gd name="connsiteY1744" fmla="*/ 1312306 h 2737522"/>
              <a:gd name="connsiteX1745" fmla="*/ 4709076 w 8114665"/>
              <a:gd name="connsiteY1745" fmla="*/ 1328973 h 2737522"/>
              <a:gd name="connsiteX1746" fmla="*/ 4749492 w 8114665"/>
              <a:gd name="connsiteY1746" fmla="*/ 1323754 h 2737522"/>
              <a:gd name="connsiteX1747" fmla="*/ 4761112 w 8114665"/>
              <a:gd name="connsiteY1747" fmla="*/ 1276782 h 2737522"/>
              <a:gd name="connsiteX1748" fmla="*/ 4778963 w 8114665"/>
              <a:gd name="connsiteY1748" fmla="*/ 1212301 h 2737522"/>
              <a:gd name="connsiteX1749" fmla="*/ 4788057 w 8114665"/>
              <a:gd name="connsiteY1749" fmla="*/ 1188057 h 2737522"/>
              <a:gd name="connsiteX1750" fmla="*/ 4796477 w 8114665"/>
              <a:gd name="connsiteY1750" fmla="*/ 1185700 h 2737522"/>
              <a:gd name="connsiteX1751" fmla="*/ 4763975 w 8114665"/>
              <a:gd name="connsiteY1751" fmla="*/ 1144621 h 2737522"/>
              <a:gd name="connsiteX1752" fmla="*/ 4737199 w 8114665"/>
              <a:gd name="connsiteY1752" fmla="*/ 1172737 h 2737522"/>
              <a:gd name="connsiteX1753" fmla="*/ 4536633 w 8114665"/>
              <a:gd name="connsiteY1753" fmla="*/ 180263 h 2737522"/>
              <a:gd name="connsiteX1754" fmla="*/ 4522824 w 8114665"/>
              <a:gd name="connsiteY1754" fmla="*/ 186324 h 2737522"/>
              <a:gd name="connsiteX1755" fmla="*/ 4561388 w 8114665"/>
              <a:gd name="connsiteY1755" fmla="*/ 186492 h 2737522"/>
              <a:gd name="connsiteX1756" fmla="*/ 4536633 w 8114665"/>
              <a:gd name="connsiteY1756" fmla="*/ 180263 h 2737522"/>
              <a:gd name="connsiteX1757" fmla="*/ 4884888 w 8114665"/>
              <a:gd name="connsiteY1757" fmla="*/ 96589 h 2737522"/>
              <a:gd name="connsiteX1758" fmla="*/ 4804560 w 8114665"/>
              <a:gd name="connsiteY1758" fmla="*/ 99282 h 2737522"/>
              <a:gd name="connsiteX1759" fmla="*/ 4672870 w 8114665"/>
              <a:gd name="connsiteY1759" fmla="*/ 105512 h 2737522"/>
              <a:gd name="connsiteX1760" fmla="*/ 4623865 w 8114665"/>
              <a:gd name="connsiteY1760" fmla="*/ 125041 h 2737522"/>
              <a:gd name="connsiteX1761" fmla="*/ 4602141 w 8114665"/>
              <a:gd name="connsiteY1761" fmla="*/ 137668 h 2737522"/>
              <a:gd name="connsiteX1762" fmla="*/ 4583280 w 8114665"/>
              <a:gd name="connsiteY1762" fmla="*/ 152820 h 2737522"/>
              <a:gd name="connsiteX1763" fmla="*/ 4664618 w 8114665"/>
              <a:gd name="connsiteY1763" fmla="*/ 172518 h 2737522"/>
              <a:gd name="connsiteX1764" fmla="*/ 4703182 w 8114665"/>
              <a:gd name="connsiteY1764" fmla="*/ 173865 h 2737522"/>
              <a:gd name="connsiteX1765" fmla="*/ 4663945 w 8114665"/>
              <a:gd name="connsiteY1765" fmla="*/ 142382 h 2737522"/>
              <a:gd name="connsiteX1766" fmla="*/ 4697456 w 8114665"/>
              <a:gd name="connsiteY1766" fmla="*/ 127230 h 2737522"/>
              <a:gd name="connsiteX1767" fmla="*/ 4772058 w 8114665"/>
              <a:gd name="connsiteY1767" fmla="*/ 109384 h 2737522"/>
              <a:gd name="connsiteX1768" fmla="*/ 4894823 w 8114665"/>
              <a:gd name="connsiteY1768" fmla="*/ 106185 h 2737522"/>
              <a:gd name="connsiteX1769" fmla="*/ 4897518 w 8114665"/>
              <a:gd name="connsiteY1769" fmla="*/ 106185 h 2737522"/>
              <a:gd name="connsiteX1770" fmla="*/ 4884888 w 8114665"/>
              <a:gd name="connsiteY1770" fmla="*/ 96589 h 2737522"/>
              <a:gd name="connsiteX1771" fmla="*/ 4725748 w 8114665"/>
              <a:gd name="connsiteY1771" fmla="*/ 178747 h 2737522"/>
              <a:gd name="connsiteX1772" fmla="*/ 4730632 w 8114665"/>
              <a:gd name="connsiteY1772" fmla="*/ 184303 h 2737522"/>
              <a:gd name="connsiteX1773" fmla="*/ 4755892 w 8114665"/>
              <a:gd name="connsiteY1773" fmla="*/ 188344 h 2737522"/>
              <a:gd name="connsiteX1774" fmla="*/ 4725748 w 8114665"/>
              <a:gd name="connsiteY1774" fmla="*/ 178747 h 2737522"/>
              <a:gd name="connsiteX1775" fmla="*/ 4968583 w 8114665"/>
              <a:gd name="connsiteY1775" fmla="*/ 156356 h 2737522"/>
              <a:gd name="connsiteX1776" fmla="*/ 4948038 w 8114665"/>
              <a:gd name="connsiteY1776" fmla="*/ 153662 h 2737522"/>
              <a:gd name="connsiteX1777" fmla="*/ 4979024 w 8114665"/>
              <a:gd name="connsiteY1777" fmla="*/ 163764 h 2737522"/>
              <a:gd name="connsiteX1778" fmla="*/ 4968583 w 8114665"/>
              <a:gd name="connsiteY1778" fmla="*/ 156356 h 2737522"/>
              <a:gd name="connsiteX1779" fmla="*/ 2143308 w 8114665"/>
              <a:gd name="connsiteY1779" fmla="*/ 641565 h 2737522"/>
              <a:gd name="connsiteX1780" fmla="*/ 2096324 w 8114665"/>
              <a:gd name="connsiteY1780" fmla="*/ 646953 h 2737522"/>
              <a:gd name="connsiteX1781" fmla="*/ 2115017 w 8114665"/>
              <a:gd name="connsiteY1781" fmla="*/ 650825 h 2737522"/>
              <a:gd name="connsiteX1782" fmla="*/ 2143308 w 8114665"/>
              <a:gd name="connsiteY1782" fmla="*/ 641565 h 2737522"/>
              <a:gd name="connsiteX1783" fmla="*/ 2087736 w 8114665"/>
              <a:gd name="connsiteY1783" fmla="*/ 683655 h 2737522"/>
              <a:gd name="connsiteX1784" fmla="*/ 2087736 w 8114665"/>
              <a:gd name="connsiteY1784" fmla="*/ 692915 h 2737522"/>
              <a:gd name="connsiteX1785" fmla="*/ 2117880 w 8114665"/>
              <a:gd name="connsiteY1785" fmla="*/ 685675 h 2737522"/>
              <a:gd name="connsiteX1786" fmla="*/ 2107944 w 8114665"/>
              <a:gd name="connsiteY1786" fmla="*/ 686012 h 2737522"/>
              <a:gd name="connsiteX1787" fmla="*/ 2087736 w 8114665"/>
              <a:gd name="connsiteY1787" fmla="*/ 683655 h 2737522"/>
              <a:gd name="connsiteX1788" fmla="*/ 7470358 w 8114665"/>
              <a:gd name="connsiteY1788" fmla="*/ 975252 h 2737522"/>
              <a:gd name="connsiteX1789" fmla="*/ 7432804 w 8114665"/>
              <a:gd name="connsiteY1789" fmla="*/ 957406 h 2737522"/>
              <a:gd name="connsiteX1790" fmla="*/ 7433983 w 8114665"/>
              <a:gd name="connsiteY1790" fmla="*/ 967002 h 2737522"/>
              <a:gd name="connsiteX1791" fmla="*/ 7438025 w 8114665"/>
              <a:gd name="connsiteY1791" fmla="*/ 974915 h 2737522"/>
              <a:gd name="connsiteX1792" fmla="*/ 7400471 w 8114665"/>
              <a:gd name="connsiteY1792" fmla="*/ 953702 h 2737522"/>
              <a:gd name="connsiteX1793" fmla="*/ 7363928 w 8114665"/>
              <a:gd name="connsiteY1793" fmla="*/ 931142 h 2737522"/>
              <a:gd name="connsiteX1794" fmla="*/ 7314755 w 8114665"/>
              <a:gd name="connsiteY1794" fmla="*/ 905046 h 2737522"/>
              <a:gd name="connsiteX1795" fmla="*/ 7296062 w 8114665"/>
              <a:gd name="connsiteY1795" fmla="*/ 889726 h 2737522"/>
              <a:gd name="connsiteX1796" fmla="*/ 7286464 w 8114665"/>
              <a:gd name="connsiteY1796" fmla="*/ 886022 h 2737522"/>
              <a:gd name="connsiteX1797" fmla="*/ 7276191 w 8114665"/>
              <a:gd name="connsiteY1797" fmla="*/ 893430 h 2737522"/>
              <a:gd name="connsiteX1798" fmla="*/ 7227355 w 8114665"/>
              <a:gd name="connsiteY1798" fmla="*/ 878109 h 2737522"/>
              <a:gd name="connsiteX1799" fmla="*/ 7269455 w 8114665"/>
              <a:gd name="connsiteY1799" fmla="*/ 907403 h 2737522"/>
              <a:gd name="connsiteX1800" fmla="*/ 7294547 w 8114665"/>
              <a:gd name="connsiteY1800" fmla="*/ 928785 h 2737522"/>
              <a:gd name="connsiteX1801" fmla="*/ 7261540 w 8114665"/>
              <a:gd name="connsiteY1801" fmla="*/ 915653 h 2737522"/>
              <a:gd name="connsiteX1802" fmla="*/ 7205294 w 8114665"/>
              <a:gd name="connsiteY1802" fmla="*/ 899996 h 2737522"/>
              <a:gd name="connsiteX1803" fmla="*/ 7137596 w 8114665"/>
              <a:gd name="connsiteY1803" fmla="*/ 888716 h 2737522"/>
              <a:gd name="connsiteX1804" fmla="*/ 7096675 w 8114665"/>
              <a:gd name="connsiteY1804" fmla="*/ 871375 h 2737522"/>
              <a:gd name="connsiteX1805" fmla="*/ 7057100 w 8114665"/>
              <a:gd name="connsiteY1805" fmla="*/ 860768 h 2737522"/>
              <a:gd name="connsiteX1806" fmla="*/ 7046828 w 8114665"/>
              <a:gd name="connsiteY1806" fmla="*/ 850498 h 2737522"/>
              <a:gd name="connsiteX1807" fmla="*/ 7025104 w 8114665"/>
              <a:gd name="connsiteY1807" fmla="*/ 844774 h 2737522"/>
              <a:gd name="connsiteX1808" fmla="*/ 7003043 w 8114665"/>
              <a:gd name="connsiteY1808" fmla="*/ 865651 h 2737522"/>
              <a:gd name="connsiteX1809" fmla="*/ 7005233 w 8114665"/>
              <a:gd name="connsiteY1809" fmla="*/ 886527 h 2737522"/>
              <a:gd name="connsiteX1810" fmla="*/ 6977109 w 8114665"/>
              <a:gd name="connsiteY1810" fmla="*/ 904878 h 2737522"/>
              <a:gd name="connsiteX1811" fmla="*/ 6872027 w 8114665"/>
              <a:gd name="connsiteY1811" fmla="*/ 842754 h 2737522"/>
              <a:gd name="connsiteX1812" fmla="*/ 6863607 w 8114665"/>
              <a:gd name="connsiteY1812" fmla="*/ 816153 h 2737522"/>
              <a:gd name="connsiteX1813" fmla="*/ 6973405 w 8114665"/>
              <a:gd name="connsiteY1813" fmla="*/ 821372 h 2737522"/>
              <a:gd name="connsiteX1814" fmla="*/ 6984856 w 8114665"/>
              <a:gd name="connsiteY1814" fmla="*/ 806893 h 2737522"/>
              <a:gd name="connsiteX1815" fmla="*/ 7004896 w 8114665"/>
              <a:gd name="connsiteY1815" fmla="*/ 810766 h 2737522"/>
              <a:gd name="connsiteX1816" fmla="*/ 6982330 w 8114665"/>
              <a:gd name="connsiteY1816" fmla="*/ 801674 h 2737522"/>
              <a:gd name="connsiteX1817" fmla="*/ 6949155 w 8114665"/>
              <a:gd name="connsiteY1817" fmla="*/ 797297 h 2737522"/>
              <a:gd name="connsiteX1818" fmla="*/ 6924232 w 8114665"/>
              <a:gd name="connsiteY1818" fmla="*/ 791068 h 2737522"/>
              <a:gd name="connsiteX1819" fmla="*/ 6908907 w 8114665"/>
              <a:gd name="connsiteY1819" fmla="*/ 777936 h 2737522"/>
              <a:gd name="connsiteX1820" fmla="*/ 6869670 w 8114665"/>
              <a:gd name="connsiteY1820" fmla="*/ 768171 h 2737522"/>
              <a:gd name="connsiteX1821" fmla="*/ 6809887 w 8114665"/>
              <a:gd name="connsiteY1821" fmla="*/ 763288 h 2737522"/>
              <a:gd name="connsiteX1822" fmla="*/ 6816623 w 8114665"/>
              <a:gd name="connsiteY1822" fmla="*/ 776757 h 2737522"/>
              <a:gd name="connsiteX1823" fmla="*/ 6761724 w 8114665"/>
              <a:gd name="connsiteY1823" fmla="*/ 759248 h 2737522"/>
              <a:gd name="connsiteX1824" fmla="*/ 6761387 w 8114665"/>
              <a:gd name="connsiteY1824" fmla="*/ 755712 h 2737522"/>
              <a:gd name="connsiteX1825" fmla="*/ 6713393 w 8114665"/>
              <a:gd name="connsiteY1825" fmla="*/ 735004 h 2737522"/>
              <a:gd name="connsiteX1826" fmla="*/ 6684596 w 8114665"/>
              <a:gd name="connsiteY1826" fmla="*/ 729280 h 2737522"/>
              <a:gd name="connsiteX1827" fmla="*/ 6659673 w 8114665"/>
              <a:gd name="connsiteY1827" fmla="*/ 718673 h 2737522"/>
              <a:gd name="connsiteX1828" fmla="*/ 6590459 w 8114665"/>
              <a:gd name="connsiteY1828" fmla="*/ 694261 h 2737522"/>
              <a:gd name="connsiteX1829" fmla="*/ 6563684 w 8114665"/>
              <a:gd name="connsiteY1829" fmla="*/ 689379 h 2737522"/>
              <a:gd name="connsiteX1830" fmla="*/ 6509963 w 8114665"/>
              <a:gd name="connsiteY1830" fmla="*/ 698470 h 2737522"/>
              <a:gd name="connsiteX1831" fmla="*/ 6455064 w 8114665"/>
              <a:gd name="connsiteY1831" fmla="*/ 699817 h 2737522"/>
              <a:gd name="connsiteX1832" fmla="*/ 6453212 w 8114665"/>
              <a:gd name="connsiteY1832" fmla="*/ 707898 h 2737522"/>
              <a:gd name="connsiteX1833" fmla="*/ 6482009 w 8114665"/>
              <a:gd name="connsiteY1833" fmla="*/ 723387 h 2737522"/>
              <a:gd name="connsiteX1834" fmla="*/ 6519225 w 8114665"/>
              <a:gd name="connsiteY1834" fmla="*/ 743085 h 2737522"/>
              <a:gd name="connsiteX1835" fmla="*/ 6534550 w 8114665"/>
              <a:gd name="connsiteY1835" fmla="*/ 744264 h 2737522"/>
              <a:gd name="connsiteX1836" fmla="*/ 6541286 w 8114665"/>
              <a:gd name="connsiteY1836" fmla="*/ 739550 h 2737522"/>
              <a:gd name="connsiteX1837" fmla="*/ 6587260 w 8114665"/>
              <a:gd name="connsiteY1837" fmla="*/ 769181 h 2737522"/>
              <a:gd name="connsiteX1838" fmla="*/ 6594501 w 8114665"/>
              <a:gd name="connsiteY1838" fmla="*/ 795277 h 2737522"/>
              <a:gd name="connsiteX1839" fmla="*/ 6597701 w 8114665"/>
              <a:gd name="connsiteY1839" fmla="*/ 833999 h 2737522"/>
              <a:gd name="connsiteX1840" fmla="*/ 6580860 w 8114665"/>
              <a:gd name="connsiteY1840" fmla="*/ 853865 h 2737522"/>
              <a:gd name="connsiteX1841" fmla="*/ 6514005 w 8114665"/>
              <a:gd name="connsiteY1841" fmla="*/ 870196 h 2737522"/>
              <a:gd name="connsiteX1842" fmla="*/ 6481335 w 8114665"/>
              <a:gd name="connsiteY1842" fmla="*/ 857569 h 2737522"/>
              <a:gd name="connsiteX1843" fmla="*/ 6453717 w 8114665"/>
              <a:gd name="connsiteY1843" fmla="*/ 850835 h 2737522"/>
              <a:gd name="connsiteX1844" fmla="*/ 6435025 w 8114665"/>
              <a:gd name="connsiteY1844" fmla="*/ 863630 h 2737522"/>
              <a:gd name="connsiteX1845" fmla="*/ 6410101 w 8114665"/>
              <a:gd name="connsiteY1845" fmla="*/ 872385 h 2737522"/>
              <a:gd name="connsiteX1846" fmla="*/ 6410775 w 8114665"/>
              <a:gd name="connsiteY1846" fmla="*/ 886022 h 2737522"/>
              <a:gd name="connsiteX1847" fmla="*/ 6457086 w 8114665"/>
              <a:gd name="connsiteY1847" fmla="*/ 924576 h 2737522"/>
              <a:gd name="connsiteX1848" fmla="*/ 6456243 w 8114665"/>
              <a:gd name="connsiteY1848" fmla="*/ 949156 h 2737522"/>
              <a:gd name="connsiteX1849" fmla="*/ 6419027 w 8114665"/>
              <a:gd name="connsiteY1849" fmla="*/ 942927 h 2737522"/>
              <a:gd name="connsiteX1850" fmla="*/ 6405723 w 8114665"/>
              <a:gd name="connsiteY1850" fmla="*/ 917337 h 2737522"/>
              <a:gd name="connsiteX1851" fmla="*/ 6390398 w 8114665"/>
              <a:gd name="connsiteY1851" fmla="*/ 903531 h 2737522"/>
              <a:gd name="connsiteX1852" fmla="*/ 6393430 w 8114665"/>
              <a:gd name="connsiteY1852" fmla="*/ 893766 h 2737522"/>
              <a:gd name="connsiteX1853" fmla="*/ 6360423 w 8114665"/>
              <a:gd name="connsiteY1853" fmla="*/ 877436 h 2737522"/>
              <a:gd name="connsiteX1854" fmla="*/ 6352003 w 8114665"/>
              <a:gd name="connsiteY1854" fmla="*/ 862283 h 2737522"/>
              <a:gd name="connsiteX1855" fmla="*/ 6315965 w 8114665"/>
              <a:gd name="connsiteY1855" fmla="*/ 846794 h 2737522"/>
              <a:gd name="connsiteX1856" fmla="*/ 6287168 w 8114665"/>
              <a:gd name="connsiteY1856" fmla="*/ 838881 h 2737522"/>
              <a:gd name="connsiteX1857" fmla="*/ 6273865 w 8114665"/>
              <a:gd name="connsiteY1857" fmla="*/ 824908 h 2737522"/>
              <a:gd name="connsiteX1858" fmla="*/ 6238163 w 8114665"/>
              <a:gd name="connsiteY1858" fmla="*/ 821709 h 2737522"/>
              <a:gd name="connsiteX1859" fmla="*/ 6196568 w 8114665"/>
              <a:gd name="connsiteY1859" fmla="*/ 819689 h 2737522"/>
              <a:gd name="connsiteX1860" fmla="*/ 6186127 w 8114665"/>
              <a:gd name="connsiteY1860" fmla="*/ 824571 h 2737522"/>
              <a:gd name="connsiteX1861" fmla="*/ 6229406 w 8114665"/>
              <a:gd name="connsiteY1861" fmla="*/ 851340 h 2737522"/>
              <a:gd name="connsiteX1862" fmla="*/ 6272180 w 8114665"/>
              <a:gd name="connsiteY1862" fmla="*/ 860768 h 2737522"/>
              <a:gd name="connsiteX1863" fmla="*/ 6294241 w 8114665"/>
              <a:gd name="connsiteY1863" fmla="*/ 871206 h 2737522"/>
              <a:gd name="connsiteX1864" fmla="*/ 6259045 w 8114665"/>
              <a:gd name="connsiteY1864" fmla="*/ 877604 h 2737522"/>
              <a:gd name="connsiteX1865" fmla="*/ 6257192 w 8114665"/>
              <a:gd name="connsiteY1865" fmla="*/ 889389 h 2737522"/>
              <a:gd name="connsiteX1866" fmla="*/ 6297441 w 8114665"/>
              <a:gd name="connsiteY1866" fmla="*/ 918178 h 2737522"/>
              <a:gd name="connsiteX1867" fmla="*/ 6305356 w 8114665"/>
              <a:gd name="connsiteY1867" fmla="*/ 936193 h 2737522"/>
              <a:gd name="connsiteX1868" fmla="*/ 6330447 w 8114665"/>
              <a:gd name="connsiteY1868" fmla="*/ 962962 h 2737522"/>
              <a:gd name="connsiteX1869" fmla="*/ 6338362 w 8114665"/>
              <a:gd name="connsiteY1869" fmla="*/ 973063 h 2737522"/>
              <a:gd name="connsiteX1870" fmla="*/ 6314281 w 8114665"/>
              <a:gd name="connsiteY1870" fmla="*/ 1002021 h 2737522"/>
              <a:gd name="connsiteX1871" fmla="*/ 6271339 w 8114665"/>
              <a:gd name="connsiteY1871" fmla="*/ 1014816 h 2737522"/>
              <a:gd name="connsiteX1872" fmla="*/ 6193369 w 8114665"/>
              <a:gd name="connsiteY1872" fmla="*/ 1009092 h 2737522"/>
              <a:gd name="connsiteX1873" fmla="*/ 6140995 w 8114665"/>
              <a:gd name="connsiteY1873" fmla="*/ 1001853 h 2737522"/>
              <a:gd name="connsiteX1874" fmla="*/ 6136954 w 8114665"/>
              <a:gd name="connsiteY1874" fmla="*/ 1009934 h 2737522"/>
              <a:gd name="connsiteX1875" fmla="*/ 6124155 w 8114665"/>
              <a:gd name="connsiteY1875" fmla="*/ 1002694 h 2737522"/>
              <a:gd name="connsiteX1876" fmla="*/ 6114725 w 8114665"/>
              <a:gd name="connsiteY1876" fmla="*/ 992088 h 2737522"/>
              <a:gd name="connsiteX1877" fmla="*/ 6071951 w 8114665"/>
              <a:gd name="connsiteY1877" fmla="*/ 984680 h 2737522"/>
              <a:gd name="connsiteX1878" fmla="*/ 6029682 w 8114665"/>
              <a:gd name="connsiteY1878" fmla="*/ 992593 h 2737522"/>
              <a:gd name="connsiteX1879" fmla="*/ 6037260 w 8114665"/>
              <a:gd name="connsiteY1879" fmla="*/ 1005556 h 2737522"/>
              <a:gd name="connsiteX1880" fmla="*/ 6115061 w 8114665"/>
              <a:gd name="connsiteY1880" fmla="*/ 1057748 h 2737522"/>
              <a:gd name="connsiteX1881" fmla="*/ 6141669 w 8114665"/>
              <a:gd name="connsiteY1881" fmla="*/ 1092766 h 2737522"/>
              <a:gd name="connsiteX1882" fmla="*/ 6087780 w 8114665"/>
              <a:gd name="connsiteY1882" fmla="*/ 1115831 h 2737522"/>
              <a:gd name="connsiteX1883" fmla="*/ 6065383 w 8114665"/>
              <a:gd name="connsiteY1883" fmla="*/ 1112464 h 2737522"/>
              <a:gd name="connsiteX1884" fmla="*/ 6028503 w 8114665"/>
              <a:gd name="connsiteY1884" fmla="*/ 1078792 h 2737522"/>
              <a:gd name="connsiteX1885" fmla="*/ 5948344 w 8114665"/>
              <a:gd name="connsiteY1885" fmla="*/ 1043942 h 2737522"/>
              <a:gd name="connsiteX1886" fmla="*/ 5942450 w 8114665"/>
              <a:gd name="connsiteY1886" fmla="*/ 1035693 h 2737522"/>
              <a:gd name="connsiteX1887" fmla="*/ 5927631 w 8114665"/>
              <a:gd name="connsiteY1887" fmla="*/ 1040575 h 2737522"/>
              <a:gd name="connsiteX1888" fmla="*/ 5917021 w 8114665"/>
              <a:gd name="connsiteY1888" fmla="*/ 1054717 h 2737522"/>
              <a:gd name="connsiteX1889" fmla="*/ 5932683 w 8114665"/>
              <a:gd name="connsiteY1889" fmla="*/ 1077951 h 2737522"/>
              <a:gd name="connsiteX1890" fmla="*/ 5964511 w 8114665"/>
              <a:gd name="connsiteY1890" fmla="*/ 1105898 h 2737522"/>
              <a:gd name="connsiteX1891" fmla="*/ 6006274 w 8114665"/>
              <a:gd name="connsiteY1891" fmla="*/ 1131825 h 2737522"/>
              <a:gd name="connsiteX1892" fmla="*/ 6042144 w 8114665"/>
              <a:gd name="connsiteY1892" fmla="*/ 1160110 h 2737522"/>
              <a:gd name="connsiteX1893" fmla="*/ 6072119 w 8114665"/>
              <a:gd name="connsiteY1893" fmla="*/ 1194286 h 2737522"/>
              <a:gd name="connsiteX1894" fmla="*/ 6066394 w 8114665"/>
              <a:gd name="connsiteY1894" fmla="*/ 1199169 h 2737522"/>
              <a:gd name="connsiteX1895" fmla="*/ 6006611 w 8114665"/>
              <a:gd name="connsiteY1895" fmla="*/ 1164655 h 2737522"/>
              <a:gd name="connsiteX1896" fmla="*/ 5972426 w 8114665"/>
              <a:gd name="connsiteY1896" fmla="*/ 1124249 h 2737522"/>
              <a:gd name="connsiteX1897" fmla="*/ 5906075 w 8114665"/>
              <a:gd name="connsiteY1897" fmla="*/ 1084180 h 2737522"/>
              <a:gd name="connsiteX1898" fmla="*/ 5897150 w 8114665"/>
              <a:gd name="connsiteY1898" fmla="*/ 1058421 h 2737522"/>
              <a:gd name="connsiteX1899" fmla="*/ 5877447 w 8114665"/>
              <a:gd name="connsiteY1899" fmla="*/ 1020372 h 2737522"/>
              <a:gd name="connsiteX1900" fmla="*/ 5837536 w 8114665"/>
              <a:gd name="connsiteY1900" fmla="*/ 974410 h 2737522"/>
              <a:gd name="connsiteX1901" fmla="*/ 5822716 w 8114665"/>
              <a:gd name="connsiteY1901" fmla="*/ 971043 h 2737522"/>
              <a:gd name="connsiteX1902" fmla="*/ 5797961 w 8114665"/>
              <a:gd name="connsiteY1902" fmla="*/ 975589 h 2737522"/>
              <a:gd name="connsiteX1903" fmla="*/ 5772196 w 8114665"/>
              <a:gd name="connsiteY1903" fmla="*/ 966329 h 2737522"/>
              <a:gd name="connsiteX1904" fmla="*/ 5773038 w 8114665"/>
              <a:gd name="connsiteY1904" fmla="*/ 948651 h 2737522"/>
              <a:gd name="connsiteX1905" fmla="*/ 5736495 w 8114665"/>
              <a:gd name="connsiteY1905" fmla="*/ 919189 h 2737522"/>
              <a:gd name="connsiteX1906" fmla="*/ 5687321 w 8114665"/>
              <a:gd name="connsiteY1906" fmla="*/ 887705 h 2737522"/>
              <a:gd name="connsiteX1907" fmla="*/ 5657178 w 8114665"/>
              <a:gd name="connsiteY1907" fmla="*/ 879624 h 2737522"/>
              <a:gd name="connsiteX1908" fmla="*/ 5582070 w 8114665"/>
              <a:gd name="connsiteY1908" fmla="*/ 871543 h 2737522"/>
              <a:gd name="connsiteX1909" fmla="*/ 5577355 w 8114665"/>
              <a:gd name="connsiteY1909" fmla="*/ 879119 h 2737522"/>
              <a:gd name="connsiteX1910" fmla="*/ 5514710 w 8114665"/>
              <a:gd name="connsiteY1910" fmla="*/ 896628 h 2737522"/>
              <a:gd name="connsiteX1911" fmla="*/ 5457622 w 8114665"/>
              <a:gd name="connsiteY1911" fmla="*/ 909592 h 2737522"/>
              <a:gd name="connsiteX1912" fmla="*/ 5441960 w 8114665"/>
              <a:gd name="connsiteY1912" fmla="*/ 916831 h 2737522"/>
              <a:gd name="connsiteX1913" fmla="*/ 5449538 w 8114665"/>
              <a:gd name="connsiteY1913" fmla="*/ 939055 h 2737522"/>
              <a:gd name="connsiteX1914" fmla="*/ 5442466 w 8114665"/>
              <a:gd name="connsiteY1914" fmla="*/ 953702 h 2737522"/>
              <a:gd name="connsiteX1915" fmla="*/ 5436908 w 8114665"/>
              <a:gd name="connsiteY1915" fmla="*/ 971548 h 2737522"/>
              <a:gd name="connsiteX1916" fmla="*/ 5414511 w 8114665"/>
              <a:gd name="connsiteY1916" fmla="*/ 982828 h 2737522"/>
              <a:gd name="connsiteX1917" fmla="*/ 5390766 w 8114665"/>
              <a:gd name="connsiteY1917" fmla="*/ 975589 h 2737522"/>
              <a:gd name="connsiteX1918" fmla="*/ 5297303 w 8114665"/>
              <a:gd name="connsiteY1918" fmla="*/ 901006 h 2737522"/>
              <a:gd name="connsiteX1919" fmla="*/ 5259918 w 8114665"/>
              <a:gd name="connsiteY1919" fmla="*/ 859421 h 2737522"/>
              <a:gd name="connsiteX1920" fmla="*/ 5240215 w 8114665"/>
              <a:gd name="connsiteY1920" fmla="*/ 805378 h 2737522"/>
              <a:gd name="connsiteX1921" fmla="*/ 5224890 w 8114665"/>
              <a:gd name="connsiteY1921" fmla="*/ 811102 h 2737522"/>
              <a:gd name="connsiteX1922" fmla="*/ 5207209 w 8114665"/>
              <a:gd name="connsiteY1922" fmla="*/ 816490 h 2737522"/>
              <a:gd name="connsiteX1923" fmla="*/ 5169655 w 8114665"/>
              <a:gd name="connsiteY1923" fmla="*/ 805547 h 2737522"/>
              <a:gd name="connsiteX1924" fmla="*/ 5146415 w 8114665"/>
              <a:gd name="connsiteY1924" fmla="*/ 792751 h 2737522"/>
              <a:gd name="connsiteX1925" fmla="*/ 5176559 w 8114665"/>
              <a:gd name="connsiteY1925" fmla="*/ 794098 h 2737522"/>
              <a:gd name="connsiteX1926" fmla="*/ 5181948 w 8114665"/>
              <a:gd name="connsiteY1926" fmla="*/ 790562 h 2737522"/>
              <a:gd name="connsiteX1927" fmla="*/ 5157698 w 8114665"/>
              <a:gd name="connsiteY1927" fmla="*/ 788037 h 2737522"/>
              <a:gd name="connsiteX1928" fmla="*/ 5131428 w 8114665"/>
              <a:gd name="connsiteY1928" fmla="*/ 780461 h 2737522"/>
              <a:gd name="connsiteX1929" fmla="*/ 5104820 w 8114665"/>
              <a:gd name="connsiteY1929" fmla="*/ 770696 h 2737522"/>
              <a:gd name="connsiteX1930" fmla="*/ 5091853 w 8114665"/>
              <a:gd name="connsiteY1930" fmla="*/ 759080 h 2737522"/>
              <a:gd name="connsiteX1931" fmla="*/ 5082591 w 8114665"/>
              <a:gd name="connsiteY1931" fmla="*/ 752345 h 2737522"/>
              <a:gd name="connsiteX1932" fmla="*/ 5052447 w 8114665"/>
              <a:gd name="connsiteY1932" fmla="*/ 749315 h 2737522"/>
              <a:gd name="connsiteX1933" fmla="*/ 5016241 w 8114665"/>
              <a:gd name="connsiteY1933" fmla="*/ 748978 h 2737522"/>
              <a:gd name="connsiteX1934" fmla="*/ 4964710 w 8114665"/>
              <a:gd name="connsiteY1934" fmla="*/ 744937 h 2737522"/>
              <a:gd name="connsiteX1935" fmla="*/ 4905938 w 8114665"/>
              <a:gd name="connsiteY1935" fmla="*/ 732142 h 2737522"/>
              <a:gd name="connsiteX1936" fmla="*/ 4871078 w 8114665"/>
              <a:gd name="connsiteY1936" fmla="*/ 726418 h 2737522"/>
              <a:gd name="connsiteX1937" fmla="*/ 4849018 w 8114665"/>
              <a:gd name="connsiteY1937" fmla="*/ 716148 h 2737522"/>
              <a:gd name="connsiteX1938" fmla="*/ 4810286 w 8114665"/>
              <a:gd name="connsiteY1938" fmla="*/ 709245 h 2737522"/>
              <a:gd name="connsiteX1939" fmla="*/ 4769869 w 8114665"/>
              <a:gd name="connsiteY1939" fmla="*/ 704363 h 2737522"/>
              <a:gd name="connsiteX1940" fmla="*/ 4740567 w 8114665"/>
              <a:gd name="connsiteY1940" fmla="*/ 693756 h 2737522"/>
              <a:gd name="connsiteX1941" fmla="*/ 4724064 w 8114665"/>
              <a:gd name="connsiteY1941" fmla="*/ 689042 h 2737522"/>
              <a:gd name="connsiteX1942" fmla="*/ 4699477 w 8114665"/>
              <a:gd name="connsiteY1942" fmla="*/ 675069 h 2737522"/>
              <a:gd name="connsiteX1943" fmla="*/ 4684995 w 8114665"/>
              <a:gd name="connsiteY1943" fmla="*/ 663283 h 2737522"/>
              <a:gd name="connsiteX1944" fmla="*/ 4655861 w 8114665"/>
              <a:gd name="connsiteY1944" fmla="*/ 658906 h 2737522"/>
              <a:gd name="connsiteX1945" fmla="*/ 4641379 w 8114665"/>
              <a:gd name="connsiteY1945" fmla="*/ 659074 h 2737522"/>
              <a:gd name="connsiteX1946" fmla="*/ 4627401 w 8114665"/>
              <a:gd name="connsiteY1946" fmla="*/ 665304 h 2737522"/>
              <a:gd name="connsiteX1947" fmla="*/ 4643736 w 8114665"/>
              <a:gd name="connsiteY1947" fmla="*/ 677426 h 2737522"/>
              <a:gd name="connsiteX1948" fmla="*/ 4661250 w 8114665"/>
              <a:gd name="connsiteY1948" fmla="*/ 688369 h 2737522"/>
              <a:gd name="connsiteX1949" fmla="*/ 4683984 w 8114665"/>
              <a:gd name="connsiteY1949" fmla="*/ 704195 h 2737522"/>
              <a:gd name="connsiteX1950" fmla="*/ 4705876 w 8114665"/>
              <a:gd name="connsiteY1950" fmla="*/ 719347 h 2737522"/>
              <a:gd name="connsiteX1951" fmla="*/ 4711771 w 8114665"/>
              <a:gd name="connsiteY1951" fmla="*/ 716485 h 2737522"/>
              <a:gd name="connsiteX1952" fmla="*/ 4708234 w 8114665"/>
              <a:gd name="connsiteY1952" fmla="*/ 705541 h 2737522"/>
              <a:gd name="connsiteX1953" fmla="*/ 4718844 w 8114665"/>
              <a:gd name="connsiteY1953" fmla="*/ 716148 h 2737522"/>
              <a:gd name="connsiteX1954" fmla="*/ 4725243 w 8114665"/>
              <a:gd name="connsiteY1954" fmla="*/ 726923 h 2737522"/>
              <a:gd name="connsiteX1955" fmla="*/ 4743262 w 8114665"/>
              <a:gd name="connsiteY1955" fmla="*/ 731805 h 2737522"/>
              <a:gd name="connsiteX1956" fmla="*/ 4789741 w 8114665"/>
              <a:gd name="connsiteY1956" fmla="*/ 734331 h 2737522"/>
              <a:gd name="connsiteX1957" fmla="*/ 4823084 w 8114665"/>
              <a:gd name="connsiteY1957" fmla="*/ 726755 h 2737522"/>
              <a:gd name="connsiteX1958" fmla="*/ 4835715 w 8114665"/>
              <a:gd name="connsiteY1958" fmla="*/ 719684 h 2737522"/>
              <a:gd name="connsiteX1959" fmla="*/ 4844976 w 8114665"/>
              <a:gd name="connsiteY1959" fmla="*/ 733826 h 2737522"/>
              <a:gd name="connsiteX1960" fmla="*/ 4866700 w 8114665"/>
              <a:gd name="connsiteY1960" fmla="*/ 741402 h 2737522"/>
              <a:gd name="connsiteX1961" fmla="*/ 4898697 w 8114665"/>
              <a:gd name="connsiteY1961" fmla="*/ 750157 h 2737522"/>
              <a:gd name="connsiteX1962" fmla="*/ 4912674 w 8114665"/>
              <a:gd name="connsiteY1962" fmla="*/ 759248 h 2737522"/>
              <a:gd name="connsiteX1963" fmla="*/ 4927830 w 8114665"/>
              <a:gd name="connsiteY1963" fmla="*/ 765140 h 2737522"/>
              <a:gd name="connsiteX1964" fmla="*/ 4929177 w 8114665"/>
              <a:gd name="connsiteY1964" fmla="*/ 772211 h 2737522"/>
              <a:gd name="connsiteX1965" fmla="*/ 4914526 w 8114665"/>
              <a:gd name="connsiteY1965" fmla="*/ 782481 h 2737522"/>
              <a:gd name="connsiteX1966" fmla="*/ 4901559 w 8114665"/>
              <a:gd name="connsiteY1966" fmla="*/ 784670 h 2737522"/>
              <a:gd name="connsiteX1967" fmla="*/ 4894992 w 8114665"/>
              <a:gd name="connsiteY1967" fmla="*/ 780124 h 2737522"/>
              <a:gd name="connsiteX1968" fmla="*/ 4889939 w 8114665"/>
              <a:gd name="connsiteY1968" fmla="*/ 793425 h 2737522"/>
              <a:gd name="connsiteX1969" fmla="*/ 4876131 w 8114665"/>
              <a:gd name="connsiteY1969" fmla="*/ 800327 h 2737522"/>
              <a:gd name="connsiteX1970" fmla="*/ 4834367 w 8114665"/>
              <a:gd name="connsiteY1970" fmla="*/ 804368 h 2737522"/>
              <a:gd name="connsiteX1971" fmla="*/ 4823084 w 8114665"/>
              <a:gd name="connsiteY1971" fmla="*/ 812281 h 2737522"/>
              <a:gd name="connsiteX1972" fmla="*/ 4796982 w 8114665"/>
              <a:gd name="connsiteY1972" fmla="*/ 812112 h 2737522"/>
              <a:gd name="connsiteX1973" fmla="*/ 4774921 w 8114665"/>
              <a:gd name="connsiteY1973" fmla="*/ 815816 h 2737522"/>
              <a:gd name="connsiteX1974" fmla="*/ 4758923 w 8114665"/>
              <a:gd name="connsiteY1974" fmla="*/ 820530 h 2737522"/>
              <a:gd name="connsiteX1975" fmla="*/ 4700825 w 8114665"/>
              <a:gd name="connsiteY1975" fmla="*/ 824739 h 2737522"/>
              <a:gd name="connsiteX1976" fmla="*/ 4686342 w 8114665"/>
              <a:gd name="connsiteY1976" fmla="*/ 828106 h 2737522"/>
              <a:gd name="connsiteX1977" fmla="*/ 4664450 w 8114665"/>
              <a:gd name="connsiteY1977" fmla="*/ 831137 h 2737522"/>
              <a:gd name="connsiteX1978" fmla="*/ 4611403 w 8114665"/>
              <a:gd name="connsiteY1978" fmla="*/ 831979 h 2737522"/>
              <a:gd name="connsiteX1979" fmla="*/ 4571997 w 8114665"/>
              <a:gd name="connsiteY1979" fmla="*/ 836019 h 2737522"/>
              <a:gd name="connsiteX1980" fmla="*/ 4557852 w 8114665"/>
              <a:gd name="connsiteY1980" fmla="*/ 829285 h 2737522"/>
              <a:gd name="connsiteX1981" fmla="*/ 4546905 w 8114665"/>
              <a:gd name="connsiteY1981" fmla="*/ 813291 h 2737522"/>
              <a:gd name="connsiteX1982" fmla="*/ 4523498 w 8114665"/>
              <a:gd name="connsiteY1982" fmla="*/ 786354 h 2737522"/>
              <a:gd name="connsiteX1983" fmla="*/ 4499584 w 8114665"/>
              <a:gd name="connsiteY1983" fmla="*/ 770191 h 2737522"/>
              <a:gd name="connsiteX1984" fmla="*/ 4468262 w 8114665"/>
              <a:gd name="connsiteY1984" fmla="*/ 752345 h 2737522"/>
              <a:gd name="connsiteX1985" fmla="*/ 4448054 w 8114665"/>
              <a:gd name="connsiteY1985" fmla="*/ 746284 h 2737522"/>
              <a:gd name="connsiteX1986" fmla="*/ 4438623 w 8114665"/>
              <a:gd name="connsiteY1986" fmla="*/ 730627 h 2737522"/>
              <a:gd name="connsiteX1987" fmla="*/ 4420604 w 8114665"/>
              <a:gd name="connsiteY1987" fmla="*/ 714801 h 2737522"/>
              <a:gd name="connsiteX1988" fmla="*/ 4390123 w 8114665"/>
              <a:gd name="connsiteY1988" fmla="*/ 699481 h 2737522"/>
              <a:gd name="connsiteX1989" fmla="*/ 4362337 w 8114665"/>
              <a:gd name="connsiteY1989" fmla="*/ 680119 h 2737522"/>
              <a:gd name="connsiteX1990" fmla="*/ 4330678 w 8114665"/>
              <a:gd name="connsiteY1990" fmla="*/ 660085 h 2737522"/>
              <a:gd name="connsiteX1991" fmla="*/ 4322426 w 8114665"/>
              <a:gd name="connsiteY1991" fmla="*/ 649983 h 2737522"/>
              <a:gd name="connsiteX1992" fmla="*/ 4304407 w 8114665"/>
              <a:gd name="connsiteY1992" fmla="*/ 658401 h 2737522"/>
              <a:gd name="connsiteX1993" fmla="*/ 4287230 w 8114665"/>
              <a:gd name="connsiteY1993" fmla="*/ 652845 h 2737522"/>
              <a:gd name="connsiteX1994" fmla="*/ 4271063 w 8114665"/>
              <a:gd name="connsiteY1994" fmla="*/ 643249 h 2737522"/>
              <a:gd name="connsiteX1995" fmla="*/ 4270895 w 8114665"/>
              <a:gd name="connsiteY1995" fmla="*/ 654697 h 2737522"/>
              <a:gd name="connsiteX1996" fmla="*/ 4289082 w 8114665"/>
              <a:gd name="connsiteY1996" fmla="*/ 666651 h 2737522"/>
              <a:gd name="connsiteX1997" fmla="*/ 4331351 w 8114665"/>
              <a:gd name="connsiteY1997" fmla="*/ 696955 h 2737522"/>
              <a:gd name="connsiteX1998" fmla="*/ 4346844 w 8114665"/>
              <a:gd name="connsiteY1998" fmla="*/ 711097 h 2737522"/>
              <a:gd name="connsiteX1999" fmla="*/ 4372947 w 8114665"/>
              <a:gd name="connsiteY1999" fmla="*/ 727933 h 2737522"/>
              <a:gd name="connsiteX2000" fmla="*/ 4388439 w 8114665"/>
              <a:gd name="connsiteY2000" fmla="*/ 737698 h 2737522"/>
              <a:gd name="connsiteX2001" fmla="*/ 4395512 w 8114665"/>
              <a:gd name="connsiteY2001" fmla="*/ 757733 h 2737522"/>
              <a:gd name="connsiteX2002" fmla="*/ 4417236 w 8114665"/>
              <a:gd name="connsiteY2002" fmla="*/ 769686 h 2737522"/>
              <a:gd name="connsiteX2003" fmla="*/ 4431213 w 8114665"/>
              <a:gd name="connsiteY2003" fmla="*/ 777767 h 2737522"/>
              <a:gd name="connsiteX2004" fmla="*/ 4449738 w 8114665"/>
              <a:gd name="connsiteY2004" fmla="*/ 794603 h 2737522"/>
              <a:gd name="connsiteX2005" fmla="*/ 4469609 w 8114665"/>
              <a:gd name="connsiteY2005" fmla="*/ 805547 h 2737522"/>
              <a:gd name="connsiteX2006" fmla="*/ 4493859 w 8114665"/>
              <a:gd name="connsiteY2006" fmla="*/ 810597 h 2737522"/>
              <a:gd name="connsiteX2007" fmla="*/ 4508847 w 8114665"/>
              <a:gd name="connsiteY2007" fmla="*/ 817668 h 2737522"/>
              <a:gd name="connsiteX2008" fmla="*/ 4540506 w 8114665"/>
              <a:gd name="connsiteY2008" fmla="*/ 831979 h 2737522"/>
              <a:gd name="connsiteX2009" fmla="*/ 4544716 w 8114665"/>
              <a:gd name="connsiteY2009" fmla="*/ 842249 h 2737522"/>
              <a:gd name="connsiteX2010" fmla="*/ 4547074 w 8114665"/>
              <a:gd name="connsiteY2010" fmla="*/ 848646 h 2737522"/>
              <a:gd name="connsiteX2011" fmla="*/ 4583785 w 8114665"/>
              <a:gd name="connsiteY2011" fmla="*/ 861610 h 2737522"/>
              <a:gd name="connsiteX2012" fmla="*/ 4603825 w 8114665"/>
              <a:gd name="connsiteY2012" fmla="*/ 864304 h 2737522"/>
              <a:gd name="connsiteX2013" fmla="*/ 4639863 w 8114665"/>
              <a:gd name="connsiteY2013" fmla="*/ 863293 h 2737522"/>
              <a:gd name="connsiteX2014" fmla="*/ 4699309 w 8114665"/>
              <a:gd name="connsiteY2014" fmla="*/ 861442 h 2737522"/>
              <a:gd name="connsiteX2015" fmla="*/ 4751177 w 8114665"/>
              <a:gd name="connsiteY2015" fmla="*/ 860768 h 2737522"/>
              <a:gd name="connsiteX2016" fmla="*/ 4756566 w 8114665"/>
              <a:gd name="connsiteY2016" fmla="*/ 872553 h 2737522"/>
              <a:gd name="connsiteX2017" fmla="*/ 4741746 w 8114665"/>
              <a:gd name="connsiteY2017" fmla="*/ 892083 h 2737522"/>
              <a:gd name="connsiteX2018" fmla="*/ 4729453 w 8114665"/>
              <a:gd name="connsiteY2018" fmla="*/ 903363 h 2737522"/>
              <a:gd name="connsiteX2019" fmla="*/ 4688700 w 8114665"/>
              <a:gd name="connsiteY2019" fmla="*/ 933836 h 2737522"/>
              <a:gd name="connsiteX2020" fmla="*/ 4665292 w 8114665"/>
              <a:gd name="connsiteY2020" fmla="*/ 950335 h 2737522"/>
              <a:gd name="connsiteX2021" fmla="*/ 4608709 w 8114665"/>
              <a:gd name="connsiteY2021" fmla="*/ 968349 h 2737522"/>
              <a:gd name="connsiteX2022" fmla="*/ 4587322 w 8114665"/>
              <a:gd name="connsiteY2022" fmla="*/ 979293 h 2737522"/>
              <a:gd name="connsiteX2023" fmla="*/ 4535117 w 8114665"/>
              <a:gd name="connsiteY2023" fmla="*/ 1008419 h 2737522"/>
              <a:gd name="connsiteX2024" fmla="*/ 4515078 w 8114665"/>
              <a:gd name="connsiteY2024" fmla="*/ 1023234 h 2737522"/>
              <a:gd name="connsiteX2025" fmla="*/ 4489144 w 8114665"/>
              <a:gd name="connsiteY2025" fmla="*/ 1043100 h 2737522"/>
              <a:gd name="connsiteX2026" fmla="*/ 4486618 w 8114665"/>
              <a:gd name="connsiteY2026" fmla="*/ 1052865 h 2737522"/>
              <a:gd name="connsiteX2027" fmla="*/ 4505142 w 8114665"/>
              <a:gd name="connsiteY2027" fmla="*/ 1064482 h 2737522"/>
              <a:gd name="connsiteX2028" fmla="*/ 4507163 w 8114665"/>
              <a:gd name="connsiteY2028" fmla="*/ 1086705 h 2737522"/>
              <a:gd name="connsiteX2029" fmla="*/ 4524171 w 8114665"/>
              <a:gd name="connsiteY2029" fmla="*/ 1098827 h 2737522"/>
              <a:gd name="connsiteX2030" fmla="*/ 4541685 w 8114665"/>
              <a:gd name="connsiteY2030" fmla="*/ 1125596 h 2737522"/>
              <a:gd name="connsiteX2031" fmla="*/ 4545390 w 8114665"/>
              <a:gd name="connsiteY2031" fmla="*/ 1158426 h 2737522"/>
              <a:gd name="connsiteX2032" fmla="*/ 4533433 w 8114665"/>
              <a:gd name="connsiteY2032" fmla="*/ 1178461 h 2737522"/>
              <a:gd name="connsiteX2033" fmla="*/ 4479713 w 8114665"/>
              <a:gd name="connsiteY2033" fmla="*/ 1191761 h 2737522"/>
              <a:gd name="connsiteX2034" fmla="*/ 4454284 w 8114665"/>
              <a:gd name="connsiteY2034" fmla="*/ 1197990 h 2737522"/>
              <a:gd name="connsiteX2035" fmla="*/ 4415721 w 8114665"/>
              <a:gd name="connsiteY2035" fmla="*/ 1219877 h 2737522"/>
              <a:gd name="connsiteX2036" fmla="*/ 4405953 w 8114665"/>
              <a:gd name="connsiteY2036" fmla="*/ 1231662 h 2737522"/>
              <a:gd name="connsiteX2037" fmla="*/ 4427846 w 8114665"/>
              <a:gd name="connsiteY2037" fmla="*/ 1253885 h 2737522"/>
              <a:gd name="connsiteX2038" fmla="*/ 4430540 w 8114665"/>
              <a:gd name="connsiteY2038" fmla="*/ 1271226 h 2737522"/>
              <a:gd name="connsiteX2039" fmla="*/ 4428688 w 8114665"/>
              <a:gd name="connsiteY2039" fmla="*/ 1288399 h 2737522"/>
              <a:gd name="connsiteX2040" fmla="*/ 4377830 w 8114665"/>
              <a:gd name="connsiteY2040" fmla="*/ 1302036 h 2737522"/>
              <a:gd name="connsiteX2041" fmla="*/ 4358632 w 8114665"/>
              <a:gd name="connsiteY2041" fmla="*/ 1311464 h 2737522"/>
              <a:gd name="connsiteX2042" fmla="*/ 4359980 w 8114665"/>
              <a:gd name="connsiteY2042" fmla="*/ 1343115 h 2737522"/>
              <a:gd name="connsiteX2043" fmla="*/ 4337751 w 8114665"/>
              <a:gd name="connsiteY2043" fmla="*/ 1358941 h 2737522"/>
              <a:gd name="connsiteX2044" fmla="*/ 4304407 w 8114665"/>
              <a:gd name="connsiteY2044" fmla="*/ 1388236 h 2737522"/>
              <a:gd name="connsiteX2045" fmla="*/ 4271737 w 8114665"/>
              <a:gd name="connsiteY2045" fmla="*/ 1407933 h 2737522"/>
              <a:gd name="connsiteX2046" fmla="*/ 4228795 w 8114665"/>
              <a:gd name="connsiteY2046" fmla="*/ 1427968 h 2737522"/>
              <a:gd name="connsiteX2047" fmla="*/ 4167328 w 8114665"/>
              <a:gd name="connsiteY2047" fmla="*/ 1437901 h 2737522"/>
              <a:gd name="connsiteX2048" fmla="*/ 4114787 w 8114665"/>
              <a:gd name="connsiteY2048" fmla="*/ 1443794 h 2737522"/>
              <a:gd name="connsiteX2049" fmla="*/ 4037322 w 8114665"/>
              <a:gd name="connsiteY2049" fmla="*/ 1450191 h 2737522"/>
              <a:gd name="connsiteX2050" fmla="*/ 4004484 w 8114665"/>
              <a:gd name="connsiteY2050" fmla="*/ 1441773 h 2737522"/>
              <a:gd name="connsiteX2051" fmla="*/ 3982086 w 8114665"/>
              <a:gd name="connsiteY2051" fmla="*/ 1428136 h 2737522"/>
              <a:gd name="connsiteX2052" fmla="*/ 3977371 w 8114665"/>
              <a:gd name="connsiteY2052" fmla="*/ 1408270 h 2737522"/>
              <a:gd name="connsiteX2053" fmla="*/ 3964572 w 8114665"/>
              <a:gd name="connsiteY2053" fmla="*/ 1389077 h 2737522"/>
              <a:gd name="connsiteX2054" fmla="*/ 3947059 w 8114665"/>
              <a:gd name="connsiteY2054" fmla="*/ 1369548 h 2737522"/>
              <a:gd name="connsiteX2055" fmla="*/ 3923146 w 8114665"/>
              <a:gd name="connsiteY2055" fmla="*/ 1347829 h 2737522"/>
              <a:gd name="connsiteX2056" fmla="*/ 3900917 w 8114665"/>
              <a:gd name="connsiteY2056" fmla="*/ 1338233 h 2737522"/>
              <a:gd name="connsiteX2057" fmla="*/ 3888792 w 8114665"/>
              <a:gd name="connsiteY2057" fmla="*/ 1322576 h 2737522"/>
              <a:gd name="connsiteX2058" fmla="*/ 3877340 w 8114665"/>
              <a:gd name="connsiteY2058" fmla="*/ 1283180 h 2737522"/>
              <a:gd name="connsiteX2059" fmla="*/ 3870941 w 8114665"/>
              <a:gd name="connsiteY2059" fmla="*/ 1268533 h 2737522"/>
              <a:gd name="connsiteX2060" fmla="*/ 3849891 w 8114665"/>
              <a:gd name="connsiteY2060" fmla="*/ 1244626 h 2737522"/>
              <a:gd name="connsiteX2061" fmla="*/ 3830356 w 8114665"/>
              <a:gd name="connsiteY2061" fmla="*/ 1227285 h 2737522"/>
              <a:gd name="connsiteX2062" fmla="*/ 3809306 w 8114665"/>
              <a:gd name="connsiteY2062" fmla="*/ 1208765 h 2737522"/>
              <a:gd name="connsiteX2063" fmla="*/ 3798865 w 8114665"/>
              <a:gd name="connsiteY2063" fmla="*/ 1200011 h 2737522"/>
              <a:gd name="connsiteX2064" fmla="*/ 3803075 w 8114665"/>
              <a:gd name="connsiteY2064" fmla="*/ 1183006 h 2737522"/>
              <a:gd name="connsiteX2065" fmla="*/ 3810148 w 8114665"/>
              <a:gd name="connsiteY2065" fmla="*/ 1159268 h 2737522"/>
              <a:gd name="connsiteX2066" fmla="*/ 3813516 w 8114665"/>
              <a:gd name="connsiteY2066" fmla="*/ 1142937 h 2737522"/>
              <a:gd name="connsiteX2067" fmla="*/ 3835577 w 8114665"/>
              <a:gd name="connsiteY2067" fmla="*/ 1122229 h 2737522"/>
              <a:gd name="connsiteX2068" fmla="*/ 3839450 w 8114665"/>
              <a:gd name="connsiteY2068" fmla="*/ 1105056 h 2737522"/>
              <a:gd name="connsiteX2069" fmla="*/ 3830862 w 8114665"/>
              <a:gd name="connsiteY2069" fmla="*/ 1089062 h 2737522"/>
              <a:gd name="connsiteX2070" fmla="*/ 3814358 w 8114665"/>
              <a:gd name="connsiteY2070" fmla="*/ 1060778 h 2737522"/>
              <a:gd name="connsiteX2071" fmla="*/ 3805770 w 8114665"/>
              <a:gd name="connsiteY2071" fmla="*/ 1044784 h 2737522"/>
              <a:gd name="connsiteX2072" fmla="*/ 3794318 w 8114665"/>
              <a:gd name="connsiteY2072" fmla="*/ 1023907 h 2737522"/>
              <a:gd name="connsiteX2073" fmla="*/ 3775963 w 8114665"/>
              <a:gd name="connsiteY2073" fmla="*/ 1016836 h 2737522"/>
              <a:gd name="connsiteX2074" fmla="*/ 3762827 w 8114665"/>
              <a:gd name="connsiteY2074" fmla="*/ 1010607 h 2737522"/>
              <a:gd name="connsiteX2075" fmla="*/ 3745819 w 8114665"/>
              <a:gd name="connsiteY2075" fmla="*/ 1000674 h 2737522"/>
              <a:gd name="connsiteX2076" fmla="*/ 3727968 w 8114665"/>
              <a:gd name="connsiteY2076" fmla="*/ 991078 h 2737522"/>
              <a:gd name="connsiteX2077" fmla="*/ 3725274 w 8114665"/>
              <a:gd name="connsiteY2077" fmla="*/ 979966 h 2737522"/>
              <a:gd name="connsiteX2078" fmla="*/ 3734873 w 8114665"/>
              <a:gd name="connsiteY2078" fmla="*/ 943937 h 2737522"/>
              <a:gd name="connsiteX2079" fmla="*/ 3730494 w 8114665"/>
              <a:gd name="connsiteY2079" fmla="*/ 930974 h 2737522"/>
              <a:gd name="connsiteX2080" fmla="*/ 3709276 w 8114665"/>
              <a:gd name="connsiteY2080" fmla="*/ 921209 h 2737522"/>
              <a:gd name="connsiteX2081" fmla="*/ 3664312 w 8114665"/>
              <a:gd name="connsiteY2081" fmla="*/ 924239 h 2737522"/>
              <a:gd name="connsiteX2082" fmla="*/ 3632484 w 8114665"/>
              <a:gd name="connsiteY2082" fmla="*/ 918515 h 2737522"/>
              <a:gd name="connsiteX2083" fmla="*/ 3605035 w 8114665"/>
              <a:gd name="connsiteY2083" fmla="*/ 906562 h 2737522"/>
              <a:gd name="connsiteX2084" fmla="*/ 3553841 w 8114665"/>
              <a:gd name="connsiteY2084" fmla="*/ 909255 h 2737522"/>
              <a:gd name="connsiteX2085" fmla="*/ 3512583 w 8114665"/>
              <a:gd name="connsiteY2085" fmla="*/ 915485 h 2737522"/>
              <a:gd name="connsiteX2086" fmla="*/ 3456505 w 8114665"/>
              <a:gd name="connsiteY2086" fmla="*/ 930300 h 2737522"/>
              <a:gd name="connsiteX2087" fmla="*/ 3395880 w 8114665"/>
              <a:gd name="connsiteY2087" fmla="*/ 934509 h 2737522"/>
              <a:gd name="connsiteX2088" fmla="*/ 3325151 w 8114665"/>
              <a:gd name="connsiteY2088" fmla="*/ 947809 h 2737522"/>
              <a:gd name="connsiteX2089" fmla="*/ 3285914 w 8114665"/>
              <a:gd name="connsiteY2089" fmla="*/ 949493 h 2737522"/>
              <a:gd name="connsiteX2090" fmla="*/ 3246171 w 8114665"/>
              <a:gd name="connsiteY2090" fmla="*/ 942254 h 2737522"/>
              <a:gd name="connsiteX2091" fmla="*/ 3212154 w 8114665"/>
              <a:gd name="connsiteY2091" fmla="*/ 935183 h 2737522"/>
              <a:gd name="connsiteX2092" fmla="*/ 3183694 w 8114665"/>
              <a:gd name="connsiteY2092" fmla="*/ 927438 h 2737522"/>
              <a:gd name="connsiteX2093" fmla="*/ 3156918 w 8114665"/>
              <a:gd name="connsiteY2093" fmla="*/ 910434 h 2737522"/>
              <a:gd name="connsiteX2094" fmla="*/ 3123575 w 8114665"/>
              <a:gd name="connsiteY2094" fmla="*/ 891073 h 2737522"/>
              <a:gd name="connsiteX2095" fmla="*/ 3089557 w 8114665"/>
              <a:gd name="connsiteY2095" fmla="*/ 869859 h 2737522"/>
              <a:gd name="connsiteX2096" fmla="*/ 3077601 w 8114665"/>
              <a:gd name="connsiteY2096" fmla="*/ 864809 h 2737522"/>
              <a:gd name="connsiteX2097" fmla="*/ 3099998 w 8114665"/>
              <a:gd name="connsiteY2097" fmla="*/ 842249 h 2737522"/>
              <a:gd name="connsiteX2098" fmla="*/ 3110944 w 8114665"/>
              <a:gd name="connsiteY2098" fmla="*/ 831979 h 2737522"/>
              <a:gd name="connsiteX2099" fmla="*/ 3104040 w 8114665"/>
              <a:gd name="connsiteY2099" fmla="*/ 812449 h 2737522"/>
              <a:gd name="connsiteX2100" fmla="*/ 3090568 w 8114665"/>
              <a:gd name="connsiteY2100" fmla="*/ 790562 h 2737522"/>
              <a:gd name="connsiteX2101" fmla="*/ 3099156 w 8114665"/>
              <a:gd name="connsiteY2101" fmla="*/ 780629 h 2737522"/>
              <a:gd name="connsiteX2102" fmla="*/ 3132332 w 8114665"/>
              <a:gd name="connsiteY2102" fmla="*/ 757059 h 2737522"/>
              <a:gd name="connsiteX2103" fmla="*/ 3161633 w 8114665"/>
              <a:gd name="connsiteY2103" fmla="*/ 734836 h 2737522"/>
              <a:gd name="connsiteX2104" fmla="*/ 3196661 w 8114665"/>
              <a:gd name="connsiteY2104" fmla="*/ 709245 h 2737522"/>
              <a:gd name="connsiteX2105" fmla="*/ 3245329 w 8114665"/>
              <a:gd name="connsiteY2105" fmla="*/ 691063 h 2737522"/>
              <a:gd name="connsiteX2106" fmla="*/ 3267895 w 8114665"/>
              <a:gd name="connsiteY2106" fmla="*/ 683318 h 2737522"/>
              <a:gd name="connsiteX2107" fmla="*/ 3279683 w 8114665"/>
              <a:gd name="connsiteY2107" fmla="*/ 657559 h 2737522"/>
              <a:gd name="connsiteX2108" fmla="*/ 3292313 w 8114665"/>
              <a:gd name="connsiteY2108" fmla="*/ 643586 h 2737522"/>
              <a:gd name="connsiteX2109" fmla="*/ 3336434 w 8114665"/>
              <a:gd name="connsiteY2109" fmla="*/ 629949 h 2737522"/>
              <a:gd name="connsiteX2110" fmla="*/ 3354622 w 8114665"/>
              <a:gd name="connsiteY2110" fmla="*/ 617995 h 2737522"/>
              <a:gd name="connsiteX2111" fmla="*/ 3371125 w 8114665"/>
              <a:gd name="connsiteY2111" fmla="*/ 603853 h 2737522"/>
              <a:gd name="connsiteX2112" fmla="*/ 3387123 w 8114665"/>
              <a:gd name="connsiteY2112" fmla="*/ 606042 h 2737522"/>
              <a:gd name="connsiteX2113" fmla="*/ 3404132 w 8114665"/>
              <a:gd name="connsiteY2113" fmla="*/ 607893 h 2737522"/>
              <a:gd name="connsiteX2114" fmla="*/ 3425856 w 8114665"/>
              <a:gd name="connsiteY2114" fmla="*/ 604526 h 2737522"/>
              <a:gd name="connsiteX2115" fmla="*/ 3446737 w 8114665"/>
              <a:gd name="connsiteY2115" fmla="*/ 604863 h 2737522"/>
              <a:gd name="connsiteX2116" fmla="*/ 3471324 w 8114665"/>
              <a:gd name="connsiteY2116" fmla="*/ 599644 h 2737522"/>
              <a:gd name="connsiteX2117" fmla="*/ 3537001 w 8114665"/>
              <a:gd name="connsiteY2117" fmla="*/ 583482 h 2737522"/>
              <a:gd name="connsiteX2118" fmla="*/ 3595941 w 8114665"/>
              <a:gd name="connsiteY2118" fmla="*/ 573380 h 2737522"/>
              <a:gd name="connsiteX2119" fmla="*/ 3616486 w 8114665"/>
              <a:gd name="connsiteY2119" fmla="*/ 574390 h 2737522"/>
              <a:gd name="connsiteX2120" fmla="*/ 3634337 w 8114665"/>
              <a:gd name="connsiteY2120" fmla="*/ 574895 h 2737522"/>
              <a:gd name="connsiteX2121" fmla="*/ 3652693 w 8114665"/>
              <a:gd name="connsiteY2121" fmla="*/ 568329 h 2737522"/>
              <a:gd name="connsiteX2122" fmla="*/ 3680984 w 8114665"/>
              <a:gd name="connsiteY2122" fmla="*/ 569003 h 2737522"/>
              <a:gd name="connsiteX2123" fmla="*/ 3709107 w 8114665"/>
              <a:gd name="connsiteY2123" fmla="*/ 566982 h 2737522"/>
              <a:gd name="connsiteX2124" fmla="*/ 3724768 w 8114665"/>
              <a:gd name="connsiteY2124" fmla="*/ 562605 h 2737522"/>
              <a:gd name="connsiteX2125" fmla="*/ 3750366 w 8114665"/>
              <a:gd name="connsiteY2125" fmla="*/ 564625 h 2737522"/>
              <a:gd name="connsiteX2126" fmla="*/ 3759123 w 8114665"/>
              <a:gd name="connsiteY2126" fmla="*/ 566982 h 2737522"/>
              <a:gd name="connsiteX2127" fmla="*/ 3748850 w 8114665"/>
              <a:gd name="connsiteY2127" fmla="*/ 573717 h 2737522"/>
              <a:gd name="connsiteX2128" fmla="*/ 3751208 w 8114665"/>
              <a:gd name="connsiteY2128" fmla="*/ 580114 h 2737522"/>
              <a:gd name="connsiteX2129" fmla="*/ 3757607 w 8114665"/>
              <a:gd name="connsiteY2129" fmla="*/ 587522 h 2737522"/>
              <a:gd name="connsiteX2130" fmla="*/ 3738241 w 8114665"/>
              <a:gd name="connsiteY2130" fmla="*/ 597960 h 2737522"/>
              <a:gd name="connsiteX2131" fmla="*/ 3751039 w 8114665"/>
              <a:gd name="connsiteY2131" fmla="*/ 605200 h 2737522"/>
              <a:gd name="connsiteX2132" fmla="*/ 3785730 w 8114665"/>
              <a:gd name="connsiteY2132" fmla="*/ 610587 h 2737522"/>
              <a:gd name="connsiteX2133" fmla="*/ 3831367 w 8114665"/>
              <a:gd name="connsiteY2133" fmla="*/ 613954 h 2737522"/>
              <a:gd name="connsiteX2134" fmla="*/ 3861005 w 8114665"/>
              <a:gd name="connsiteY2134" fmla="*/ 619847 h 2737522"/>
              <a:gd name="connsiteX2135" fmla="*/ 3884750 w 8114665"/>
              <a:gd name="connsiteY2135" fmla="*/ 628265 h 2737522"/>
              <a:gd name="connsiteX2136" fmla="*/ 3923314 w 8114665"/>
              <a:gd name="connsiteY2136" fmla="*/ 631295 h 2737522"/>
              <a:gd name="connsiteX2137" fmla="*/ 3950258 w 8114665"/>
              <a:gd name="connsiteY2137" fmla="*/ 636514 h 2737522"/>
              <a:gd name="connsiteX2138" fmla="*/ 3966930 w 8114665"/>
              <a:gd name="connsiteY2138" fmla="*/ 634494 h 2737522"/>
              <a:gd name="connsiteX2139" fmla="*/ 3974340 w 8114665"/>
              <a:gd name="connsiteY2139" fmla="*/ 626918 h 2737522"/>
              <a:gd name="connsiteX2140" fmla="*/ 3967098 w 8114665"/>
              <a:gd name="connsiteY2140" fmla="*/ 621362 h 2737522"/>
              <a:gd name="connsiteX2141" fmla="*/ 3980065 w 8114665"/>
              <a:gd name="connsiteY2141" fmla="*/ 611766 h 2737522"/>
              <a:gd name="connsiteX2142" fmla="*/ 4008188 w 8114665"/>
              <a:gd name="connsiteY2142" fmla="*/ 608904 h 2737522"/>
              <a:gd name="connsiteX2143" fmla="*/ 4041532 w 8114665"/>
              <a:gd name="connsiteY2143" fmla="*/ 611429 h 2737522"/>
              <a:gd name="connsiteX2144" fmla="*/ 4058035 w 8114665"/>
              <a:gd name="connsiteY2144" fmla="*/ 615638 h 2737522"/>
              <a:gd name="connsiteX2145" fmla="*/ 4085148 w 8114665"/>
              <a:gd name="connsiteY2145" fmla="*/ 619510 h 2737522"/>
              <a:gd name="connsiteX2146" fmla="*/ 4097105 w 8114665"/>
              <a:gd name="connsiteY2146" fmla="*/ 623382 h 2737522"/>
              <a:gd name="connsiteX2147" fmla="*/ 4123375 w 8114665"/>
              <a:gd name="connsiteY2147" fmla="*/ 624224 h 2737522"/>
              <a:gd name="connsiteX2148" fmla="*/ 4175917 w 8114665"/>
              <a:gd name="connsiteY2148" fmla="*/ 629780 h 2737522"/>
              <a:gd name="connsiteX2149" fmla="*/ 4208081 w 8114665"/>
              <a:gd name="connsiteY2149" fmla="*/ 627591 h 2737522"/>
              <a:gd name="connsiteX2150" fmla="*/ 4234689 w 8114665"/>
              <a:gd name="connsiteY2150" fmla="*/ 625403 h 2737522"/>
              <a:gd name="connsiteX2151" fmla="*/ 4277800 w 8114665"/>
              <a:gd name="connsiteY2151" fmla="*/ 630790 h 2737522"/>
              <a:gd name="connsiteX2152" fmla="*/ 4304576 w 8114665"/>
              <a:gd name="connsiteY2152" fmla="*/ 627591 h 2737522"/>
              <a:gd name="connsiteX2153" fmla="*/ 4324783 w 8114665"/>
              <a:gd name="connsiteY2153" fmla="*/ 612439 h 2737522"/>
              <a:gd name="connsiteX2154" fmla="*/ 4340108 w 8114665"/>
              <a:gd name="connsiteY2154" fmla="*/ 590047 h 2737522"/>
              <a:gd name="connsiteX2155" fmla="*/ 4336740 w 8114665"/>
              <a:gd name="connsiteY2155" fmla="*/ 577252 h 2737522"/>
              <a:gd name="connsiteX2156" fmla="*/ 4339435 w 8114665"/>
              <a:gd name="connsiteY2156" fmla="*/ 568498 h 2737522"/>
              <a:gd name="connsiteX2157" fmla="*/ 4323268 w 8114665"/>
              <a:gd name="connsiteY2157" fmla="*/ 567319 h 2737522"/>
              <a:gd name="connsiteX2158" fmla="*/ 4310806 w 8114665"/>
              <a:gd name="connsiteY2158" fmla="*/ 565299 h 2737522"/>
              <a:gd name="connsiteX2159" fmla="*/ 4296997 w 8114665"/>
              <a:gd name="connsiteY2159" fmla="*/ 567487 h 2737522"/>
              <a:gd name="connsiteX2160" fmla="*/ 4275105 w 8114665"/>
              <a:gd name="connsiteY2160" fmla="*/ 571865 h 2737522"/>
              <a:gd name="connsiteX2161" fmla="*/ 4251192 w 8114665"/>
              <a:gd name="connsiteY2161" fmla="*/ 567824 h 2737522"/>
              <a:gd name="connsiteX2162" fmla="*/ 4223237 w 8114665"/>
              <a:gd name="connsiteY2162" fmla="*/ 562942 h 2737522"/>
              <a:gd name="connsiteX2163" fmla="*/ 4212796 w 8114665"/>
              <a:gd name="connsiteY2163" fmla="*/ 564120 h 2737522"/>
              <a:gd name="connsiteX2164" fmla="*/ 4205892 w 8114665"/>
              <a:gd name="connsiteY2164" fmla="*/ 568498 h 2737522"/>
              <a:gd name="connsiteX2165" fmla="*/ 4170865 w 8114665"/>
              <a:gd name="connsiteY2165" fmla="*/ 565636 h 2737522"/>
              <a:gd name="connsiteX2166" fmla="*/ 4140889 w 8114665"/>
              <a:gd name="connsiteY2166" fmla="*/ 557554 h 2737522"/>
              <a:gd name="connsiteX2167" fmla="*/ 4123712 w 8114665"/>
              <a:gd name="connsiteY2167" fmla="*/ 546106 h 2737522"/>
              <a:gd name="connsiteX2168" fmla="*/ 4119165 w 8114665"/>
              <a:gd name="connsiteY2168" fmla="*/ 531290 h 2737522"/>
              <a:gd name="connsiteX2169" fmla="*/ 4115124 w 8114665"/>
              <a:gd name="connsiteY2169" fmla="*/ 529775 h 2737522"/>
              <a:gd name="connsiteX2170" fmla="*/ 4105188 w 8114665"/>
              <a:gd name="connsiteY2170" fmla="*/ 526240 h 2737522"/>
              <a:gd name="connsiteX2171" fmla="*/ 4123544 w 8114665"/>
              <a:gd name="connsiteY2171" fmla="*/ 520347 h 2737522"/>
              <a:gd name="connsiteX2172" fmla="*/ 4152845 w 8114665"/>
              <a:gd name="connsiteY2172" fmla="*/ 519505 h 2737522"/>
              <a:gd name="connsiteX2173" fmla="*/ 4179116 w 8114665"/>
              <a:gd name="connsiteY2173" fmla="*/ 516475 h 2737522"/>
              <a:gd name="connsiteX2174" fmla="*/ 4187705 w 8114665"/>
              <a:gd name="connsiteY2174" fmla="*/ 514455 h 2737522"/>
              <a:gd name="connsiteX2175" fmla="*/ 4171201 w 8114665"/>
              <a:gd name="connsiteY2175" fmla="*/ 511929 h 2737522"/>
              <a:gd name="connsiteX2176" fmla="*/ 4182484 w 8114665"/>
              <a:gd name="connsiteY2176" fmla="*/ 510414 h 2737522"/>
              <a:gd name="connsiteX2177" fmla="*/ 4211449 w 8114665"/>
              <a:gd name="connsiteY2177" fmla="*/ 510246 h 2737522"/>
              <a:gd name="connsiteX2178" fmla="*/ 4230310 w 8114665"/>
              <a:gd name="connsiteY2178" fmla="*/ 508899 h 2737522"/>
              <a:gd name="connsiteX2179" fmla="*/ 4244456 w 8114665"/>
              <a:gd name="connsiteY2179" fmla="*/ 502164 h 2737522"/>
              <a:gd name="connsiteX2180" fmla="*/ 4280494 w 8114665"/>
              <a:gd name="connsiteY2180" fmla="*/ 501828 h 2737522"/>
              <a:gd name="connsiteX2181" fmla="*/ 4304744 w 8114665"/>
              <a:gd name="connsiteY2181" fmla="*/ 505700 h 2737522"/>
              <a:gd name="connsiteX2182" fmla="*/ 4324615 w 8114665"/>
              <a:gd name="connsiteY2182" fmla="*/ 507720 h 2737522"/>
              <a:gd name="connsiteX2183" fmla="*/ 4335056 w 8114665"/>
              <a:gd name="connsiteY2183" fmla="*/ 511424 h 2737522"/>
              <a:gd name="connsiteX2184" fmla="*/ 4369073 w 8114665"/>
              <a:gd name="connsiteY2184" fmla="*/ 516138 h 2737522"/>
              <a:gd name="connsiteX2185" fmla="*/ 4392313 w 8114665"/>
              <a:gd name="connsiteY2185" fmla="*/ 517990 h 2737522"/>
              <a:gd name="connsiteX2186" fmla="*/ 4423804 w 8114665"/>
              <a:gd name="connsiteY2186" fmla="*/ 518495 h 2737522"/>
              <a:gd name="connsiteX2187" fmla="*/ 4453106 w 8114665"/>
              <a:gd name="connsiteY2187" fmla="*/ 514455 h 2737522"/>
              <a:gd name="connsiteX2188" fmla="*/ 4449906 w 8114665"/>
              <a:gd name="connsiteY2188" fmla="*/ 501828 h 2737522"/>
              <a:gd name="connsiteX2189" fmla="*/ 4421446 w 8114665"/>
              <a:gd name="connsiteY2189" fmla="*/ 491558 h 2737522"/>
              <a:gd name="connsiteX2190" fmla="*/ 4388439 w 8114665"/>
              <a:gd name="connsiteY2190" fmla="*/ 479604 h 2737522"/>
              <a:gd name="connsiteX2191" fmla="*/ 4360485 w 8114665"/>
              <a:gd name="connsiteY2191" fmla="*/ 473543 h 2737522"/>
              <a:gd name="connsiteX2192" fmla="*/ 4332193 w 8114665"/>
              <a:gd name="connsiteY2192" fmla="*/ 465630 h 2737522"/>
              <a:gd name="connsiteX2193" fmla="*/ 4348528 w 8114665"/>
              <a:gd name="connsiteY2193" fmla="*/ 462600 h 2737522"/>
              <a:gd name="connsiteX2194" fmla="*/ 4359306 w 8114665"/>
              <a:gd name="connsiteY2194" fmla="*/ 458391 h 2737522"/>
              <a:gd name="connsiteX2195" fmla="*/ 4373283 w 8114665"/>
              <a:gd name="connsiteY2195" fmla="*/ 455024 h 2737522"/>
              <a:gd name="connsiteX2196" fmla="*/ 4356106 w 8114665"/>
              <a:gd name="connsiteY2196" fmla="*/ 448458 h 2737522"/>
              <a:gd name="connsiteX2197" fmla="*/ 4374126 w 8114665"/>
              <a:gd name="connsiteY2197" fmla="*/ 447111 h 2737522"/>
              <a:gd name="connsiteX2198" fmla="*/ 4386756 w 8114665"/>
              <a:gd name="connsiteY2198" fmla="*/ 443239 h 2737522"/>
              <a:gd name="connsiteX2199" fmla="*/ 4374462 w 8114665"/>
              <a:gd name="connsiteY2199" fmla="*/ 440545 h 2737522"/>
              <a:gd name="connsiteX2200" fmla="*/ 4323942 w 8114665"/>
              <a:gd name="connsiteY2200" fmla="*/ 442902 h 2737522"/>
              <a:gd name="connsiteX2201" fmla="*/ 4299860 w 8114665"/>
              <a:gd name="connsiteY2201" fmla="*/ 447785 h 2737522"/>
              <a:gd name="connsiteX2202" fmla="*/ 4288241 w 8114665"/>
              <a:gd name="connsiteY2202" fmla="*/ 451488 h 2737522"/>
              <a:gd name="connsiteX2203" fmla="*/ 4305417 w 8114665"/>
              <a:gd name="connsiteY2203" fmla="*/ 458223 h 2737522"/>
              <a:gd name="connsiteX2204" fmla="*/ 4317542 w 8114665"/>
              <a:gd name="connsiteY2204" fmla="*/ 461422 h 2737522"/>
              <a:gd name="connsiteX2205" fmla="*/ 4326468 w 8114665"/>
              <a:gd name="connsiteY2205" fmla="*/ 462937 h 2737522"/>
              <a:gd name="connsiteX2206" fmla="*/ 4312996 w 8114665"/>
              <a:gd name="connsiteY2206" fmla="*/ 465294 h 2737522"/>
              <a:gd name="connsiteX2207" fmla="*/ 4294640 w 8114665"/>
              <a:gd name="connsiteY2207" fmla="*/ 468998 h 2737522"/>
              <a:gd name="connsiteX2208" fmla="*/ 4272411 w 8114665"/>
              <a:gd name="connsiteY2208" fmla="*/ 471186 h 2737522"/>
              <a:gd name="connsiteX2209" fmla="*/ 4259612 w 8114665"/>
              <a:gd name="connsiteY2209" fmla="*/ 465967 h 2737522"/>
              <a:gd name="connsiteX2210" fmla="*/ 4247151 w 8114665"/>
              <a:gd name="connsiteY2210" fmla="*/ 463105 h 2737522"/>
              <a:gd name="connsiteX2211" fmla="*/ 4235699 w 8114665"/>
              <a:gd name="connsiteY2211" fmla="*/ 460580 h 2737522"/>
              <a:gd name="connsiteX2212" fmla="*/ 4251361 w 8114665"/>
              <a:gd name="connsiteY2212" fmla="*/ 458223 h 2737522"/>
              <a:gd name="connsiteX2213" fmla="*/ 4266011 w 8114665"/>
              <a:gd name="connsiteY2213" fmla="*/ 452330 h 2737522"/>
              <a:gd name="connsiteX2214" fmla="*/ 4247992 w 8114665"/>
              <a:gd name="connsiteY2214" fmla="*/ 449973 h 2737522"/>
              <a:gd name="connsiteX2215" fmla="*/ 4232500 w 8114665"/>
              <a:gd name="connsiteY2215" fmla="*/ 448458 h 2737522"/>
              <a:gd name="connsiteX2216" fmla="*/ 4219701 w 8114665"/>
              <a:gd name="connsiteY2216" fmla="*/ 445427 h 2737522"/>
              <a:gd name="connsiteX2217" fmla="*/ 4231321 w 8114665"/>
              <a:gd name="connsiteY2217" fmla="*/ 445933 h 2737522"/>
              <a:gd name="connsiteX2218" fmla="*/ 4239741 w 8114665"/>
              <a:gd name="connsiteY2218" fmla="*/ 444417 h 2737522"/>
              <a:gd name="connsiteX2219" fmla="*/ 4242267 w 8114665"/>
              <a:gd name="connsiteY2219" fmla="*/ 443070 h 2737522"/>
              <a:gd name="connsiteX2220" fmla="*/ 4224585 w 8114665"/>
              <a:gd name="connsiteY2220" fmla="*/ 442902 h 2737522"/>
              <a:gd name="connsiteX2221" fmla="*/ 4205555 w 8114665"/>
              <a:gd name="connsiteY2221" fmla="*/ 442565 h 2737522"/>
              <a:gd name="connsiteX2222" fmla="*/ 4194104 w 8114665"/>
              <a:gd name="connsiteY2222" fmla="*/ 445596 h 2737522"/>
              <a:gd name="connsiteX2223" fmla="*/ 4184505 w 8114665"/>
              <a:gd name="connsiteY2223" fmla="*/ 449636 h 2737522"/>
              <a:gd name="connsiteX2224" fmla="*/ 4178106 w 8114665"/>
              <a:gd name="connsiteY2224" fmla="*/ 452835 h 2737522"/>
              <a:gd name="connsiteX2225" fmla="*/ 4176927 w 8114665"/>
              <a:gd name="connsiteY2225" fmla="*/ 460243 h 2737522"/>
              <a:gd name="connsiteX2226" fmla="*/ 4171707 w 8114665"/>
              <a:gd name="connsiteY2226" fmla="*/ 465294 h 2737522"/>
              <a:gd name="connsiteX2227" fmla="*/ 4160929 w 8114665"/>
              <a:gd name="connsiteY2227" fmla="*/ 467482 h 2737522"/>
              <a:gd name="connsiteX2228" fmla="*/ 4158234 w 8114665"/>
              <a:gd name="connsiteY2228" fmla="*/ 472028 h 2737522"/>
              <a:gd name="connsiteX2229" fmla="*/ 4155203 w 8114665"/>
              <a:gd name="connsiteY2229" fmla="*/ 478594 h 2737522"/>
              <a:gd name="connsiteX2230" fmla="*/ 4146278 w 8114665"/>
              <a:gd name="connsiteY2230" fmla="*/ 483982 h 2737522"/>
              <a:gd name="connsiteX2231" fmla="*/ 4137858 w 8114665"/>
              <a:gd name="connsiteY2231" fmla="*/ 488527 h 2737522"/>
              <a:gd name="connsiteX2232" fmla="*/ 4138868 w 8114665"/>
              <a:gd name="connsiteY2232" fmla="*/ 496440 h 2737522"/>
              <a:gd name="connsiteX2233" fmla="*/ 4154866 w 8114665"/>
              <a:gd name="connsiteY2233" fmla="*/ 504521 h 2737522"/>
              <a:gd name="connsiteX2234" fmla="*/ 4167160 w 8114665"/>
              <a:gd name="connsiteY2234" fmla="*/ 509909 h 2737522"/>
              <a:gd name="connsiteX2235" fmla="*/ 4152340 w 8114665"/>
              <a:gd name="connsiteY2235" fmla="*/ 510751 h 2737522"/>
              <a:gd name="connsiteX2236" fmla="*/ 4129943 w 8114665"/>
              <a:gd name="connsiteY2236" fmla="*/ 513781 h 2737522"/>
              <a:gd name="connsiteX2237" fmla="*/ 4115460 w 8114665"/>
              <a:gd name="connsiteY2237" fmla="*/ 519505 h 2737522"/>
              <a:gd name="connsiteX2238" fmla="*/ 4110240 w 8114665"/>
              <a:gd name="connsiteY2238" fmla="*/ 515633 h 2737522"/>
              <a:gd name="connsiteX2239" fmla="*/ 4073865 w 8114665"/>
              <a:gd name="connsiteY2239" fmla="*/ 512098 h 2737522"/>
              <a:gd name="connsiteX2240" fmla="*/ 4052478 w 8114665"/>
              <a:gd name="connsiteY2240" fmla="*/ 509740 h 2737522"/>
              <a:gd name="connsiteX2241" fmla="*/ 4029239 w 8114665"/>
              <a:gd name="connsiteY2241" fmla="*/ 512434 h 2737522"/>
              <a:gd name="connsiteX2242" fmla="*/ 4019808 w 8114665"/>
              <a:gd name="connsiteY2242" fmla="*/ 520852 h 2737522"/>
              <a:gd name="connsiteX2243" fmla="*/ 4030418 w 8114665"/>
              <a:gd name="connsiteY2243" fmla="*/ 534321 h 2737522"/>
              <a:gd name="connsiteX2244" fmla="*/ 4050457 w 8114665"/>
              <a:gd name="connsiteY2244" fmla="*/ 544591 h 2737522"/>
              <a:gd name="connsiteX2245" fmla="*/ 4047763 w 8114665"/>
              <a:gd name="connsiteY2245" fmla="*/ 550315 h 2737522"/>
              <a:gd name="connsiteX2246" fmla="*/ 4037659 w 8114665"/>
              <a:gd name="connsiteY2246" fmla="*/ 560416 h 2737522"/>
              <a:gd name="connsiteX2247" fmla="*/ 4034796 w 8114665"/>
              <a:gd name="connsiteY2247" fmla="*/ 565299 h 2737522"/>
              <a:gd name="connsiteX2248" fmla="*/ 4019471 w 8114665"/>
              <a:gd name="connsiteY2248" fmla="*/ 562437 h 2737522"/>
              <a:gd name="connsiteX2249" fmla="*/ 4005494 w 8114665"/>
              <a:gd name="connsiteY2249" fmla="*/ 560080 h 2737522"/>
              <a:gd name="connsiteX2250" fmla="*/ 3998253 w 8114665"/>
              <a:gd name="connsiteY2250" fmla="*/ 549305 h 2737522"/>
              <a:gd name="connsiteX2251" fmla="*/ 3994211 w 8114665"/>
              <a:gd name="connsiteY2251" fmla="*/ 541392 h 2737522"/>
              <a:gd name="connsiteX2252" fmla="*/ 3978886 w 8114665"/>
              <a:gd name="connsiteY2252" fmla="*/ 533311 h 2737522"/>
              <a:gd name="connsiteX2253" fmla="*/ 3960026 w 8114665"/>
              <a:gd name="connsiteY2253" fmla="*/ 522536 h 2737522"/>
              <a:gd name="connsiteX2254" fmla="*/ 3952448 w 8114665"/>
              <a:gd name="connsiteY2254" fmla="*/ 514455 h 2737522"/>
              <a:gd name="connsiteX2255" fmla="*/ 3949921 w 8114665"/>
              <a:gd name="connsiteY2255" fmla="*/ 500312 h 2737522"/>
              <a:gd name="connsiteX2256" fmla="*/ 3892497 w 8114665"/>
              <a:gd name="connsiteY2256" fmla="*/ 484823 h 2737522"/>
              <a:gd name="connsiteX2257" fmla="*/ 3855280 w 8114665"/>
              <a:gd name="connsiteY2257" fmla="*/ 478089 h 2737522"/>
              <a:gd name="connsiteX2258" fmla="*/ 3823620 w 8114665"/>
              <a:gd name="connsiteY2258" fmla="*/ 461422 h 2737522"/>
              <a:gd name="connsiteX2259" fmla="*/ 3799707 w 8114665"/>
              <a:gd name="connsiteY2259" fmla="*/ 459906 h 2737522"/>
              <a:gd name="connsiteX2260" fmla="*/ 3785225 w 8114665"/>
              <a:gd name="connsiteY2260" fmla="*/ 464789 h 2737522"/>
              <a:gd name="connsiteX2261" fmla="*/ 3788087 w 8114665"/>
              <a:gd name="connsiteY2261" fmla="*/ 472870 h 2737522"/>
              <a:gd name="connsiteX2262" fmla="*/ 3799202 w 8114665"/>
              <a:gd name="connsiteY2262" fmla="*/ 478931 h 2737522"/>
              <a:gd name="connsiteX2263" fmla="*/ 3817221 w 8114665"/>
              <a:gd name="connsiteY2263" fmla="*/ 487349 h 2737522"/>
              <a:gd name="connsiteX2264" fmla="*/ 3833893 w 8114665"/>
              <a:gd name="connsiteY2264" fmla="*/ 497113 h 2737522"/>
              <a:gd name="connsiteX2265" fmla="*/ 3859658 w 8114665"/>
              <a:gd name="connsiteY2265" fmla="*/ 502669 h 2737522"/>
              <a:gd name="connsiteX2266" fmla="*/ 3877845 w 8114665"/>
              <a:gd name="connsiteY2266" fmla="*/ 503343 h 2737522"/>
              <a:gd name="connsiteX2267" fmla="*/ 3869425 w 8114665"/>
              <a:gd name="connsiteY2267" fmla="*/ 506205 h 2737522"/>
              <a:gd name="connsiteX2268" fmla="*/ 3890139 w 8114665"/>
              <a:gd name="connsiteY2268" fmla="*/ 511256 h 2737522"/>
              <a:gd name="connsiteX2269" fmla="*/ 3922472 w 8114665"/>
              <a:gd name="connsiteY2269" fmla="*/ 519337 h 2737522"/>
              <a:gd name="connsiteX2270" fmla="*/ 3920788 w 8114665"/>
              <a:gd name="connsiteY2270" fmla="*/ 524219 h 2737522"/>
              <a:gd name="connsiteX2271" fmla="*/ 3897717 w 8114665"/>
              <a:gd name="connsiteY2271" fmla="*/ 525735 h 2737522"/>
              <a:gd name="connsiteX2272" fmla="*/ 3902432 w 8114665"/>
              <a:gd name="connsiteY2272" fmla="*/ 537351 h 2737522"/>
              <a:gd name="connsiteX2273" fmla="*/ 3888118 w 8114665"/>
              <a:gd name="connsiteY2273" fmla="*/ 542570 h 2737522"/>
              <a:gd name="connsiteX2274" fmla="*/ 3873299 w 8114665"/>
              <a:gd name="connsiteY2274" fmla="*/ 550988 h 2737522"/>
              <a:gd name="connsiteX2275" fmla="*/ 3864879 w 8114665"/>
              <a:gd name="connsiteY2275" fmla="*/ 549136 h 2737522"/>
              <a:gd name="connsiteX2276" fmla="*/ 3855448 w 8114665"/>
              <a:gd name="connsiteY2276" fmla="*/ 554355 h 2737522"/>
              <a:gd name="connsiteX2277" fmla="*/ 3857806 w 8114665"/>
              <a:gd name="connsiteY2277" fmla="*/ 563447 h 2737522"/>
              <a:gd name="connsiteX2278" fmla="*/ 3850396 w 8114665"/>
              <a:gd name="connsiteY2278" fmla="*/ 568161 h 2737522"/>
              <a:gd name="connsiteX2279" fmla="*/ 3827999 w 8114665"/>
              <a:gd name="connsiteY2279" fmla="*/ 561090 h 2737522"/>
              <a:gd name="connsiteX2280" fmla="*/ 3798697 w 8114665"/>
              <a:gd name="connsiteY2280" fmla="*/ 557723 h 2737522"/>
              <a:gd name="connsiteX2281" fmla="*/ 3827830 w 8114665"/>
              <a:gd name="connsiteY2281" fmla="*/ 552840 h 2737522"/>
              <a:gd name="connsiteX2282" fmla="*/ 3863363 w 8114665"/>
              <a:gd name="connsiteY2282" fmla="*/ 547621 h 2737522"/>
              <a:gd name="connsiteX2283" fmla="*/ 3876330 w 8114665"/>
              <a:gd name="connsiteY2283" fmla="*/ 540213 h 2737522"/>
              <a:gd name="connsiteX2284" fmla="*/ 3870099 w 8114665"/>
              <a:gd name="connsiteY2284" fmla="*/ 529270 h 2737522"/>
              <a:gd name="connsiteX2285" fmla="*/ 3849722 w 8114665"/>
              <a:gd name="connsiteY2285" fmla="*/ 521357 h 2737522"/>
              <a:gd name="connsiteX2286" fmla="*/ 3830188 w 8114665"/>
              <a:gd name="connsiteY2286" fmla="*/ 515128 h 2737522"/>
              <a:gd name="connsiteX2287" fmla="*/ 3802570 w 8114665"/>
              <a:gd name="connsiteY2287" fmla="*/ 511592 h 2737522"/>
              <a:gd name="connsiteX2288" fmla="*/ 3785225 w 8114665"/>
              <a:gd name="connsiteY2288" fmla="*/ 505868 h 2737522"/>
              <a:gd name="connsiteX2289" fmla="*/ 3755249 w 8114665"/>
              <a:gd name="connsiteY2289" fmla="*/ 497113 h 2737522"/>
              <a:gd name="connsiteX2290" fmla="*/ 3737735 w 8114665"/>
              <a:gd name="connsiteY2290" fmla="*/ 484150 h 2737522"/>
              <a:gd name="connsiteX2291" fmla="*/ 3707423 w 8114665"/>
              <a:gd name="connsiteY2291" fmla="*/ 477416 h 2737522"/>
              <a:gd name="connsiteX2292" fmla="*/ 3664312 w 8114665"/>
              <a:gd name="connsiteY2292" fmla="*/ 488696 h 2737522"/>
              <a:gd name="connsiteX2293" fmla="*/ 3633495 w 8114665"/>
              <a:gd name="connsiteY2293" fmla="*/ 494251 h 2737522"/>
              <a:gd name="connsiteX2294" fmla="*/ 3595436 w 8114665"/>
              <a:gd name="connsiteY2294" fmla="*/ 496608 h 2737522"/>
              <a:gd name="connsiteX2295" fmla="*/ 3579438 w 8114665"/>
              <a:gd name="connsiteY2295" fmla="*/ 513276 h 2737522"/>
              <a:gd name="connsiteX2296" fmla="*/ 3550978 w 8114665"/>
              <a:gd name="connsiteY2296" fmla="*/ 521862 h 2737522"/>
              <a:gd name="connsiteX2297" fmla="*/ 3507530 w 8114665"/>
              <a:gd name="connsiteY2297" fmla="*/ 545601 h 2737522"/>
              <a:gd name="connsiteX2298" fmla="*/ 3504499 w 8114665"/>
              <a:gd name="connsiteY2298" fmla="*/ 557218 h 2737522"/>
              <a:gd name="connsiteX2299" fmla="*/ 3487322 w 8114665"/>
              <a:gd name="connsiteY2299" fmla="*/ 572538 h 2737522"/>
              <a:gd name="connsiteX2300" fmla="*/ 3466440 w 8114665"/>
              <a:gd name="connsiteY2300" fmla="*/ 578262 h 2737522"/>
              <a:gd name="connsiteX2301" fmla="*/ 3415246 w 8114665"/>
              <a:gd name="connsiteY2301" fmla="*/ 589879 h 2737522"/>
              <a:gd name="connsiteX2302" fmla="*/ 3380892 w 8114665"/>
              <a:gd name="connsiteY2302" fmla="*/ 596613 h 2737522"/>
              <a:gd name="connsiteX2303" fmla="*/ 3360347 w 8114665"/>
              <a:gd name="connsiteY2303" fmla="*/ 595098 h 2737522"/>
              <a:gd name="connsiteX2304" fmla="*/ 3330709 w 8114665"/>
              <a:gd name="connsiteY2304" fmla="*/ 592404 h 2737522"/>
              <a:gd name="connsiteX2305" fmla="*/ 3291808 w 8114665"/>
              <a:gd name="connsiteY2305" fmla="*/ 597960 h 2737522"/>
              <a:gd name="connsiteX2306" fmla="*/ 3300059 w 8114665"/>
              <a:gd name="connsiteY2306" fmla="*/ 586344 h 2737522"/>
              <a:gd name="connsiteX2307" fmla="*/ 3304101 w 8114665"/>
              <a:gd name="connsiteY2307" fmla="*/ 577589 h 2737522"/>
              <a:gd name="connsiteX2308" fmla="*/ 3297534 w 8114665"/>
              <a:gd name="connsiteY2308" fmla="*/ 567824 h 2737522"/>
              <a:gd name="connsiteX2309" fmla="*/ 3305785 w 8114665"/>
              <a:gd name="connsiteY2309" fmla="*/ 547453 h 2737522"/>
              <a:gd name="connsiteX2310" fmla="*/ 3304775 w 8114665"/>
              <a:gd name="connsiteY2310" fmla="*/ 528765 h 2737522"/>
              <a:gd name="connsiteX2311" fmla="*/ 3308143 w 8114665"/>
              <a:gd name="connsiteY2311" fmla="*/ 519000 h 2737522"/>
              <a:gd name="connsiteX2312" fmla="*/ 3301407 w 8114665"/>
              <a:gd name="connsiteY2312" fmla="*/ 515128 h 2737522"/>
              <a:gd name="connsiteX2313" fmla="*/ 3342497 w 8114665"/>
              <a:gd name="connsiteY2313" fmla="*/ 512939 h 2737522"/>
              <a:gd name="connsiteX2314" fmla="*/ 3397564 w 8114665"/>
              <a:gd name="connsiteY2314" fmla="*/ 507552 h 2737522"/>
              <a:gd name="connsiteX2315" fmla="*/ 3462230 w 8114665"/>
              <a:gd name="connsiteY2315" fmla="*/ 506373 h 2737522"/>
              <a:gd name="connsiteX2316" fmla="*/ 3485806 w 8114665"/>
              <a:gd name="connsiteY2316" fmla="*/ 489706 h 2737522"/>
              <a:gd name="connsiteX2317" fmla="*/ 3480754 w 8114665"/>
              <a:gd name="connsiteY2317" fmla="*/ 467819 h 2737522"/>
              <a:gd name="connsiteX2318" fmla="*/ 3456336 w 8114665"/>
              <a:gd name="connsiteY2318" fmla="*/ 463442 h 2737522"/>
              <a:gd name="connsiteX2319" fmla="*/ 3436802 w 8114665"/>
              <a:gd name="connsiteY2319" fmla="*/ 454182 h 2737522"/>
              <a:gd name="connsiteX2320" fmla="*/ 3408342 w 8114665"/>
              <a:gd name="connsiteY2320" fmla="*/ 454687 h 2737522"/>
              <a:gd name="connsiteX2321" fmla="*/ 3411878 w 8114665"/>
              <a:gd name="connsiteY2321" fmla="*/ 449973 h 2737522"/>
              <a:gd name="connsiteX2322" fmla="*/ 3406995 w 8114665"/>
              <a:gd name="connsiteY2322" fmla="*/ 444417 h 2737522"/>
              <a:gd name="connsiteX2323" fmla="*/ 3436633 w 8114665"/>
              <a:gd name="connsiteY2323" fmla="*/ 441724 h 2737522"/>
              <a:gd name="connsiteX2324" fmla="*/ 3450105 w 8114665"/>
              <a:gd name="connsiteY2324" fmla="*/ 442734 h 2737522"/>
              <a:gd name="connsiteX2325" fmla="*/ 3473682 w 8114665"/>
              <a:gd name="connsiteY2325" fmla="*/ 434989 h 2737522"/>
              <a:gd name="connsiteX2326" fmla="*/ 3466777 w 8114665"/>
              <a:gd name="connsiteY2326" fmla="*/ 429602 h 2737522"/>
              <a:gd name="connsiteX2327" fmla="*/ 3497426 w 8114665"/>
              <a:gd name="connsiteY2327" fmla="*/ 431117 h 2737522"/>
              <a:gd name="connsiteX2328" fmla="*/ 3518140 w 8114665"/>
              <a:gd name="connsiteY2328" fmla="*/ 425056 h 2737522"/>
              <a:gd name="connsiteX2329" fmla="*/ 3546599 w 8114665"/>
              <a:gd name="connsiteY2329" fmla="*/ 417143 h 2737522"/>
              <a:gd name="connsiteX2330" fmla="*/ 3544916 w 8114665"/>
              <a:gd name="connsiteY2330" fmla="*/ 408557 h 2737522"/>
              <a:gd name="connsiteX2331" fmla="*/ 3586679 w 8114665"/>
              <a:gd name="connsiteY2331" fmla="*/ 401149 h 2737522"/>
              <a:gd name="connsiteX2332" fmla="*/ 3604530 w 8114665"/>
              <a:gd name="connsiteY2332" fmla="*/ 397109 h 2737522"/>
              <a:gd name="connsiteX2333" fmla="*/ 3607224 w 8114665"/>
              <a:gd name="connsiteY2333" fmla="*/ 386334 h 2737522"/>
              <a:gd name="connsiteX2334" fmla="*/ 3618170 w 8114665"/>
              <a:gd name="connsiteY2334" fmla="*/ 376064 h 2737522"/>
              <a:gd name="connsiteX2335" fmla="*/ 3653198 w 8114665"/>
              <a:gd name="connsiteY2335" fmla="*/ 371855 h 2737522"/>
              <a:gd name="connsiteX2336" fmla="*/ 3667849 w 8114665"/>
              <a:gd name="connsiteY2336" fmla="*/ 367982 h 2737522"/>
              <a:gd name="connsiteX2337" fmla="*/ 3709107 w 8114665"/>
              <a:gd name="connsiteY2337" fmla="*/ 362427 h 2737522"/>
              <a:gd name="connsiteX2338" fmla="*/ 3709107 w 8114665"/>
              <a:gd name="connsiteY2338" fmla="*/ 358049 h 2737522"/>
              <a:gd name="connsiteX2339" fmla="*/ 3691088 w 8114665"/>
              <a:gd name="connsiteY2339" fmla="*/ 335994 h 2737522"/>
              <a:gd name="connsiteX2340" fmla="*/ 3717696 w 8114665"/>
              <a:gd name="connsiteY2340" fmla="*/ 314950 h 2737522"/>
              <a:gd name="connsiteX2341" fmla="*/ 3739756 w 8114665"/>
              <a:gd name="connsiteY2341" fmla="*/ 321179 h 2737522"/>
              <a:gd name="connsiteX2342" fmla="*/ 3720558 w 8114665"/>
              <a:gd name="connsiteY2342" fmla="*/ 338183 h 2737522"/>
              <a:gd name="connsiteX2343" fmla="*/ 3733694 w 8114665"/>
              <a:gd name="connsiteY2343" fmla="*/ 356197 h 2737522"/>
              <a:gd name="connsiteX2344" fmla="*/ 3774447 w 8114665"/>
              <a:gd name="connsiteY2344" fmla="*/ 358386 h 2737522"/>
              <a:gd name="connsiteX2345" fmla="*/ 3815874 w 8114665"/>
              <a:gd name="connsiteY2345" fmla="*/ 361585 h 2737522"/>
              <a:gd name="connsiteX2346" fmla="*/ 3846691 w 8114665"/>
              <a:gd name="connsiteY2346" fmla="*/ 354682 h 2737522"/>
              <a:gd name="connsiteX2347" fmla="*/ 3904285 w 8114665"/>
              <a:gd name="connsiteY2347" fmla="*/ 352494 h 2737522"/>
              <a:gd name="connsiteX2348" fmla="*/ 3927524 w 8114665"/>
              <a:gd name="connsiteY2348" fmla="*/ 350978 h 2737522"/>
              <a:gd name="connsiteX2349" fmla="*/ 3926345 w 8114665"/>
              <a:gd name="connsiteY2349" fmla="*/ 350137 h 2737522"/>
              <a:gd name="connsiteX2350" fmla="*/ 3953121 w 8114665"/>
              <a:gd name="connsiteY2350" fmla="*/ 343739 h 2737522"/>
              <a:gd name="connsiteX2351" fmla="*/ 3976529 w 8114665"/>
              <a:gd name="connsiteY2351" fmla="*/ 337510 h 2737522"/>
              <a:gd name="connsiteX2352" fmla="*/ 3969119 w 8114665"/>
              <a:gd name="connsiteY2352" fmla="*/ 325893 h 2737522"/>
              <a:gd name="connsiteX2353" fmla="*/ 3972824 w 8114665"/>
              <a:gd name="connsiteY2353" fmla="*/ 318485 h 2737522"/>
              <a:gd name="connsiteX2354" fmla="*/ 3988485 w 8114665"/>
              <a:gd name="connsiteY2354" fmla="*/ 311751 h 2737522"/>
              <a:gd name="connsiteX2355" fmla="*/ 4016777 w 8114665"/>
              <a:gd name="connsiteY2355" fmla="*/ 318317 h 2737522"/>
              <a:gd name="connsiteX2356" fmla="*/ 4039174 w 8114665"/>
              <a:gd name="connsiteY2356" fmla="*/ 315286 h 2737522"/>
              <a:gd name="connsiteX2357" fmla="*/ 4042879 w 8114665"/>
              <a:gd name="connsiteY2357" fmla="*/ 302996 h 2737522"/>
              <a:gd name="connsiteX2358" fmla="*/ 4018629 w 8114665"/>
              <a:gd name="connsiteY2358" fmla="*/ 297945 h 2737522"/>
              <a:gd name="connsiteX2359" fmla="*/ 4008020 w 8114665"/>
              <a:gd name="connsiteY2359" fmla="*/ 291884 h 2737522"/>
              <a:gd name="connsiteX2360" fmla="*/ 4070834 w 8114665"/>
              <a:gd name="connsiteY2360" fmla="*/ 289864 h 2737522"/>
              <a:gd name="connsiteX2361" fmla="*/ 4115124 w 8114665"/>
              <a:gd name="connsiteY2361" fmla="*/ 290201 h 2737522"/>
              <a:gd name="connsiteX2362" fmla="*/ 4120175 w 8114665"/>
              <a:gd name="connsiteY2362" fmla="*/ 285824 h 2737522"/>
              <a:gd name="connsiteX2363" fmla="*/ 4162444 w 8114665"/>
              <a:gd name="connsiteY2363" fmla="*/ 285150 h 2737522"/>
              <a:gd name="connsiteX2364" fmla="*/ 4102157 w 8114665"/>
              <a:gd name="connsiteY2364" fmla="*/ 281110 h 2737522"/>
              <a:gd name="connsiteX2365" fmla="*/ 4019808 w 8114665"/>
              <a:gd name="connsiteY2365" fmla="*/ 284140 h 2737522"/>
              <a:gd name="connsiteX2366" fmla="*/ 3992696 w 8114665"/>
              <a:gd name="connsiteY2366" fmla="*/ 281110 h 2737522"/>
              <a:gd name="connsiteX2367" fmla="*/ 3976361 w 8114665"/>
              <a:gd name="connsiteY2367" fmla="*/ 273028 h 2737522"/>
              <a:gd name="connsiteX2368" fmla="*/ 3970635 w 8114665"/>
              <a:gd name="connsiteY2368" fmla="*/ 258886 h 2737522"/>
              <a:gd name="connsiteX2369" fmla="*/ 4010883 w 8114665"/>
              <a:gd name="connsiteY2369" fmla="*/ 241714 h 2737522"/>
              <a:gd name="connsiteX2370" fmla="*/ 4038501 w 8114665"/>
              <a:gd name="connsiteY2370" fmla="*/ 230097 h 2737522"/>
              <a:gd name="connsiteX2371" fmla="*/ 4049615 w 8114665"/>
              <a:gd name="connsiteY2371" fmla="*/ 225720 h 2737522"/>
              <a:gd name="connsiteX2372" fmla="*/ 4008862 w 8114665"/>
              <a:gd name="connsiteY2372" fmla="*/ 216628 h 2737522"/>
              <a:gd name="connsiteX2373" fmla="*/ 3964741 w 8114665"/>
              <a:gd name="connsiteY2373" fmla="*/ 221679 h 2737522"/>
              <a:gd name="connsiteX2374" fmla="*/ 3970466 w 8114665"/>
              <a:gd name="connsiteY2374" fmla="*/ 236494 h 2737522"/>
              <a:gd name="connsiteX2375" fmla="*/ 3927187 w 8114665"/>
              <a:gd name="connsiteY2375" fmla="*/ 249963 h 2737522"/>
              <a:gd name="connsiteX2376" fmla="*/ 3894349 w 8114665"/>
              <a:gd name="connsiteY2376" fmla="*/ 265620 h 2737522"/>
              <a:gd name="connsiteX2377" fmla="*/ 3905969 w 8114665"/>
              <a:gd name="connsiteY2377" fmla="*/ 281446 h 2737522"/>
              <a:gd name="connsiteX2378" fmla="*/ 3923482 w 8114665"/>
              <a:gd name="connsiteY2378" fmla="*/ 290706 h 2737522"/>
              <a:gd name="connsiteX2379" fmla="*/ 3877509 w 8114665"/>
              <a:gd name="connsiteY2379" fmla="*/ 303501 h 2737522"/>
              <a:gd name="connsiteX2380" fmla="*/ 3864710 w 8114665"/>
              <a:gd name="connsiteY2380" fmla="*/ 320169 h 2737522"/>
              <a:gd name="connsiteX2381" fmla="*/ 3836924 w 8114665"/>
              <a:gd name="connsiteY2381" fmla="*/ 330270 h 2737522"/>
              <a:gd name="connsiteX2382" fmla="*/ 3810990 w 8114665"/>
              <a:gd name="connsiteY2382" fmla="*/ 341045 h 2737522"/>
              <a:gd name="connsiteX2383" fmla="*/ 3791456 w 8114665"/>
              <a:gd name="connsiteY2383" fmla="*/ 326398 h 2737522"/>
              <a:gd name="connsiteX2384" fmla="*/ 3762659 w 8114665"/>
              <a:gd name="connsiteY2384" fmla="*/ 312761 h 2737522"/>
              <a:gd name="connsiteX2385" fmla="*/ 3749018 w 8114665"/>
              <a:gd name="connsiteY2385" fmla="*/ 298787 h 2737522"/>
              <a:gd name="connsiteX2386" fmla="*/ 3735715 w 8114665"/>
              <a:gd name="connsiteY2386" fmla="*/ 290369 h 2737522"/>
              <a:gd name="connsiteX2387" fmla="*/ 3732010 w 8114665"/>
              <a:gd name="connsiteY2387" fmla="*/ 293231 h 2737522"/>
              <a:gd name="connsiteX2388" fmla="*/ 3709276 w 8114665"/>
              <a:gd name="connsiteY2388" fmla="*/ 307037 h 2737522"/>
              <a:gd name="connsiteX2389" fmla="*/ 3640568 w 8114665"/>
              <a:gd name="connsiteY2389" fmla="*/ 317307 h 2737522"/>
              <a:gd name="connsiteX2390" fmla="*/ 3627432 w 8114665"/>
              <a:gd name="connsiteY2390" fmla="*/ 304848 h 2737522"/>
              <a:gd name="connsiteX2391" fmla="*/ 3626927 w 8114665"/>
              <a:gd name="connsiteY2391" fmla="*/ 280941 h 2737522"/>
              <a:gd name="connsiteX2392" fmla="*/ 3671385 w 8114665"/>
              <a:gd name="connsiteY2392" fmla="*/ 263769 h 2737522"/>
              <a:gd name="connsiteX2393" fmla="*/ 3712475 w 8114665"/>
              <a:gd name="connsiteY2393" fmla="*/ 252152 h 2737522"/>
              <a:gd name="connsiteX2394" fmla="*/ 3756933 w 8114665"/>
              <a:gd name="connsiteY2394" fmla="*/ 237336 h 2737522"/>
              <a:gd name="connsiteX2395" fmla="*/ 3804759 w 8114665"/>
              <a:gd name="connsiteY2395" fmla="*/ 209389 h 2737522"/>
              <a:gd name="connsiteX2396" fmla="*/ 3859658 w 8114665"/>
              <a:gd name="connsiteY2396" fmla="*/ 182956 h 2737522"/>
              <a:gd name="connsiteX2397" fmla="*/ 3967098 w 8114665"/>
              <a:gd name="connsiteY2397" fmla="*/ 156356 h 2737522"/>
              <a:gd name="connsiteX2398" fmla="*/ 4017787 w 8114665"/>
              <a:gd name="connsiteY2398" fmla="*/ 144234 h 2737522"/>
              <a:gd name="connsiteX2399" fmla="*/ 4052646 w 8114665"/>
              <a:gd name="connsiteY2399" fmla="*/ 141035 h 2737522"/>
              <a:gd name="connsiteX2400" fmla="*/ 4050289 w 8114665"/>
              <a:gd name="connsiteY2400" fmla="*/ 146591 h 2737522"/>
              <a:gd name="connsiteX2401" fmla="*/ 4039848 w 8114665"/>
              <a:gd name="connsiteY2401" fmla="*/ 153662 h 2737522"/>
              <a:gd name="connsiteX2402" fmla="*/ 4092389 w 8114665"/>
              <a:gd name="connsiteY2402" fmla="*/ 144234 h 2737522"/>
              <a:gd name="connsiteX2403" fmla="*/ 4132300 w 8114665"/>
              <a:gd name="connsiteY2403" fmla="*/ 147769 h 2737522"/>
              <a:gd name="connsiteX2404" fmla="*/ 4148299 w 8114665"/>
              <a:gd name="connsiteY2404" fmla="*/ 154167 h 2737522"/>
              <a:gd name="connsiteX2405" fmla="*/ 4111419 w 8114665"/>
              <a:gd name="connsiteY2405" fmla="*/ 155851 h 2737522"/>
              <a:gd name="connsiteX2406" fmla="*/ 4142910 w 8114665"/>
              <a:gd name="connsiteY2406" fmla="*/ 162417 h 2737522"/>
              <a:gd name="connsiteX2407" fmla="*/ 4192925 w 8114665"/>
              <a:gd name="connsiteY2407" fmla="*/ 159891 h 2737522"/>
              <a:gd name="connsiteX2408" fmla="*/ 4192251 w 8114665"/>
              <a:gd name="connsiteY2408" fmla="*/ 163427 h 2737522"/>
              <a:gd name="connsiteX2409" fmla="*/ 4192083 w 8114665"/>
              <a:gd name="connsiteY2409" fmla="*/ 169488 h 2737522"/>
              <a:gd name="connsiteX2410" fmla="*/ 4253550 w 8114665"/>
              <a:gd name="connsiteY2410" fmla="*/ 174875 h 2737522"/>
              <a:gd name="connsiteX2411" fmla="*/ 4328825 w 8114665"/>
              <a:gd name="connsiteY2411" fmla="*/ 188681 h 2737522"/>
              <a:gd name="connsiteX2412" fmla="*/ 4376988 w 8114665"/>
              <a:gd name="connsiteY2412" fmla="*/ 197772 h 2737522"/>
              <a:gd name="connsiteX2413" fmla="*/ 4343140 w 8114665"/>
              <a:gd name="connsiteY2413" fmla="*/ 213934 h 2737522"/>
              <a:gd name="connsiteX2414" fmla="*/ 4261970 w 8114665"/>
              <a:gd name="connsiteY2414" fmla="*/ 207200 h 2737522"/>
              <a:gd name="connsiteX2415" fmla="*/ 4197640 w 8114665"/>
              <a:gd name="connsiteY2415" fmla="*/ 199119 h 2737522"/>
              <a:gd name="connsiteX2416" fmla="*/ 4225764 w 8114665"/>
              <a:gd name="connsiteY2416" fmla="*/ 208379 h 2737522"/>
              <a:gd name="connsiteX2417" fmla="*/ 4245972 w 8114665"/>
              <a:gd name="connsiteY2417" fmla="*/ 227066 h 2737522"/>
              <a:gd name="connsiteX2418" fmla="*/ 4268537 w 8114665"/>
              <a:gd name="connsiteY2418" fmla="*/ 243565 h 2737522"/>
              <a:gd name="connsiteX2419" fmla="*/ 4303397 w 8114665"/>
              <a:gd name="connsiteY2419" fmla="*/ 246933 h 2737522"/>
              <a:gd name="connsiteX2420" fmla="*/ 4323773 w 8114665"/>
              <a:gd name="connsiteY2420" fmla="*/ 244407 h 2737522"/>
              <a:gd name="connsiteX2421" fmla="*/ 4306091 w 8114665"/>
              <a:gd name="connsiteY2421" fmla="*/ 238346 h 2737522"/>
              <a:gd name="connsiteX2422" fmla="*/ 4304238 w 8114665"/>
              <a:gd name="connsiteY2422" fmla="*/ 231949 h 2737522"/>
              <a:gd name="connsiteX2423" fmla="*/ 4344823 w 8114665"/>
              <a:gd name="connsiteY2423" fmla="*/ 234137 h 2737522"/>
              <a:gd name="connsiteX2424" fmla="*/ 4353917 w 8114665"/>
              <a:gd name="connsiteY2424" fmla="*/ 228582 h 2737522"/>
              <a:gd name="connsiteX2425" fmla="*/ 4387429 w 8114665"/>
              <a:gd name="connsiteY2425" fmla="*/ 217807 h 2737522"/>
              <a:gd name="connsiteX2426" fmla="*/ 4445359 w 8114665"/>
              <a:gd name="connsiteY2426" fmla="*/ 218312 h 2737522"/>
              <a:gd name="connsiteX2427" fmla="*/ 4442497 w 8114665"/>
              <a:gd name="connsiteY2427" fmla="*/ 206022 h 2737522"/>
              <a:gd name="connsiteX2428" fmla="*/ 4423972 w 8114665"/>
              <a:gd name="connsiteY2428" fmla="*/ 196088 h 2737522"/>
              <a:gd name="connsiteX2429" fmla="*/ 4455969 w 8114665"/>
              <a:gd name="connsiteY2429" fmla="*/ 192384 h 2737522"/>
              <a:gd name="connsiteX2430" fmla="*/ 4460010 w 8114665"/>
              <a:gd name="connsiteY2430" fmla="*/ 199456 h 2737522"/>
              <a:gd name="connsiteX2431" fmla="*/ 4477861 w 8114665"/>
              <a:gd name="connsiteY2431" fmla="*/ 211072 h 2737522"/>
              <a:gd name="connsiteX2432" fmla="*/ 4516425 w 8114665"/>
              <a:gd name="connsiteY2432" fmla="*/ 207368 h 2737522"/>
              <a:gd name="connsiteX2433" fmla="*/ 4593889 w 8114665"/>
              <a:gd name="connsiteY2433" fmla="*/ 197267 h 2737522"/>
              <a:gd name="connsiteX2434" fmla="*/ 4635148 w 8114665"/>
              <a:gd name="connsiteY2434" fmla="*/ 199287 h 2737522"/>
              <a:gd name="connsiteX2435" fmla="*/ 4674385 w 8114665"/>
              <a:gd name="connsiteY2435" fmla="*/ 204170 h 2737522"/>
              <a:gd name="connsiteX2436" fmla="*/ 4736021 w 8114665"/>
              <a:gd name="connsiteY2436" fmla="*/ 203665 h 2737522"/>
              <a:gd name="connsiteX2437" fmla="*/ 4747640 w 8114665"/>
              <a:gd name="connsiteY2437" fmla="*/ 208715 h 2737522"/>
              <a:gd name="connsiteX2438" fmla="*/ 4770037 w 8114665"/>
              <a:gd name="connsiteY2438" fmla="*/ 210904 h 2737522"/>
              <a:gd name="connsiteX2439" fmla="*/ 4791930 w 8114665"/>
              <a:gd name="connsiteY2439" fmla="*/ 204675 h 2737522"/>
              <a:gd name="connsiteX2440" fmla="*/ 4767343 w 8114665"/>
              <a:gd name="connsiteY2440" fmla="*/ 197604 h 2737522"/>
              <a:gd name="connsiteX2441" fmla="*/ 4800013 w 8114665"/>
              <a:gd name="connsiteY2441" fmla="*/ 194405 h 2737522"/>
              <a:gd name="connsiteX2442" fmla="*/ 4892802 w 8114665"/>
              <a:gd name="connsiteY2442" fmla="*/ 215450 h 2737522"/>
              <a:gd name="connsiteX2443" fmla="*/ 4953764 w 8114665"/>
              <a:gd name="connsiteY2443" fmla="*/ 237673 h 2737522"/>
              <a:gd name="connsiteX2444" fmla="*/ 4949554 w 8114665"/>
              <a:gd name="connsiteY2444" fmla="*/ 222184 h 2737522"/>
              <a:gd name="connsiteX2445" fmla="*/ 4911663 w 8114665"/>
              <a:gd name="connsiteY2445" fmla="*/ 202486 h 2737522"/>
              <a:gd name="connsiteX2446" fmla="*/ 4893139 w 8114665"/>
              <a:gd name="connsiteY2446" fmla="*/ 188176 h 2737522"/>
              <a:gd name="connsiteX2447" fmla="*/ 4919578 w 8114665"/>
              <a:gd name="connsiteY2447" fmla="*/ 174539 h 2737522"/>
              <a:gd name="connsiteX2448" fmla="*/ 4942313 w 8114665"/>
              <a:gd name="connsiteY2448" fmla="*/ 162753 h 2737522"/>
              <a:gd name="connsiteX2449" fmla="*/ 5000748 w 8114665"/>
              <a:gd name="connsiteY2449" fmla="*/ 170498 h 2737522"/>
              <a:gd name="connsiteX2450" fmla="*/ 4993338 w 8114665"/>
              <a:gd name="connsiteY2450" fmla="*/ 187165 h 2737522"/>
              <a:gd name="connsiteX2451" fmla="*/ 5007821 w 8114665"/>
              <a:gd name="connsiteY2451" fmla="*/ 213598 h 2737522"/>
              <a:gd name="connsiteX2452" fmla="*/ 5021124 w 8114665"/>
              <a:gd name="connsiteY2452" fmla="*/ 233127 h 2737522"/>
              <a:gd name="connsiteX2453" fmla="*/ 5048743 w 8114665"/>
              <a:gd name="connsiteY2453" fmla="*/ 248953 h 2737522"/>
              <a:gd name="connsiteX2454" fmla="*/ 5016073 w 8114665"/>
              <a:gd name="connsiteY2454" fmla="*/ 258044 h 2737522"/>
              <a:gd name="connsiteX2455" fmla="*/ 4968583 w 8114665"/>
              <a:gd name="connsiteY2455" fmla="*/ 256866 h 2737522"/>
              <a:gd name="connsiteX2456" fmla="*/ 5018093 w 8114665"/>
              <a:gd name="connsiteY2456" fmla="*/ 267978 h 2737522"/>
              <a:gd name="connsiteX2457" fmla="*/ 5040154 w 8114665"/>
              <a:gd name="connsiteY2457" fmla="*/ 266462 h 2737522"/>
              <a:gd name="connsiteX2458" fmla="*/ 5079897 w 8114665"/>
              <a:gd name="connsiteY2458" fmla="*/ 256697 h 2737522"/>
              <a:gd name="connsiteX2459" fmla="*/ 5068445 w 8114665"/>
              <a:gd name="connsiteY2459" fmla="*/ 243902 h 2737522"/>
              <a:gd name="connsiteX2460" fmla="*/ 5102463 w 8114665"/>
              <a:gd name="connsiteY2460" fmla="*/ 244744 h 2737522"/>
              <a:gd name="connsiteX2461" fmla="*/ 5145742 w 8114665"/>
              <a:gd name="connsiteY2461" fmla="*/ 265115 h 2737522"/>
              <a:gd name="connsiteX2462" fmla="*/ 5111556 w 8114665"/>
              <a:gd name="connsiteY2462" fmla="*/ 241882 h 2737522"/>
              <a:gd name="connsiteX2463" fmla="*/ 5050258 w 8114665"/>
              <a:gd name="connsiteY2463" fmla="*/ 228245 h 2737522"/>
              <a:gd name="connsiteX2464" fmla="*/ 5049248 w 8114665"/>
              <a:gd name="connsiteY2464" fmla="*/ 207705 h 2737522"/>
              <a:gd name="connsiteX2465" fmla="*/ 5044364 w 8114665"/>
              <a:gd name="connsiteY2465" fmla="*/ 189186 h 2737522"/>
              <a:gd name="connsiteX2466" fmla="*/ 5054300 w 8114665"/>
              <a:gd name="connsiteY2466" fmla="*/ 180599 h 2737522"/>
              <a:gd name="connsiteX2467" fmla="*/ 5060530 w 8114665"/>
              <a:gd name="connsiteY2467" fmla="*/ 192721 h 2737522"/>
              <a:gd name="connsiteX2468" fmla="*/ 5077539 w 8114665"/>
              <a:gd name="connsiteY2468" fmla="*/ 205011 h 2737522"/>
              <a:gd name="connsiteX2469" fmla="*/ 5107515 w 8114665"/>
              <a:gd name="connsiteY2469" fmla="*/ 206527 h 2737522"/>
              <a:gd name="connsiteX2470" fmla="*/ 5096737 w 8114665"/>
              <a:gd name="connsiteY2470" fmla="*/ 197098 h 2737522"/>
              <a:gd name="connsiteX2471" fmla="*/ 5155678 w 8114665"/>
              <a:gd name="connsiteY2471" fmla="*/ 205516 h 2737522"/>
              <a:gd name="connsiteX2472" fmla="*/ 5213271 w 8114665"/>
              <a:gd name="connsiteY2472" fmla="*/ 217133 h 2737522"/>
              <a:gd name="connsiteX2473" fmla="*/ 5217312 w 8114665"/>
              <a:gd name="connsiteY2473" fmla="*/ 214103 h 2737522"/>
              <a:gd name="connsiteX2474" fmla="*/ 5193062 w 8114665"/>
              <a:gd name="connsiteY2474" fmla="*/ 203496 h 2737522"/>
              <a:gd name="connsiteX2475" fmla="*/ 5169318 w 8114665"/>
              <a:gd name="connsiteY2475" fmla="*/ 197604 h 2737522"/>
              <a:gd name="connsiteX2476" fmla="*/ 5149615 w 8114665"/>
              <a:gd name="connsiteY2476" fmla="*/ 180599 h 2737522"/>
              <a:gd name="connsiteX2477" fmla="*/ 5176896 w 8114665"/>
              <a:gd name="connsiteY2477" fmla="*/ 183461 h 2737522"/>
              <a:gd name="connsiteX2478" fmla="*/ 5285347 w 8114665"/>
              <a:gd name="connsiteY2478" fmla="*/ 197098 h 2737522"/>
              <a:gd name="connsiteX2479" fmla="*/ 5272380 w 8114665"/>
              <a:gd name="connsiteY2479" fmla="*/ 174370 h 2737522"/>
              <a:gd name="connsiteX2480" fmla="*/ 5375442 w 8114665"/>
              <a:gd name="connsiteY2480" fmla="*/ 179253 h 2737522"/>
              <a:gd name="connsiteX2481" fmla="*/ 5518920 w 8114665"/>
              <a:gd name="connsiteY2481" fmla="*/ 196593 h 2737522"/>
              <a:gd name="connsiteX2482" fmla="*/ 5547212 w 8114665"/>
              <a:gd name="connsiteY2482" fmla="*/ 191879 h 2737522"/>
              <a:gd name="connsiteX2483" fmla="*/ 5589649 w 8114665"/>
              <a:gd name="connsiteY2483" fmla="*/ 192721 h 2737522"/>
              <a:gd name="connsiteX2484" fmla="*/ 5621813 w 8114665"/>
              <a:gd name="connsiteY2484" fmla="*/ 200297 h 2737522"/>
              <a:gd name="connsiteX2485" fmla="*/ 5630907 w 8114665"/>
              <a:gd name="connsiteY2485" fmla="*/ 208210 h 2737522"/>
              <a:gd name="connsiteX2486" fmla="*/ 5640843 w 8114665"/>
              <a:gd name="connsiteY2486" fmla="*/ 213934 h 2737522"/>
              <a:gd name="connsiteX2487" fmla="*/ 5677049 w 8114665"/>
              <a:gd name="connsiteY2487" fmla="*/ 226056 h 2737522"/>
              <a:gd name="connsiteX2488" fmla="*/ 5682775 w 8114665"/>
              <a:gd name="connsiteY2488" fmla="*/ 222689 h 2737522"/>
              <a:gd name="connsiteX2489" fmla="*/ 5716792 w 8114665"/>
              <a:gd name="connsiteY2489" fmla="*/ 228413 h 2737522"/>
              <a:gd name="connsiteX2490" fmla="*/ 5778427 w 8114665"/>
              <a:gd name="connsiteY2490" fmla="*/ 247774 h 2737522"/>
              <a:gd name="connsiteX2491" fmla="*/ 5809581 w 8114665"/>
              <a:gd name="connsiteY2491" fmla="*/ 263600 h 2737522"/>
              <a:gd name="connsiteX2492" fmla="*/ 5791562 w 8114665"/>
              <a:gd name="connsiteY2492" fmla="*/ 271008 h 2737522"/>
              <a:gd name="connsiteX2493" fmla="*/ 5723865 w 8114665"/>
              <a:gd name="connsiteY2493" fmla="*/ 270166 h 2737522"/>
              <a:gd name="connsiteX2494" fmla="*/ 5686143 w 8114665"/>
              <a:gd name="connsiteY2494" fmla="*/ 277911 h 2737522"/>
              <a:gd name="connsiteX2495" fmla="*/ 5713592 w 8114665"/>
              <a:gd name="connsiteY2495" fmla="*/ 283130 h 2737522"/>
              <a:gd name="connsiteX2496" fmla="*/ 5796782 w 8114665"/>
              <a:gd name="connsiteY2496" fmla="*/ 294915 h 2737522"/>
              <a:gd name="connsiteX2497" fmla="*/ 5847135 w 8114665"/>
              <a:gd name="connsiteY2497" fmla="*/ 308552 h 2737522"/>
              <a:gd name="connsiteX2498" fmla="*/ 5897823 w 8114665"/>
              <a:gd name="connsiteY2498" fmla="*/ 320169 h 2737522"/>
              <a:gd name="connsiteX2499" fmla="*/ 5925778 w 8114665"/>
              <a:gd name="connsiteY2499" fmla="*/ 330775 h 2737522"/>
              <a:gd name="connsiteX2500" fmla="*/ 5956091 w 8114665"/>
              <a:gd name="connsiteY2500" fmla="*/ 343402 h 2737522"/>
              <a:gd name="connsiteX2501" fmla="*/ 6027156 w 8114665"/>
              <a:gd name="connsiteY2501" fmla="*/ 359059 h 2737522"/>
              <a:gd name="connsiteX2502" fmla="*/ 6050564 w 8114665"/>
              <a:gd name="connsiteY2502" fmla="*/ 358386 h 2737522"/>
              <a:gd name="connsiteX2503" fmla="*/ 6109504 w 8114665"/>
              <a:gd name="connsiteY2503" fmla="*/ 371518 h 2737522"/>
              <a:gd name="connsiteX2504" fmla="*/ 6142006 w 8114665"/>
              <a:gd name="connsiteY2504" fmla="*/ 385829 h 2737522"/>
              <a:gd name="connsiteX2505" fmla="*/ 6163730 w 8114665"/>
              <a:gd name="connsiteY2505" fmla="*/ 402328 h 2737522"/>
              <a:gd name="connsiteX2506" fmla="*/ 6166424 w 8114665"/>
              <a:gd name="connsiteY2506" fmla="*/ 417648 h 2737522"/>
              <a:gd name="connsiteX2507" fmla="*/ 6209872 w 8114665"/>
              <a:gd name="connsiteY2507" fmla="*/ 440040 h 2737522"/>
              <a:gd name="connsiteX2508" fmla="*/ 6233953 w 8114665"/>
              <a:gd name="connsiteY2508" fmla="*/ 435494 h 2737522"/>
              <a:gd name="connsiteX2509" fmla="*/ 6274875 w 8114665"/>
              <a:gd name="connsiteY2509" fmla="*/ 451152 h 2737522"/>
              <a:gd name="connsiteX2510" fmla="*/ 6329773 w 8114665"/>
              <a:gd name="connsiteY2510" fmla="*/ 466809 h 2737522"/>
              <a:gd name="connsiteX2511" fmla="*/ 6381641 w 8114665"/>
              <a:gd name="connsiteY2511" fmla="*/ 482130 h 2737522"/>
              <a:gd name="connsiteX2512" fmla="*/ 6382315 w 8114665"/>
              <a:gd name="connsiteY2512" fmla="*/ 473712 h 2737522"/>
              <a:gd name="connsiteX2513" fmla="*/ 6381473 w 8114665"/>
              <a:gd name="connsiteY2513" fmla="*/ 464957 h 2737522"/>
              <a:gd name="connsiteX2514" fmla="*/ 6451023 w 8114665"/>
              <a:gd name="connsiteY2514" fmla="*/ 486339 h 2737522"/>
              <a:gd name="connsiteX2515" fmla="*/ 6511984 w 8114665"/>
              <a:gd name="connsiteY2515" fmla="*/ 510246 h 2737522"/>
              <a:gd name="connsiteX2516" fmla="*/ 6574293 w 8114665"/>
              <a:gd name="connsiteY2516" fmla="*/ 536509 h 2737522"/>
              <a:gd name="connsiteX2517" fmla="*/ 6637275 w 8114665"/>
              <a:gd name="connsiteY2517" fmla="*/ 572538 h 2737522"/>
              <a:gd name="connsiteX2518" fmla="*/ 6691500 w 8114665"/>
              <a:gd name="connsiteY2518" fmla="*/ 588701 h 2737522"/>
              <a:gd name="connsiteX2519" fmla="*/ 6770312 w 8114665"/>
              <a:gd name="connsiteY2519" fmla="*/ 619342 h 2737522"/>
              <a:gd name="connsiteX2520" fmla="*/ 6809213 w 8114665"/>
              <a:gd name="connsiteY2520" fmla="*/ 643922 h 2737522"/>
              <a:gd name="connsiteX2521" fmla="*/ 6829927 w 8114665"/>
              <a:gd name="connsiteY2521" fmla="*/ 659580 h 2737522"/>
              <a:gd name="connsiteX2522" fmla="*/ 6886341 w 8114665"/>
              <a:gd name="connsiteY2522" fmla="*/ 680793 h 2737522"/>
              <a:gd name="connsiteX2523" fmla="*/ 6936862 w 8114665"/>
              <a:gd name="connsiteY2523" fmla="*/ 700659 h 2737522"/>
              <a:gd name="connsiteX2524" fmla="*/ 6982667 w 8114665"/>
              <a:gd name="connsiteY2524" fmla="*/ 718673 h 2737522"/>
              <a:gd name="connsiteX2525" fmla="*/ 7030830 w 8114665"/>
              <a:gd name="connsiteY2525" fmla="*/ 745611 h 2737522"/>
              <a:gd name="connsiteX2526" fmla="*/ 7035713 w 8114665"/>
              <a:gd name="connsiteY2526" fmla="*/ 740055 h 2737522"/>
              <a:gd name="connsiteX2527" fmla="*/ 7026957 w 8114665"/>
              <a:gd name="connsiteY2527" fmla="*/ 729112 h 2737522"/>
              <a:gd name="connsiteX2528" fmla="*/ 7121767 w 8114665"/>
              <a:gd name="connsiteY2528" fmla="*/ 769854 h 2737522"/>
              <a:gd name="connsiteX2529" fmla="*/ 7228196 w 8114665"/>
              <a:gd name="connsiteY2529" fmla="*/ 826591 h 2737522"/>
              <a:gd name="connsiteX2530" fmla="*/ 7327385 w 8114665"/>
              <a:gd name="connsiteY2530" fmla="*/ 885180 h 2737522"/>
              <a:gd name="connsiteX2531" fmla="*/ 7345404 w 8114665"/>
              <a:gd name="connsiteY2531" fmla="*/ 896965 h 2737522"/>
              <a:gd name="connsiteX2532" fmla="*/ 7362918 w 8114665"/>
              <a:gd name="connsiteY2532" fmla="*/ 906562 h 2737522"/>
              <a:gd name="connsiteX2533" fmla="*/ 7425058 w 8114665"/>
              <a:gd name="connsiteY2533" fmla="*/ 941749 h 2737522"/>
              <a:gd name="connsiteX2534" fmla="*/ 7487367 w 8114665"/>
              <a:gd name="connsiteY2534" fmla="*/ 980808 h 2737522"/>
              <a:gd name="connsiteX2535" fmla="*/ 7470358 w 8114665"/>
              <a:gd name="connsiteY2535" fmla="*/ 975252 h 2737522"/>
              <a:gd name="connsiteX2536" fmla="*/ 4723727 w 8114665"/>
              <a:gd name="connsiteY2536" fmla="*/ 487854 h 2737522"/>
              <a:gd name="connsiteX2537" fmla="*/ 4737536 w 8114665"/>
              <a:gd name="connsiteY2537" fmla="*/ 485497 h 2737522"/>
              <a:gd name="connsiteX2538" fmla="*/ 4718339 w 8114665"/>
              <a:gd name="connsiteY2538" fmla="*/ 482635 h 2737522"/>
              <a:gd name="connsiteX2539" fmla="*/ 4706045 w 8114665"/>
              <a:gd name="connsiteY2539" fmla="*/ 474217 h 2737522"/>
              <a:gd name="connsiteX2540" fmla="*/ 4690720 w 8114665"/>
              <a:gd name="connsiteY2540" fmla="*/ 462263 h 2737522"/>
              <a:gd name="connsiteX2541" fmla="*/ 4672870 w 8114665"/>
              <a:gd name="connsiteY2541" fmla="*/ 462263 h 2737522"/>
              <a:gd name="connsiteX2542" fmla="*/ 4638348 w 8114665"/>
              <a:gd name="connsiteY2542" fmla="*/ 459233 h 2737522"/>
              <a:gd name="connsiteX2543" fmla="*/ 4600457 w 8114665"/>
              <a:gd name="connsiteY2543" fmla="*/ 465630 h 2737522"/>
              <a:gd name="connsiteX2544" fmla="*/ 4579912 w 8114665"/>
              <a:gd name="connsiteY2544" fmla="*/ 473375 h 2737522"/>
              <a:gd name="connsiteX2545" fmla="*/ 4550947 w 8114665"/>
              <a:gd name="connsiteY2545" fmla="*/ 481456 h 2737522"/>
              <a:gd name="connsiteX2546" fmla="*/ 4572334 w 8114665"/>
              <a:gd name="connsiteY2546" fmla="*/ 490211 h 2737522"/>
              <a:gd name="connsiteX2547" fmla="*/ 4586648 w 8114665"/>
              <a:gd name="connsiteY2547" fmla="*/ 504521 h 2737522"/>
              <a:gd name="connsiteX2548" fmla="*/ 4616119 w 8114665"/>
              <a:gd name="connsiteY2548" fmla="*/ 519337 h 2737522"/>
              <a:gd name="connsiteX2549" fmla="*/ 4647946 w 8114665"/>
              <a:gd name="connsiteY2549" fmla="*/ 527418 h 2737522"/>
              <a:gd name="connsiteX2550" fmla="*/ 4637843 w 8114665"/>
              <a:gd name="connsiteY2550" fmla="*/ 530954 h 2737522"/>
              <a:gd name="connsiteX2551" fmla="*/ 4627065 w 8114665"/>
              <a:gd name="connsiteY2551" fmla="*/ 551493 h 2737522"/>
              <a:gd name="connsiteX2552" fmla="*/ 4628580 w 8114665"/>
              <a:gd name="connsiteY2552" fmla="*/ 571696 h 2737522"/>
              <a:gd name="connsiteX2553" fmla="*/ 4668155 w 8114665"/>
              <a:gd name="connsiteY2553" fmla="*/ 581125 h 2737522"/>
              <a:gd name="connsiteX2554" fmla="*/ 4739894 w 8114665"/>
              <a:gd name="connsiteY2554" fmla="*/ 590553 h 2737522"/>
              <a:gd name="connsiteX2555" fmla="*/ 4747304 w 8114665"/>
              <a:gd name="connsiteY2555" fmla="*/ 579273 h 2737522"/>
              <a:gd name="connsiteX2556" fmla="*/ 4733495 w 8114665"/>
              <a:gd name="connsiteY2556" fmla="*/ 558901 h 2737522"/>
              <a:gd name="connsiteX2557" fmla="*/ 4716149 w 8114665"/>
              <a:gd name="connsiteY2557" fmla="*/ 547284 h 2737522"/>
              <a:gd name="connsiteX2558" fmla="*/ 4732652 w 8114665"/>
              <a:gd name="connsiteY2558" fmla="*/ 541223 h 2737522"/>
              <a:gd name="connsiteX2559" fmla="*/ 4740567 w 8114665"/>
              <a:gd name="connsiteY2559" fmla="*/ 536509 h 2737522"/>
              <a:gd name="connsiteX2560" fmla="*/ 4724232 w 8114665"/>
              <a:gd name="connsiteY2560" fmla="*/ 525903 h 2737522"/>
              <a:gd name="connsiteX2561" fmla="*/ 4711097 w 8114665"/>
              <a:gd name="connsiteY2561" fmla="*/ 532132 h 2737522"/>
              <a:gd name="connsiteX2562" fmla="*/ 4704192 w 8114665"/>
              <a:gd name="connsiteY2562" fmla="*/ 520179 h 2737522"/>
              <a:gd name="connsiteX2563" fmla="*/ 4699141 w 8114665"/>
              <a:gd name="connsiteY2563" fmla="*/ 513276 h 2737522"/>
              <a:gd name="connsiteX2564" fmla="*/ 4674722 w 8114665"/>
              <a:gd name="connsiteY2564" fmla="*/ 505868 h 2737522"/>
              <a:gd name="connsiteX2565" fmla="*/ 4657882 w 8114665"/>
              <a:gd name="connsiteY2565" fmla="*/ 492568 h 2737522"/>
              <a:gd name="connsiteX2566" fmla="*/ 4664786 w 8114665"/>
              <a:gd name="connsiteY2566" fmla="*/ 489706 h 2737522"/>
              <a:gd name="connsiteX2567" fmla="*/ 4663945 w 8114665"/>
              <a:gd name="connsiteY2567" fmla="*/ 486170 h 2737522"/>
              <a:gd name="connsiteX2568" fmla="*/ 4668996 w 8114665"/>
              <a:gd name="connsiteY2568" fmla="*/ 480951 h 2737522"/>
              <a:gd name="connsiteX2569" fmla="*/ 4718339 w 8114665"/>
              <a:gd name="connsiteY2569" fmla="*/ 486507 h 2737522"/>
              <a:gd name="connsiteX2570" fmla="*/ 4723727 w 8114665"/>
              <a:gd name="connsiteY2570" fmla="*/ 487854 h 2737522"/>
              <a:gd name="connsiteX2571" fmla="*/ 2401468 w 8114665"/>
              <a:gd name="connsiteY2571" fmla="*/ 335658 h 2737522"/>
              <a:gd name="connsiteX2572" fmla="*/ 2419487 w 8114665"/>
              <a:gd name="connsiteY2572" fmla="*/ 337678 h 2737522"/>
              <a:gd name="connsiteX2573" fmla="*/ 2440369 w 8114665"/>
              <a:gd name="connsiteY2573" fmla="*/ 332122 h 2737522"/>
              <a:gd name="connsiteX2574" fmla="*/ 2441885 w 8114665"/>
              <a:gd name="connsiteY2574" fmla="*/ 325893 h 2737522"/>
              <a:gd name="connsiteX2575" fmla="*/ 2437675 w 8114665"/>
              <a:gd name="connsiteY2575" fmla="*/ 323031 h 2737522"/>
              <a:gd name="connsiteX2576" fmla="*/ 2401468 w 8114665"/>
              <a:gd name="connsiteY2576" fmla="*/ 335658 h 2737522"/>
              <a:gd name="connsiteX2577" fmla="*/ 5272380 w 8114665"/>
              <a:gd name="connsiteY2577" fmla="*/ 80931 h 2737522"/>
              <a:gd name="connsiteX2578" fmla="*/ 5255203 w 8114665"/>
              <a:gd name="connsiteY2578" fmla="*/ 80089 h 2737522"/>
              <a:gd name="connsiteX2579" fmla="*/ 5293093 w 8114665"/>
              <a:gd name="connsiteY2579" fmla="*/ 89686 h 2737522"/>
              <a:gd name="connsiteX2580" fmla="*/ 5329805 w 8114665"/>
              <a:gd name="connsiteY2580" fmla="*/ 88844 h 2737522"/>
              <a:gd name="connsiteX2581" fmla="*/ 5313638 w 8114665"/>
              <a:gd name="connsiteY2581" fmla="*/ 83793 h 2737522"/>
              <a:gd name="connsiteX2582" fmla="*/ 5272380 w 8114665"/>
              <a:gd name="connsiteY2582" fmla="*/ 80931 h 273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Lst>
            <a:rect l="l" t="t" r="r" b="b"/>
            <a:pathLst>
              <a:path w="8114665" h="2737522">
                <a:moveTo>
                  <a:pt x="764773" y="870028"/>
                </a:moveTo>
                <a:cubicBezTo>
                  <a:pt x="778750" y="864135"/>
                  <a:pt x="779255" y="865651"/>
                  <a:pt x="792559" y="858411"/>
                </a:cubicBezTo>
                <a:cubicBezTo>
                  <a:pt x="805863" y="851003"/>
                  <a:pt x="847626" y="825581"/>
                  <a:pt x="860425" y="819352"/>
                </a:cubicBezTo>
                <a:cubicBezTo>
                  <a:pt x="873223" y="812954"/>
                  <a:pt x="879791" y="811776"/>
                  <a:pt x="859583" y="823561"/>
                </a:cubicBezTo>
                <a:cubicBezTo>
                  <a:pt x="839206" y="835346"/>
                  <a:pt x="798116" y="859926"/>
                  <a:pt x="804852" y="856559"/>
                </a:cubicBezTo>
                <a:cubicBezTo>
                  <a:pt x="811588" y="853192"/>
                  <a:pt x="831628" y="842080"/>
                  <a:pt x="860256" y="826255"/>
                </a:cubicBezTo>
                <a:cubicBezTo>
                  <a:pt x="888885" y="810429"/>
                  <a:pt x="885180" y="813796"/>
                  <a:pt x="895115" y="805378"/>
                </a:cubicBezTo>
                <a:cubicBezTo>
                  <a:pt x="905051" y="796960"/>
                  <a:pt x="910103" y="792583"/>
                  <a:pt x="910103" y="792583"/>
                </a:cubicBezTo>
                <a:cubicBezTo>
                  <a:pt x="910103" y="792583"/>
                  <a:pt x="940079" y="794940"/>
                  <a:pt x="943447" y="794098"/>
                </a:cubicBezTo>
                <a:cubicBezTo>
                  <a:pt x="946815" y="793256"/>
                  <a:pt x="948667" y="791909"/>
                  <a:pt x="952035" y="788879"/>
                </a:cubicBezTo>
                <a:cubicBezTo>
                  <a:pt x="955403" y="785848"/>
                  <a:pt x="961466" y="780966"/>
                  <a:pt x="966518" y="779788"/>
                </a:cubicBezTo>
                <a:cubicBezTo>
                  <a:pt x="971738" y="778609"/>
                  <a:pt x="964329" y="784838"/>
                  <a:pt x="967360" y="784165"/>
                </a:cubicBezTo>
                <a:cubicBezTo>
                  <a:pt x="970559" y="783323"/>
                  <a:pt x="976622" y="780461"/>
                  <a:pt x="988073" y="774737"/>
                </a:cubicBezTo>
                <a:cubicBezTo>
                  <a:pt x="999693" y="769013"/>
                  <a:pt x="995988" y="767834"/>
                  <a:pt x="995988" y="767834"/>
                </a:cubicBezTo>
                <a:cubicBezTo>
                  <a:pt x="995988" y="767834"/>
                  <a:pt x="994978" y="768171"/>
                  <a:pt x="1007608" y="762952"/>
                </a:cubicBezTo>
                <a:cubicBezTo>
                  <a:pt x="1020238" y="757733"/>
                  <a:pt x="1055771" y="748978"/>
                  <a:pt x="1066212" y="746621"/>
                </a:cubicBezTo>
                <a:cubicBezTo>
                  <a:pt x="1076652" y="744264"/>
                  <a:pt x="1110838" y="732647"/>
                  <a:pt x="1119932" y="730458"/>
                </a:cubicBezTo>
                <a:cubicBezTo>
                  <a:pt x="1129025" y="728270"/>
                  <a:pt x="1134751" y="723051"/>
                  <a:pt x="1146708" y="721030"/>
                </a:cubicBezTo>
                <a:cubicBezTo>
                  <a:pt x="1158664" y="719178"/>
                  <a:pt x="1166579" y="719515"/>
                  <a:pt x="1155296" y="725408"/>
                </a:cubicBezTo>
                <a:cubicBezTo>
                  <a:pt x="1143845" y="731300"/>
                  <a:pt x="1117406" y="742412"/>
                  <a:pt x="1129867" y="739045"/>
                </a:cubicBezTo>
                <a:cubicBezTo>
                  <a:pt x="1142161" y="735678"/>
                  <a:pt x="1161022" y="730122"/>
                  <a:pt x="1180219" y="722882"/>
                </a:cubicBezTo>
                <a:cubicBezTo>
                  <a:pt x="1199249" y="715811"/>
                  <a:pt x="1235118" y="700659"/>
                  <a:pt x="1245559" y="696955"/>
                </a:cubicBezTo>
                <a:cubicBezTo>
                  <a:pt x="1256000" y="693251"/>
                  <a:pt x="1261052" y="693756"/>
                  <a:pt x="1267452" y="697124"/>
                </a:cubicBezTo>
                <a:cubicBezTo>
                  <a:pt x="1273682" y="700659"/>
                  <a:pt x="1280250" y="700659"/>
                  <a:pt x="1283787" y="699817"/>
                </a:cubicBezTo>
                <a:cubicBezTo>
                  <a:pt x="1287323" y="698976"/>
                  <a:pt x="1281766" y="697797"/>
                  <a:pt x="1285471" y="693756"/>
                </a:cubicBezTo>
                <a:cubicBezTo>
                  <a:pt x="1289344" y="689547"/>
                  <a:pt x="1288670" y="684328"/>
                  <a:pt x="1287660" y="682981"/>
                </a:cubicBezTo>
                <a:cubicBezTo>
                  <a:pt x="1286481" y="681466"/>
                  <a:pt x="1289512" y="679614"/>
                  <a:pt x="1286481" y="677931"/>
                </a:cubicBezTo>
                <a:cubicBezTo>
                  <a:pt x="1283450" y="676247"/>
                  <a:pt x="1275703" y="679446"/>
                  <a:pt x="1291196" y="671870"/>
                </a:cubicBezTo>
                <a:cubicBezTo>
                  <a:pt x="1306689" y="664294"/>
                  <a:pt x="1318477" y="656717"/>
                  <a:pt x="1334981" y="651835"/>
                </a:cubicBezTo>
                <a:cubicBezTo>
                  <a:pt x="1351316" y="646953"/>
                  <a:pt x="1351484" y="654192"/>
                  <a:pt x="1365798" y="649815"/>
                </a:cubicBezTo>
                <a:cubicBezTo>
                  <a:pt x="1380112" y="645606"/>
                  <a:pt x="1381459" y="646953"/>
                  <a:pt x="1406383" y="639377"/>
                </a:cubicBezTo>
                <a:cubicBezTo>
                  <a:pt x="1431306" y="631800"/>
                  <a:pt x="1421034" y="634663"/>
                  <a:pt x="1448820" y="626245"/>
                </a:cubicBezTo>
                <a:cubicBezTo>
                  <a:pt x="1476606" y="617827"/>
                  <a:pt x="1467344" y="619173"/>
                  <a:pt x="1476101" y="611597"/>
                </a:cubicBezTo>
                <a:cubicBezTo>
                  <a:pt x="1484858" y="604021"/>
                  <a:pt x="1491931" y="600822"/>
                  <a:pt x="1498499" y="598802"/>
                </a:cubicBezTo>
                <a:cubicBezTo>
                  <a:pt x="1505066" y="596950"/>
                  <a:pt x="1528306" y="590721"/>
                  <a:pt x="1527632" y="591899"/>
                </a:cubicBezTo>
                <a:cubicBezTo>
                  <a:pt x="1526959" y="593078"/>
                  <a:pt x="1513992" y="602338"/>
                  <a:pt x="1517528" y="603853"/>
                </a:cubicBezTo>
                <a:cubicBezTo>
                  <a:pt x="1521064" y="605368"/>
                  <a:pt x="1538915" y="603853"/>
                  <a:pt x="1538915" y="603853"/>
                </a:cubicBezTo>
                <a:cubicBezTo>
                  <a:pt x="1538915" y="603853"/>
                  <a:pt x="1537905" y="598297"/>
                  <a:pt x="1538241" y="597624"/>
                </a:cubicBezTo>
                <a:cubicBezTo>
                  <a:pt x="1538578" y="596950"/>
                  <a:pt x="1539757" y="591899"/>
                  <a:pt x="1543125" y="590047"/>
                </a:cubicBezTo>
                <a:cubicBezTo>
                  <a:pt x="1546493" y="588196"/>
                  <a:pt x="1562491" y="584492"/>
                  <a:pt x="1577142" y="573212"/>
                </a:cubicBezTo>
                <a:cubicBezTo>
                  <a:pt x="1591625" y="562100"/>
                  <a:pt x="1573774" y="567824"/>
                  <a:pt x="1573774" y="567824"/>
                </a:cubicBezTo>
                <a:cubicBezTo>
                  <a:pt x="1573774" y="567824"/>
                  <a:pt x="1567207" y="569845"/>
                  <a:pt x="1572090" y="565636"/>
                </a:cubicBezTo>
                <a:cubicBezTo>
                  <a:pt x="1576974" y="561427"/>
                  <a:pt x="1596677" y="553682"/>
                  <a:pt x="1596677" y="553682"/>
                </a:cubicBezTo>
                <a:cubicBezTo>
                  <a:pt x="1596677" y="553682"/>
                  <a:pt x="1597182" y="554860"/>
                  <a:pt x="1596003" y="552840"/>
                </a:cubicBezTo>
                <a:cubicBezTo>
                  <a:pt x="1594993" y="550988"/>
                  <a:pt x="1582363" y="555197"/>
                  <a:pt x="1569396" y="558901"/>
                </a:cubicBezTo>
                <a:cubicBezTo>
                  <a:pt x="1556429" y="562605"/>
                  <a:pt x="1547672" y="564625"/>
                  <a:pt x="1547503" y="561090"/>
                </a:cubicBezTo>
                <a:cubicBezTo>
                  <a:pt x="1547335" y="557554"/>
                  <a:pt x="1551040" y="548800"/>
                  <a:pt x="1554071" y="542570"/>
                </a:cubicBezTo>
                <a:cubicBezTo>
                  <a:pt x="1557102" y="536509"/>
                  <a:pt x="1568891" y="534658"/>
                  <a:pt x="1572932" y="530617"/>
                </a:cubicBezTo>
                <a:cubicBezTo>
                  <a:pt x="1576974" y="526576"/>
                  <a:pt x="1582531" y="510919"/>
                  <a:pt x="1581015" y="508562"/>
                </a:cubicBezTo>
                <a:cubicBezTo>
                  <a:pt x="1579500" y="506205"/>
                  <a:pt x="1590951" y="496608"/>
                  <a:pt x="1595161" y="491389"/>
                </a:cubicBezTo>
                <a:cubicBezTo>
                  <a:pt x="1599203" y="486170"/>
                  <a:pt x="1611159" y="484318"/>
                  <a:pt x="1611159" y="484318"/>
                </a:cubicBezTo>
                <a:cubicBezTo>
                  <a:pt x="1609644" y="483476"/>
                  <a:pt x="1617895" y="477079"/>
                  <a:pt x="1636251" y="470176"/>
                </a:cubicBezTo>
                <a:cubicBezTo>
                  <a:pt x="1654439" y="463273"/>
                  <a:pt x="1686266" y="455529"/>
                  <a:pt x="1686266" y="455529"/>
                </a:cubicBezTo>
                <a:cubicBezTo>
                  <a:pt x="1686266" y="455529"/>
                  <a:pt x="1683235" y="456539"/>
                  <a:pt x="1673299" y="462600"/>
                </a:cubicBezTo>
                <a:cubicBezTo>
                  <a:pt x="1663364" y="468829"/>
                  <a:pt x="1665048" y="474048"/>
                  <a:pt x="1650565" y="482635"/>
                </a:cubicBezTo>
                <a:cubicBezTo>
                  <a:pt x="1636083" y="491053"/>
                  <a:pt x="1605939" y="498797"/>
                  <a:pt x="1605939" y="498797"/>
                </a:cubicBezTo>
                <a:cubicBezTo>
                  <a:pt x="1605939" y="498797"/>
                  <a:pt x="1611328" y="504185"/>
                  <a:pt x="1605939" y="507889"/>
                </a:cubicBezTo>
                <a:cubicBezTo>
                  <a:pt x="1600550" y="511761"/>
                  <a:pt x="1595330" y="517990"/>
                  <a:pt x="1595330" y="517990"/>
                </a:cubicBezTo>
                <a:cubicBezTo>
                  <a:pt x="1595330" y="517990"/>
                  <a:pt x="1621095" y="512603"/>
                  <a:pt x="1619411" y="518663"/>
                </a:cubicBezTo>
                <a:cubicBezTo>
                  <a:pt x="1617559" y="524724"/>
                  <a:pt x="1630694" y="521862"/>
                  <a:pt x="1630862" y="526913"/>
                </a:cubicBezTo>
                <a:cubicBezTo>
                  <a:pt x="1631031" y="531964"/>
                  <a:pt x="1611833" y="542234"/>
                  <a:pt x="1614864" y="542065"/>
                </a:cubicBezTo>
                <a:cubicBezTo>
                  <a:pt x="1617895" y="541897"/>
                  <a:pt x="1618906" y="542065"/>
                  <a:pt x="1628841" y="539203"/>
                </a:cubicBezTo>
                <a:cubicBezTo>
                  <a:pt x="1638609" y="536509"/>
                  <a:pt x="1651744" y="533142"/>
                  <a:pt x="1651744" y="533142"/>
                </a:cubicBezTo>
                <a:cubicBezTo>
                  <a:pt x="1651744" y="533142"/>
                  <a:pt x="1644671" y="538025"/>
                  <a:pt x="1648039" y="539708"/>
                </a:cubicBezTo>
                <a:cubicBezTo>
                  <a:pt x="1651407" y="541560"/>
                  <a:pt x="1646524" y="544759"/>
                  <a:pt x="1645513" y="548126"/>
                </a:cubicBezTo>
                <a:cubicBezTo>
                  <a:pt x="1644334" y="551493"/>
                  <a:pt x="1648544" y="552840"/>
                  <a:pt x="1651239" y="551493"/>
                </a:cubicBezTo>
                <a:cubicBezTo>
                  <a:pt x="1653933" y="550146"/>
                  <a:pt x="1669258" y="537856"/>
                  <a:pt x="1673468" y="533142"/>
                </a:cubicBezTo>
                <a:cubicBezTo>
                  <a:pt x="1677678" y="528428"/>
                  <a:pt x="1680541" y="525735"/>
                  <a:pt x="1685256" y="524388"/>
                </a:cubicBezTo>
                <a:cubicBezTo>
                  <a:pt x="1689971" y="523041"/>
                  <a:pt x="1703107" y="523883"/>
                  <a:pt x="1703949" y="525398"/>
                </a:cubicBezTo>
                <a:cubicBezTo>
                  <a:pt x="1704791" y="526745"/>
                  <a:pt x="1704622" y="529270"/>
                  <a:pt x="1693339" y="537183"/>
                </a:cubicBezTo>
                <a:cubicBezTo>
                  <a:pt x="1681888" y="545264"/>
                  <a:pt x="1681551" y="547453"/>
                  <a:pt x="1688287" y="547284"/>
                </a:cubicBezTo>
                <a:cubicBezTo>
                  <a:pt x="1695023" y="547116"/>
                  <a:pt x="1695529" y="546443"/>
                  <a:pt x="1708327" y="544927"/>
                </a:cubicBezTo>
                <a:cubicBezTo>
                  <a:pt x="1721126" y="543412"/>
                  <a:pt x="1718431" y="543917"/>
                  <a:pt x="1727525" y="540550"/>
                </a:cubicBezTo>
                <a:cubicBezTo>
                  <a:pt x="1736619" y="537183"/>
                  <a:pt x="1728198" y="532469"/>
                  <a:pt x="1729209" y="531964"/>
                </a:cubicBezTo>
                <a:cubicBezTo>
                  <a:pt x="1730219" y="531459"/>
                  <a:pt x="1750091" y="525061"/>
                  <a:pt x="1747565" y="522199"/>
                </a:cubicBezTo>
                <a:cubicBezTo>
                  <a:pt x="1745039" y="519337"/>
                  <a:pt x="1741671" y="518495"/>
                  <a:pt x="1751606" y="513949"/>
                </a:cubicBezTo>
                <a:cubicBezTo>
                  <a:pt x="1761710" y="509235"/>
                  <a:pt x="1768952" y="505868"/>
                  <a:pt x="1768952" y="505868"/>
                </a:cubicBezTo>
                <a:cubicBezTo>
                  <a:pt x="1766257" y="504353"/>
                  <a:pt x="1765247" y="504521"/>
                  <a:pt x="1762047" y="499471"/>
                </a:cubicBezTo>
                <a:cubicBezTo>
                  <a:pt x="1758848" y="494420"/>
                  <a:pt x="1769962" y="492905"/>
                  <a:pt x="1794886" y="486507"/>
                </a:cubicBezTo>
                <a:cubicBezTo>
                  <a:pt x="1819809" y="480278"/>
                  <a:pt x="1819472" y="483140"/>
                  <a:pt x="1831934" y="481961"/>
                </a:cubicBezTo>
                <a:cubicBezTo>
                  <a:pt x="1844227" y="480783"/>
                  <a:pt x="1835302" y="484150"/>
                  <a:pt x="1837828" y="486844"/>
                </a:cubicBezTo>
                <a:cubicBezTo>
                  <a:pt x="1840354" y="489706"/>
                  <a:pt x="1824524" y="494588"/>
                  <a:pt x="1824524" y="494588"/>
                </a:cubicBezTo>
                <a:cubicBezTo>
                  <a:pt x="1824524" y="494588"/>
                  <a:pt x="1813915" y="498124"/>
                  <a:pt x="1814757" y="500649"/>
                </a:cubicBezTo>
                <a:cubicBezTo>
                  <a:pt x="1815767" y="503174"/>
                  <a:pt x="1818630" y="505700"/>
                  <a:pt x="1823851" y="508562"/>
                </a:cubicBezTo>
                <a:cubicBezTo>
                  <a:pt x="1829071" y="511424"/>
                  <a:pt x="1817957" y="517485"/>
                  <a:pt x="1804484" y="524724"/>
                </a:cubicBezTo>
                <a:cubicBezTo>
                  <a:pt x="1791012" y="531964"/>
                  <a:pt x="1776867" y="537015"/>
                  <a:pt x="1763058" y="541055"/>
                </a:cubicBezTo>
                <a:cubicBezTo>
                  <a:pt x="1749249" y="545096"/>
                  <a:pt x="1742513" y="548800"/>
                  <a:pt x="1742176" y="547621"/>
                </a:cubicBezTo>
                <a:cubicBezTo>
                  <a:pt x="1742007" y="546443"/>
                  <a:pt x="1735945" y="546948"/>
                  <a:pt x="1728367" y="549641"/>
                </a:cubicBezTo>
                <a:cubicBezTo>
                  <a:pt x="1720620" y="552335"/>
                  <a:pt x="1702433" y="559911"/>
                  <a:pt x="1707990" y="559069"/>
                </a:cubicBezTo>
                <a:cubicBezTo>
                  <a:pt x="1713547" y="558228"/>
                  <a:pt x="1729377" y="553514"/>
                  <a:pt x="1720620" y="559911"/>
                </a:cubicBezTo>
                <a:cubicBezTo>
                  <a:pt x="1711863" y="566477"/>
                  <a:pt x="1706138" y="568161"/>
                  <a:pt x="1693339" y="571360"/>
                </a:cubicBezTo>
                <a:cubicBezTo>
                  <a:pt x="1680541" y="574727"/>
                  <a:pt x="1668248" y="578262"/>
                  <a:pt x="1659996" y="580451"/>
                </a:cubicBezTo>
                <a:cubicBezTo>
                  <a:pt x="1651913" y="582640"/>
                  <a:pt x="1611328" y="594088"/>
                  <a:pt x="1611328" y="594088"/>
                </a:cubicBezTo>
                <a:cubicBezTo>
                  <a:pt x="1611328" y="594088"/>
                  <a:pt x="1635914" y="592236"/>
                  <a:pt x="1656628" y="588364"/>
                </a:cubicBezTo>
                <a:cubicBezTo>
                  <a:pt x="1677341" y="584492"/>
                  <a:pt x="1701423" y="576074"/>
                  <a:pt x="1701423" y="576074"/>
                </a:cubicBezTo>
                <a:cubicBezTo>
                  <a:pt x="1701423" y="576074"/>
                  <a:pt x="1689466" y="585165"/>
                  <a:pt x="1675489" y="595267"/>
                </a:cubicBezTo>
                <a:cubicBezTo>
                  <a:pt x="1661511" y="605368"/>
                  <a:pt x="1652754" y="605368"/>
                  <a:pt x="1643661" y="608567"/>
                </a:cubicBezTo>
                <a:cubicBezTo>
                  <a:pt x="1634399" y="611766"/>
                  <a:pt x="1627831" y="616143"/>
                  <a:pt x="1610654" y="622204"/>
                </a:cubicBezTo>
                <a:cubicBezTo>
                  <a:pt x="1593477" y="628265"/>
                  <a:pt x="1559797" y="636178"/>
                  <a:pt x="1564680" y="635504"/>
                </a:cubicBezTo>
                <a:cubicBezTo>
                  <a:pt x="1569564" y="634831"/>
                  <a:pt x="1571080" y="635841"/>
                  <a:pt x="1580342" y="633484"/>
                </a:cubicBezTo>
                <a:cubicBezTo>
                  <a:pt x="1589604" y="631127"/>
                  <a:pt x="1595330" y="629949"/>
                  <a:pt x="1602402" y="630117"/>
                </a:cubicBezTo>
                <a:cubicBezTo>
                  <a:pt x="1609475" y="630285"/>
                  <a:pt x="1595330" y="635168"/>
                  <a:pt x="1583878" y="639377"/>
                </a:cubicBezTo>
                <a:cubicBezTo>
                  <a:pt x="1572427" y="643586"/>
                  <a:pt x="1569059" y="645269"/>
                  <a:pt x="1562660" y="649646"/>
                </a:cubicBezTo>
                <a:cubicBezTo>
                  <a:pt x="1556260" y="654024"/>
                  <a:pt x="1532011" y="671028"/>
                  <a:pt x="1524432" y="676247"/>
                </a:cubicBezTo>
                <a:cubicBezTo>
                  <a:pt x="1516686" y="681635"/>
                  <a:pt x="1508603" y="689042"/>
                  <a:pt x="1503045" y="696618"/>
                </a:cubicBezTo>
                <a:cubicBezTo>
                  <a:pt x="1497320" y="704195"/>
                  <a:pt x="1479301" y="717158"/>
                  <a:pt x="1484690" y="716821"/>
                </a:cubicBezTo>
                <a:cubicBezTo>
                  <a:pt x="1490247" y="716485"/>
                  <a:pt x="1513992" y="709077"/>
                  <a:pt x="1522749" y="708404"/>
                </a:cubicBezTo>
                <a:cubicBezTo>
                  <a:pt x="1531505" y="707730"/>
                  <a:pt x="1536894" y="716990"/>
                  <a:pt x="1542283" y="719347"/>
                </a:cubicBezTo>
                <a:cubicBezTo>
                  <a:pt x="1547672" y="721704"/>
                  <a:pt x="1552050" y="723556"/>
                  <a:pt x="1562323" y="716990"/>
                </a:cubicBezTo>
                <a:cubicBezTo>
                  <a:pt x="1572595" y="710592"/>
                  <a:pt x="1588930" y="706215"/>
                  <a:pt x="1603750" y="703690"/>
                </a:cubicBezTo>
                <a:cubicBezTo>
                  <a:pt x="1618569" y="701164"/>
                  <a:pt x="1646860" y="700491"/>
                  <a:pt x="1655112" y="701501"/>
                </a:cubicBezTo>
                <a:cubicBezTo>
                  <a:pt x="1663532" y="702511"/>
                  <a:pt x="1681551" y="696450"/>
                  <a:pt x="1701086" y="691736"/>
                </a:cubicBezTo>
                <a:cubicBezTo>
                  <a:pt x="1720452" y="687022"/>
                  <a:pt x="1721462" y="689379"/>
                  <a:pt x="1721462" y="689379"/>
                </a:cubicBezTo>
                <a:cubicBezTo>
                  <a:pt x="1721462" y="689379"/>
                  <a:pt x="1742176" y="683655"/>
                  <a:pt x="1731903" y="689884"/>
                </a:cubicBezTo>
                <a:cubicBezTo>
                  <a:pt x="1721799" y="695945"/>
                  <a:pt x="1720789" y="693251"/>
                  <a:pt x="1726683" y="696787"/>
                </a:cubicBezTo>
                <a:cubicBezTo>
                  <a:pt x="1732745" y="700322"/>
                  <a:pt x="1728872" y="708740"/>
                  <a:pt x="1724662" y="713623"/>
                </a:cubicBezTo>
                <a:cubicBezTo>
                  <a:pt x="1720452" y="718505"/>
                  <a:pt x="1751606" y="707562"/>
                  <a:pt x="1763058" y="706888"/>
                </a:cubicBezTo>
                <a:cubicBezTo>
                  <a:pt x="1774509" y="706215"/>
                  <a:pt x="1769962" y="718673"/>
                  <a:pt x="1777203" y="715138"/>
                </a:cubicBezTo>
                <a:cubicBezTo>
                  <a:pt x="1784445" y="711771"/>
                  <a:pt x="1796401" y="705878"/>
                  <a:pt x="1798927" y="702174"/>
                </a:cubicBezTo>
                <a:cubicBezTo>
                  <a:pt x="1801622" y="698470"/>
                  <a:pt x="1801790" y="694598"/>
                  <a:pt x="1802800" y="689379"/>
                </a:cubicBezTo>
                <a:cubicBezTo>
                  <a:pt x="1803811" y="684160"/>
                  <a:pt x="1804653" y="674900"/>
                  <a:pt x="1799601" y="672711"/>
                </a:cubicBezTo>
                <a:cubicBezTo>
                  <a:pt x="1794549" y="670523"/>
                  <a:pt x="1814083" y="663620"/>
                  <a:pt x="1811726" y="662778"/>
                </a:cubicBezTo>
                <a:cubicBezTo>
                  <a:pt x="1809368" y="661937"/>
                  <a:pt x="1811557" y="658233"/>
                  <a:pt x="1825029" y="653182"/>
                </a:cubicBezTo>
                <a:cubicBezTo>
                  <a:pt x="1838502" y="648131"/>
                  <a:pt x="1839007" y="649141"/>
                  <a:pt x="1846922" y="645101"/>
                </a:cubicBezTo>
                <a:cubicBezTo>
                  <a:pt x="1854836" y="641060"/>
                  <a:pt x="1860225" y="630622"/>
                  <a:pt x="1862920" y="626581"/>
                </a:cubicBezTo>
                <a:cubicBezTo>
                  <a:pt x="1865614" y="622709"/>
                  <a:pt x="1865446" y="615806"/>
                  <a:pt x="1863593" y="613786"/>
                </a:cubicBezTo>
                <a:cubicBezTo>
                  <a:pt x="1861741" y="611766"/>
                  <a:pt x="1853152" y="605873"/>
                  <a:pt x="1849279" y="605200"/>
                </a:cubicBezTo>
                <a:cubicBezTo>
                  <a:pt x="1845574" y="604526"/>
                  <a:pt x="1840017" y="605536"/>
                  <a:pt x="1855173" y="595940"/>
                </a:cubicBezTo>
                <a:cubicBezTo>
                  <a:pt x="1870161" y="586344"/>
                  <a:pt x="1862415" y="589711"/>
                  <a:pt x="1861236" y="588364"/>
                </a:cubicBezTo>
                <a:cubicBezTo>
                  <a:pt x="1860225" y="587017"/>
                  <a:pt x="1859552" y="583145"/>
                  <a:pt x="1858710" y="579609"/>
                </a:cubicBezTo>
                <a:cubicBezTo>
                  <a:pt x="1858036" y="576242"/>
                  <a:pt x="1867467" y="569508"/>
                  <a:pt x="1865446" y="564962"/>
                </a:cubicBezTo>
                <a:cubicBezTo>
                  <a:pt x="1863425" y="560416"/>
                  <a:pt x="1858036" y="562942"/>
                  <a:pt x="1859552" y="561427"/>
                </a:cubicBezTo>
                <a:cubicBezTo>
                  <a:pt x="1861067" y="559911"/>
                  <a:pt x="1889527" y="552503"/>
                  <a:pt x="1910409" y="547621"/>
                </a:cubicBezTo>
                <a:cubicBezTo>
                  <a:pt x="1931291" y="542907"/>
                  <a:pt x="1940385" y="539035"/>
                  <a:pt x="1946447" y="537351"/>
                </a:cubicBezTo>
                <a:cubicBezTo>
                  <a:pt x="1952509" y="535836"/>
                  <a:pt x="1962445" y="535163"/>
                  <a:pt x="1973054" y="534994"/>
                </a:cubicBezTo>
                <a:cubicBezTo>
                  <a:pt x="1983664" y="534826"/>
                  <a:pt x="1988547" y="532974"/>
                  <a:pt x="1993263" y="534826"/>
                </a:cubicBezTo>
                <a:cubicBezTo>
                  <a:pt x="1997978" y="536846"/>
                  <a:pt x="2000504" y="537856"/>
                  <a:pt x="2012966" y="534489"/>
                </a:cubicBezTo>
                <a:cubicBezTo>
                  <a:pt x="2025596" y="531122"/>
                  <a:pt x="2038057" y="529943"/>
                  <a:pt x="2038057" y="529943"/>
                </a:cubicBezTo>
                <a:cubicBezTo>
                  <a:pt x="2038057" y="529943"/>
                  <a:pt x="2028459" y="534152"/>
                  <a:pt x="2027448" y="539877"/>
                </a:cubicBezTo>
                <a:cubicBezTo>
                  <a:pt x="2026438" y="545769"/>
                  <a:pt x="2021217" y="551325"/>
                  <a:pt x="2020544" y="553682"/>
                </a:cubicBezTo>
                <a:cubicBezTo>
                  <a:pt x="2019870" y="556207"/>
                  <a:pt x="2023238" y="555366"/>
                  <a:pt x="2028795" y="554355"/>
                </a:cubicBezTo>
                <a:cubicBezTo>
                  <a:pt x="2034521" y="553177"/>
                  <a:pt x="2048162" y="554524"/>
                  <a:pt x="2063486" y="552672"/>
                </a:cubicBezTo>
                <a:cubicBezTo>
                  <a:pt x="2078979" y="550820"/>
                  <a:pt x="2083526" y="549136"/>
                  <a:pt x="2090599" y="542907"/>
                </a:cubicBezTo>
                <a:cubicBezTo>
                  <a:pt x="2097672" y="536678"/>
                  <a:pt x="2098850" y="536846"/>
                  <a:pt x="2105250" y="534994"/>
                </a:cubicBezTo>
                <a:cubicBezTo>
                  <a:pt x="2111817" y="533142"/>
                  <a:pt x="2113670" y="533479"/>
                  <a:pt x="2116870" y="531795"/>
                </a:cubicBezTo>
                <a:cubicBezTo>
                  <a:pt x="2120069" y="530112"/>
                  <a:pt x="2113165" y="529775"/>
                  <a:pt x="2116196" y="525903"/>
                </a:cubicBezTo>
                <a:cubicBezTo>
                  <a:pt x="2119227" y="522031"/>
                  <a:pt x="2129837" y="515465"/>
                  <a:pt x="2138088" y="511256"/>
                </a:cubicBezTo>
                <a:cubicBezTo>
                  <a:pt x="2146340" y="507047"/>
                  <a:pt x="2149708" y="510751"/>
                  <a:pt x="2154423" y="513949"/>
                </a:cubicBezTo>
                <a:cubicBezTo>
                  <a:pt x="2159138" y="516980"/>
                  <a:pt x="2175978" y="526913"/>
                  <a:pt x="2180694" y="530449"/>
                </a:cubicBezTo>
                <a:cubicBezTo>
                  <a:pt x="2185409" y="533984"/>
                  <a:pt x="2193661" y="532300"/>
                  <a:pt x="2184062" y="538866"/>
                </a:cubicBezTo>
                <a:cubicBezTo>
                  <a:pt x="2174631" y="545432"/>
                  <a:pt x="2170253" y="548295"/>
                  <a:pt x="2181536" y="547621"/>
                </a:cubicBezTo>
                <a:cubicBezTo>
                  <a:pt x="2192819" y="546948"/>
                  <a:pt x="2202418" y="548295"/>
                  <a:pt x="2200228" y="551998"/>
                </a:cubicBezTo>
                <a:cubicBezTo>
                  <a:pt x="2198039" y="555871"/>
                  <a:pt x="2195513" y="556544"/>
                  <a:pt x="2199218" y="556544"/>
                </a:cubicBezTo>
                <a:cubicBezTo>
                  <a:pt x="2202923" y="556544"/>
                  <a:pt x="2218584" y="550315"/>
                  <a:pt x="2228520" y="549641"/>
                </a:cubicBezTo>
                <a:cubicBezTo>
                  <a:pt x="2238456" y="548968"/>
                  <a:pt x="2250749" y="547789"/>
                  <a:pt x="2257316" y="548968"/>
                </a:cubicBezTo>
                <a:cubicBezTo>
                  <a:pt x="2263884" y="550146"/>
                  <a:pt x="2262874" y="551157"/>
                  <a:pt x="2251759" y="555029"/>
                </a:cubicBezTo>
                <a:cubicBezTo>
                  <a:pt x="2240645" y="558733"/>
                  <a:pt x="2229530" y="562605"/>
                  <a:pt x="2223804" y="564962"/>
                </a:cubicBezTo>
                <a:cubicBezTo>
                  <a:pt x="2218079" y="567319"/>
                  <a:pt x="2208817" y="571696"/>
                  <a:pt x="2208480" y="573380"/>
                </a:cubicBezTo>
                <a:cubicBezTo>
                  <a:pt x="2208143" y="575064"/>
                  <a:pt x="2204607" y="578767"/>
                  <a:pt x="2213869" y="574390"/>
                </a:cubicBezTo>
                <a:cubicBezTo>
                  <a:pt x="2223131" y="570013"/>
                  <a:pt x="2237782" y="564457"/>
                  <a:pt x="2248054" y="561258"/>
                </a:cubicBezTo>
                <a:cubicBezTo>
                  <a:pt x="2258495" y="557891"/>
                  <a:pt x="2250581" y="560585"/>
                  <a:pt x="2259842" y="558059"/>
                </a:cubicBezTo>
                <a:cubicBezTo>
                  <a:pt x="2269105" y="555534"/>
                  <a:pt x="2277188" y="555702"/>
                  <a:pt x="2289144" y="554355"/>
                </a:cubicBezTo>
                <a:cubicBezTo>
                  <a:pt x="2301269" y="553009"/>
                  <a:pt x="2296891" y="556544"/>
                  <a:pt x="2292849" y="560080"/>
                </a:cubicBezTo>
                <a:cubicBezTo>
                  <a:pt x="2288808" y="563447"/>
                  <a:pt x="2285103" y="566814"/>
                  <a:pt x="2289144" y="568666"/>
                </a:cubicBezTo>
                <a:cubicBezTo>
                  <a:pt x="2293186" y="570686"/>
                  <a:pt x="2285103" y="575064"/>
                  <a:pt x="2272809" y="581125"/>
                </a:cubicBezTo>
                <a:cubicBezTo>
                  <a:pt x="2260516" y="587354"/>
                  <a:pt x="2252096" y="589711"/>
                  <a:pt x="2233909" y="594762"/>
                </a:cubicBezTo>
                <a:cubicBezTo>
                  <a:pt x="2215721" y="599812"/>
                  <a:pt x="2205786" y="605873"/>
                  <a:pt x="2191640" y="613281"/>
                </a:cubicBezTo>
                <a:cubicBezTo>
                  <a:pt x="2177494" y="620689"/>
                  <a:pt x="2171600" y="621025"/>
                  <a:pt x="2153076" y="625740"/>
                </a:cubicBezTo>
                <a:cubicBezTo>
                  <a:pt x="2134720" y="630454"/>
                  <a:pt x="2143308" y="624898"/>
                  <a:pt x="2137415" y="626918"/>
                </a:cubicBezTo>
                <a:cubicBezTo>
                  <a:pt x="2131352" y="629107"/>
                  <a:pt x="2123437" y="633147"/>
                  <a:pt x="2111481" y="636514"/>
                </a:cubicBezTo>
                <a:cubicBezTo>
                  <a:pt x="2099693" y="639882"/>
                  <a:pt x="2060118" y="649815"/>
                  <a:pt x="2044457" y="655371"/>
                </a:cubicBezTo>
                <a:cubicBezTo>
                  <a:pt x="2028795" y="660926"/>
                  <a:pt x="2031995" y="663788"/>
                  <a:pt x="2026943" y="668166"/>
                </a:cubicBezTo>
                <a:cubicBezTo>
                  <a:pt x="2021891" y="672543"/>
                  <a:pt x="2016334" y="672711"/>
                  <a:pt x="2004546" y="677089"/>
                </a:cubicBezTo>
                <a:cubicBezTo>
                  <a:pt x="1992589" y="681466"/>
                  <a:pt x="1976422" y="691904"/>
                  <a:pt x="1959751" y="704531"/>
                </a:cubicBezTo>
                <a:cubicBezTo>
                  <a:pt x="1942911" y="717495"/>
                  <a:pt x="1922702" y="728101"/>
                  <a:pt x="1922702" y="728101"/>
                </a:cubicBezTo>
                <a:cubicBezTo>
                  <a:pt x="1926576" y="726755"/>
                  <a:pt x="1947121" y="716990"/>
                  <a:pt x="1958067" y="709919"/>
                </a:cubicBezTo>
                <a:cubicBezTo>
                  <a:pt x="1968844" y="703016"/>
                  <a:pt x="2011113" y="682308"/>
                  <a:pt x="2024080" y="676079"/>
                </a:cubicBezTo>
                <a:cubicBezTo>
                  <a:pt x="2036879" y="669849"/>
                  <a:pt x="2063991" y="658738"/>
                  <a:pt x="2069717" y="657896"/>
                </a:cubicBezTo>
                <a:cubicBezTo>
                  <a:pt x="2075443" y="657054"/>
                  <a:pt x="2088746" y="657896"/>
                  <a:pt x="2087904" y="660253"/>
                </a:cubicBezTo>
                <a:cubicBezTo>
                  <a:pt x="2087062" y="662610"/>
                  <a:pt x="2082010" y="665472"/>
                  <a:pt x="2069885" y="672206"/>
                </a:cubicBezTo>
                <a:cubicBezTo>
                  <a:pt x="2057760" y="678941"/>
                  <a:pt x="2044794" y="678436"/>
                  <a:pt x="2045130" y="679951"/>
                </a:cubicBezTo>
                <a:cubicBezTo>
                  <a:pt x="2045467" y="681298"/>
                  <a:pt x="2051698" y="683150"/>
                  <a:pt x="2059781" y="681971"/>
                </a:cubicBezTo>
                <a:cubicBezTo>
                  <a:pt x="2067696" y="680793"/>
                  <a:pt x="2066012" y="684833"/>
                  <a:pt x="2065170" y="686854"/>
                </a:cubicBezTo>
                <a:cubicBezTo>
                  <a:pt x="2064497" y="688874"/>
                  <a:pt x="2058771" y="692746"/>
                  <a:pt x="2075611" y="694261"/>
                </a:cubicBezTo>
                <a:cubicBezTo>
                  <a:pt x="2092620" y="695945"/>
                  <a:pt x="2105755" y="693083"/>
                  <a:pt x="2120069" y="689379"/>
                </a:cubicBezTo>
                <a:cubicBezTo>
                  <a:pt x="2134215" y="685675"/>
                  <a:pt x="2126132" y="689716"/>
                  <a:pt x="2132026" y="688032"/>
                </a:cubicBezTo>
                <a:cubicBezTo>
                  <a:pt x="2137920" y="686349"/>
                  <a:pt x="2140614" y="681635"/>
                  <a:pt x="2143645" y="677762"/>
                </a:cubicBezTo>
                <a:cubicBezTo>
                  <a:pt x="2146677" y="673722"/>
                  <a:pt x="2151055" y="669681"/>
                  <a:pt x="2156612" y="666987"/>
                </a:cubicBezTo>
                <a:cubicBezTo>
                  <a:pt x="2162170" y="664294"/>
                  <a:pt x="2167053" y="660590"/>
                  <a:pt x="2166885" y="665472"/>
                </a:cubicBezTo>
                <a:cubicBezTo>
                  <a:pt x="2166716" y="670523"/>
                  <a:pt x="2156781" y="679614"/>
                  <a:pt x="2148866" y="683150"/>
                </a:cubicBezTo>
                <a:cubicBezTo>
                  <a:pt x="2140951" y="686517"/>
                  <a:pt x="2141793" y="688369"/>
                  <a:pt x="2141288" y="690053"/>
                </a:cubicBezTo>
                <a:cubicBezTo>
                  <a:pt x="2140783" y="691736"/>
                  <a:pt x="2132362" y="693756"/>
                  <a:pt x="2110975" y="703184"/>
                </a:cubicBezTo>
                <a:cubicBezTo>
                  <a:pt x="2089589" y="712444"/>
                  <a:pt x="2082852" y="715138"/>
                  <a:pt x="2079484" y="715475"/>
                </a:cubicBezTo>
                <a:cubicBezTo>
                  <a:pt x="2076116" y="715811"/>
                  <a:pt x="2068370" y="719010"/>
                  <a:pt x="2057424" y="724903"/>
                </a:cubicBezTo>
                <a:cubicBezTo>
                  <a:pt x="2046477" y="730795"/>
                  <a:pt x="2034689" y="738203"/>
                  <a:pt x="2027617" y="739887"/>
                </a:cubicBezTo>
                <a:cubicBezTo>
                  <a:pt x="2020544" y="741570"/>
                  <a:pt x="2014818" y="741907"/>
                  <a:pt x="2025933" y="735341"/>
                </a:cubicBezTo>
                <a:cubicBezTo>
                  <a:pt x="2036879" y="728775"/>
                  <a:pt x="2042099" y="722377"/>
                  <a:pt x="2052372" y="718000"/>
                </a:cubicBezTo>
                <a:cubicBezTo>
                  <a:pt x="2062644" y="713623"/>
                  <a:pt x="2067023" y="712781"/>
                  <a:pt x="2074937" y="710761"/>
                </a:cubicBezTo>
                <a:cubicBezTo>
                  <a:pt x="2083021" y="708740"/>
                  <a:pt x="2079821" y="707730"/>
                  <a:pt x="2086894" y="704363"/>
                </a:cubicBezTo>
                <a:cubicBezTo>
                  <a:pt x="2093967" y="700827"/>
                  <a:pt x="2082515" y="704195"/>
                  <a:pt x="2071906" y="706215"/>
                </a:cubicBezTo>
                <a:cubicBezTo>
                  <a:pt x="2061297" y="708235"/>
                  <a:pt x="2070896" y="702343"/>
                  <a:pt x="2070896" y="702343"/>
                </a:cubicBezTo>
                <a:cubicBezTo>
                  <a:pt x="2066012" y="704363"/>
                  <a:pt x="2063655" y="705541"/>
                  <a:pt x="2058771" y="707562"/>
                </a:cubicBezTo>
                <a:cubicBezTo>
                  <a:pt x="2058771" y="707562"/>
                  <a:pt x="2040584" y="715475"/>
                  <a:pt x="2036037" y="716821"/>
                </a:cubicBezTo>
                <a:cubicBezTo>
                  <a:pt x="2031490" y="718168"/>
                  <a:pt x="2031995" y="719178"/>
                  <a:pt x="2030479" y="720189"/>
                </a:cubicBezTo>
                <a:cubicBezTo>
                  <a:pt x="2028964" y="721199"/>
                  <a:pt x="2012797" y="725913"/>
                  <a:pt x="2012797" y="725913"/>
                </a:cubicBezTo>
                <a:cubicBezTo>
                  <a:pt x="2012797" y="725913"/>
                  <a:pt x="2002020" y="735004"/>
                  <a:pt x="1989221" y="739213"/>
                </a:cubicBezTo>
                <a:cubicBezTo>
                  <a:pt x="1976422" y="743422"/>
                  <a:pt x="1985179" y="740728"/>
                  <a:pt x="1975581" y="744769"/>
                </a:cubicBezTo>
                <a:cubicBezTo>
                  <a:pt x="1965982" y="748810"/>
                  <a:pt x="1968844" y="744937"/>
                  <a:pt x="1966655" y="746284"/>
                </a:cubicBezTo>
                <a:cubicBezTo>
                  <a:pt x="1964298" y="747800"/>
                  <a:pt x="1962445" y="748978"/>
                  <a:pt x="1951499" y="754702"/>
                </a:cubicBezTo>
                <a:cubicBezTo>
                  <a:pt x="1940385" y="760426"/>
                  <a:pt x="1934154" y="763120"/>
                  <a:pt x="1923039" y="776252"/>
                </a:cubicBezTo>
                <a:cubicBezTo>
                  <a:pt x="1911756" y="789552"/>
                  <a:pt x="1918661" y="791573"/>
                  <a:pt x="1917650" y="793425"/>
                </a:cubicBezTo>
                <a:cubicBezTo>
                  <a:pt x="1916640" y="795277"/>
                  <a:pt x="1905525" y="795782"/>
                  <a:pt x="1901484" y="798139"/>
                </a:cubicBezTo>
                <a:cubicBezTo>
                  <a:pt x="1897442" y="800496"/>
                  <a:pt x="1887675" y="807062"/>
                  <a:pt x="1876729" y="811271"/>
                </a:cubicBezTo>
                <a:cubicBezTo>
                  <a:pt x="1865614" y="815480"/>
                  <a:pt x="1843890" y="823729"/>
                  <a:pt x="1838165" y="827265"/>
                </a:cubicBezTo>
                <a:cubicBezTo>
                  <a:pt x="1832607" y="830800"/>
                  <a:pt x="1830923" y="833999"/>
                  <a:pt x="1827050" y="839218"/>
                </a:cubicBezTo>
                <a:cubicBezTo>
                  <a:pt x="1823177" y="844437"/>
                  <a:pt x="1806505" y="858748"/>
                  <a:pt x="1806505" y="858748"/>
                </a:cubicBezTo>
                <a:cubicBezTo>
                  <a:pt x="1806505" y="858748"/>
                  <a:pt x="1811052" y="853529"/>
                  <a:pt x="1803474" y="853024"/>
                </a:cubicBezTo>
                <a:cubicBezTo>
                  <a:pt x="1795896" y="852350"/>
                  <a:pt x="1798422" y="849151"/>
                  <a:pt x="1798422" y="849151"/>
                </a:cubicBezTo>
                <a:cubicBezTo>
                  <a:pt x="1798422" y="849151"/>
                  <a:pt x="1794886" y="854034"/>
                  <a:pt x="1796401" y="857569"/>
                </a:cubicBezTo>
                <a:cubicBezTo>
                  <a:pt x="1797917" y="861105"/>
                  <a:pt x="1802800" y="863799"/>
                  <a:pt x="1797917" y="869523"/>
                </a:cubicBezTo>
                <a:cubicBezTo>
                  <a:pt x="1793202" y="875247"/>
                  <a:pt x="1785455" y="882991"/>
                  <a:pt x="1777877" y="886695"/>
                </a:cubicBezTo>
                <a:cubicBezTo>
                  <a:pt x="1770299" y="890399"/>
                  <a:pt x="1780740" y="882823"/>
                  <a:pt x="1782255" y="878951"/>
                </a:cubicBezTo>
                <a:cubicBezTo>
                  <a:pt x="1783771" y="874910"/>
                  <a:pt x="1779393" y="876089"/>
                  <a:pt x="1777203" y="874910"/>
                </a:cubicBezTo>
                <a:cubicBezTo>
                  <a:pt x="1775014" y="873732"/>
                  <a:pt x="1776867" y="868681"/>
                  <a:pt x="1784613" y="860431"/>
                </a:cubicBezTo>
                <a:cubicBezTo>
                  <a:pt x="1792359" y="852182"/>
                  <a:pt x="1780740" y="859253"/>
                  <a:pt x="1773162" y="865482"/>
                </a:cubicBezTo>
                <a:cubicBezTo>
                  <a:pt x="1765752" y="871711"/>
                  <a:pt x="1758342" y="881308"/>
                  <a:pt x="1765247" y="884002"/>
                </a:cubicBezTo>
                <a:cubicBezTo>
                  <a:pt x="1772320" y="886864"/>
                  <a:pt x="1757669" y="890736"/>
                  <a:pt x="1760868" y="896797"/>
                </a:cubicBezTo>
                <a:cubicBezTo>
                  <a:pt x="1764068" y="902858"/>
                  <a:pt x="1749080" y="910939"/>
                  <a:pt x="1751101" y="911444"/>
                </a:cubicBezTo>
                <a:cubicBezTo>
                  <a:pt x="1753290" y="911949"/>
                  <a:pt x="1761037" y="908077"/>
                  <a:pt x="1762889" y="910939"/>
                </a:cubicBezTo>
                <a:cubicBezTo>
                  <a:pt x="1764742" y="913969"/>
                  <a:pt x="1755648" y="914980"/>
                  <a:pt x="1751943" y="917168"/>
                </a:cubicBezTo>
                <a:cubicBezTo>
                  <a:pt x="1748238" y="919189"/>
                  <a:pt x="1749249" y="920199"/>
                  <a:pt x="1750427" y="921882"/>
                </a:cubicBezTo>
                <a:cubicBezTo>
                  <a:pt x="1751606" y="923566"/>
                  <a:pt x="1755985" y="920872"/>
                  <a:pt x="1754132" y="922051"/>
                </a:cubicBezTo>
                <a:cubicBezTo>
                  <a:pt x="1752280" y="923229"/>
                  <a:pt x="1746723" y="927270"/>
                  <a:pt x="1737629" y="931142"/>
                </a:cubicBezTo>
                <a:cubicBezTo>
                  <a:pt x="1728704" y="934846"/>
                  <a:pt x="1728704" y="933162"/>
                  <a:pt x="1722473" y="937540"/>
                </a:cubicBezTo>
                <a:cubicBezTo>
                  <a:pt x="1716242" y="941917"/>
                  <a:pt x="1711358" y="945621"/>
                  <a:pt x="1704622" y="950503"/>
                </a:cubicBezTo>
                <a:cubicBezTo>
                  <a:pt x="1697886" y="955386"/>
                  <a:pt x="1694350" y="955554"/>
                  <a:pt x="1687614" y="959595"/>
                </a:cubicBezTo>
                <a:cubicBezTo>
                  <a:pt x="1680878" y="963635"/>
                  <a:pt x="1677846" y="966160"/>
                  <a:pt x="1669595" y="971211"/>
                </a:cubicBezTo>
                <a:cubicBezTo>
                  <a:pt x="1661343" y="976262"/>
                  <a:pt x="1643324" y="985690"/>
                  <a:pt x="1632378" y="994108"/>
                </a:cubicBezTo>
                <a:cubicBezTo>
                  <a:pt x="1621432" y="1002526"/>
                  <a:pt x="1623116" y="1003199"/>
                  <a:pt x="1615538" y="1013638"/>
                </a:cubicBezTo>
                <a:cubicBezTo>
                  <a:pt x="1607791" y="1024076"/>
                  <a:pt x="1617053" y="1035188"/>
                  <a:pt x="1621095" y="1047309"/>
                </a:cubicBezTo>
                <a:cubicBezTo>
                  <a:pt x="1625137" y="1059600"/>
                  <a:pt x="1630694" y="1054044"/>
                  <a:pt x="1627494" y="1059263"/>
                </a:cubicBezTo>
                <a:cubicBezTo>
                  <a:pt x="1624295" y="1064650"/>
                  <a:pt x="1617895" y="1071890"/>
                  <a:pt x="1609644" y="1077614"/>
                </a:cubicBezTo>
                <a:cubicBezTo>
                  <a:pt x="1601392" y="1083338"/>
                  <a:pt x="1599708" y="1078792"/>
                  <a:pt x="1591288" y="1078456"/>
                </a:cubicBezTo>
                <a:cubicBezTo>
                  <a:pt x="1582868" y="1078119"/>
                  <a:pt x="1591456" y="1073237"/>
                  <a:pt x="1584720" y="1069196"/>
                </a:cubicBezTo>
                <a:cubicBezTo>
                  <a:pt x="1578153" y="1065155"/>
                  <a:pt x="1579668" y="1062293"/>
                  <a:pt x="1580679" y="1057579"/>
                </a:cubicBezTo>
                <a:cubicBezTo>
                  <a:pt x="1581689" y="1052697"/>
                  <a:pt x="1582699" y="1045963"/>
                  <a:pt x="1579837" y="1041922"/>
                </a:cubicBezTo>
                <a:cubicBezTo>
                  <a:pt x="1576974" y="1038050"/>
                  <a:pt x="1569059" y="1034346"/>
                  <a:pt x="1552219" y="1042427"/>
                </a:cubicBezTo>
                <a:cubicBezTo>
                  <a:pt x="1535379" y="1050340"/>
                  <a:pt x="1539925" y="1047814"/>
                  <a:pt x="1531842" y="1049498"/>
                </a:cubicBezTo>
                <a:cubicBezTo>
                  <a:pt x="1523759" y="1051182"/>
                  <a:pt x="1502877" y="1054380"/>
                  <a:pt x="1490079" y="1061115"/>
                </a:cubicBezTo>
                <a:cubicBezTo>
                  <a:pt x="1477448" y="1068017"/>
                  <a:pt x="1442589" y="1076604"/>
                  <a:pt x="1434674" y="1080139"/>
                </a:cubicBezTo>
                <a:cubicBezTo>
                  <a:pt x="1426759" y="1083675"/>
                  <a:pt x="1421034" y="1085863"/>
                  <a:pt x="1420023" y="1088389"/>
                </a:cubicBezTo>
                <a:cubicBezTo>
                  <a:pt x="1419013" y="1090914"/>
                  <a:pt x="1415645" y="1092429"/>
                  <a:pt x="1428275" y="1089567"/>
                </a:cubicBezTo>
                <a:cubicBezTo>
                  <a:pt x="1441074" y="1086705"/>
                  <a:pt x="1438211" y="1089399"/>
                  <a:pt x="1436190" y="1092429"/>
                </a:cubicBezTo>
                <a:cubicBezTo>
                  <a:pt x="1434169" y="1095628"/>
                  <a:pt x="1425918" y="1094786"/>
                  <a:pt x="1421034" y="1095460"/>
                </a:cubicBezTo>
                <a:cubicBezTo>
                  <a:pt x="1416150" y="1096302"/>
                  <a:pt x="1410088" y="1101184"/>
                  <a:pt x="1400826" y="1104383"/>
                </a:cubicBezTo>
                <a:cubicBezTo>
                  <a:pt x="1391732" y="1107582"/>
                  <a:pt x="1391732" y="1103878"/>
                  <a:pt x="1383817" y="1106067"/>
                </a:cubicBezTo>
                <a:cubicBezTo>
                  <a:pt x="1375902" y="1108424"/>
                  <a:pt x="1372366" y="1110107"/>
                  <a:pt x="1365125" y="1111454"/>
                </a:cubicBezTo>
                <a:cubicBezTo>
                  <a:pt x="1357883" y="1112801"/>
                  <a:pt x="1348453" y="1113979"/>
                  <a:pt x="1339191" y="1117515"/>
                </a:cubicBezTo>
                <a:cubicBezTo>
                  <a:pt x="1329929" y="1121050"/>
                  <a:pt x="1289849" y="1145631"/>
                  <a:pt x="1270651" y="1158089"/>
                </a:cubicBezTo>
                <a:cubicBezTo>
                  <a:pt x="1251453" y="1170548"/>
                  <a:pt x="1236129" y="1181660"/>
                  <a:pt x="1230235" y="1188226"/>
                </a:cubicBezTo>
                <a:cubicBezTo>
                  <a:pt x="1224172" y="1194960"/>
                  <a:pt x="1223667" y="1195465"/>
                  <a:pt x="1233940" y="1198159"/>
                </a:cubicBezTo>
                <a:cubicBezTo>
                  <a:pt x="1244212" y="1200852"/>
                  <a:pt x="1238486" y="1201863"/>
                  <a:pt x="1234108" y="1207250"/>
                </a:cubicBezTo>
                <a:cubicBezTo>
                  <a:pt x="1229730" y="1212637"/>
                  <a:pt x="1219626" y="1221055"/>
                  <a:pt x="1205480" y="1236208"/>
                </a:cubicBezTo>
                <a:cubicBezTo>
                  <a:pt x="1191166" y="1251528"/>
                  <a:pt x="1194534" y="1255064"/>
                  <a:pt x="1201775" y="1261798"/>
                </a:cubicBezTo>
                <a:cubicBezTo>
                  <a:pt x="1209016" y="1268533"/>
                  <a:pt x="1216089" y="1272742"/>
                  <a:pt x="1223499" y="1274088"/>
                </a:cubicBezTo>
                <a:cubicBezTo>
                  <a:pt x="1230908" y="1275267"/>
                  <a:pt x="1235624" y="1277792"/>
                  <a:pt x="1242865" y="1276614"/>
                </a:cubicBezTo>
                <a:cubicBezTo>
                  <a:pt x="1250275" y="1275435"/>
                  <a:pt x="1251622" y="1275435"/>
                  <a:pt x="1254485" y="1275940"/>
                </a:cubicBezTo>
                <a:cubicBezTo>
                  <a:pt x="1257347" y="1276445"/>
                  <a:pt x="1256000" y="1277792"/>
                  <a:pt x="1269472" y="1271058"/>
                </a:cubicBezTo>
                <a:cubicBezTo>
                  <a:pt x="1282776" y="1264492"/>
                  <a:pt x="1293049" y="1258431"/>
                  <a:pt x="1302142" y="1255064"/>
                </a:cubicBezTo>
                <a:cubicBezTo>
                  <a:pt x="1311068" y="1251697"/>
                  <a:pt x="1319488" y="1248835"/>
                  <a:pt x="1323529" y="1249340"/>
                </a:cubicBezTo>
                <a:cubicBezTo>
                  <a:pt x="1327571" y="1250013"/>
                  <a:pt x="1328918" y="1248161"/>
                  <a:pt x="1329423" y="1246983"/>
                </a:cubicBezTo>
                <a:cubicBezTo>
                  <a:pt x="1329929" y="1245636"/>
                  <a:pt x="1335823" y="1239406"/>
                  <a:pt x="1337675" y="1237555"/>
                </a:cubicBezTo>
                <a:cubicBezTo>
                  <a:pt x="1339527" y="1235703"/>
                  <a:pt x="1354852" y="1222571"/>
                  <a:pt x="1358725" y="1217015"/>
                </a:cubicBezTo>
                <a:cubicBezTo>
                  <a:pt x="1362598" y="1211459"/>
                  <a:pt x="1366135" y="1201863"/>
                  <a:pt x="1378091" y="1196980"/>
                </a:cubicBezTo>
                <a:cubicBezTo>
                  <a:pt x="1389879" y="1192266"/>
                  <a:pt x="1415982" y="1180313"/>
                  <a:pt x="1438379" y="1173073"/>
                </a:cubicBezTo>
                <a:cubicBezTo>
                  <a:pt x="1460777" y="1166002"/>
                  <a:pt x="1448652" y="1175094"/>
                  <a:pt x="1440400" y="1183175"/>
                </a:cubicBezTo>
                <a:cubicBezTo>
                  <a:pt x="1432148" y="1191256"/>
                  <a:pt x="1429454" y="1192771"/>
                  <a:pt x="1427770" y="1197317"/>
                </a:cubicBezTo>
                <a:cubicBezTo>
                  <a:pt x="1426086" y="1201863"/>
                  <a:pt x="1428780" y="1201021"/>
                  <a:pt x="1420360" y="1206240"/>
                </a:cubicBezTo>
                <a:cubicBezTo>
                  <a:pt x="1411940" y="1211627"/>
                  <a:pt x="1418171" y="1205566"/>
                  <a:pt x="1414298" y="1209439"/>
                </a:cubicBezTo>
                <a:cubicBezTo>
                  <a:pt x="1410256" y="1213311"/>
                  <a:pt x="1398131" y="1220887"/>
                  <a:pt x="1399647" y="1219708"/>
                </a:cubicBezTo>
                <a:cubicBezTo>
                  <a:pt x="1401162" y="1218530"/>
                  <a:pt x="1402510" y="1222739"/>
                  <a:pt x="1401668" y="1225264"/>
                </a:cubicBezTo>
                <a:cubicBezTo>
                  <a:pt x="1400657" y="1227790"/>
                  <a:pt x="1399310" y="1229473"/>
                  <a:pt x="1396952" y="1235871"/>
                </a:cubicBezTo>
                <a:cubicBezTo>
                  <a:pt x="1394595" y="1242269"/>
                  <a:pt x="1368324" y="1257421"/>
                  <a:pt x="1368324" y="1257421"/>
                </a:cubicBezTo>
                <a:cubicBezTo>
                  <a:pt x="1368324" y="1257421"/>
                  <a:pt x="1376071" y="1256916"/>
                  <a:pt x="1388869" y="1252202"/>
                </a:cubicBezTo>
                <a:cubicBezTo>
                  <a:pt x="1401668" y="1247488"/>
                  <a:pt x="1417161" y="1242100"/>
                  <a:pt x="1429454" y="1240585"/>
                </a:cubicBezTo>
                <a:cubicBezTo>
                  <a:pt x="1441747" y="1239070"/>
                  <a:pt x="1469534" y="1224254"/>
                  <a:pt x="1486879" y="1222571"/>
                </a:cubicBezTo>
                <a:cubicBezTo>
                  <a:pt x="1504056" y="1220887"/>
                  <a:pt x="1496309" y="1226106"/>
                  <a:pt x="1495973" y="1230315"/>
                </a:cubicBezTo>
                <a:cubicBezTo>
                  <a:pt x="1495636" y="1234356"/>
                  <a:pt x="1492268" y="1249508"/>
                  <a:pt x="1489742" y="1253549"/>
                </a:cubicBezTo>
                <a:cubicBezTo>
                  <a:pt x="1487047" y="1257589"/>
                  <a:pt x="1474586" y="1271058"/>
                  <a:pt x="1467344" y="1280149"/>
                </a:cubicBezTo>
                <a:cubicBezTo>
                  <a:pt x="1459935" y="1289241"/>
                  <a:pt x="1476606" y="1288062"/>
                  <a:pt x="1491763" y="1288231"/>
                </a:cubicBezTo>
                <a:cubicBezTo>
                  <a:pt x="1506750" y="1288399"/>
                  <a:pt x="1521064" y="1285874"/>
                  <a:pt x="1529484" y="1284022"/>
                </a:cubicBezTo>
                <a:cubicBezTo>
                  <a:pt x="1537905" y="1282338"/>
                  <a:pt x="1557271" y="1268196"/>
                  <a:pt x="1587246" y="1259105"/>
                </a:cubicBezTo>
                <a:cubicBezTo>
                  <a:pt x="1617222" y="1250013"/>
                  <a:pt x="1623116" y="1259946"/>
                  <a:pt x="1623116" y="1259946"/>
                </a:cubicBezTo>
                <a:cubicBezTo>
                  <a:pt x="1623116" y="1259946"/>
                  <a:pt x="1629178" y="1250518"/>
                  <a:pt x="1646692" y="1234692"/>
                </a:cubicBezTo>
                <a:cubicBezTo>
                  <a:pt x="1664037" y="1219035"/>
                  <a:pt x="1665721" y="1215668"/>
                  <a:pt x="1685424" y="1206071"/>
                </a:cubicBezTo>
                <a:cubicBezTo>
                  <a:pt x="1705127" y="1196643"/>
                  <a:pt x="1711527" y="1193950"/>
                  <a:pt x="1743355" y="1179808"/>
                </a:cubicBezTo>
                <a:cubicBezTo>
                  <a:pt x="1775014" y="1165666"/>
                  <a:pt x="1768446" y="1170885"/>
                  <a:pt x="1784108" y="1166676"/>
                </a:cubicBezTo>
                <a:cubicBezTo>
                  <a:pt x="1799769" y="1162467"/>
                  <a:pt x="1835807" y="1153039"/>
                  <a:pt x="1870835" y="1147819"/>
                </a:cubicBezTo>
                <a:cubicBezTo>
                  <a:pt x="1905862" y="1142600"/>
                  <a:pt x="1961603" y="1128290"/>
                  <a:pt x="1981811" y="1126775"/>
                </a:cubicBezTo>
                <a:cubicBezTo>
                  <a:pt x="2002188" y="1125259"/>
                  <a:pt x="2008419" y="1134856"/>
                  <a:pt x="2027953" y="1138896"/>
                </a:cubicBezTo>
                <a:cubicBezTo>
                  <a:pt x="2047656" y="1142937"/>
                  <a:pt x="2073085" y="1144789"/>
                  <a:pt x="2083863" y="1146473"/>
                </a:cubicBezTo>
                <a:cubicBezTo>
                  <a:pt x="2094640" y="1148156"/>
                  <a:pt x="2160317" y="1135361"/>
                  <a:pt x="2174463" y="1134519"/>
                </a:cubicBezTo>
                <a:cubicBezTo>
                  <a:pt x="2188609" y="1133677"/>
                  <a:pt x="2206122" y="1140412"/>
                  <a:pt x="2205954" y="1147146"/>
                </a:cubicBezTo>
                <a:cubicBezTo>
                  <a:pt x="2205617" y="1153880"/>
                  <a:pt x="2219763" y="1153712"/>
                  <a:pt x="2239298" y="1152870"/>
                </a:cubicBezTo>
                <a:cubicBezTo>
                  <a:pt x="2259001" y="1152028"/>
                  <a:pt x="2264389" y="1155396"/>
                  <a:pt x="2274830" y="1165160"/>
                </a:cubicBezTo>
                <a:cubicBezTo>
                  <a:pt x="2285440" y="1174925"/>
                  <a:pt x="2280387" y="1179639"/>
                  <a:pt x="2298238" y="1178461"/>
                </a:cubicBezTo>
                <a:cubicBezTo>
                  <a:pt x="2316257" y="1177282"/>
                  <a:pt x="2442390" y="1165160"/>
                  <a:pt x="2473544" y="1164487"/>
                </a:cubicBezTo>
                <a:cubicBezTo>
                  <a:pt x="2505035" y="1163814"/>
                  <a:pt x="2543262" y="1172231"/>
                  <a:pt x="2553872" y="1171895"/>
                </a:cubicBezTo>
                <a:cubicBezTo>
                  <a:pt x="2564481" y="1171726"/>
                  <a:pt x="2584689" y="1164150"/>
                  <a:pt x="2593109" y="1164655"/>
                </a:cubicBezTo>
                <a:cubicBezTo>
                  <a:pt x="2601529" y="1165329"/>
                  <a:pt x="2585531" y="1180481"/>
                  <a:pt x="2594962" y="1187384"/>
                </a:cubicBezTo>
                <a:cubicBezTo>
                  <a:pt x="2604392" y="1194286"/>
                  <a:pt x="2605066" y="1194791"/>
                  <a:pt x="2597319" y="1202873"/>
                </a:cubicBezTo>
                <a:cubicBezTo>
                  <a:pt x="2589573" y="1210954"/>
                  <a:pt x="2560439" y="1232672"/>
                  <a:pt x="2548651" y="1242942"/>
                </a:cubicBezTo>
                <a:cubicBezTo>
                  <a:pt x="2536863" y="1253380"/>
                  <a:pt x="2513961" y="1263145"/>
                  <a:pt x="2500825" y="1269374"/>
                </a:cubicBezTo>
                <a:cubicBezTo>
                  <a:pt x="2487690" y="1275435"/>
                  <a:pt x="2477249" y="1274425"/>
                  <a:pt x="2487016" y="1278971"/>
                </a:cubicBezTo>
                <a:cubicBezTo>
                  <a:pt x="2496784" y="1283685"/>
                  <a:pt x="2485501" y="1291766"/>
                  <a:pt x="2474723" y="1300352"/>
                </a:cubicBezTo>
                <a:cubicBezTo>
                  <a:pt x="2463945" y="1308770"/>
                  <a:pt x="2474555" y="1305908"/>
                  <a:pt x="2467987" y="1327290"/>
                </a:cubicBezTo>
                <a:cubicBezTo>
                  <a:pt x="2461419" y="1349008"/>
                  <a:pt x="2460409" y="1371400"/>
                  <a:pt x="2454346" y="1381670"/>
                </a:cubicBezTo>
                <a:cubicBezTo>
                  <a:pt x="2448284" y="1391939"/>
                  <a:pt x="2425045" y="1380154"/>
                  <a:pt x="2391701" y="1407260"/>
                </a:cubicBezTo>
                <a:cubicBezTo>
                  <a:pt x="2358021" y="1434534"/>
                  <a:pt x="2347243" y="1452380"/>
                  <a:pt x="2328719" y="1458946"/>
                </a:cubicBezTo>
                <a:cubicBezTo>
                  <a:pt x="2310195" y="1465680"/>
                  <a:pt x="2266073" y="1487735"/>
                  <a:pt x="2250412" y="1498847"/>
                </a:cubicBezTo>
                <a:cubicBezTo>
                  <a:pt x="2234582" y="1509959"/>
                  <a:pt x="2231214" y="1513494"/>
                  <a:pt x="2220100" y="1526963"/>
                </a:cubicBezTo>
                <a:cubicBezTo>
                  <a:pt x="2208985" y="1540432"/>
                  <a:pt x="2195681" y="1565854"/>
                  <a:pt x="2183220" y="1582858"/>
                </a:cubicBezTo>
                <a:cubicBezTo>
                  <a:pt x="2170758" y="1599862"/>
                  <a:pt x="2153076" y="1612321"/>
                  <a:pt x="2113165" y="1642120"/>
                </a:cubicBezTo>
                <a:cubicBezTo>
                  <a:pt x="2072748" y="1672256"/>
                  <a:pt x="2053045" y="1697510"/>
                  <a:pt x="2026438" y="1720575"/>
                </a:cubicBezTo>
                <a:cubicBezTo>
                  <a:pt x="1999662" y="1743809"/>
                  <a:pt x="2006566" y="1738421"/>
                  <a:pt x="2001009" y="1742967"/>
                </a:cubicBezTo>
                <a:cubicBezTo>
                  <a:pt x="1986863" y="1754584"/>
                  <a:pt x="1938701" y="1749870"/>
                  <a:pt x="1949983" y="1757109"/>
                </a:cubicBezTo>
                <a:cubicBezTo>
                  <a:pt x="1958235" y="1762497"/>
                  <a:pt x="1944426" y="1758793"/>
                  <a:pt x="1951331" y="1764180"/>
                </a:cubicBezTo>
                <a:cubicBezTo>
                  <a:pt x="1958235" y="1769568"/>
                  <a:pt x="1963624" y="1770915"/>
                  <a:pt x="1942742" y="1790949"/>
                </a:cubicBezTo>
                <a:cubicBezTo>
                  <a:pt x="1921692" y="1811152"/>
                  <a:pt x="1900979" y="1814856"/>
                  <a:pt x="1885991" y="1821927"/>
                </a:cubicBezTo>
                <a:cubicBezTo>
                  <a:pt x="1871003" y="1828830"/>
                  <a:pt x="1851637" y="1823947"/>
                  <a:pt x="1848942" y="1830345"/>
                </a:cubicBezTo>
                <a:cubicBezTo>
                  <a:pt x="1846248" y="1836743"/>
                  <a:pt x="1834965" y="1854420"/>
                  <a:pt x="1822840" y="1861997"/>
                </a:cubicBezTo>
                <a:cubicBezTo>
                  <a:pt x="1810715" y="1869404"/>
                  <a:pt x="1778887" y="1885398"/>
                  <a:pt x="1779224" y="1887419"/>
                </a:cubicBezTo>
                <a:cubicBezTo>
                  <a:pt x="1784950" y="1927151"/>
                  <a:pt x="1814252" y="1921932"/>
                  <a:pt x="1782929" y="1930687"/>
                </a:cubicBezTo>
                <a:cubicBezTo>
                  <a:pt x="1697381" y="1954257"/>
                  <a:pt x="1760363" y="1919407"/>
                  <a:pt x="1685256" y="2026651"/>
                </a:cubicBezTo>
                <a:cubicBezTo>
                  <a:pt x="1673468" y="2043487"/>
                  <a:pt x="1665553" y="2039783"/>
                  <a:pt x="1664206" y="2055272"/>
                </a:cubicBezTo>
                <a:cubicBezTo>
                  <a:pt x="1662859" y="2070930"/>
                  <a:pt x="1659154" y="2083725"/>
                  <a:pt x="1669763" y="2089449"/>
                </a:cubicBezTo>
                <a:cubicBezTo>
                  <a:pt x="1680372" y="2095173"/>
                  <a:pt x="1671784" y="2097699"/>
                  <a:pt x="1648376" y="2119417"/>
                </a:cubicBezTo>
                <a:cubicBezTo>
                  <a:pt x="1624800" y="2141303"/>
                  <a:pt x="1623621" y="2139788"/>
                  <a:pt x="1600550" y="2168746"/>
                </a:cubicBezTo>
                <a:cubicBezTo>
                  <a:pt x="1577311" y="2198040"/>
                  <a:pt x="1558786" y="2204101"/>
                  <a:pt x="1562996" y="2218075"/>
                </a:cubicBezTo>
                <a:cubicBezTo>
                  <a:pt x="1567207" y="2232217"/>
                  <a:pt x="1564680" y="2256797"/>
                  <a:pt x="1572258" y="2277505"/>
                </a:cubicBezTo>
                <a:cubicBezTo>
                  <a:pt x="1580005" y="2298550"/>
                  <a:pt x="1605097" y="2284577"/>
                  <a:pt x="1640798" y="2287775"/>
                </a:cubicBezTo>
                <a:cubicBezTo>
                  <a:pt x="1676836" y="2290974"/>
                  <a:pt x="1683067" y="2279862"/>
                  <a:pt x="1701254" y="2277337"/>
                </a:cubicBezTo>
                <a:cubicBezTo>
                  <a:pt x="1719610" y="2274812"/>
                  <a:pt x="1686940" y="2287775"/>
                  <a:pt x="1652249" y="2305116"/>
                </a:cubicBezTo>
                <a:cubicBezTo>
                  <a:pt x="1617559" y="2322457"/>
                  <a:pt x="1594824" y="2336263"/>
                  <a:pt x="1571753" y="2341650"/>
                </a:cubicBezTo>
                <a:cubicBezTo>
                  <a:pt x="1548851" y="2347038"/>
                  <a:pt x="1496983" y="2344176"/>
                  <a:pt x="1479974" y="2341145"/>
                </a:cubicBezTo>
                <a:cubicBezTo>
                  <a:pt x="1462966" y="2338115"/>
                  <a:pt x="1435685" y="2331380"/>
                  <a:pt x="1427938" y="2317407"/>
                </a:cubicBezTo>
                <a:cubicBezTo>
                  <a:pt x="1420192" y="2303601"/>
                  <a:pt x="1415645" y="2288280"/>
                  <a:pt x="1406214" y="2269424"/>
                </a:cubicBezTo>
                <a:cubicBezTo>
                  <a:pt x="1396784" y="2250737"/>
                  <a:pt x="1409246" y="2231375"/>
                  <a:pt x="1425749" y="2176154"/>
                </a:cubicBezTo>
                <a:cubicBezTo>
                  <a:pt x="1441747" y="2122279"/>
                  <a:pt x="1454377" y="2081031"/>
                  <a:pt x="1469702" y="2050558"/>
                </a:cubicBezTo>
                <a:cubicBezTo>
                  <a:pt x="1484858" y="2020422"/>
                  <a:pt x="1539589" y="1896005"/>
                  <a:pt x="1554240" y="1864859"/>
                </a:cubicBezTo>
                <a:cubicBezTo>
                  <a:pt x="1568722" y="1834049"/>
                  <a:pt x="1632378" y="1711484"/>
                  <a:pt x="1639451" y="1693975"/>
                </a:cubicBezTo>
                <a:cubicBezTo>
                  <a:pt x="1646355" y="1676465"/>
                  <a:pt x="1651744" y="1663165"/>
                  <a:pt x="1661680" y="1644982"/>
                </a:cubicBezTo>
                <a:cubicBezTo>
                  <a:pt x="1671447" y="1626968"/>
                  <a:pt x="1675994" y="1596158"/>
                  <a:pt x="1676331" y="1594475"/>
                </a:cubicBezTo>
                <a:cubicBezTo>
                  <a:pt x="1676668" y="1592791"/>
                  <a:pt x="1674815" y="1592286"/>
                  <a:pt x="1670605" y="1580333"/>
                </a:cubicBezTo>
                <a:cubicBezTo>
                  <a:pt x="1666395" y="1568379"/>
                  <a:pt x="1654944" y="1566696"/>
                  <a:pt x="1638440" y="1566527"/>
                </a:cubicBezTo>
                <a:cubicBezTo>
                  <a:pt x="1621937" y="1566359"/>
                  <a:pt x="1605097" y="1565012"/>
                  <a:pt x="1592298" y="1564170"/>
                </a:cubicBezTo>
                <a:cubicBezTo>
                  <a:pt x="1579500" y="1563328"/>
                  <a:pt x="1564344" y="1561140"/>
                  <a:pt x="1552892" y="1555584"/>
                </a:cubicBezTo>
                <a:cubicBezTo>
                  <a:pt x="1541441" y="1550028"/>
                  <a:pt x="1533863" y="1533529"/>
                  <a:pt x="1529316" y="1527131"/>
                </a:cubicBezTo>
                <a:cubicBezTo>
                  <a:pt x="1524769" y="1520902"/>
                  <a:pt x="1507087" y="1500362"/>
                  <a:pt x="1489068" y="1488577"/>
                </a:cubicBezTo>
                <a:cubicBezTo>
                  <a:pt x="1471218" y="1476960"/>
                  <a:pt x="1469870" y="1477129"/>
                  <a:pt x="1464481" y="1460124"/>
                </a:cubicBezTo>
                <a:cubicBezTo>
                  <a:pt x="1459093" y="1443457"/>
                  <a:pt x="1481658" y="1435039"/>
                  <a:pt x="1489573" y="1421907"/>
                </a:cubicBezTo>
                <a:cubicBezTo>
                  <a:pt x="1497320" y="1408944"/>
                  <a:pt x="1515002" y="1392445"/>
                  <a:pt x="1535547" y="1371063"/>
                </a:cubicBezTo>
                <a:cubicBezTo>
                  <a:pt x="1555924" y="1349850"/>
                  <a:pt x="1577479" y="1338401"/>
                  <a:pt x="1593814" y="1320724"/>
                </a:cubicBezTo>
                <a:cubicBezTo>
                  <a:pt x="1609980" y="1303046"/>
                  <a:pt x="1600887" y="1305908"/>
                  <a:pt x="1601055" y="1294123"/>
                </a:cubicBezTo>
                <a:cubicBezTo>
                  <a:pt x="1601055" y="1282338"/>
                  <a:pt x="1605939" y="1282506"/>
                  <a:pt x="1600718" y="1277961"/>
                </a:cubicBezTo>
                <a:cubicBezTo>
                  <a:pt x="1595498" y="1273415"/>
                  <a:pt x="1594151" y="1266007"/>
                  <a:pt x="1588088" y="1266007"/>
                </a:cubicBezTo>
                <a:cubicBezTo>
                  <a:pt x="1582026" y="1266007"/>
                  <a:pt x="1572258" y="1267691"/>
                  <a:pt x="1564680" y="1273583"/>
                </a:cubicBezTo>
                <a:cubicBezTo>
                  <a:pt x="1557271" y="1279308"/>
                  <a:pt x="1542620" y="1293955"/>
                  <a:pt x="1535547" y="1296985"/>
                </a:cubicBezTo>
                <a:cubicBezTo>
                  <a:pt x="1528474" y="1300016"/>
                  <a:pt x="1527127" y="1296817"/>
                  <a:pt x="1523759" y="1295975"/>
                </a:cubicBezTo>
                <a:cubicBezTo>
                  <a:pt x="1520391" y="1294965"/>
                  <a:pt x="1500519" y="1301868"/>
                  <a:pt x="1497151" y="1301026"/>
                </a:cubicBezTo>
                <a:cubicBezTo>
                  <a:pt x="1493783" y="1300184"/>
                  <a:pt x="1483679" y="1303383"/>
                  <a:pt x="1477448" y="1304056"/>
                </a:cubicBezTo>
                <a:cubicBezTo>
                  <a:pt x="1471218" y="1304730"/>
                  <a:pt x="1446968" y="1306750"/>
                  <a:pt x="1440568" y="1306077"/>
                </a:cubicBezTo>
                <a:cubicBezTo>
                  <a:pt x="1434169" y="1305403"/>
                  <a:pt x="1427433" y="1300689"/>
                  <a:pt x="1430633" y="1291934"/>
                </a:cubicBezTo>
                <a:cubicBezTo>
                  <a:pt x="1433664" y="1283180"/>
                  <a:pt x="1420697" y="1284863"/>
                  <a:pt x="1392911" y="1284358"/>
                </a:cubicBezTo>
                <a:cubicBezTo>
                  <a:pt x="1365461" y="1283853"/>
                  <a:pt x="1352494" y="1287052"/>
                  <a:pt x="1315783" y="1296480"/>
                </a:cubicBezTo>
                <a:cubicBezTo>
                  <a:pt x="1279240" y="1305740"/>
                  <a:pt x="1269304" y="1297322"/>
                  <a:pt x="1258021" y="1298164"/>
                </a:cubicBezTo>
                <a:cubicBezTo>
                  <a:pt x="1246738" y="1299005"/>
                  <a:pt x="1249769" y="1294123"/>
                  <a:pt x="1220973" y="1306582"/>
                </a:cubicBezTo>
                <a:cubicBezTo>
                  <a:pt x="1192344" y="1319040"/>
                  <a:pt x="1161527" y="1324091"/>
                  <a:pt x="1141992" y="1327795"/>
                </a:cubicBezTo>
                <a:cubicBezTo>
                  <a:pt x="1122626" y="1331499"/>
                  <a:pt x="1086083" y="1343452"/>
                  <a:pt x="1072442" y="1344125"/>
                </a:cubicBezTo>
                <a:cubicBezTo>
                  <a:pt x="1058970" y="1344799"/>
                  <a:pt x="1032026" y="1354227"/>
                  <a:pt x="1025627" y="1345304"/>
                </a:cubicBezTo>
                <a:cubicBezTo>
                  <a:pt x="1019396" y="1336381"/>
                  <a:pt x="1019059" y="1340927"/>
                  <a:pt x="1028658" y="1326953"/>
                </a:cubicBezTo>
                <a:cubicBezTo>
                  <a:pt x="1038257" y="1312979"/>
                  <a:pt x="1010807" y="1316010"/>
                  <a:pt x="996662" y="1312642"/>
                </a:cubicBezTo>
                <a:cubicBezTo>
                  <a:pt x="982516" y="1309275"/>
                  <a:pt x="968875" y="1313653"/>
                  <a:pt x="965002" y="1303888"/>
                </a:cubicBezTo>
                <a:cubicBezTo>
                  <a:pt x="961129" y="1294123"/>
                  <a:pt x="946646" y="1300857"/>
                  <a:pt x="932164" y="1299005"/>
                </a:cubicBezTo>
                <a:cubicBezTo>
                  <a:pt x="917681" y="1297154"/>
                  <a:pt x="922396" y="1285032"/>
                  <a:pt x="919534" y="1277287"/>
                </a:cubicBezTo>
                <a:cubicBezTo>
                  <a:pt x="916671" y="1269543"/>
                  <a:pt x="872550" y="1275772"/>
                  <a:pt x="872550" y="1275772"/>
                </a:cubicBezTo>
                <a:cubicBezTo>
                  <a:pt x="872550" y="1275772"/>
                  <a:pt x="877770" y="1288399"/>
                  <a:pt x="880296" y="1293450"/>
                </a:cubicBezTo>
                <a:cubicBezTo>
                  <a:pt x="882822" y="1298332"/>
                  <a:pt x="888379" y="1310622"/>
                  <a:pt x="897978" y="1317525"/>
                </a:cubicBezTo>
                <a:cubicBezTo>
                  <a:pt x="907577" y="1324428"/>
                  <a:pt x="919871" y="1321902"/>
                  <a:pt x="928291" y="1329478"/>
                </a:cubicBezTo>
                <a:cubicBezTo>
                  <a:pt x="936711" y="1337054"/>
                  <a:pt x="919534" y="1351365"/>
                  <a:pt x="916671" y="1348166"/>
                </a:cubicBezTo>
                <a:cubicBezTo>
                  <a:pt x="913808" y="1345136"/>
                  <a:pt x="893937" y="1351702"/>
                  <a:pt x="896631" y="1345304"/>
                </a:cubicBezTo>
                <a:cubicBezTo>
                  <a:pt x="899325" y="1338906"/>
                  <a:pt x="895957" y="1337054"/>
                  <a:pt x="893600" y="1334192"/>
                </a:cubicBezTo>
                <a:cubicBezTo>
                  <a:pt x="891242" y="1331162"/>
                  <a:pt x="873728" y="1334192"/>
                  <a:pt x="858067" y="1334024"/>
                </a:cubicBezTo>
                <a:cubicBezTo>
                  <a:pt x="842574" y="1333856"/>
                  <a:pt x="830786" y="1335708"/>
                  <a:pt x="843079" y="1330488"/>
                </a:cubicBezTo>
                <a:cubicBezTo>
                  <a:pt x="855204" y="1325101"/>
                  <a:pt x="870024" y="1323922"/>
                  <a:pt x="868508" y="1321229"/>
                </a:cubicBezTo>
                <a:cubicBezTo>
                  <a:pt x="866992" y="1318703"/>
                  <a:pt x="850489" y="1316010"/>
                  <a:pt x="844090" y="1311969"/>
                </a:cubicBezTo>
                <a:cubicBezTo>
                  <a:pt x="837690" y="1307928"/>
                  <a:pt x="838701" y="1299847"/>
                  <a:pt x="834828" y="1290082"/>
                </a:cubicBezTo>
                <a:cubicBezTo>
                  <a:pt x="831123" y="1280318"/>
                  <a:pt x="799800" y="1283180"/>
                  <a:pt x="781950" y="1290419"/>
                </a:cubicBezTo>
                <a:cubicBezTo>
                  <a:pt x="764099" y="1297490"/>
                  <a:pt x="761236" y="1294965"/>
                  <a:pt x="759721" y="1287557"/>
                </a:cubicBezTo>
                <a:cubicBezTo>
                  <a:pt x="758205" y="1280149"/>
                  <a:pt x="762078" y="1269880"/>
                  <a:pt x="757531" y="1265502"/>
                </a:cubicBezTo>
                <a:cubicBezTo>
                  <a:pt x="753153" y="1261293"/>
                  <a:pt x="730755" y="1250350"/>
                  <a:pt x="734797" y="1240753"/>
                </a:cubicBezTo>
                <a:cubicBezTo>
                  <a:pt x="738839" y="1231157"/>
                  <a:pt x="742880" y="1206745"/>
                  <a:pt x="762920" y="1185532"/>
                </a:cubicBezTo>
                <a:cubicBezTo>
                  <a:pt x="782792" y="1164487"/>
                  <a:pt x="796769" y="1131489"/>
                  <a:pt x="798285" y="1125428"/>
                </a:cubicBezTo>
                <a:cubicBezTo>
                  <a:pt x="799800" y="1119535"/>
                  <a:pt x="784139" y="1116168"/>
                  <a:pt x="786665" y="1111286"/>
                </a:cubicBezTo>
                <a:cubicBezTo>
                  <a:pt x="789191" y="1106403"/>
                  <a:pt x="800474" y="1103710"/>
                  <a:pt x="809567" y="1101016"/>
                </a:cubicBezTo>
                <a:cubicBezTo>
                  <a:pt x="818493" y="1098322"/>
                  <a:pt x="837185" y="1093776"/>
                  <a:pt x="837185" y="1093776"/>
                </a:cubicBezTo>
                <a:cubicBezTo>
                  <a:pt x="837185" y="1093776"/>
                  <a:pt x="828765" y="1085527"/>
                  <a:pt x="821692" y="1084685"/>
                </a:cubicBezTo>
                <a:cubicBezTo>
                  <a:pt x="814451" y="1083675"/>
                  <a:pt x="789359" y="1089399"/>
                  <a:pt x="777403" y="1093440"/>
                </a:cubicBezTo>
                <a:cubicBezTo>
                  <a:pt x="765446" y="1097480"/>
                  <a:pt x="750290" y="1102363"/>
                  <a:pt x="746417" y="1099837"/>
                </a:cubicBezTo>
                <a:cubicBezTo>
                  <a:pt x="742544" y="1097312"/>
                  <a:pt x="739007" y="1093271"/>
                  <a:pt x="736481" y="1090914"/>
                </a:cubicBezTo>
                <a:cubicBezTo>
                  <a:pt x="734124" y="1088557"/>
                  <a:pt x="716441" y="1092093"/>
                  <a:pt x="714252" y="1089399"/>
                </a:cubicBezTo>
                <a:cubicBezTo>
                  <a:pt x="712063" y="1086705"/>
                  <a:pt x="718125" y="1076772"/>
                  <a:pt x="714084" y="1074920"/>
                </a:cubicBezTo>
                <a:cubicBezTo>
                  <a:pt x="710042" y="1073068"/>
                  <a:pt x="701959" y="1074415"/>
                  <a:pt x="690171" y="1081149"/>
                </a:cubicBezTo>
                <a:cubicBezTo>
                  <a:pt x="678383" y="1087884"/>
                  <a:pt x="677372" y="1084685"/>
                  <a:pt x="672825" y="1081318"/>
                </a:cubicBezTo>
                <a:cubicBezTo>
                  <a:pt x="668278" y="1077951"/>
                  <a:pt x="651607" y="1082833"/>
                  <a:pt x="646723" y="1084517"/>
                </a:cubicBezTo>
                <a:cubicBezTo>
                  <a:pt x="641839" y="1086032"/>
                  <a:pt x="630220" y="1081991"/>
                  <a:pt x="630725" y="1079466"/>
                </a:cubicBezTo>
                <a:cubicBezTo>
                  <a:pt x="631230" y="1076940"/>
                  <a:pt x="611022" y="1073742"/>
                  <a:pt x="603444" y="1074752"/>
                </a:cubicBezTo>
                <a:cubicBezTo>
                  <a:pt x="595866" y="1075762"/>
                  <a:pt x="513517" y="1102531"/>
                  <a:pt x="511160" y="1103541"/>
                </a:cubicBezTo>
                <a:cubicBezTo>
                  <a:pt x="508802" y="1104720"/>
                  <a:pt x="481521" y="1119030"/>
                  <a:pt x="475122" y="1121219"/>
                </a:cubicBezTo>
                <a:cubicBezTo>
                  <a:pt x="468722" y="1123407"/>
                  <a:pt x="450872" y="1123913"/>
                  <a:pt x="440094" y="1127448"/>
                </a:cubicBezTo>
                <a:cubicBezTo>
                  <a:pt x="429148" y="1130984"/>
                  <a:pt x="417697" y="1140075"/>
                  <a:pt x="407929" y="1150008"/>
                </a:cubicBezTo>
                <a:cubicBezTo>
                  <a:pt x="398162" y="1160110"/>
                  <a:pt x="362629" y="1186542"/>
                  <a:pt x="343937" y="1199842"/>
                </a:cubicBezTo>
                <a:cubicBezTo>
                  <a:pt x="325076" y="1213311"/>
                  <a:pt x="311941" y="1220382"/>
                  <a:pt x="314803" y="1216678"/>
                </a:cubicBezTo>
                <a:cubicBezTo>
                  <a:pt x="317666" y="1213143"/>
                  <a:pt x="319687" y="1208765"/>
                  <a:pt x="328781" y="1199000"/>
                </a:cubicBezTo>
                <a:cubicBezTo>
                  <a:pt x="337874" y="1189404"/>
                  <a:pt x="341916" y="1185868"/>
                  <a:pt x="360609" y="1173578"/>
                </a:cubicBezTo>
                <a:cubicBezTo>
                  <a:pt x="379301" y="1161120"/>
                  <a:pt x="378796" y="1161288"/>
                  <a:pt x="372397" y="1164655"/>
                </a:cubicBezTo>
                <a:cubicBezTo>
                  <a:pt x="365829" y="1168023"/>
                  <a:pt x="361619" y="1169538"/>
                  <a:pt x="376775" y="1159100"/>
                </a:cubicBezTo>
                <a:cubicBezTo>
                  <a:pt x="391763" y="1148830"/>
                  <a:pt x="397320" y="1145799"/>
                  <a:pt x="398667" y="1142600"/>
                </a:cubicBezTo>
                <a:cubicBezTo>
                  <a:pt x="400015" y="1139570"/>
                  <a:pt x="368355" y="1160783"/>
                  <a:pt x="346800" y="1176946"/>
                </a:cubicBezTo>
                <a:cubicBezTo>
                  <a:pt x="325244" y="1193108"/>
                  <a:pt x="311941" y="1203546"/>
                  <a:pt x="289206" y="1224928"/>
                </a:cubicBezTo>
                <a:cubicBezTo>
                  <a:pt x="266472" y="1246309"/>
                  <a:pt x="286175" y="1232672"/>
                  <a:pt x="268493" y="1248161"/>
                </a:cubicBezTo>
                <a:cubicBezTo>
                  <a:pt x="250642" y="1263819"/>
                  <a:pt x="196922" y="1305066"/>
                  <a:pt x="180250" y="1318872"/>
                </a:cubicBezTo>
                <a:cubicBezTo>
                  <a:pt x="163410" y="1332845"/>
                  <a:pt x="101944" y="1377292"/>
                  <a:pt x="78367" y="1392950"/>
                </a:cubicBezTo>
                <a:cubicBezTo>
                  <a:pt x="54791" y="1408607"/>
                  <a:pt x="45192" y="1415005"/>
                  <a:pt x="32057" y="1425948"/>
                </a:cubicBezTo>
                <a:cubicBezTo>
                  <a:pt x="18753" y="1437059"/>
                  <a:pt x="-8191" y="1453222"/>
                  <a:pt x="2418" y="1444804"/>
                </a:cubicBezTo>
                <a:cubicBezTo>
                  <a:pt x="13028" y="1436218"/>
                  <a:pt x="33741" y="1419045"/>
                  <a:pt x="46876" y="1409112"/>
                </a:cubicBezTo>
                <a:cubicBezTo>
                  <a:pt x="59843" y="1399179"/>
                  <a:pt x="93355" y="1375945"/>
                  <a:pt x="103122" y="1369379"/>
                </a:cubicBezTo>
                <a:cubicBezTo>
                  <a:pt x="112890" y="1362813"/>
                  <a:pt x="142023" y="1340758"/>
                  <a:pt x="158527" y="1326448"/>
                </a:cubicBezTo>
                <a:cubicBezTo>
                  <a:pt x="174862" y="1312306"/>
                  <a:pt x="187997" y="1299005"/>
                  <a:pt x="200122" y="1287389"/>
                </a:cubicBezTo>
                <a:cubicBezTo>
                  <a:pt x="212247" y="1275772"/>
                  <a:pt x="215783" y="1271563"/>
                  <a:pt x="197427" y="1283348"/>
                </a:cubicBezTo>
                <a:cubicBezTo>
                  <a:pt x="178903" y="1295133"/>
                  <a:pt x="162231" y="1303214"/>
                  <a:pt x="154653" y="1305908"/>
                </a:cubicBezTo>
                <a:cubicBezTo>
                  <a:pt x="147075" y="1308602"/>
                  <a:pt x="120299" y="1328468"/>
                  <a:pt x="114069" y="1329310"/>
                </a:cubicBezTo>
                <a:cubicBezTo>
                  <a:pt x="108006" y="1330152"/>
                  <a:pt x="120468" y="1318367"/>
                  <a:pt x="117268" y="1317862"/>
                </a:cubicBezTo>
                <a:cubicBezTo>
                  <a:pt x="114069" y="1317188"/>
                  <a:pt x="95039" y="1328973"/>
                  <a:pt x="84261" y="1333856"/>
                </a:cubicBezTo>
                <a:cubicBezTo>
                  <a:pt x="73484" y="1338906"/>
                  <a:pt x="60348" y="1342273"/>
                  <a:pt x="65569" y="1332845"/>
                </a:cubicBezTo>
                <a:cubicBezTo>
                  <a:pt x="70789" y="1323586"/>
                  <a:pt x="63885" y="1321734"/>
                  <a:pt x="74157" y="1311296"/>
                </a:cubicBezTo>
                <a:cubicBezTo>
                  <a:pt x="84430" y="1300857"/>
                  <a:pt x="94534" y="1294123"/>
                  <a:pt x="106996" y="1284695"/>
                </a:cubicBezTo>
                <a:cubicBezTo>
                  <a:pt x="119457" y="1275267"/>
                  <a:pt x="150780" y="1255064"/>
                  <a:pt x="156506" y="1252033"/>
                </a:cubicBezTo>
                <a:cubicBezTo>
                  <a:pt x="162231" y="1249003"/>
                  <a:pt x="172167" y="1241595"/>
                  <a:pt x="178903" y="1235871"/>
                </a:cubicBezTo>
                <a:cubicBezTo>
                  <a:pt x="185639" y="1230315"/>
                  <a:pt x="174693" y="1228463"/>
                  <a:pt x="174693" y="1228463"/>
                </a:cubicBezTo>
                <a:cubicBezTo>
                  <a:pt x="174693" y="1228463"/>
                  <a:pt x="178230" y="1225769"/>
                  <a:pt x="186313" y="1219877"/>
                </a:cubicBezTo>
                <a:cubicBezTo>
                  <a:pt x="194565" y="1213984"/>
                  <a:pt x="192207" y="1211627"/>
                  <a:pt x="179745" y="1218698"/>
                </a:cubicBezTo>
                <a:cubicBezTo>
                  <a:pt x="167284" y="1225769"/>
                  <a:pt x="137982" y="1245973"/>
                  <a:pt x="120636" y="1256748"/>
                </a:cubicBezTo>
                <a:cubicBezTo>
                  <a:pt x="103459" y="1267523"/>
                  <a:pt x="82746" y="1277624"/>
                  <a:pt x="85609" y="1273415"/>
                </a:cubicBezTo>
                <a:cubicBezTo>
                  <a:pt x="88472" y="1269206"/>
                  <a:pt x="93187" y="1264997"/>
                  <a:pt x="89314" y="1264997"/>
                </a:cubicBezTo>
                <a:cubicBezTo>
                  <a:pt x="85440" y="1264997"/>
                  <a:pt x="82746" y="1264155"/>
                  <a:pt x="89314" y="1259610"/>
                </a:cubicBezTo>
                <a:cubicBezTo>
                  <a:pt x="95881" y="1255064"/>
                  <a:pt x="137140" y="1225601"/>
                  <a:pt x="137140" y="1225601"/>
                </a:cubicBezTo>
                <a:cubicBezTo>
                  <a:pt x="137140" y="1225601"/>
                  <a:pt x="145054" y="1226611"/>
                  <a:pt x="158190" y="1220382"/>
                </a:cubicBezTo>
                <a:cubicBezTo>
                  <a:pt x="171325" y="1214153"/>
                  <a:pt x="208205" y="1185195"/>
                  <a:pt x="208205" y="1185195"/>
                </a:cubicBezTo>
                <a:cubicBezTo>
                  <a:pt x="193554" y="1188394"/>
                  <a:pt x="198606" y="1184690"/>
                  <a:pt x="198606" y="1184690"/>
                </a:cubicBezTo>
                <a:cubicBezTo>
                  <a:pt x="198606" y="1184690"/>
                  <a:pt x="169473" y="1199674"/>
                  <a:pt x="163915" y="1200852"/>
                </a:cubicBezTo>
                <a:cubicBezTo>
                  <a:pt x="158527" y="1202031"/>
                  <a:pt x="158863" y="1198664"/>
                  <a:pt x="159705" y="1195465"/>
                </a:cubicBezTo>
                <a:cubicBezTo>
                  <a:pt x="160379" y="1192266"/>
                  <a:pt x="133603" y="1204051"/>
                  <a:pt x="145391" y="1193276"/>
                </a:cubicBezTo>
                <a:cubicBezTo>
                  <a:pt x="157011" y="1182501"/>
                  <a:pt x="173009" y="1172737"/>
                  <a:pt x="186481" y="1161288"/>
                </a:cubicBezTo>
                <a:cubicBezTo>
                  <a:pt x="199785" y="1149840"/>
                  <a:pt x="215278" y="1133509"/>
                  <a:pt x="246769" y="1112969"/>
                </a:cubicBezTo>
                <a:cubicBezTo>
                  <a:pt x="278092" y="1092598"/>
                  <a:pt x="314635" y="1070206"/>
                  <a:pt x="332486" y="1057579"/>
                </a:cubicBezTo>
                <a:cubicBezTo>
                  <a:pt x="350168" y="1045121"/>
                  <a:pt x="353873" y="1046973"/>
                  <a:pt x="359093" y="1044952"/>
                </a:cubicBezTo>
                <a:cubicBezTo>
                  <a:pt x="364145" y="1043100"/>
                  <a:pt x="400015" y="1024581"/>
                  <a:pt x="413487" y="1018183"/>
                </a:cubicBezTo>
                <a:cubicBezTo>
                  <a:pt x="426959" y="1011786"/>
                  <a:pt x="424770" y="1018352"/>
                  <a:pt x="428138" y="1018015"/>
                </a:cubicBezTo>
                <a:cubicBezTo>
                  <a:pt x="431506" y="1017678"/>
                  <a:pt x="549892" y="964140"/>
                  <a:pt x="549892" y="964140"/>
                </a:cubicBezTo>
                <a:cubicBezTo>
                  <a:pt x="549892" y="964140"/>
                  <a:pt x="651101" y="919357"/>
                  <a:pt x="670131" y="913128"/>
                </a:cubicBezTo>
                <a:cubicBezTo>
                  <a:pt x="688992" y="906898"/>
                  <a:pt x="721999" y="898144"/>
                  <a:pt x="721999" y="898144"/>
                </a:cubicBezTo>
                <a:cubicBezTo>
                  <a:pt x="745406" y="888042"/>
                  <a:pt x="750795" y="875920"/>
                  <a:pt x="764773" y="870028"/>
                </a:cubicBezTo>
                <a:close/>
                <a:moveTo>
                  <a:pt x="2256474" y="206863"/>
                </a:moveTo>
                <a:cubicBezTo>
                  <a:pt x="2256474" y="206863"/>
                  <a:pt x="2240645" y="222184"/>
                  <a:pt x="2198544" y="234979"/>
                </a:cubicBezTo>
                <a:cubicBezTo>
                  <a:pt x="2156107" y="247774"/>
                  <a:pt x="2076622" y="275890"/>
                  <a:pt x="2072917" y="277237"/>
                </a:cubicBezTo>
                <a:cubicBezTo>
                  <a:pt x="2069212" y="278753"/>
                  <a:pt x="2073759" y="284477"/>
                  <a:pt x="2082179" y="285992"/>
                </a:cubicBezTo>
                <a:cubicBezTo>
                  <a:pt x="2090767" y="287507"/>
                  <a:pt x="2099187" y="287844"/>
                  <a:pt x="2106597" y="289527"/>
                </a:cubicBezTo>
                <a:cubicBezTo>
                  <a:pt x="2114007" y="291211"/>
                  <a:pt x="2130173" y="287170"/>
                  <a:pt x="2141119" y="288349"/>
                </a:cubicBezTo>
                <a:cubicBezTo>
                  <a:pt x="2151897" y="289527"/>
                  <a:pt x="2161664" y="285992"/>
                  <a:pt x="2196018" y="278416"/>
                </a:cubicBezTo>
                <a:cubicBezTo>
                  <a:pt x="2230372" y="270840"/>
                  <a:pt x="2220773" y="273870"/>
                  <a:pt x="2259001" y="266126"/>
                </a:cubicBezTo>
                <a:cubicBezTo>
                  <a:pt x="2297228" y="258549"/>
                  <a:pt x="2337139" y="251310"/>
                  <a:pt x="2348927" y="252320"/>
                </a:cubicBezTo>
                <a:cubicBezTo>
                  <a:pt x="2360715" y="253330"/>
                  <a:pt x="2374356" y="264442"/>
                  <a:pt x="2383113" y="271008"/>
                </a:cubicBezTo>
                <a:cubicBezTo>
                  <a:pt x="2392038" y="277742"/>
                  <a:pt x="2408204" y="288686"/>
                  <a:pt x="2407699" y="290033"/>
                </a:cubicBezTo>
                <a:cubicBezTo>
                  <a:pt x="2407194" y="291379"/>
                  <a:pt x="2389680" y="305521"/>
                  <a:pt x="2389007" y="307205"/>
                </a:cubicBezTo>
                <a:cubicBezTo>
                  <a:pt x="2388333" y="309057"/>
                  <a:pt x="2394395" y="310572"/>
                  <a:pt x="2399953" y="311919"/>
                </a:cubicBezTo>
                <a:cubicBezTo>
                  <a:pt x="2405510" y="313098"/>
                  <a:pt x="2401300" y="315960"/>
                  <a:pt x="2399279" y="318485"/>
                </a:cubicBezTo>
                <a:cubicBezTo>
                  <a:pt x="2397258" y="321010"/>
                  <a:pt x="2403489" y="325388"/>
                  <a:pt x="2404331" y="325893"/>
                </a:cubicBezTo>
                <a:cubicBezTo>
                  <a:pt x="2405342" y="326398"/>
                  <a:pt x="2425213" y="316296"/>
                  <a:pt x="2436833" y="313098"/>
                </a:cubicBezTo>
                <a:cubicBezTo>
                  <a:pt x="2448452" y="309899"/>
                  <a:pt x="2473713" y="312087"/>
                  <a:pt x="2472029" y="317307"/>
                </a:cubicBezTo>
                <a:cubicBezTo>
                  <a:pt x="2467987" y="329428"/>
                  <a:pt x="2479101" y="323031"/>
                  <a:pt x="2415109" y="349295"/>
                </a:cubicBezTo>
                <a:cubicBezTo>
                  <a:pt x="2406520" y="352830"/>
                  <a:pt x="2393890" y="369161"/>
                  <a:pt x="2397427" y="375222"/>
                </a:cubicBezTo>
                <a:cubicBezTo>
                  <a:pt x="2400963" y="381283"/>
                  <a:pt x="2412583" y="387007"/>
                  <a:pt x="2420498" y="395088"/>
                </a:cubicBezTo>
                <a:cubicBezTo>
                  <a:pt x="2428581" y="403338"/>
                  <a:pt x="2457883" y="411419"/>
                  <a:pt x="2466640" y="416301"/>
                </a:cubicBezTo>
                <a:cubicBezTo>
                  <a:pt x="2475565" y="421015"/>
                  <a:pt x="2475565" y="429938"/>
                  <a:pt x="2499478" y="427581"/>
                </a:cubicBezTo>
                <a:cubicBezTo>
                  <a:pt x="2523391" y="425056"/>
                  <a:pt x="2545957" y="423709"/>
                  <a:pt x="2563302" y="421857"/>
                </a:cubicBezTo>
                <a:cubicBezTo>
                  <a:pt x="2580816" y="420005"/>
                  <a:pt x="2591930" y="419837"/>
                  <a:pt x="2602203" y="412598"/>
                </a:cubicBezTo>
                <a:cubicBezTo>
                  <a:pt x="2612475" y="405358"/>
                  <a:pt x="2635547" y="380946"/>
                  <a:pt x="2653734" y="363100"/>
                </a:cubicBezTo>
                <a:cubicBezTo>
                  <a:pt x="2671753" y="345591"/>
                  <a:pt x="2657944" y="343571"/>
                  <a:pt x="2691456" y="334816"/>
                </a:cubicBezTo>
                <a:cubicBezTo>
                  <a:pt x="2724968" y="326061"/>
                  <a:pt x="2778688" y="311246"/>
                  <a:pt x="2793171" y="307205"/>
                </a:cubicBezTo>
                <a:cubicBezTo>
                  <a:pt x="2807653" y="302996"/>
                  <a:pt x="2808495" y="289022"/>
                  <a:pt x="2840323" y="279931"/>
                </a:cubicBezTo>
                <a:cubicBezTo>
                  <a:pt x="2871983" y="270840"/>
                  <a:pt x="2876193" y="270503"/>
                  <a:pt x="2906842" y="263432"/>
                </a:cubicBezTo>
                <a:cubicBezTo>
                  <a:pt x="2937491" y="256192"/>
                  <a:pt x="2980602" y="244744"/>
                  <a:pt x="3011924" y="234474"/>
                </a:cubicBezTo>
                <a:cubicBezTo>
                  <a:pt x="3043079" y="224204"/>
                  <a:pt x="3050825" y="226561"/>
                  <a:pt x="3062613" y="219322"/>
                </a:cubicBezTo>
                <a:cubicBezTo>
                  <a:pt x="3074401" y="212083"/>
                  <a:pt x="3054530" y="205853"/>
                  <a:pt x="3053688" y="197435"/>
                </a:cubicBezTo>
                <a:cubicBezTo>
                  <a:pt x="3052846" y="189017"/>
                  <a:pt x="3064802" y="186997"/>
                  <a:pt x="3072044" y="178579"/>
                </a:cubicBezTo>
                <a:cubicBezTo>
                  <a:pt x="3079285" y="170161"/>
                  <a:pt x="3083158" y="164605"/>
                  <a:pt x="3106903" y="156861"/>
                </a:cubicBezTo>
                <a:cubicBezTo>
                  <a:pt x="3130647" y="149116"/>
                  <a:pt x="3143446" y="144907"/>
                  <a:pt x="3140078" y="140530"/>
                </a:cubicBezTo>
                <a:cubicBezTo>
                  <a:pt x="3136710" y="136153"/>
                  <a:pt x="3126269" y="130260"/>
                  <a:pt x="3127279" y="125041"/>
                </a:cubicBezTo>
                <a:cubicBezTo>
                  <a:pt x="3128122" y="119822"/>
                  <a:pt x="3131826" y="122347"/>
                  <a:pt x="3123743" y="116118"/>
                </a:cubicBezTo>
                <a:cubicBezTo>
                  <a:pt x="3115660" y="109889"/>
                  <a:pt x="3115828" y="108879"/>
                  <a:pt x="3125595" y="101303"/>
                </a:cubicBezTo>
                <a:cubicBezTo>
                  <a:pt x="3135363" y="93726"/>
                  <a:pt x="3158097" y="92885"/>
                  <a:pt x="3156918" y="90191"/>
                </a:cubicBezTo>
                <a:cubicBezTo>
                  <a:pt x="3155739" y="87497"/>
                  <a:pt x="3121385" y="86824"/>
                  <a:pt x="3122227" y="78742"/>
                </a:cubicBezTo>
                <a:cubicBezTo>
                  <a:pt x="3123069" y="70830"/>
                  <a:pt x="3130311" y="67631"/>
                  <a:pt x="3136373" y="64937"/>
                </a:cubicBezTo>
                <a:cubicBezTo>
                  <a:pt x="3142436" y="62412"/>
                  <a:pt x="3202555" y="43387"/>
                  <a:pt x="3206765" y="41704"/>
                </a:cubicBezTo>
                <a:cubicBezTo>
                  <a:pt x="3210807" y="40188"/>
                  <a:pt x="3206260" y="37326"/>
                  <a:pt x="3235225" y="30760"/>
                </a:cubicBezTo>
                <a:cubicBezTo>
                  <a:pt x="3264022" y="24194"/>
                  <a:pt x="3273957" y="20996"/>
                  <a:pt x="3284903" y="18807"/>
                </a:cubicBezTo>
                <a:cubicBezTo>
                  <a:pt x="3295681" y="16618"/>
                  <a:pt x="3312690" y="15271"/>
                  <a:pt x="3280188" y="15608"/>
                </a:cubicBezTo>
                <a:cubicBezTo>
                  <a:pt x="3247855" y="15945"/>
                  <a:pt x="3240782" y="15608"/>
                  <a:pt x="3219227" y="18470"/>
                </a:cubicBezTo>
                <a:cubicBezTo>
                  <a:pt x="3197671" y="21332"/>
                  <a:pt x="3189925" y="25373"/>
                  <a:pt x="3151361" y="30424"/>
                </a:cubicBezTo>
                <a:cubicBezTo>
                  <a:pt x="3112797" y="35474"/>
                  <a:pt x="3068507" y="45576"/>
                  <a:pt x="3068507" y="45576"/>
                </a:cubicBezTo>
                <a:cubicBezTo>
                  <a:pt x="3068507" y="45576"/>
                  <a:pt x="3082148" y="40862"/>
                  <a:pt x="3071370" y="39010"/>
                </a:cubicBezTo>
                <a:cubicBezTo>
                  <a:pt x="3060761" y="37158"/>
                  <a:pt x="3103198" y="22511"/>
                  <a:pt x="3110102" y="20659"/>
                </a:cubicBezTo>
                <a:cubicBezTo>
                  <a:pt x="3117007" y="18807"/>
                  <a:pt x="3058403" y="21332"/>
                  <a:pt x="3027922" y="23521"/>
                </a:cubicBezTo>
                <a:cubicBezTo>
                  <a:pt x="2997610" y="25541"/>
                  <a:pt x="2938501" y="28235"/>
                  <a:pt x="2903810" y="33622"/>
                </a:cubicBezTo>
                <a:cubicBezTo>
                  <a:pt x="2868951" y="39010"/>
                  <a:pt x="2818431" y="46081"/>
                  <a:pt x="2800749" y="50290"/>
                </a:cubicBezTo>
                <a:cubicBezTo>
                  <a:pt x="2783066" y="54499"/>
                  <a:pt x="2783403" y="60391"/>
                  <a:pt x="2763700" y="63759"/>
                </a:cubicBezTo>
                <a:cubicBezTo>
                  <a:pt x="2743997" y="66957"/>
                  <a:pt x="2708970" y="69146"/>
                  <a:pt x="2680678" y="74702"/>
                </a:cubicBezTo>
                <a:cubicBezTo>
                  <a:pt x="2652387" y="80426"/>
                  <a:pt x="2605908" y="93558"/>
                  <a:pt x="2600856" y="94737"/>
                </a:cubicBezTo>
                <a:cubicBezTo>
                  <a:pt x="2595635" y="95915"/>
                  <a:pt x="2616686" y="96083"/>
                  <a:pt x="2631000" y="94568"/>
                </a:cubicBezTo>
                <a:cubicBezTo>
                  <a:pt x="2645314" y="93053"/>
                  <a:pt x="2661480" y="98777"/>
                  <a:pt x="2661480" y="98777"/>
                </a:cubicBezTo>
                <a:cubicBezTo>
                  <a:pt x="2661480" y="98777"/>
                  <a:pt x="2623590" y="101303"/>
                  <a:pt x="2584858" y="105006"/>
                </a:cubicBezTo>
                <a:cubicBezTo>
                  <a:pt x="2546294" y="108710"/>
                  <a:pt x="2498804" y="120327"/>
                  <a:pt x="2481964" y="124704"/>
                </a:cubicBezTo>
                <a:cubicBezTo>
                  <a:pt x="2465293" y="129082"/>
                  <a:pt x="2443063" y="135648"/>
                  <a:pt x="2410394" y="142550"/>
                </a:cubicBezTo>
                <a:cubicBezTo>
                  <a:pt x="2377724" y="149285"/>
                  <a:pt x="2337644" y="164774"/>
                  <a:pt x="2317604" y="172518"/>
                </a:cubicBezTo>
                <a:cubicBezTo>
                  <a:pt x="2297564" y="180263"/>
                  <a:pt x="2235424" y="202823"/>
                  <a:pt x="2219763" y="208547"/>
                </a:cubicBezTo>
                <a:cubicBezTo>
                  <a:pt x="2204101" y="214271"/>
                  <a:pt x="2209154" y="214103"/>
                  <a:pt x="2224310" y="212083"/>
                </a:cubicBezTo>
                <a:cubicBezTo>
                  <a:pt x="2239971" y="209725"/>
                  <a:pt x="2256474" y="206863"/>
                  <a:pt x="2256474" y="206863"/>
                </a:cubicBezTo>
                <a:close/>
                <a:moveTo>
                  <a:pt x="1336833" y="592910"/>
                </a:moveTo>
                <a:cubicBezTo>
                  <a:pt x="1337170" y="599139"/>
                  <a:pt x="1331107" y="610419"/>
                  <a:pt x="1323024" y="609240"/>
                </a:cubicBezTo>
                <a:cubicBezTo>
                  <a:pt x="1314941" y="608062"/>
                  <a:pt x="1311404" y="601159"/>
                  <a:pt x="1292038" y="611092"/>
                </a:cubicBezTo>
                <a:cubicBezTo>
                  <a:pt x="1272672" y="621025"/>
                  <a:pt x="1254485" y="626413"/>
                  <a:pt x="1258021" y="624561"/>
                </a:cubicBezTo>
                <a:cubicBezTo>
                  <a:pt x="1261558" y="622541"/>
                  <a:pt x="1260547" y="619510"/>
                  <a:pt x="1252464" y="621194"/>
                </a:cubicBezTo>
                <a:cubicBezTo>
                  <a:pt x="1244380" y="622877"/>
                  <a:pt x="1237981" y="626918"/>
                  <a:pt x="1227540" y="632306"/>
                </a:cubicBezTo>
                <a:cubicBezTo>
                  <a:pt x="1217099" y="637693"/>
                  <a:pt x="1186619" y="650993"/>
                  <a:pt x="1200428" y="642912"/>
                </a:cubicBezTo>
                <a:cubicBezTo>
                  <a:pt x="1214405" y="634831"/>
                  <a:pt x="1211711" y="634326"/>
                  <a:pt x="1209858" y="631464"/>
                </a:cubicBezTo>
                <a:cubicBezTo>
                  <a:pt x="1208174" y="628602"/>
                  <a:pt x="1173989" y="646784"/>
                  <a:pt x="1155296" y="657223"/>
                </a:cubicBezTo>
                <a:cubicBezTo>
                  <a:pt x="1136604" y="667661"/>
                  <a:pt x="1123131" y="678436"/>
                  <a:pt x="1110838" y="687022"/>
                </a:cubicBezTo>
                <a:cubicBezTo>
                  <a:pt x="1098545" y="695440"/>
                  <a:pt x="1103597" y="696113"/>
                  <a:pt x="1117069" y="692578"/>
                </a:cubicBezTo>
                <a:cubicBezTo>
                  <a:pt x="1130541" y="689042"/>
                  <a:pt x="1153275" y="681635"/>
                  <a:pt x="1132057" y="691736"/>
                </a:cubicBezTo>
                <a:cubicBezTo>
                  <a:pt x="1110838" y="701838"/>
                  <a:pt x="1094671" y="709582"/>
                  <a:pt x="1103260" y="708572"/>
                </a:cubicBezTo>
                <a:cubicBezTo>
                  <a:pt x="1111848" y="707393"/>
                  <a:pt x="1128857" y="701501"/>
                  <a:pt x="1146539" y="694261"/>
                </a:cubicBezTo>
                <a:cubicBezTo>
                  <a:pt x="1164390" y="687022"/>
                  <a:pt x="1180051" y="679783"/>
                  <a:pt x="1205985" y="673048"/>
                </a:cubicBezTo>
                <a:cubicBezTo>
                  <a:pt x="1232087" y="666314"/>
                  <a:pt x="1248591" y="660421"/>
                  <a:pt x="1248591" y="660421"/>
                </a:cubicBezTo>
                <a:cubicBezTo>
                  <a:pt x="1248591" y="660421"/>
                  <a:pt x="1236802" y="666651"/>
                  <a:pt x="1217605" y="674732"/>
                </a:cubicBezTo>
                <a:cubicBezTo>
                  <a:pt x="1198407" y="682645"/>
                  <a:pt x="1165063" y="693588"/>
                  <a:pt x="1147044" y="701333"/>
                </a:cubicBezTo>
                <a:cubicBezTo>
                  <a:pt x="1129025" y="709077"/>
                  <a:pt x="1100565" y="721199"/>
                  <a:pt x="1105954" y="721367"/>
                </a:cubicBezTo>
                <a:cubicBezTo>
                  <a:pt x="1111343" y="721535"/>
                  <a:pt x="1114375" y="723724"/>
                  <a:pt x="1136604" y="718168"/>
                </a:cubicBezTo>
                <a:cubicBezTo>
                  <a:pt x="1158833" y="712613"/>
                  <a:pt x="1164727" y="708067"/>
                  <a:pt x="1178199" y="704363"/>
                </a:cubicBezTo>
                <a:cubicBezTo>
                  <a:pt x="1191671" y="700659"/>
                  <a:pt x="1180219" y="710424"/>
                  <a:pt x="1183587" y="710087"/>
                </a:cubicBezTo>
                <a:cubicBezTo>
                  <a:pt x="1186956" y="709750"/>
                  <a:pt x="1215079" y="697965"/>
                  <a:pt x="1243370" y="686180"/>
                </a:cubicBezTo>
                <a:cubicBezTo>
                  <a:pt x="1271662" y="674395"/>
                  <a:pt x="1262568" y="676247"/>
                  <a:pt x="1285134" y="666482"/>
                </a:cubicBezTo>
                <a:cubicBezTo>
                  <a:pt x="1307700" y="656886"/>
                  <a:pt x="1311910" y="649983"/>
                  <a:pt x="1325213" y="644259"/>
                </a:cubicBezTo>
                <a:cubicBezTo>
                  <a:pt x="1338349" y="638535"/>
                  <a:pt x="1326897" y="646448"/>
                  <a:pt x="1340875" y="642912"/>
                </a:cubicBezTo>
                <a:cubicBezTo>
                  <a:pt x="1354852" y="639377"/>
                  <a:pt x="1346432" y="642575"/>
                  <a:pt x="1361925" y="638198"/>
                </a:cubicBezTo>
                <a:cubicBezTo>
                  <a:pt x="1377418" y="633821"/>
                  <a:pt x="1372871" y="637356"/>
                  <a:pt x="1388701" y="631800"/>
                </a:cubicBezTo>
                <a:cubicBezTo>
                  <a:pt x="1404530" y="626245"/>
                  <a:pt x="1425075" y="615975"/>
                  <a:pt x="1423055" y="615975"/>
                </a:cubicBezTo>
                <a:cubicBezTo>
                  <a:pt x="1421202" y="615975"/>
                  <a:pt x="1419687" y="614964"/>
                  <a:pt x="1422886" y="611429"/>
                </a:cubicBezTo>
                <a:cubicBezTo>
                  <a:pt x="1425918" y="608062"/>
                  <a:pt x="1407057" y="617153"/>
                  <a:pt x="1399984" y="620689"/>
                </a:cubicBezTo>
                <a:cubicBezTo>
                  <a:pt x="1393079" y="624224"/>
                  <a:pt x="1396279" y="618668"/>
                  <a:pt x="1410761" y="611766"/>
                </a:cubicBezTo>
                <a:cubicBezTo>
                  <a:pt x="1425244" y="604863"/>
                  <a:pt x="1435685" y="603684"/>
                  <a:pt x="1443431" y="601159"/>
                </a:cubicBezTo>
                <a:cubicBezTo>
                  <a:pt x="1451178" y="598634"/>
                  <a:pt x="1448820" y="592068"/>
                  <a:pt x="1435516" y="595098"/>
                </a:cubicBezTo>
                <a:cubicBezTo>
                  <a:pt x="1422381" y="598129"/>
                  <a:pt x="1418003" y="596782"/>
                  <a:pt x="1399478" y="599139"/>
                </a:cubicBezTo>
                <a:cubicBezTo>
                  <a:pt x="1381123" y="601496"/>
                  <a:pt x="1392911" y="595940"/>
                  <a:pt x="1389879" y="591899"/>
                </a:cubicBezTo>
                <a:cubicBezTo>
                  <a:pt x="1386848" y="588027"/>
                  <a:pt x="1383144" y="574727"/>
                  <a:pt x="1373376" y="575569"/>
                </a:cubicBezTo>
                <a:cubicBezTo>
                  <a:pt x="1363609" y="576242"/>
                  <a:pt x="1350810" y="581293"/>
                  <a:pt x="1341211" y="581966"/>
                </a:cubicBezTo>
                <a:cubicBezTo>
                  <a:pt x="1341043" y="581461"/>
                  <a:pt x="1336328" y="586680"/>
                  <a:pt x="1336833" y="592910"/>
                </a:cubicBezTo>
                <a:close/>
                <a:moveTo>
                  <a:pt x="1027984" y="693756"/>
                </a:moveTo>
                <a:cubicBezTo>
                  <a:pt x="1029500" y="697797"/>
                  <a:pt x="1032363" y="693756"/>
                  <a:pt x="1018722" y="704195"/>
                </a:cubicBezTo>
                <a:cubicBezTo>
                  <a:pt x="1005082" y="714633"/>
                  <a:pt x="1009292" y="714801"/>
                  <a:pt x="999693" y="722546"/>
                </a:cubicBezTo>
                <a:cubicBezTo>
                  <a:pt x="989926" y="730122"/>
                  <a:pt x="967865" y="744096"/>
                  <a:pt x="971570" y="745274"/>
                </a:cubicBezTo>
                <a:cubicBezTo>
                  <a:pt x="975275" y="746453"/>
                  <a:pt x="992452" y="741402"/>
                  <a:pt x="998682" y="741065"/>
                </a:cubicBezTo>
                <a:cubicBezTo>
                  <a:pt x="1004745" y="740728"/>
                  <a:pt x="1009460" y="743254"/>
                  <a:pt x="1024279" y="735846"/>
                </a:cubicBezTo>
                <a:cubicBezTo>
                  <a:pt x="1039267" y="728607"/>
                  <a:pt x="1044488" y="725408"/>
                  <a:pt x="1055265" y="719684"/>
                </a:cubicBezTo>
                <a:cubicBezTo>
                  <a:pt x="1066043" y="713959"/>
                  <a:pt x="1075474" y="708404"/>
                  <a:pt x="1078000" y="703353"/>
                </a:cubicBezTo>
                <a:cubicBezTo>
                  <a:pt x="1080526" y="698302"/>
                  <a:pt x="1081705" y="695777"/>
                  <a:pt x="1085241" y="694767"/>
                </a:cubicBezTo>
                <a:cubicBezTo>
                  <a:pt x="1088777" y="693756"/>
                  <a:pt x="1093493" y="693925"/>
                  <a:pt x="1098545" y="689379"/>
                </a:cubicBezTo>
                <a:cubicBezTo>
                  <a:pt x="1103597" y="684833"/>
                  <a:pt x="1111343" y="678436"/>
                  <a:pt x="1119426" y="673385"/>
                </a:cubicBezTo>
                <a:cubicBezTo>
                  <a:pt x="1127341" y="668334"/>
                  <a:pt x="1147550" y="658906"/>
                  <a:pt x="1157990" y="652677"/>
                </a:cubicBezTo>
                <a:cubicBezTo>
                  <a:pt x="1168431" y="646448"/>
                  <a:pt x="1185272" y="637693"/>
                  <a:pt x="1190829" y="633652"/>
                </a:cubicBezTo>
                <a:cubicBezTo>
                  <a:pt x="1196554" y="629612"/>
                  <a:pt x="1185777" y="631800"/>
                  <a:pt x="1179209" y="633147"/>
                </a:cubicBezTo>
                <a:cubicBezTo>
                  <a:pt x="1172641" y="634494"/>
                  <a:pt x="1166916" y="632979"/>
                  <a:pt x="1150244" y="639040"/>
                </a:cubicBezTo>
                <a:cubicBezTo>
                  <a:pt x="1133572" y="645101"/>
                  <a:pt x="1121447" y="653687"/>
                  <a:pt x="1123637" y="650993"/>
                </a:cubicBezTo>
                <a:cubicBezTo>
                  <a:pt x="1125657" y="648300"/>
                  <a:pt x="1114375" y="651667"/>
                  <a:pt x="1108144" y="653182"/>
                </a:cubicBezTo>
                <a:cubicBezTo>
                  <a:pt x="1101913" y="654697"/>
                  <a:pt x="1096355" y="655371"/>
                  <a:pt x="1074295" y="664462"/>
                </a:cubicBezTo>
                <a:cubicBezTo>
                  <a:pt x="1052234" y="673553"/>
                  <a:pt x="1042804" y="677594"/>
                  <a:pt x="1024616" y="686012"/>
                </a:cubicBezTo>
                <a:cubicBezTo>
                  <a:pt x="1008955" y="693251"/>
                  <a:pt x="1026469" y="689716"/>
                  <a:pt x="1027984" y="693756"/>
                </a:cubicBezTo>
                <a:close/>
                <a:moveTo>
                  <a:pt x="1489573" y="589037"/>
                </a:moveTo>
                <a:cubicBezTo>
                  <a:pt x="1486542" y="591058"/>
                  <a:pt x="1475764" y="595603"/>
                  <a:pt x="1468186" y="600486"/>
                </a:cubicBezTo>
                <a:cubicBezTo>
                  <a:pt x="1460440" y="605368"/>
                  <a:pt x="1480816" y="597455"/>
                  <a:pt x="1486542" y="596445"/>
                </a:cubicBezTo>
                <a:cubicBezTo>
                  <a:pt x="1492436" y="595267"/>
                  <a:pt x="1495804" y="596277"/>
                  <a:pt x="1500519" y="595435"/>
                </a:cubicBezTo>
                <a:cubicBezTo>
                  <a:pt x="1505235" y="594593"/>
                  <a:pt x="1532347" y="586344"/>
                  <a:pt x="1544809" y="580619"/>
                </a:cubicBezTo>
                <a:cubicBezTo>
                  <a:pt x="1557102" y="574895"/>
                  <a:pt x="1558786" y="573885"/>
                  <a:pt x="1557944" y="573212"/>
                </a:cubicBezTo>
                <a:cubicBezTo>
                  <a:pt x="1557271" y="572538"/>
                  <a:pt x="1539252" y="571023"/>
                  <a:pt x="1524601" y="572707"/>
                </a:cubicBezTo>
                <a:cubicBezTo>
                  <a:pt x="1509950" y="574390"/>
                  <a:pt x="1509613" y="574390"/>
                  <a:pt x="1505740" y="576410"/>
                </a:cubicBezTo>
                <a:cubicBezTo>
                  <a:pt x="1501867" y="578431"/>
                  <a:pt x="1492605" y="587017"/>
                  <a:pt x="1489573" y="589037"/>
                </a:cubicBezTo>
                <a:close/>
                <a:moveTo>
                  <a:pt x="1450672" y="546779"/>
                </a:moveTo>
                <a:cubicBezTo>
                  <a:pt x="1439221" y="552167"/>
                  <a:pt x="1430464" y="557049"/>
                  <a:pt x="1446126" y="554860"/>
                </a:cubicBezTo>
                <a:cubicBezTo>
                  <a:pt x="1461955" y="552672"/>
                  <a:pt x="1466166" y="553682"/>
                  <a:pt x="1476606" y="552840"/>
                </a:cubicBezTo>
                <a:cubicBezTo>
                  <a:pt x="1487047" y="551998"/>
                  <a:pt x="1487721" y="558733"/>
                  <a:pt x="1514834" y="547116"/>
                </a:cubicBezTo>
                <a:cubicBezTo>
                  <a:pt x="1541778" y="535499"/>
                  <a:pt x="1554240" y="528092"/>
                  <a:pt x="1559628" y="523209"/>
                </a:cubicBezTo>
                <a:cubicBezTo>
                  <a:pt x="1565017" y="518327"/>
                  <a:pt x="1558450" y="519674"/>
                  <a:pt x="1554240" y="517990"/>
                </a:cubicBezTo>
                <a:cubicBezTo>
                  <a:pt x="1549861" y="516306"/>
                  <a:pt x="1549188" y="515296"/>
                  <a:pt x="1536221" y="519842"/>
                </a:cubicBezTo>
                <a:cubicBezTo>
                  <a:pt x="1523254" y="524388"/>
                  <a:pt x="1519044" y="525735"/>
                  <a:pt x="1519044" y="525735"/>
                </a:cubicBezTo>
                <a:cubicBezTo>
                  <a:pt x="1519044" y="525735"/>
                  <a:pt x="1529653" y="519000"/>
                  <a:pt x="1544809" y="512098"/>
                </a:cubicBezTo>
                <a:cubicBezTo>
                  <a:pt x="1559965" y="505195"/>
                  <a:pt x="1549356" y="507047"/>
                  <a:pt x="1557102" y="502669"/>
                </a:cubicBezTo>
                <a:cubicBezTo>
                  <a:pt x="1564849" y="498292"/>
                  <a:pt x="1542451" y="504016"/>
                  <a:pt x="1532179" y="508057"/>
                </a:cubicBezTo>
                <a:cubicBezTo>
                  <a:pt x="1521738" y="512098"/>
                  <a:pt x="1521906" y="510919"/>
                  <a:pt x="1505740" y="515801"/>
                </a:cubicBezTo>
                <a:cubicBezTo>
                  <a:pt x="1489405" y="520684"/>
                  <a:pt x="1460440" y="534658"/>
                  <a:pt x="1460440" y="536341"/>
                </a:cubicBezTo>
                <a:cubicBezTo>
                  <a:pt x="1460440" y="538025"/>
                  <a:pt x="1473238" y="533311"/>
                  <a:pt x="1483342" y="532132"/>
                </a:cubicBezTo>
                <a:cubicBezTo>
                  <a:pt x="1493615" y="530954"/>
                  <a:pt x="1497151" y="529607"/>
                  <a:pt x="1481995" y="540213"/>
                </a:cubicBezTo>
                <a:cubicBezTo>
                  <a:pt x="1466839" y="550988"/>
                  <a:pt x="1465323" y="544086"/>
                  <a:pt x="1461955" y="544254"/>
                </a:cubicBezTo>
                <a:cubicBezTo>
                  <a:pt x="1458251" y="544254"/>
                  <a:pt x="1462461" y="541223"/>
                  <a:pt x="1450672" y="546779"/>
                </a:cubicBezTo>
                <a:close/>
                <a:moveTo>
                  <a:pt x="1384154" y="557891"/>
                </a:moveTo>
                <a:cubicBezTo>
                  <a:pt x="1366640" y="564120"/>
                  <a:pt x="1358388" y="570855"/>
                  <a:pt x="1364451" y="569339"/>
                </a:cubicBezTo>
                <a:cubicBezTo>
                  <a:pt x="1370513" y="567824"/>
                  <a:pt x="1375565" y="565130"/>
                  <a:pt x="1383480" y="565972"/>
                </a:cubicBezTo>
                <a:cubicBezTo>
                  <a:pt x="1391564" y="566814"/>
                  <a:pt x="1399478" y="566309"/>
                  <a:pt x="1407393" y="557723"/>
                </a:cubicBezTo>
                <a:cubicBezTo>
                  <a:pt x="1415308" y="549473"/>
                  <a:pt x="1410930" y="548295"/>
                  <a:pt x="1384154" y="557891"/>
                </a:cubicBezTo>
                <a:close/>
                <a:moveTo>
                  <a:pt x="1141992" y="598297"/>
                </a:moveTo>
                <a:cubicBezTo>
                  <a:pt x="1119763" y="611092"/>
                  <a:pt x="1113196" y="617322"/>
                  <a:pt x="1096355" y="626581"/>
                </a:cubicBezTo>
                <a:cubicBezTo>
                  <a:pt x="1079515" y="635841"/>
                  <a:pt x="1080862" y="637861"/>
                  <a:pt x="1084567" y="638198"/>
                </a:cubicBezTo>
                <a:cubicBezTo>
                  <a:pt x="1088104" y="638535"/>
                  <a:pt x="1104102" y="630790"/>
                  <a:pt x="1111680" y="626918"/>
                </a:cubicBezTo>
                <a:cubicBezTo>
                  <a:pt x="1119258" y="623046"/>
                  <a:pt x="1127005" y="617322"/>
                  <a:pt x="1129867" y="617995"/>
                </a:cubicBezTo>
                <a:cubicBezTo>
                  <a:pt x="1132730" y="618668"/>
                  <a:pt x="1155464" y="603011"/>
                  <a:pt x="1163884" y="597455"/>
                </a:cubicBezTo>
                <a:cubicBezTo>
                  <a:pt x="1172305" y="591899"/>
                  <a:pt x="1184766" y="584997"/>
                  <a:pt x="1186619" y="584492"/>
                </a:cubicBezTo>
                <a:cubicBezTo>
                  <a:pt x="1188471" y="583987"/>
                  <a:pt x="1178030" y="590384"/>
                  <a:pt x="1179377" y="592236"/>
                </a:cubicBezTo>
                <a:cubicBezTo>
                  <a:pt x="1180725" y="594088"/>
                  <a:pt x="1194028" y="589374"/>
                  <a:pt x="1209016" y="580114"/>
                </a:cubicBezTo>
                <a:cubicBezTo>
                  <a:pt x="1223836" y="570855"/>
                  <a:pt x="1215584" y="570181"/>
                  <a:pt x="1227204" y="562942"/>
                </a:cubicBezTo>
                <a:cubicBezTo>
                  <a:pt x="1238655" y="555871"/>
                  <a:pt x="1246233" y="553682"/>
                  <a:pt x="1229898" y="556544"/>
                </a:cubicBezTo>
                <a:cubicBezTo>
                  <a:pt x="1213563" y="559575"/>
                  <a:pt x="1199754" y="567487"/>
                  <a:pt x="1195039" y="570518"/>
                </a:cubicBezTo>
                <a:cubicBezTo>
                  <a:pt x="1190492" y="573885"/>
                  <a:pt x="1185272" y="573380"/>
                  <a:pt x="1141992" y="598297"/>
                </a:cubicBezTo>
                <a:close/>
                <a:moveTo>
                  <a:pt x="1250780" y="567319"/>
                </a:moveTo>
                <a:cubicBezTo>
                  <a:pt x="1240002" y="571191"/>
                  <a:pt x="1234950" y="573548"/>
                  <a:pt x="1215584" y="582808"/>
                </a:cubicBezTo>
                <a:cubicBezTo>
                  <a:pt x="1196218" y="592068"/>
                  <a:pt x="1184093" y="602843"/>
                  <a:pt x="1177357" y="608735"/>
                </a:cubicBezTo>
                <a:cubicBezTo>
                  <a:pt x="1170621" y="614628"/>
                  <a:pt x="1176683" y="612439"/>
                  <a:pt x="1191502" y="609240"/>
                </a:cubicBezTo>
                <a:cubicBezTo>
                  <a:pt x="1206322" y="606042"/>
                  <a:pt x="1230740" y="594762"/>
                  <a:pt x="1239497" y="586849"/>
                </a:cubicBezTo>
                <a:cubicBezTo>
                  <a:pt x="1248085" y="578936"/>
                  <a:pt x="1250443" y="584155"/>
                  <a:pt x="1245728" y="588364"/>
                </a:cubicBezTo>
                <a:cubicBezTo>
                  <a:pt x="1241012" y="592573"/>
                  <a:pt x="1256842" y="584660"/>
                  <a:pt x="1264420" y="580956"/>
                </a:cubicBezTo>
                <a:cubicBezTo>
                  <a:pt x="1271998" y="577252"/>
                  <a:pt x="1292712" y="569676"/>
                  <a:pt x="1294227" y="569171"/>
                </a:cubicBezTo>
                <a:cubicBezTo>
                  <a:pt x="1295743" y="568666"/>
                  <a:pt x="1274524" y="580283"/>
                  <a:pt x="1255327" y="588869"/>
                </a:cubicBezTo>
                <a:cubicBezTo>
                  <a:pt x="1236297" y="597455"/>
                  <a:pt x="1221141" y="603853"/>
                  <a:pt x="1216089" y="605873"/>
                </a:cubicBezTo>
                <a:cubicBezTo>
                  <a:pt x="1211037" y="607893"/>
                  <a:pt x="1218783" y="607557"/>
                  <a:pt x="1238655" y="602001"/>
                </a:cubicBezTo>
                <a:cubicBezTo>
                  <a:pt x="1258526" y="596445"/>
                  <a:pt x="1274861" y="585165"/>
                  <a:pt x="1307363" y="570518"/>
                </a:cubicBezTo>
                <a:cubicBezTo>
                  <a:pt x="1339696" y="555871"/>
                  <a:pt x="1338685" y="555702"/>
                  <a:pt x="1347948" y="553514"/>
                </a:cubicBezTo>
                <a:cubicBezTo>
                  <a:pt x="1357210" y="551325"/>
                  <a:pt x="1369503" y="544759"/>
                  <a:pt x="1382133" y="539708"/>
                </a:cubicBezTo>
                <a:cubicBezTo>
                  <a:pt x="1394763" y="534658"/>
                  <a:pt x="1398805" y="534826"/>
                  <a:pt x="1407898" y="526071"/>
                </a:cubicBezTo>
                <a:cubicBezTo>
                  <a:pt x="1416824" y="517485"/>
                  <a:pt x="1429959" y="507889"/>
                  <a:pt x="1413287" y="512939"/>
                </a:cubicBezTo>
                <a:cubicBezTo>
                  <a:pt x="1396447" y="518158"/>
                  <a:pt x="1395437" y="518495"/>
                  <a:pt x="1389038" y="526576"/>
                </a:cubicBezTo>
                <a:cubicBezTo>
                  <a:pt x="1382638" y="534826"/>
                  <a:pt x="1383649" y="530617"/>
                  <a:pt x="1383649" y="530617"/>
                </a:cubicBezTo>
                <a:cubicBezTo>
                  <a:pt x="1383649" y="530617"/>
                  <a:pt x="1375902" y="527923"/>
                  <a:pt x="1371019" y="526745"/>
                </a:cubicBezTo>
                <a:cubicBezTo>
                  <a:pt x="1366135" y="525566"/>
                  <a:pt x="1364114" y="522031"/>
                  <a:pt x="1358220" y="521694"/>
                </a:cubicBezTo>
                <a:cubicBezTo>
                  <a:pt x="1352326" y="521357"/>
                  <a:pt x="1346600" y="526576"/>
                  <a:pt x="1332118" y="535499"/>
                </a:cubicBezTo>
                <a:cubicBezTo>
                  <a:pt x="1317635" y="544422"/>
                  <a:pt x="1325887" y="543244"/>
                  <a:pt x="1336496" y="541392"/>
                </a:cubicBezTo>
                <a:cubicBezTo>
                  <a:pt x="1346937" y="539708"/>
                  <a:pt x="1352158" y="542402"/>
                  <a:pt x="1345758" y="545937"/>
                </a:cubicBezTo>
                <a:cubicBezTo>
                  <a:pt x="1339191" y="549305"/>
                  <a:pt x="1333802" y="549641"/>
                  <a:pt x="1311741" y="557891"/>
                </a:cubicBezTo>
                <a:cubicBezTo>
                  <a:pt x="1289681" y="566141"/>
                  <a:pt x="1292375" y="562268"/>
                  <a:pt x="1286986" y="563278"/>
                </a:cubicBezTo>
                <a:cubicBezTo>
                  <a:pt x="1281597" y="564289"/>
                  <a:pt x="1299111" y="556376"/>
                  <a:pt x="1278229" y="560416"/>
                </a:cubicBezTo>
                <a:cubicBezTo>
                  <a:pt x="1257347" y="564289"/>
                  <a:pt x="1258358" y="564457"/>
                  <a:pt x="1250780" y="567319"/>
                </a:cubicBezTo>
                <a:close/>
                <a:moveTo>
                  <a:pt x="1177188" y="598970"/>
                </a:moveTo>
                <a:cubicBezTo>
                  <a:pt x="1180556" y="596445"/>
                  <a:pt x="1144350" y="616648"/>
                  <a:pt x="1138119" y="621194"/>
                </a:cubicBezTo>
                <a:cubicBezTo>
                  <a:pt x="1131720" y="625908"/>
                  <a:pt x="1141487" y="621867"/>
                  <a:pt x="1150918" y="618332"/>
                </a:cubicBezTo>
                <a:cubicBezTo>
                  <a:pt x="1160348" y="614964"/>
                  <a:pt x="1166242" y="607220"/>
                  <a:pt x="1177188" y="598970"/>
                </a:cubicBezTo>
                <a:close/>
                <a:moveTo>
                  <a:pt x="1247075" y="559575"/>
                </a:moveTo>
                <a:cubicBezTo>
                  <a:pt x="1238655" y="563615"/>
                  <a:pt x="1237981" y="564625"/>
                  <a:pt x="1250275" y="560921"/>
                </a:cubicBezTo>
                <a:cubicBezTo>
                  <a:pt x="1262568" y="557049"/>
                  <a:pt x="1271156" y="552335"/>
                  <a:pt x="1269641" y="551325"/>
                </a:cubicBezTo>
                <a:cubicBezTo>
                  <a:pt x="1268125" y="550146"/>
                  <a:pt x="1253811" y="556376"/>
                  <a:pt x="1247075" y="559575"/>
                </a:cubicBezTo>
                <a:close/>
                <a:moveTo>
                  <a:pt x="1325382" y="512098"/>
                </a:moveTo>
                <a:cubicBezTo>
                  <a:pt x="1316793" y="515296"/>
                  <a:pt x="1290691" y="526913"/>
                  <a:pt x="1288502" y="528933"/>
                </a:cubicBezTo>
                <a:cubicBezTo>
                  <a:pt x="1286313" y="530954"/>
                  <a:pt x="1285807" y="533984"/>
                  <a:pt x="1287997" y="535499"/>
                </a:cubicBezTo>
                <a:cubicBezTo>
                  <a:pt x="1290186" y="537015"/>
                  <a:pt x="1291196" y="536846"/>
                  <a:pt x="1313425" y="527755"/>
                </a:cubicBezTo>
                <a:cubicBezTo>
                  <a:pt x="1335654" y="518495"/>
                  <a:pt x="1352326" y="509572"/>
                  <a:pt x="1345758" y="511087"/>
                </a:cubicBezTo>
                <a:cubicBezTo>
                  <a:pt x="1339191" y="512603"/>
                  <a:pt x="1335654" y="512939"/>
                  <a:pt x="1329760" y="514623"/>
                </a:cubicBezTo>
                <a:cubicBezTo>
                  <a:pt x="1323866" y="516306"/>
                  <a:pt x="1336159" y="511256"/>
                  <a:pt x="1350810" y="504858"/>
                </a:cubicBezTo>
                <a:cubicBezTo>
                  <a:pt x="1365630" y="498797"/>
                  <a:pt x="1371861" y="494251"/>
                  <a:pt x="1325382" y="512098"/>
                </a:cubicBezTo>
                <a:close/>
                <a:moveTo>
                  <a:pt x="1252295" y="540382"/>
                </a:moveTo>
                <a:cubicBezTo>
                  <a:pt x="1245728" y="543412"/>
                  <a:pt x="1243707" y="544254"/>
                  <a:pt x="1254821" y="541897"/>
                </a:cubicBezTo>
                <a:cubicBezTo>
                  <a:pt x="1266104" y="539540"/>
                  <a:pt x="1279408" y="534826"/>
                  <a:pt x="1278566" y="533816"/>
                </a:cubicBezTo>
                <a:cubicBezTo>
                  <a:pt x="1277892" y="532974"/>
                  <a:pt x="1270651" y="531795"/>
                  <a:pt x="1252295" y="540382"/>
                </a:cubicBezTo>
                <a:close/>
                <a:moveTo>
                  <a:pt x="1308036" y="510751"/>
                </a:moveTo>
                <a:cubicBezTo>
                  <a:pt x="1295406" y="516475"/>
                  <a:pt x="1290859" y="520515"/>
                  <a:pt x="1287491" y="522704"/>
                </a:cubicBezTo>
                <a:cubicBezTo>
                  <a:pt x="1284123" y="524893"/>
                  <a:pt x="1301300" y="517317"/>
                  <a:pt x="1308878" y="514118"/>
                </a:cubicBezTo>
                <a:cubicBezTo>
                  <a:pt x="1316456" y="510919"/>
                  <a:pt x="1317298" y="512098"/>
                  <a:pt x="1325718" y="507383"/>
                </a:cubicBezTo>
                <a:cubicBezTo>
                  <a:pt x="1334139" y="502669"/>
                  <a:pt x="1346769" y="500312"/>
                  <a:pt x="1360072" y="495093"/>
                </a:cubicBezTo>
                <a:cubicBezTo>
                  <a:pt x="1373376" y="489874"/>
                  <a:pt x="1377081" y="486002"/>
                  <a:pt x="1375902" y="484150"/>
                </a:cubicBezTo>
                <a:cubicBezTo>
                  <a:pt x="1374555" y="482466"/>
                  <a:pt x="1344074" y="494420"/>
                  <a:pt x="1308036" y="510751"/>
                </a:cubicBezTo>
                <a:close/>
                <a:moveTo>
                  <a:pt x="1427770" y="480951"/>
                </a:moveTo>
                <a:cubicBezTo>
                  <a:pt x="1423897" y="482635"/>
                  <a:pt x="1424065" y="484318"/>
                  <a:pt x="1425749" y="485833"/>
                </a:cubicBezTo>
                <a:cubicBezTo>
                  <a:pt x="1427433" y="487349"/>
                  <a:pt x="1428443" y="486507"/>
                  <a:pt x="1434338" y="485328"/>
                </a:cubicBezTo>
                <a:cubicBezTo>
                  <a:pt x="1440232" y="484150"/>
                  <a:pt x="1445621" y="483982"/>
                  <a:pt x="1446799" y="484150"/>
                </a:cubicBezTo>
                <a:cubicBezTo>
                  <a:pt x="1447978" y="484318"/>
                  <a:pt x="1448820" y="484150"/>
                  <a:pt x="1452693" y="480951"/>
                </a:cubicBezTo>
                <a:cubicBezTo>
                  <a:pt x="1456567" y="477752"/>
                  <a:pt x="1452357" y="479436"/>
                  <a:pt x="1446968" y="478594"/>
                </a:cubicBezTo>
                <a:cubicBezTo>
                  <a:pt x="1441579" y="477752"/>
                  <a:pt x="1437706" y="476405"/>
                  <a:pt x="1427770" y="480951"/>
                </a:cubicBezTo>
                <a:close/>
                <a:moveTo>
                  <a:pt x="1459766" y="487854"/>
                </a:moveTo>
                <a:cubicBezTo>
                  <a:pt x="1450504" y="490042"/>
                  <a:pt x="1443937" y="493915"/>
                  <a:pt x="1439895" y="495598"/>
                </a:cubicBezTo>
                <a:cubicBezTo>
                  <a:pt x="1436022" y="497450"/>
                  <a:pt x="1440568" y="497113"/>
                  <a:pt x="1441410" y="499302"/>
                </a:cubicBezTo>
                <a:cubicBezTo>
                  <a:pt x="1442252" y="501322"/>
                  <a:pt x="1439726" y="503006"/>
                  <a:pt x="1453872" y="498797"/>
                </a:cubicBezTo>
                <a:cubicBezTo>
                  <a:pt x="1468018" y="494588"/>
                  <a:pt x="1472902" y="492231"/>
                  <a:pt x="1475933" y="488359"/>
                </a:cubicBezTo>
                <a:cubicBezTo>
                  <a:pt x="1479132" y="484655"/>
                  <a:pt x="1468355" y="485833"/>
                  <a:pt x="1459766" y="487854"/>
                </a:cubicBezTo>
                <a:close/>
                <a:moveTo>
                  <a:pt x="1512139" y="476405"/>
                </a:moveTo>
                <a:cubicBezTo>
                  <a:pt x="1504561" y="476742"/>
                  <a:pt x="1501193" y="476069"/>
                  <a:pt x="1491426" y="480446"/>
                </a:cubicBezTo>
                <a:cubicBezTo>
                  <a:pt x="1481658" y="484655"/>
                  <a:pt x="1488226" y="483982"/>
                  <a:pt x="1487721" y="484992"/>
                </a:cubicBezTo>
                <a:cubicBezTo>
                  <a:pt x="1487216" y="485833"/>
                  <a:pt x="1498835" y="481456"/>
                  <a:pt x="1497825" y="483645"/>
                </a:cubicBezTo>
                <a:cubicBezTo>
                  <a:pt x="1496815" y="485833"/>
                  <a:pt x="1499677" y="485665"/>
                  <a:pt x="1486374" y="490211"/>
                </a:cubicBezTo>
                <a:cubicBezTo>
                  <a:pt x="1473070" y="494588"/>
                  <a:pt x="1469534" y="495598"/>
                  <a:pt x="1463639" y="498629"/>
                </a:cubicBezTo>
                <a:cubicBezTo>
                  <a:pt x="1457745" y="501659"/>
                  <a:pt x="1473575" y="495262"/>
                  <a:pt x="1476943" y="496103"/>
                </a:cubicBezTo>
                <a:cubicBezTo>
                  <a:pt x="1480311" y="496945"/>
                  <a:pt x="1487889" y="494756"/>
                  <a:pt x="1501025" y="490042"/>
                </a:cubicBezTo>
                <a:cubicBezTo>
                  <a:pt x="1514160" y="485328"/>
                  <a:pt x="1532011" y="478931"/>
                  <a:pt x="1532011" y="478931"/>
                </a:cubicBezTo>
                <a:cubicBezTo>
                  <a:pt x="1532011" y="478931"/>
                  <a:pt x="1520896" y="485160"/>
                  <a:pt x="1515844" y="488696"/>
                </a:cubicBezTo>
                <a:cubicBezTo>
                  <a:pt x="1510792" y="492231"/>
                  <a:pt x="1507592" y="495935"/>
                  <a:pt x="1513318" y="495598"/>
                </a:cubicBezTo>
                <a:cubicBezTo>
                  <a:pt x="1519044" y="495262"/>
                  <a:pt x="1521570" y="491558"/>
                  <a:pt x="1540094" y="485665"/>
                </a:cubicBezTo>
                <a:cubicBezTo>
                  <a:pt x="1558618" y="479773"/>
                  <a:pt x="1566028" y="474553"/>
                  <a:pt x="1566028" y="474553"/>
                </a:cubicBezTo>
                <a:cubicBezTo>
                  <a:pt x="1566028" y="474553"/>
                  <a:pt x="1562660" y="474217"/>
                  <a:pt x="1565017" y="470681"/>
                </a:cubicBezTo>
                <a:cubicBezTo>
                  <a:pt x="1567375" y="467146"/>
                  <a:pt x="1567038" y="466472"/>
                  <a:pt x="1567038" y="466472"/>
                </a:cubicBezTo>
                <a:cubicBezTo>
                  <a:pt x="1567038" y="466472"/>
                  <a:pt x="1573437" y="466136"/>
                  <a:pt x="1574616" y="466472"/>
                </a:cubicBezTo>
                <a:cubicBezTo>
                  <a:pt x="1574616" y="466472"/>
                  <a:pt x="1574448" y="464789"/>
                  <a:pt x="1573606" y="461927"/>
                </a:cubicBezTo>
                <a:cubicBezTo>
                  <a:pt x="1572932" y="459065"/>
                  <a:pt x="1575121" y="458223"/>
                  <a:pt x="1574785" y="454182"/>
                </a:cubicBezTo>
                <a:cubicBezTo>
                  <a:pt x="1574448" y="450142"/>
                  <a:pt x="1575627" y="448963"/>
                  <a:pt x="1561818" y="453172"/>
                </a:cubicBezTo>
                <a:cubicBezTo>
                  <a:pt x="1548009" y="457549"/>
                  <a:pt x="1537568" y="462095"/>
                  <a:pt x="1526285" y="465630"/>
                </a:cubicBezTo>
                <a:cubicBezTo>
                  <a:pt x="1515002" y="469166"/>
                  <a:pt x="1509613" y="471523"/>
                  <a:pt x="1517023" y="470513"/>
                </a:cubicBezTo>
                <a:cubicBezTo>
                  <a:pt x="1524432" y="469503"/>
                  <a:pt x="1524601" y="471018"/>
                  <a:pt x="1527632" y="471523"/>
                </a:cubicBezTo>
                <a:cubicBezTo>
                  <a:pt x="1530663" y="472028"/>
                  <a:pt x="1527632" y="476574"/>
                  <a:pt x="1527969" y="476237"/>
                </a:cubicBezTo>
                <a:cubicBezTo>
                  <a:pt x="1528306" y="476069"/>
                  <a:pt x="1512139" y="476405"/>
                  <a:pt x="1512139" y="476405"/>
                </a:cubicBezTo>
                <a:close/>
                <a:moveTo>
                  <a:pt x="1432822" y="517317"/>
                </a:moveTo>
                <a:cubicBezTo>
                  <a:pt x="1432485" y="517485"/>
                  <a:pt x="1432317" y="517485"/>
                  <a:pt x="1432148" y="517653"/>
                </a:cubicBezTo>
                <a:cubicBezTo>
                  <a:pt x="1425749" y="520515"/>
                  <a:pt x="1422381" y="523714"/>
                  <a:pt x="1421202" y="525566"/>
                </a:cubicBezTo>
                <a:cubicBezTo>
                  <a:pt x="1419855" y="527418"/>
                  <a:pt x="1428443" y="523883"/>
                  <a:pt x="1442084" y="517990"/>
                </a:cubicBezTo>
                <a:cubicBezTo>
                  <a:pt x="1455725" y="512266"/>
                  <a:pt x="1452020" y="509235"/>
                  <a:pt x="1432822" y="517317"/>
                </a:cubicBezTo>
                <a:close/>
                <a:moveTo>
                  <a:pt x="1616717" y="452667"/>
                </a:moveTo>
                <a:cubicBezTo>
                  <a:pt x="1605097" y="457886"/>
                  <a:pt x="1595161" y="463273"/>
                  <a:pt x="1587751" y="467651"/>
                </a:cubicBezTo>
                <a:cubicBezTo>
                  <a:pt x="1580342" y="472028"/>
                  <a:pt x="1585562" y="470681"/>
                  <a:pt x="1599876" y="468998"/>
                </a:cubicBezTo>
                <a:cubicBezTo>
                  <a:pt x="1614190" y="467146"/>
                  <a:pt x="1630862" y="462768"/>
                  <a:pt x="1639788" y="457549"/>
                </a:cubicBezTo>
                <a:cubicBezTo>
                  <a:pt x="1648713" y="452330"/>
                  <a:pt x="1646019" y="439535"/>
                  <a:pt x="1616717" y="452667"/>
                </a:cubicBezTo>
                <a:close/>
                <a:moveTo>
                  <a:pt x="1701423" y="409062"/>
                </a:moveTo>
                <a:cubicBezTo>
                  <a:pt x="1680878" y="415628"/>
                  <a:pt x="1686603" y="414786"/>
                  <a:pt x="1664711" y="418827"/>
                </a:cubicBezTo>
                <a:cubicBezTo>
                  <a:pt x="1642987" y="422867"/>
                  <a:pt x="1613854" y="431117"/>
                  <a:pt x="1605939" y="433474"/>
                </a:cubicBezTo>
                <a:cubicBezTo>
                  <a:pt x="1598024" y="435831"/>
                  <a:pt x="1601055" y="435999"/>
                  <a:pt x="1606612" y="438525"/>
                </a:cubicBezTo>
                <a:cubicBezTo>
                  <a:pt x="1612170" y="441050"/>
                  <a:pt x="1613517" y="442060"/>
                  <a:pt x="1631368" y="435494"/>
                </a:cubicBezTo>
                <a:cubicBezTo>
                  <a:pt x="1649218" y="428928"/>
                  <a:pt x="1663701" y="423878"/>
                  <a:pt x="1672794" y="426740"/>
                </a:cubicBezTo>
                <a:cubicBezTo>
                  <a:pt x="1682056" y="429602"/>
                  <a:pt x="1687445" y="429770"/>
                  <a:pt x="1675994" y="435158"/>
                </a:cubicBezTo>
                <a:cubicBezTo>
                  <a:pt x="1664374" y="440545"/>
                  <a:pt x="1667405" y="443070"/>
                  <a:pt x="1670773" y="446269"/>
                </a:cubicBezTo>
                <a:cubicBezTo>
                  <a:pt x="1674142" y="449636"/>
                  <a:pt x="1688119" y="445427"/>
                  <a:pt x="1707317" y="439872"/>
                </a:cubicBezTo>
                <a:cubicBezTo>
                  <a:pt x="1726514" y="434316"/>
                  <a:pt x="1848774" y="400139"/>
                  <a:pt x="1868309" y="393741"/>
                </a:cubicBezTo>
                <a:cubicBezTo>
                  <a:pt x="1887843" y="387512"/>
                  <a:pt x="1907378" y="377411"/>
                  <a:pt x="1918829" y="372360"/>
                </a:cubicBezTo>
                <a:cubicBezTo>
                  <a:pt x="1930112" y="367309"/>
                  <a:pt x="1937353" y="361922"/>
                  <a:pt x="1924892" y="362595"/>
                </a:cubicBezTo>
                <a:cubicBezTo>
                  <a:pt x="1912430" y="363268"/>
                  <a:pt x="1894243" y="365625"/>
                  <a:pt x="1878750" y="369666"/>
                </a:cubicBezTo>
                <a:cubicBezTo>
                  <a:pt x="1863257" y="373707"/>
                  <a:pt x="1848774" y="379936"/>
                  <a:pt x="1824861" y="387175"/>
                </a:cubicBezTo>
                <a:cubicBezTo>
                  <a:pt x="1800948" y="394415"/>
                  <a:pt x="1804148" y="396940"/>
                  <a:pt x="1782929" y="403001"/>
                </a:cubicBezTo>
                <a:cubicBezTo>
                  <a:pt x="1761710" y="409062"/>
                  <a:pt x="1770299" y="409567"/>
                  <a:pt x="1746217" y="412934"/>
                </a:cubicBezTo>
                <a:cubicBezTo>
                  <a:pt x="1722136" y="416470"/>
                  <a:pt x="1705464" y="417143"/>
                  <a:pt x="1718094" y="412934"/>
                </a:cubicBezTo>
                <a:cubicBezTo>
                  <a:pt x="1730725" y="408725"/>
                  <a:pt x="1740997" y="405358"/>
                  <a:pt x="1735103" y="405190"/>
                </a:cubicBezTo>
                <a:cubicBezTo>
                  <a:pt x="1729714" y="405358"/>
                  <a:pt x="1720620" y="403001"/>
                  <a:pt x="1701423" y="409062"/>
                </a:cubicBezTo>
                <a:close/>
                <a:moveTo>
                  <a:pt x="1481322" y="445259"/>
                </a:moveTo>
                <a:cubicBezTo>
                  <a:pt x="1492773" y="442902"/>
                  <a:pt x="1495299" y="443070"/>
                  <a:pt x="1480816" y="448795"/>
                </a:cubicBezTo>
                <a:cubicBezTo>
                  <a:pt x="1466334" y="454519"/>
                  <a:pt x="1453704" y="461422"/>
                  <a:pt x="1467850" y="456371"/>
                </a:cubicBezTo>
                <a:cubicBezTo>
                  <a:pt x="1481995" y="451320"/>
                  <a:pt x="1493110" y="448795"/>
                  <a:pt x="1510118" y="444417"/>
                </a:cubicBezTo>
                <a:cubicBezTo>
                  <a:pt x="1527295" y="440040"/>
                  <a:pt x="1526285" y="439703"/>
                  <a:pt x="1532011" y="441050"/>
                </a:cubicBezTo>
                <a:cubicBezTo>
                  <a:pt x="1537905" y="442229"/>
                  <a:pt x="1546325" y="439703"/>
                  <a:pt x="1559123" y="434989"/>
                </a:cubicBezTo>
                <a:cubicBezTo>
                  <a:pt x="1571753" y="430275"/>
                  <a:pt x="1573606" y="429433"/>
                  <a:pt x="1567543" y="428760"/>
                </a:cubicBezTo>
                <a:cubicBezTo>
                  <a:pt x="1561312" y="427918"/>
                  <a:pt x="1556260" y="424719"/>
                  <a:pt x="1546830" y="425729"/>
                </a:cubicBezTo>
                <a:cubicBezTo>
                  <a:pt x="1537399" y="426740"/>
                  <a:pt x="1530158" y="426235"/>
                  <a:pt x="1519380" y="429938"/>
                </a:cubicBezTo>
                <a:cubicBezTo>
                  <a:pt x="1508603" y="433642"/>
                  <a:pt x="1505908" y="434484"/>
                  <a:pt x="1499341" y="432801"/>
                </a:cubicBezTo>
                <a:cubicBezTo>
                  <a:pt x="1492605" y="431117"/>
                  <a:pt x="1484185" y="435494"/>
                  <a:pt x="1470039" y="441050"/>
                </a:cubicBezTo>
                <a:cubicBezTo>
                  <a:pt x="1456061" y="446438"/>
                  <a:pt x="1449662" y="451488"/>
                  <a:pt x="1443600" y="454687"/>
                </a:cubicBezTo>
                <a:cubicBezTo>
                  <a:pt x="1431138" y="460916"/>
                  <a:pt x="1469870" y="447616"/>
                  <a:pt x="1481322" y="445259"/>
                </a:cubicBezTo>
                <a:close/>
                <a:moveTo>
                  <a:pt x="1666900" y="351315"/>
                </a:moveTo>
                <a:cubicBezTo>
                  <a:pt x="1649050" y="361753"/>
                  <a:pt x="1634399" y="370676"/>
                  <a:pt x="1650565" y="366467"/>
                </a:cubicBezTo>
                <a:cubicBezTo>
                  <a:pt x="1666732" y="362258"/>
                  <a:pt x="1674478" y="359228"/>
                  <a:pt x="1674647" y="360743"/>
                </a:cubicBezTo>
                <a:cubicBezTo>
                  <a:pt x="1674815" y="362258"/>
                  <a:pt x="1670268" y="364615"/>
                  <a:pt x="1645682" y="371686"/>
                </a:cubicBezTo>
                <a:cubicBezTo>
                  <a:pt x="1621095" y="378757"/>
                  <a:pt x="1627663" y="378589"/>
                  <a:pt x="1638272" y="380273"/>
                </a:cubicBezTo>
                <a:cubicBezTo>
                  <a:pt x="1648881" y="381956"/>
                  <a:pt x="1651407" y="379599"/>
                  <a:pt x="1672458" y="373370"/>
                </a:cubicBezTo>
                <a:cubicBezTo>
                  <a:pt x="1693508" y="367141"/>
                  <a:pt x="1701928" y="362427"/>
                  <a:pt x="1718600" y="359059"/>
                </a:cubicBezTo>
                <a:cubicBezTo>
                  <a:pt x="1735103" y="355692"/>
                  <a:pt x="1739650" y="355692"/>
                  <a:pt x="1723146" y="361753"/>
                </a:cubicBezTo>
                <a:cubicBezTo>
                  <a:pt x="1706475" y="367814"/>
                  <a:pt x="1667911" y="381620"/>
                  <a:pt x="1674815" y="381956"/>
                </a:cubicBezTo>
                <a:cubicBezTo>
                  <a:pt x="1681888" y="382293"/>
                  <a:pt x="1704454" y="381451"/>
                  <a:pt x="1716074" y="378757"/>
                </a:cubicBezTo>
                <a:cubicBezTo>
                  <a:pt x="1727525" y="376064"/>
                  <a:pt x="1731735" y="371855"/>
                  <a:pt x="1756995" y="365794"/>
                </a:cubicBezTo>
                <a:cubicBezTo>
                  <a:pt x="1782255" y="359733"/>
                  <a:pt x="1775519" y="362258"/>
                  <a:pt x="1779561" y="359059"/>
                </a:cubicBezTo>
                <a:cubicBezTo>
                  <a:pt x="1783603" y="355861"/>
                  <a:pt x="1800948" y="345759"/>
                  <a:pt x="1804821" y="342729"/>
                </a:cubicBezTo>
                <a:cubicBezTo>
                  <a:pt x="1808694" y="339698"/>
                  <a:pt x="1816609" y="336331"/>
                  <a:pt x="1831092" y="331449"/>
                </a:cubicBezTo>
                <a:cubicBezTo>
                  <a:pt x="1845743" y="326566"/>
                  <a:pt x="1850963" y="323873"/>
                  <a:pt x="1838502" y="325893"/>
                </a:cubicBezTo>
                <a:cubicBezTo>
                  <a:pt x="1826040" y="327745"/>
                  <a:pt x="1811557" y="331112"/>
                  <a:pt x="1813578" y="329428"/>
                </a:cubicBezTo>
                <a:cubicBezTo>
                  <a:pt x="1815599" y="327745"/>
                  <a:pt x="1825535" y="322021"/>
                  <a:pt x="1820988" y="321684"/>
                </a:cubicBezTo>
                <a:cubicBezTo>
                  <a:pt x="1816272" y="321347"/>
                  <a:pt x="1807347" y="323873"/>
                  <a:pt x="1800611" y="324883"/>
                </a:cubicBezTo>
                <a:cubicBezTo>
                  <a:pt x="1793875" y="325893"/>
                  <a:pt x="1788149" y="323536"/>
                  <a:pt x="1779898" y="324041"/>
                </a:cubicBezTo>
                <a:cubicBezTo>
                  <a:pt x="1771814" y="324546"/>
                  <a:pt x="1763731" y="326566"/>
                  <a:pt x="1754132" y="326735"/>
                </a:cubicBezTo>
                <a:cubicBezTo>
                  <a:pt x="1744533" y="326903"/>
                  <a:pt x="1730556" y="324714"/>
                  <a:pt x="1708159" y="331280"/>
                </a:cubicBezTo>
                <a:cubicBezTo>
                  <a:pt x="1692666" y="335994"/>
                  <a:pt x="1684582" y="340877"/>
                  <a:pt x="1666900" y="351315"/>
                </a:cubicBezTo>
                <a:close/>
                <a:moveTo>
                  <a:pt x="1609475" y="413608"/>
                </a:moveTo>
                <a:cubicBezTo>
                  <a:pt x="1603244" y="416301"/>
                  <a:pt x="1589099" y="420679"/>
                  <a:pt x="1597856" y="420679"/>
                </a:cubicBezTo>
                <a:cubicBezTo>
                  <a:pt x="1606612" y="420679"/>
                  <a:pt x="1603750" y="421689"/>
                  <a:pt x="1617895" y="415965"/>
                </a:cubicBezTo>
                <a:cubicBezTo>
                  <a:pt x="1632041" y="410241"/>
                  <a:pt x="1653597" y="400307"/>
                  <a:pt x="1655954" y="398455"/>
                </a:cubicBezTo>
                <a:cubicBezTo>
                  <a:pt x="1658312" y="396772"/>
                  <a:pt x="1644671" y="398455"/>
                  <a:pt x="1635241" y="400307"/>
                </a:cubicBezTo>
                <a:cubicBezTo>
                  <a:pt x="1625810" y="402159"/>
                  <a:pt x="1620253" y="401318"/>
                  <a:pt x="1600382" y="405526"/>
                </a:cubicBezTo>
                <a:cubicBezTo>
                  <a:pt x="1571417" y="411587"/>
                  <a:pt x="1615538" y="410914"/>
                  <a:pt x="1609475" y="413608"/>
                </a:cubicBezTo>
                <a:close/>
                <a:moveTo>
                  <a:pt x="2337812" y="152989"/>
                </a:moveTo>
                <a:cubicBezTo>
                  <a:pt x="2315584" y="155682"/>
                  <a:pt x="2235424" y="168141"/>
                  <a:pt x="2207806" y="175885"/>
                </a:cubicBezTo>
                <a:cubicBezTo>
                  <a:pt x="2180357" y="183630"/>
                  <a:pt x="2184567" y="177064"/>
                  <a:pt x="2146845" y="186997"/>
                </a:cubicBezTo>
                <a:cubicBezTo>
                  <a:pt x="2109123" y="196930"/>
                  <a:pt x="2052877" y="209389"/>
                  <a:pt x="2034689" y="214440"/>
                </a:cubicBezTo>
                <a:cubicBezTo>
                  <a:pt x="2016502" y="219490"/>
                  <a:pt x="2041931" y="215618"/>
                  <a:pt x="2050688" y="215281"/>
                </a:cubicBezTo>
                <a:cubicBezTo>
                  <a:pt x="2059276" y="214945"/>
                  <a:pt x="2005893" y="224036"/>
                  <a:pt x="1962108" y="238346"/>
                </a:cubicBezTo>
                <a:cubicBezTo>
                  <a:pt x="1918156" y="252657"/>
                  <a:pt x="1889864" y="261748"/>
                  <a:pt x="1932133" y="255856"/>
                </a:cubicBezTo>
                <a:cubicBezTo>
                  <a:pt x="1974570" y="249963"/>
                  <a:pt x="1979622" y="250300"/>
                  <a:pt x="1979622" y="250300"/>
                </a:cubicBezTo>
                <a:cubicBezTo>
                  <a:pt x="1979622" y="250300"/>
                  <a:pt x="1923376" y="261411"/>
                  <a:pt x="1900642" y="264442"/>
                </a:cubicBezTo>
                <a:cubicBezTo>
                  <a:pt x="1877908" y="267472"/>
                  <a:pt x="1891043" y="264274"/>
                  <a:pt x="1843048" y="280604"/>
                </a:cubicBezTo>
                <a:cubicBezTo>
                  <a:pt x="1794886" y="297104"/>
                  <a:pt x="1749417" y="311751"/>
                  <a:pt x="1749249" y="315791"/>
                </a:cubicBezTo>
                <a:cubicBezTo>
                  <a:pt x="1748912" y="319832"/>
                  <a:pt x="1780571" y="316633"/>
                  <a:pt x="1802632" y="312087"/>
                </a:cubicBezTo>
                <a:cubicBezTo>
                  <a:pt x="1824861" y="307542"/>
                  <a:pt x="1874540" y="290874"/>
                  <a:pt x="1878413" y="289527"/>
                </a:cubicBezTo>
                <a:cubicBezTo>
                  <a:pt x="1882286" y="288181"/>
                  <a:pt x="1856689" y="300639"/>
                  <a:pt x="1856689" y="300639"/>
                </a:cubicBezTo>
                <a:cubicBezTo>
                  <a:pt x="1856689" y="300639"/>
                  <a:pt x="1881276" y="292726"/>
                  <a:pt x="1909230" y="283467"/>
                </a:cubicBezTo>
                <a:cubicBezTo>
                  <a:pt x="1937185" y="274207"/>
                  <a:pt x="1959246" y="266462"/>
                  <a:pt x="1986021" y="257202"/>
                </a:cubicBezTo>
                <a:cubicBezTo>
                  <a:pt x="2012629" y="247943"/>
                  <a:pt x="2017681" y="246091"/>
                  <a:pt x="2017681" y="246091"/>
                </a:cubicBezTo>
                <a:cubicBezTo>
                  <a:pt x="2017681" y="246091"/>
                  <a:pt x="1968339" y="267978"/>
                  <a:pt x="1936006" y="279594"/>
                </a:cubicBezTo>
                <a:cubicBezTo>
                  <a:pt x="1903505" y="291211"/>
                  <a:pt x="1862583" y="304175"/>
                  <a:pt x="1843890" y="309394"/>
                </a:cubicBezTo>
                <a:cubicBezTo>
                  <a:pt x="1825198" y="314613"/>
                  <a:pt x="1826040" y="317812"/>
                  <a:pt x="1843048" y="316128"/>
                </a:cubicBezTo>
                <a:cubicBezTo>
                  <a:pt x="1860057" y="314444"/>
                  <a:pt x="1870835" y="317812"/>
                  <a:pt x="1879423" y="317643"/>
                </a:cubicBezTo>
                <a:cubicBezTo>
                  <a:pt x="1888012" y="317475"/>
                  <a:pt x="1887675" y="320842"/>
                  <a:pt x="1887675" y="320842"/>
                </a:cubicBezTo>
                <a:cubicBezTo>
                  <a:pt x="1887675" y="320842"/>
                  <a:pt x="1862246" y="320674"/>
                  <a:pt x="1826040" y="337173"/>
                </a:cubicBezTo>
                <a:cubicBezTo>
                  <a:pt x="1789665" y="353840"/>
                  <a:pt x="1792191" y="356871"/>
                  <a:pt x="1799938" y="355524"/>
                </a:cubicBezTo>
                <a:cubicBezTo>
                  <a:pt x="1807684" y="354177"/>
                  <a:pt x="1835976" y="347443"/>
                  <a:pt x="1839512" y="349463"/>
                </a:cubicBezTo>
                <a:cubicBezTo>
                  <a:pt x="1843048" y="351483"/>
                  <a:pt x="1884138" y="334984"/>
                  <a:pt x="1884138" y="334984"/>
                </a:cubicBezTo>
                <a:cubicBezTo>
                  <a:pt x="1884138" y="334984"/>
                  <a:pt x="1861236" y="348116"/>
                  <a:pt x="1843048" y="352999"/>
                </a:cubicBezTo>
                <a:cubicBezTo>
                  <a:pt x="1825029" y="357881"/>
                  <a:pt x="1828397" y="352325"/>
                  <a:pt x="1801453" y="360406"/>
                </a:cubicBezTo>
                <a:cubicBezTo>
                  <a:pt x="1774509" y="368656"/>
                  <a:pt x="1775014" y="370339"/>
                  <a:pt x="1784613" y="370508"/>
                </a:cubicBezTo>
                <a:cubicBezTo>
                  <a:pt x="1794380" y="370676"/>
                  <a:pt x="1802969" y="368993"/>
                  <a:pt x="1781582" y="377747"/>
                </a:cubicBezTo>
                <a:cubicBezTo>
                  <a:pt x="1760363" y="386334"/>
                  <a:pt x="1750764" y="390038"/>
                  <a:pt x="1747901" y="394078"/>
                </a:cubicBezTo>
                <a:cubicBezTo>
                  <a:pt x="1745039" y="398287"/>
                  <a:pt x="1771646" y="390879"/>
                  <a:pt x="1788318" y="386334"/>
                </a:cubicBezTo>
                <a:cubicBezTo>
                  <a:pt x="1804990" y="381788"/>
                  <a:pt x="1821156" y="376905"/>
                  <a:pt x="1851805" y="368488"/>
                </a:cubicBezTo>
                <a:cubicBezTo>
                  <a:pt x="1882286" y="360070"/>
                  <a:pt x="1880097" y="357713"/>
                  <a:pt x="1891548" y="354851"/>
                </a:cubicBezTo>
                <a:cubicBezTo>
                  <a:pt x="1902999" y="351820"/>
                  <a:pt x="1913777" y="350137"/>
                  <a:pt x="1907378" y="355187"/>
                </a:cubicBezTo>
                <a:cubicBezTo>
                  <a:pt x="1900979" y="360238"/>
                  <a:pt x="1911251" y="355356"/>
                  <a:pt x="1946784" y="342729"/>
                </a:cubicBezTo>
                <a:cubicBezTo>
                  <a:pt x="1982148" y="330102"/>
                  <a:pt x="1969855" y="327745"/>
                  <a:pt x="1968676" y="326061"/>
                </a:cubicBezTo>
                <a:cubicBezTo>
                  <a:pt x="1967497" y="324546"/>
                  <a:pt x="1955541" y="326903"/>
                  <a:pt x="1948636" y="327576"/>
                </a:cubicBezTo>
                <a:cubicBezTo>
                  <a:pt x="1941563" y="328250"/>
                  <a:pt x="1976759" y="310235"/>
                  <a:pt x="1973896" y="307710"/>
                </a:cubicBezTo>
                <a:cubicBezTo>
                  <a:pt x="1971034" y="305353"/>
                  <a:pt x="2011282" y="297777"/>
                  <a:pt x="2033847" y="284982"/>
                </a:cubicBezTo>
                <a:cubicBezTo>
                  <a:pt x="2056413" y="272355"/>
                  <a:pt x="2052372" y="267978"/>
                  <a:pt x="2039573" y="269829"/>
                </a:cubicBezTo>
                <a:cubicBezTo>
                  <a:pt x="2026775" y="271681"/>
                  <a:pt x="2064665" y="263432"/>
                  <a:pt x="2077632" y="258213"/>
                </a:cubicBezTo>
                <a:cubicBezTo>
                  <a:pt x="2090767" y="253162"/>
                  <a:pt x="2118217" y="244239"/>
                  <a:pt x="2130678" y="237505"/>
                </a:cubicBezTo>
                <a:cubicBezTo>
                  <a:pt x="2142972" y="230770"/>
                  <a:pt x="2147519" y="228413"/>
                  <a:pt x="2121585" y="235148"/>
                </a:cubicBezTo>
                <a:cubicBezTo>
                  <a:pt x="2095651" y="241882"/>
                  <a:pt x="2159812" y="223194"/>
                  <a:pt x="2192482" y="210399"/>
                </a:cubicBezTo>
                <a:cubicBezTo>
                  <a:pt x="2224983" y="197604"/>
                  <a:pt x="2262537" y="183125"/>
                  <a:pt x="2270620" y="179926"/>
                </a:cubicBezTo>
                <a:cubicBezTo>
                  <a:pt x="2278872" y="176559"/>
                  <a:pt x="2285103" y="176054"/>
                  <a:pt x="2249738" y="184135"/>
                </a:cubicBezTo>
                <a:cubicBezTo>
                  <a:pt x="2214374" y="192216"/>
                  <a:pt x="2173453" y="199961"/>
                  <a:pt x="2196860" y="194068"/>
                </a:cubicBezTo>
                <a:cubicBezTo>
                  <a:pt x="2220268" y="188176"/>
                  <a:pt x="2289818" y="171003"/>
                  <a:pt x="2309521" y="163259"/>
                </a:cubicBezTo>
                <a:cubicBezTo>
                  <a:pt x="2329224" y="155851"/>
                  <a:pt x="2337812" y="152989"/>
                  <a:pt x="2337812" y="152989"/>
                </a:cubicBezTo>
                <a:close/>
                <a:moveTo>
                  <a:pt x="1842375" y="413608"/>
                </a:moveTo>
                <a:cubicBezTo>
                  <a:pt x="1804484" y="422699"/>
                  <a:pt x="1750091" y="434989"/>
                  <a:pt x="1732577" y="450142"/>
                </a:cubicBezTo>
                <a:cubicBezTo>
                  <a:pt x="1715063" y="465462"/>
                  <a:pt x="1683909" y="497955"/>
                  <a:pt x="1679867" y="503511"/>
                </a:cubicBezTo>
                <a:cubicBezTo>
                  <a:pt x="1675826" y="509067"/>
                  <a:pt x="1720452" y="502669"/>
                  <a:pt x="1753795" y="493746"/>
                </a:cubicBezTo>
                <a:cubicBezTo>
                  <a:pt x="1787139" y="484823"/>
                  <a:pt x="1841533" y="470513"/>
                  <a:pt x="1831934" y="470681"/>
                </a:cubicBezTo>
                <a:cubicBezTo>
                  <a:pt x="1822335" y="470681"/>
                  <a:pt x="1832439" y="466472"/>
                  <a:pt x="1863425" y="458728"/>
                </a:cubicBezTo>
                <a:cubicBezTo>
                  <a:pt x="1894411" y="450815"/>
                  <a:pt x="1898958" y="447279"/>
                  <a:pt x="1899968" y="444922"/>
                </a:cubicBezTo>
                <a:cubicBezTo>
                  <a:pt x="1900979" y="442565"/>
                  <a:pt x="1904178" y="446269"/>
                  <a:pt x="1924218" y="444754"/>
                </a:cubicBezTo>
                <a:cubicBezTo>
                  <a:pt x="1944258" y="443239"/>
                  <a:pt x="1958067" y="450310"/>
                  <a:pt x="1974738" y="452162"/>
                </a:cubicBezTo>
                <a:cubicBezTo>
                  <a:pt x="1991410" y="454014"/>
                  <a:pt x="2031995" y="452162"/>
                  <a:pt x="2021049" y="459738"/>
                </a:cubicBezTo>
                <a:cubicBezTo>
                  <a:pt x="2010103" y="467314"/>
                  <a:pt x="2020544" y="481288"/>
                  <a:pt x="1949983" y="503511"/>
                </a:cubicBezTo>
                <a:cubicBezTo>
                  <a:pt x="1879423" y="525735"/>
                  <a:pt x="1876729" y="524051"/>
                  <a:pt x="1875045" y="529607"/>
                </a:cubicBezTo>
                <a:cubicBezTo>
                  <a:pt x="1873361" y="535331"/>
                  <a:pt x="1875381" y="536846"/>
                  <a:pt x="1902663" y="529607"/>
                </a:cubicBezTo>
                <a:cubicBezTo>
                  <a:pt x="1929944" y="522367"/>
                  <a:pt x="1971202" y="504353"/>
                  <a:pt x="1981306" y="507047"/>
                </a:cubicBezTo>
                <a:cubicBezTo>
                  <a:pt x="1991579" y="509909"/>
                  <a:pt x="2008419" y="507552"/>
                  <a:pt x="2019196" y="506205"/>
                </a:cubicBezTo>
                <a:cubicBezTo>
                  <a:pt x="2029974" y="504690"/>
                  <a:pt x="2003872" y="513444"/>
                  <a:pt x="1997136" y="515970"/>
                </a:cubicBezTo>
                <a:cubicBezTo>
                  <a:pt x="1990400" y="518495"/>
                  <a:pt x="2010103" y="514118"/>
                  <a:pt x="2046983" y="511256"/>
                </a:cubicBezTo>
                <a:cubicBezTo>
                  <a:pt x="2083863" y="508394"/>
                  <a:pt x="2131352" y="497787"/>
                  <a:pt x="2109797" y="498460"/>
                </a:cubicBezTo>
                <a:cubicBezTo>
                  <a:pt x="2088241" y="499134"/>
                  <a:pt x="2080663" y="492736"/>
                  <a:pt x="2071233" y="492399"/>
                </a:cubicBezTo>
                <a:cubicBezTo>
                  <a:pt x="2061970" y="491894"/>
                  <a:pt x="2070727" y="492063"/>
                  <a:pt x="2088578" y="489201"/>
                </a:cubicBezTo>
                <a:cubicBezTo>
                  <a:pt x="2106429" y="486339"/>
                  <a:pt x="2121248" y="487854"/>
                  <a:pt x="2128489" y="488359"/>
                </a:cubicBezTo>
                <a:cubicBezTo>
                  <a:pt x="2135562" y="488864"/>
                  <a:pt x="2140951" y="484655"/>
                  <a:pt x="2150213" y="473880"/>
                </a:cubicBezTo>
                <a:cubicBezTo>
                  <a:pt x="2159475" y="463105"/>
                  <a:pt x="2151392" y="464957"/>
                  <a:pt x="2122932" y="464789"/>
                </a:cubicBezTo>
                <a:cubicBezTo>
                  <a:pt x="2094640" y="464620"/>
                  <a:pt x="2087399" y="461085"/>
                  <a:pt x="2086389" y="456539"/>
                </a:cubicBezTo>
                <a:cubicBezTo>
                  <a:pt x="2085378" y="451993"/>
                  <a:pt x="2104913" y="446269"/>
                  <a:pt x="2114343" y="440713"/>
                </a:cubicBezTo>
                <a:cubicBezTo>
                  <a:pt x="2123774" y="435158"/>
                  <a:pt x="2142130" y="440208"/>
                  <a:pt x="2154928" y="442734"/>
                </a:cubicBezTo>
                <a:cubicBezTo>
                  <a:pt x="2167727" y="445259"/>
                  <a:pt x="2176484" y="453004"/>
                  <a:pt x="2191471" y="442565"/>
                </a:cubicBezTo>
                <a:cubicBezTo>
                  <a:pt x="2206291" y="432127"/>
                  <a:pt x="2223973" y="412598"/>
                  <a:pt x="2225489" y="408725"/>
                </a:cubicBezTo>
                <a:cubicBezTo>
                  <a:pt x="2227004" y="404853"/>
                  <a:pt x="2213532" y="411587"/>
                  <a:pt x="2165875" y="414449"/>
                </a:cubicBezTo>
                <a:cubicBezTo>
                  <a:pt x="2118553" y="417312"/>
                  <a:pt x="2093799" y="420342"/>
                  <a:pt x="2089083" y="421352"/>
                </a:cubicBezTo>
                <a:cubicBezTo>
                  <a:pt x="2084368" y="422531"/>
                  <a:pt x="2103903" y="414786"/>
                  <a:pt x="2127647" y="405695"/>
                </a:cubicBezTo>
                <a:cubicBezTo>
                  <a:pt x="2151223" y="396604"/>
                  <a:pt x="2160654" y="394920"/>
                  <a:pt x="2119564" y="390543"/>
                </a:cubicBezTo>
                <a:cubicBezTo>
                  <a:pt x="2078979" y="386165"/>
                  <a:pt x="2067023" y="386165"/>
                  <a:pt x="2037047" y="392563"/>
                </a:cubicBezTo>
                <a:cubicBezTo>
                  <a:pt x="2007072" y="398961"/>
                  <a:pt x="2003367" y="390038"/>
                  <a:pt x="1983327" y="391721"/>
                </a:cubicBezTo>
                <a:cubicBezTo>
                  <a:pt x="1963287" y="393405"/>
                  <a:pt x="1909062" y="414786"/>
                  <a:pt x="1893737" y="420005"/>
                </a:cubicBezTo>
                <a:cubicBezTo>
                  <a:pt x="1878413" y="425224"/>
                  <a:pt x="1882118" y="426066"/>
                  <a:pt x="1867972" y="421352"/>
                </a:cubicBezTo>
                <a:cubicBezTo>
                  <a:pt x="1853826" y="416638"/>
                  <a:pt x="1842375" y="413608"/>
                  <a:pt x="1842375" y="413608"/>
                </a:cubicBezTo>
                <a:close/>
                <a:moveTo>
                  <a:pt x="1877065" y="404516"/>
                </a:moveTo>
                <a:cubicBezTo>
                  <a:pt x="1857531" y="410409"/>
                  <a:pt x="1882454" y="414618"/>
                  <a:pt x="1907041" y="408725"/>
                </a:cubicBezTo>
                <a:cubicBezTo>
                  <a:pt x="1931628" y="402833"/>
                  <a:pt x="1954530" y="393068"/>
                  <a:pt x="1960087" y="391216"/>
                </a:cubicBezTo>
                <a:cubicBezTo>
                  <a:pt x="1965813" y="389196"/>
                  <a:pt x="1907715" y="395257"/>
                  <a:pt x="1877065" y="404516"/>
                </a:cubicBezTo>
                <a:close/>
                <a:moveTo>
                  <a:pt x="1727356" y="561763"/>
                </a:moveTo>
                <a:cubicBezTo>
                  <a:pt x="1722641" y="565804"/>
                  <a:pt x="1710516" y="576916"/>
                  <a:pt x="1706643" y="582976"/>
                </a:cubicBezTo>
                <a:cubicBezTo>
                  <a:pt x="1702770" y="589206"/>
                  <a:pt x="1699907" y="590721"/>
                  <a:pt x="1695360" y="595267"/>
                </a:cubicBezTo>
                <a:cubicBezTo>
                  <a:pt x="1690645" y="599812"/>
                  <a:pt x="1705296" y="591731"/>
                  <a:pt x="1711190" y="594762"/>
                </a:cubicBezTo>
                <a:cubicBezTo>
                  <a:pt x="1717084" y="597792"/>
                  <a:pt x="1712706" y="600317"/>
                  <a:pt x="1730725" y="589711"/>
                </a:cubicBezTo>
                <a:cubicBezTo>
                  <a:pt x="1748575" y="579104"/>
                  <a:pt x="1766426" y="572202"/>
                  <a:pt x="1786129" y="568834"/>
                </a:cubicBezTo>
                <a:cubicBezTo>
                  <a:pt x="1806000" y="565467"/>
                  <a:pt x="1821830" y="562100"/>
                  <a:pt x="1816778" y="559238"/>
                </a:cubicBezTo>
                <a:cubicBezTo>
                  <a:pt x="1811726" y="556376"/>
                  <a:pt x="1801958" y="559406"/>
                  <a:pt x="1790507" y="556881"/>
                </a:cubicBezTo>
                <a:cubicBezTo>
                  <a:pt x="1779056" y="554355"/>
                  <a:pt x="1769120" y="555702"/>
                  <a:pt x="1752448" y="558228"/>
                </a:cubicBezTo>
                <a:cubicBezTo>
                  <a:pt x="1735608" y="560753"/>
                  <a:pt x="1737461" y="553177"/>
                  <a:pt x="1727356" y="561763"/>
                </a:cubicBezTo>
                <a:close/>
                <a:moveTo>
                  <a:pt x="1645682" y="1109097"/>
                </a:moveTo>
                <a:cubicBezTo>
                  <a:pt x="1641303" y="1104215"/>
                  <a:pt x="1634904" y="1096133"/>
                  <a:pt x="1592972" y="1106403"/>
                </a:cubicBezTo>
                <a:cubicBezTo>
                  <a:pt x="1551040" y="1116673"/>
                  <a:pt x="1533526" y="1129468"/>
                  <a:pt x="1516686" y="1137550"/>
                </a:cubicBezTo>
                <a:cubicBezTo>
                  <a:pt x="1499677" y="1145631"/>
                  <a:pt x="1530158" y="1136539"/>
                  <a:pt x="1552219" y="1125596"/>
                </a:cubicBezTo>
                <a:cubicBezTo>
                  <a:pt x="1574279" y="1114821"/>
                  <a:pt x="1588930" y="1112801"/>
                  <a:pt x="1590951" y="1113643"/>
                </a:cubicBezTo>
                <a:cubicBezTo>
                  <a:pt x="1592972" y="1114484"/>
                  <a:pt x="1583036" y="1118862"/>
                  <a:pt x="1580173" y="1118020"/>
                </a:cubicBezTo>
                <a:cubicBezTo>
                  <a:pt x="1577311" y="1117178"/>
                  <a:pt x="1574279" y="1124081"/>
                  <a:pt x="1596172" y="1120714"/>
                </a:cubicBezTo>
                <a:cubicBezTo>
                  <a:pt x="1618064" y="1117178"/>
                  <a:pt x="1623116" y="1117347"/>
                  <a:pt x="1623789" y="1121556"/>
                </a:cubicBezTo>
                <a:cubicBezTo>
                  <a:pt x="1624463" y="1125764"/>
                  <a:pt x="1623284" y="1128458"/>
                  <a:pt x="1627157" y="1130815"/>
                </a:cubicBezTo>
                <a:cubicBezTo>
                  <a:pt x="1631031" y="1133172"/>
                  <a:pt x="1632378" y="1134351"/>
                  <a:pt x="1621937" y="1139401"/>
                </a:cubicBezTo>
                <a:cubicBezTo>
                  <a:pt x="1611328" y="1144452"/>
                  <a:pt x="1615033" y="1143105"/>
                  <a:pt x="1621432" y="1142937"/>
                </a:cubicBezTo>
                <a:cubicBezTo>
                  <a:pt x="1628000" y="1142769"/>
                  <a:pt x="1641303" y="1141759"/>
                  <a:pt x="1661680" y="1136034"/>
                </a:cubicBezTo>
                <a:cubicBezTo>
                  <a:pt x="1682056" y="1130310"/>
                  <a:pt x="1688119" y="1130142"/>
                  <a:pt x="1677004" y="1125428"/>
                </a:cubicBezTo>
                <a:cubicBezTo>
                  <a:pt x="1665721" y="1120545"/>
                  <a:pt x="1647029" y="1110612"/>
                  <a:pt x="1645682" y="1109097"/>
                </a:cubicBezTo>
                <a:close/>
                <a:moveTo>
                  <a:pt x="1695529" y="1133509"/>
                </a:moveTo>
                <a:cubicBezTo>
                  <a:pt x="1704959" y="1135698"/>
                  <a:pt x="1699570" y="1143105"/>
                  <a:pt x="1697718" y="1146641"/>
                </a:cubicBezTo>
                <a:cubicBezTo>
                  <a:pt x="1695865" y="1150176"/>
                  <a:pt x="1684246" y="1151523"/>
                  <a:pt x="1662522" y="1155901"/>
                </a:cubicBezTo>
                <a:cubicBezTo>
                  <a:pt x="1640798" y="1160110"/>
                  <a:pt x="1643829" y="1160446"/>
                  <a:pt x="1661848" y="1159436"/>
                </a:cubicBezTo>
                <a:cubicBezTo>
                  <a:pt x="1679699" y="1158426"/>
                  <a:pt x="1693002" y="1153039"/>
                  <a:pt x="1689803" y="1160446"/>
                </a:cubicBezTo>
                <a:cubicBezTo>
                  <a:pt x="1686603" y="1167854"/>
                  <a:pt x="1707822" y="1155396"/>
                  <a:pt x="1717589" y="1148661"/>
                </a:cubicBezTo>
                <a:cubicBezTo>
                  <a:pt x="1727356" y="1141927"/>
                  <a:pt x="1725504" y="1145631"/>
                  <a:pt x="1760026" y="1137550"/>
                </a:cubicBezTo>
                <a:cubicBezTo>
                  <a:pt x="1794549" y="1129300"/>
                  <a:pt x="1800780" y="1130310"/>
                  <a:pt x="1797580" y="1124418"/>
                </a:cubicBezTo>
                <a:cubicBezTo>
                  <a:pt x="1794380" y="1118525"/>
                  <a:pt x="1815936" y="1112633"/>
                  <a:pt x="1786971" y="1114821"/>
                </a:cubicBezTo>
                <a:cubicBezTo>
                  <a:pt x="1758005" y="1117010"/>
                  <a:pt x="1684751" y="1130984"/>
                  <a:pt x="1695529" y="1133509"/>
                </a:cubicBezTo>
                <a:close/>
                <a:moveTo>
                  <a:pt x="1594319" y="1170043"/>
                </a:moveTo>
                <a:cubicBezTo>
                  <a:pt x="1583710" y="1167181"/>
                  <a:pt x="1567712" y="1171558"/>
                  <a:pt x="1565354" y="1177787"/>
                </a:cubicBezTo>
                <a:cubicBezTo>
                  <a:pt x="1562996" y="1184017"/>
                  <a:pt x="1567712" y="1182165"/>
                  <a:pt x="1579331" y="1179808"/>
                </a:cubicBezTo>
                <a:cubicBezTo>
                  <a:pt x="1590951" y="1177282"/>
                  <a:pt x="1601055" y="1171895"/>
                  <a:pt x="1594319" y="1170043"/>
                </a:cubicBezTo>
                <a:close/>
                <a:moveTo>
                  <a:pt x="1839849" y="1121556"/>
                </a:moveTo>
                <a:cubicBezTo>
                  <a:pt x="1826040" y="1123407"/>
                  <a:pt x="1821493" y="1129637"/>
                  <a:pt x="1829745" y="1131152"/>
                </a:cubicBezTo>
                <a:cubicBezTo>
                  <a:pt x="1837996" y="1132667"/>
                  <a:pt x="1853321" y="1126775"/>
                  <a:pt x="1868140" y="1122229"/>
                </a:cubicBezTo>
                <a:cubicBezTo>
                  <a:pt x="1882791" y="1117683"/>
                  <a:pt x="1863762" y="1118357"/>
                  <a:pt x="1839849" y="1121556"/>
                </a:cubicBezTo>
                <a:close/>
                <a:moveTo>
                  <a:pt x="1943416" y="467651"/>
                </a:moveTo>
                <a:cubicBezTo>
                  <a:pt x="1925734" y="474553"/>
                  <a:pt x="1915124" y="478931"/>
                  <a:pt x="1926576" y="481961"/>
                </a:cubicBezTo>
                <a:cubicBezTo>
                  <a:pt x="1938195" y="485160"/>
                  <a:pt x="1944931" y="487180"/>
                  <a:pt x="1952678" y="480783"/>
                </a:cubicBezTo>
                <a:cubicBezTo>
                  <a:pt x="1960593" y="474385"/>
                  <a:pt x="1973391" y="456034"/>
                  <a:pt x="1943416" y="467651"/>
                </a:cubicBezTo>
                <a:close/>
                <a:moveTo>
                  <a:pt x="1775351" y="581125"/>
                </a:moveTo>
                <a:cubicBezTo>
                  <a:pt x="1749249" y="589879"/>
                  <a:pt x="1740829" y="592573"/>
                  <a:pt x="1742344" y="596950"/>
                </a:cubicBezTo>
                <a:cubicBezTo>
                  <a:pt x="1743860" y="601327"/>
                  <a:pt x="1751101" y="598465"/>
                  <a:pt x="1769962" y="590216"/>
                </a:cubicBezTo>
                <a:cubicBezTo>
                  <a:pt x="1788655" y="581966"/>
                  <a:pt x="1803811" y="571528"/>
                  <a:pt x="1775351" y="581125"/>
                </a:cubicBezTo>
                <a:close/>
                <a:moveTo>
                  <a:pt x="1824693" y="574559"/>
                </a:moveTo>
                <a:cubicBezTo>
                  <a:pt x="1820146" y="576242"/>
                  <a:pt x="1817115" y="580451"/>
                  <a:pt x="1821325" y="582303"/>
                </a:cubicBezTo>
                <a:cubicBezTo>
                  <a:pt x="1825366" y="584155"/>
                  <a:pt x="1838333" y="576579"/>
                  <a:pt x="1845069" y="571023"/>
                </a:cubicBezTo>
                <a:cubicBezTo>
                  <a:pt x="1851637" y="565636"/>
                  <a:pt x="1841701" y="568329"/>
                  <a:pt x="1824693" y="574559"/>
                </a:cubicBezTo>
                <a:close/>
                <a:moveTo>
                  <a:pt x="1673468" y="403001"/>
                </a:moveTo>
                <a:cubicBezTo>
                  <a:pt x="1650734" y="409735"/>
                  <a:pt x="1615369" y="422699"/>
                  <a:pt x="1634062" y="417312"/>
                </a:cubicBezTo>
                <a:cubicBezTo>
                  <a:pt x="1652754" y="411924"/>
                  <a:pt x="1667574" y="408725"/>
                  <a:pt x="1698560" y="399297"/>
                </a:cubicBezTo>
                <a:cubicBezTo>
                  <a:pt x="1729377" y="389869"/>
                  <a:pt x="1732745" y="388354"/>
                  <a:pt x="1736282" y="382966"/>
                </a:cubicBezTo>
                <a:cubicBezTo>
                  <a:pt x="1739650" y="377579"/>
                  <a:pt x="1715231" y="390543"/>
                  <a:pt x="1673468" y="403001"/>
                </a:cubicBezTo>
                <a:close/>
                <a:moveTo>
                  <a:pt x="1556766" y="400476"/>
                </a:moveTo>
                <a:cubicBezTo>
                  <a:pt x="1532684" y="409904"/>
                  <a:pt x="1537399" y="409904"/>
                  <a:pt x="1561818" y="406032"/>
                </a:cubicBezTo>
                <a:cubicBezTo>
                  <a:pt x="1586404" y="402159"/>
                  <a:pt x="1588257" y="399971"/>
                  <a:pt x="1589436" y="392900"/>
                </a:cubicBezTo>
                <a:cubicBezTo>
                  <a:pt x="1590783" y="385997"/>
                  <a:pt x="1570911" y="394920"/>
                  <a:pt x="1556766" y="400476"/>
                </a:cubicBezTo>
                <a:close/>
                <a:moveTo>
                  <a:pt x="3141930" y="258044"/>
                </a:moveTo>
                <a:cubicBezTo>
                  <a:pt x="3110944" y="264105"/>
                  <a:pt x="3100840" y="263769"/>
                  <a:pt x="3094273" y="269324"/>
                </a:cubicBezTo>
                <a:cubicBezTo>
                  <a:pt x="3087705" y="274880"/>
                  <a:pt x="3076085" y="273702"/>
                  <a:pt x="3069012" y="275217"/>
                </a:cubicBezTo>
                <a:cubicBezTo>
                  <a:pt x="3061940" y="276564"/>
                  <a:pt x="3049815" y="291716"/>
                  <a:pt x="3045268" y="290201"/>
                </a:cubicBezTo>
                <a:cubicBezTo>
                  <a:pt x="3040721" y="288686"/>
                  <a:pt x="3039205" y="287844"/>
                  <a:pt x="3032974" y="283972"/>
                </a:cubicBezTo>
                <a:cubicBezTo>
                  <a:pt x="3026744" y="280099"/>
                  <a:pt x="3036006" y="279763"/>
                  <a:pt x="3023376" y="276396"/>
                </a:cubicBezTo>
                <a:cubicBezTo>
                  <a:pt x="3010914" y="273028"/>
                  <a:pt x="2984138" y="277069"/>
                  <a:pt x="2981949" y="279258"/>
                </a:cubicBezTo>
                <a:cubicBezTo>
                  <a:pt x="2979759" y="281615"/>
                  <a:pt x="2999631" y="280604"/>
                  <a:pt x="2992221" y="283803"/>
                </a:cubicBezTo>
                <a:cubicBezTo>
                  <a:pt x="2984812" y="287002"/>
                  <a:pt x="2967803" y="292053"/>
                  <a:pt x="2961235" y="294578"/>
                </a:cubicBezTo>
                <a:cubicBezTo>
                  <a:pt x="2954668" y="297104"/>
                  <a:pt x="2973023" y="293905"/>
                  <a:pt x="2984812" y="291548"/>
                </a:cubicBezTo>
                <a:cubicBezTo>
                  <a:pt x="2996431" y="289191"/>
                  <a:pt x="3003673" y="291884"/>
                  <a:pt x="3007883" y="293905"/>
                </a:cubicBezTo>
                <a:cubicBezTo>
                  <a:pt x="3012093" y="295925"/>
                  <a:pt x="3001652" y="299629"/>
                  <a:pt x="2996431" y="301649"/>
                </a:cubicBezTo>
                <a:cubicBezTo>
                  <a:pt x="2991211" y="303501"/>
                  <a:pt x="3013103" y="300471"/>
                  <a:pt x="3021692" y="299966"/>
                </a:cubicBezTo>
                <a:cubicBezTo>
                  <a:pt x="3030280" y="299461"/>
                  <a:pt x="3034490" y="301144"/>
                  <a:pt x="3027922" y="305185"/>
                </a:cubicBezTo>
                <a:cubicBezTo>
                  <a:pt x="3021355" y="309057"/>
                  <a:pt x="3053688" y="302491"/>
                  <a:pt x="3071539" y="299966"/>
                </a:cubicBezTo>
                <a:cubicBezTo>
                  <a:pt x="3089221" y="297609"/>
                  <a:pt x="3093262" y="301144"/>
                  <a:pt x="3120375" y="295420"/>
                </a:cubicBezTo>
                <a:cubicBezTo>
                  <a:pt x="3147488" y="289696"/>
                  <a:pt x="3160118" y="288517"/>
                  <a:pt x="3185210" y="280268"/>
                </a:cubicBezTo>
                <a:cubicBezTo>
                  <a:pt x="3210133" y="272018"/>
                  <a:pt x="3208112" y="273533"/>
                  <a:pt x="3224784" y="268314"/>
                </a:cubicBezTo>
                <a:cubicBezTo>
                  <a:pt x="3241287" y="263095"/>
                  <a:pt x="3237583" y="262253"/>
                  <a:pt x="3238761" y="258213"/>
                </a:cubicBezTo>
                <a:cubicBezTo>
                  <a:pt x="3239940" y="254172"/>
                  <a:pt x="3249202" y="258213"/>
                  <a:pt x="3246171" y="252657"/>
                </a:cubicBezTo>
                <a:cubicBezTo>
                  <a:pt x="3243140" y="247101"/>
                  <a:pt x="3223268" y="250637"/>
                  <a:pt x="3209460" y="251478"/>
                </a:cubicBezTo>
                <a:cubicBezTo>
                  <a:pt x="3195650" y="252488"/>
                  <a:pt x="3196661" y="248953"/>
                  <a:pt x="3189925" y="248616"/>
                </a:cubicBezTo>
                <a:cubicBezTo>
                  <a:pt x="3183020" y="248111"/>
                  <a:pt x="3173421" y="251983"/>
                  <a:pt x="3141930" y="258044"/>
                </a:cubicBezTo>
                <a:close/>
                <a:moveTo>
                  <a:pt x="5459642" y="979124"/>
                </a:moveTo>
                <a:cubicBezTo>
                  <a:pt x="5458969" y="981313"/>
                  <a:pt x="5457622" y="983670"/>
                  <a:pt x="5459474" y="989226"/>
                </a:cubicBezTo>
                <a:cubicBezTo>
                  <a:pt x="5461327" y="994782"/>
                  <a:pt x="5462000" y="1000506"/>
                  <a:pt x="5464694" y="1006230"/>
                </a:cubicBezTo>
                <a:cubicBezTo>
                  <a:pt x="5467557" y="1011954"/>
                  <a:pt x="5469578" y="1015995"/>
                  <a:pt x="5476483" y="1018520"/>
                </a:cubicBezTo>
                <a:cubicBezTo>
                  <a:pt x="5483555" y="1021045"/>
                  <a:pt x="5488439" y="1023066"/>
                  <a:pt x="5498543" y="1022729"/>
                </a:cubicBezTo>
                <a:cubicBezTo>
                  <a:pt x="5508647" y="1022392"/>
                  <a:pt x="5517404" y="1020035"/>
                  <a:pt x="5509658" y="1012627"/>
                </a:cubicBezTo>
                <a:cubicBezTo>
                  <a:pt x="5502079" y="1005220"/>
                  <a:pt x="5488944" y="994613"/>
                  <a:pt x="5481366" y="988889"/>
                </a:cubicBezTo>
                <a:cubicBezTo>
                  <a:pt x="5474125" y="982996"/>
                  <a:pt x="5460821" y="975084"/>
                  <a:pt x="5459642" y="979124"/>
                </a:cubicBezTo>
                <a:close/>
                <a:moveTo>
                  <a:pt x="5448528" y="970201"/>
                </a:moveTo>
                <a:cubicBezTo>
                  <a:pt x="5450549" y="972726"/>
                  <a:pt x="5451896" y="972558"/>
                  <a:pt x="5454759" y="974578"/>
                </a:cubicBezTo>
                <a:cubicBezTo>
                  <a:pt x="5457622" y="976599"/>
                  <a:pt x="5459811" y="975589"/>
                  <a:pt x="5455769" y="972895"/>
                </a:cubicBezTo>
                <a:cubicBezTo>
                  <a:pt x="5451728" y="970201"/>
                  <a:pt x="5452064" y="970033"/>
                  <a:pt x="5452064" y="970033"/>
                </a:cubicBezTo>
                <a:cubicBezTo>
                  <a:pt x="5452064" y="970033"/>
                  <a:pt x="5447686" y="968686"/>
                  <a:pt x="5448359" y="970538"/>
                </a:cubicBezTo>
                <a:moveTo>
                  <a:pt x="6617909" y="1622086"/>
                </a:moveTo>
                <a:cubicBezTo>
                  <a:pt x="6617909" y="1622422"/>
                  <a:pt x="6617404" y="1622422"/>
                  <a:pt x="6617067" y="1622422"/>
                </a:cubicBezTo>
                <a:cubicBezTo>
                  <a:pt x="6602921" y="1628315"/>
                  <a:pt x="6582713" y="1617877"/>
                  <a:pt x="6551222" y="1612658"/>
                </a:cubicBezTo>
                <a:cubicBezTo>
                  <a:pt x="6519057" y="1607270"/>
                  <a:pt x="6466684" y="1608785"/>
                  <a:pt x="6465842" y="1617035"/>
                </a:cubicBezTo>
                <a:cubicBezTo>
                  <a:pt x="6465000" y="1625284"/>
                  <a:pt x="6469884" y="1628147"/>
                  <a:pt x="6465000" y="1625284"/>
                </a:cubicBezTo>
                <a:cubicBezTo>
                  <a:pt x="6460117" y="1622422"/>
                  <a:pt x="6450686" y="1614004"/>
                  <a:pt x="6450686" y="1614004"/>
                </a:cubicBezTo>
                <a:cubicBezTo>
                  <a:pt x="6450686" y="1614004"/>
                  <a:pt x="6445466" y="1622759"/>
                  <a:pt x="6451528" y="1634207"/>
                </a:cubicBezTo>
                <a:cubicBezTo>
                  <a:pt x="6457591" y="1645656"/>
                  <a:pt x="6468032" y="1654915"/>
                  <a:pt x="6472073" y="1668552"/>
                </a:cubicBezTo>
                <a:cubicBezTo>
                  <a:pt x="6476283" y="1682189"/>
                  <a:pt x="6471063" y="1687914"/>
                  <a:pt x="6475273" y="1697847"/>
                </a:cubicBezTo>
                <a:cubicBezTo>
                  <a:pt x="6479314" y="1707780"/>
                  <a:pt x="6510974" y="1735391"/>
                  <a:pt x="6521752" y="1749365"/>
                </a:cubicBezTo>
                <a:cubicBezTo>
                  <a:pt x="6532361" y="1763507"/>
                  <a:pt x="6535897" y="1761992"/>
                  <a:pt x="6546843" y="1784720"/>
                </a:cubicBezTo>
                <a:cubicBezTo>
                  <a:pt x="6557958" y="1807785"/>
                  <a:pt x="6579008" y="1826136"/>
                  <a:pt x="6565873" y="1831692"/>
                </a:cubicBezTo>
                <a:cubicBezTo>
                  <a:pt x="6552738" y="1837248"/>
                  <a:pt x="6539265" y="1830345"/>
                  <a:pt x="6564189" y="1850212"/>
                </a:cubicBezTo>
                <a:cubicBezTo>
                  <a:pt x="6589112" y="1870246"/>
                  <a:pt x="6608984" y="1884725"/>
                  <a:pt x="6639801" y="1889102"/>
                </a:cubicBezTo>
                <a:cubicBezTo>
                  <a:pt x="6670619" y="1893480"/>
                  <a:pt x="6659336" y="1882873"/>
                  <a:pt x="6683923" y="1889102"/>
                </a:cubicBezTo>
                <a:cubicBezTo>
                  <a:pt x="6708509" y="1895163"/>
                  <a:pt x="6712551" y="1893311"/>
                  <a:pt x="6734275" y="1901056"/>
                </a:cubicBezTo>
                <a:cubicBezTo>
                  <a:pt x="6756167" y="1908800"/>
                  <a:pt x="6772165" y="1916376"/>
                  <a:pt x="6776544" y="1908463"/>
                </a:cubicBezTo>
                <a:cubicBezTo>
                  <a:pt x="6780754" y="1900719"/>
                  <a:pt x="6775027" y="1898699"/>
                  <a:pt x="6794394" y="1899709"/>
                </a:cubicBezTo>
                <a:cubicBezTo>
                  <a:pt x="6813760" y="1900887"/>
                  <a:pt x="6810897" y="1898025"/>
                  <a:pt x="6824875" y="1902066"/>
                </a:cubicBezTo>
                <a:cubicBezTo>
                  <a:pt x="6838852" y="1906106"/>
                  <a:pt x="6850977" y="1917218"/>
                  <a:pt x="6866807" y="1914188"/>
                </a:cubicBezTo>
                <a:cubicBezTo>
                  <a:pt x="6882636" y="1911157"/>
                  <a:pt x="6867817" y="1904086"/>
                  <a:pt x="6911433" y="1922437"/>
                </a:cubicBezTo>
                <a:cubicBezTo>
                  <a:pt x="6955217" y="1940788"/>
                  <a:pt x="6974921" y="1953079"/>
                  <a:pt x="6992266" y="1963854"/>
                </a:cubicBezTo>
                <a:cubicBezTo>
                  <a:pt x="7009779" y="1974797"/>
                  <a:pt x="7039587" y="1996683"/>
                  <a:pt x="7048680" y="2007122"/>
                </a:cubicBezTo>
                <a:cubicBezTo>
                  <a:pt x="7057943" y="2017560"/>
                  <a:pt x="7069730" y="2030523"/>
                  <a:pt x="7072593" y="2031870"/>
                </a:cubicBezTo>
                <a:cubicBezTo>
                  <a:pt x="7075456" y="2033217"/>
                  <a:pt x="7079329" y="2035406"/>
                  <a:pt x="7086908" y="2032375"/>
                </a:cubicBezTo>
                <a:cubicBezTo>
                  <a:pt x="7094317" y="2029345"/>
                  <a:pt x="7117894" y="2027493"/>
                  <a:pt x="7117894" y="2027493"/>
                </a:cubicBezTo>
                <a:cubicBezTo>
                  <a:pt x="7117894" y="2027493"/>
                  <a:pt x="7122104" y="2042982"/>
                  <a:pt x="7117894" y="2046012"/>
                </a:cubicBezTo>
                <a:cubicBezTo>
                  <a:pt x="7113515" y="2049043"/>
                  <a:pt x="7116546" y="2057797"/>
                  <a:pt x="7117557" y="2060828"/>
                </a:cubicBezTo>
                <a:cubicBezTo>
                  <a:pt x="7118567" y="2063858"/>
                  <a:pt x="7130860" y="2058808"/>
                  <a:pt x="7132881" y="2059313"/>
                </a:cubicBezTo>
                <a:cubicBezTo>
                  <a:pt x="7134902" y="2059818"/>
                  <a:pt x="7145174" y="2083893"/>
                  <a:pt x="7148038" y="2086924"/>
                </a:cubicBezTo>
                <a:cubicBezTo>
                  <a:pt x="7150900" y="2089954"/>
                  <a:pt x="7157131" y="2091974"/>
                  <a:pt x="7165888" y="2101739"/>
                </a:cubicBezTo>
                <a:cubicBezTo>
                  <a:pt x="7174813" y="2111504"/>
                  <a:pt x="7185254" y="2120932"/>
                  <a:pt x="7196200" y="2137094"/>
                </a:cubicBezTo>
                <a:cubicBezTo>
                  <a:pt x="7207315" y="2153425"/>
                  <a:pt x="7239311" y="2180026"/>
                  <a:pt x="7257499" y="2190632"/>
                </a:cubicBezTo>
                <a:cubicBezTo>
                  <a:pt x="7275686" y="2201239"/>
                  <a:pt x="7290337" y="2207637"/>
                  <a:pt x="7302799" y="2212519"/>
                </a:cubicBezTo>
                <a:cubicBezTo>
                  <a:pt x="7315260" y="2217402"/>
                  <a:pt x="7311724" y="2205280"/>
                  <a:pt x="7327048" y="2217065"/>
                </a:cubicBezTo>
                <a:cubicBezTo>
                  <a:pt x="7342373" y="2228850"/>
                  <a:pt x="7331595" y="2231880"/>
                  <a:pt x="7363255" y="2246191"/>
                </a:cubicBezTo>
                <a:cubicBezTo>
                  <a:pt x="7394914" y="2260501"/>
                  <a:pt x="7400471" y="2256292"/>
                  <a:pt x="7411081" y="2255787"/>
                </a:cubicBezTo>
                <a:cubicBezTo>
                  <a:pt x="7421522" y="2255282"/>
                  <a:pt x="7428763" y="2273128"/>
                  <a:pt x="7438867" y="2263027"/>
                </a:cubicBezTo>
                <a:cubicBezTo>
                  <a:pt x="7448803" y="2253094"/>
                  <a:pt x="7453181" y="2258818"/>
                  <a:pt x="7448297" y="2238110"/>
                </a:cubicBezTo>
                <a:cubicBezTo>
                  <a:pt x="7443414" y="2217402"/>
                  <a:pt x="7441056" y="2212688"/>
                  <a:pt x="7449308" y="2200061"/>
                </a:cubicBezTo>
                <a:cubicBezTo>
                  <a:pt x="7457391" y="2187434"/>
                  <a:pt x="7464801" y="2199387"/>
                  <a:pt x="7464464" y="2174638"/>
                </a:cubicBezTo>
                <a:cubicBezTo>
                  <a:pt x="7464127" y="2150226"/>
                  <a:pt x="7466990" y="2129013"/>
                  <a:pt x="7456549" y="2104265"/>
                </a:cubicBezTo>
                <a:cubicBezTo>
                  <a:pt x="7446108" y="2079684"/>
                  <a:pt x="7454192" y="2096352"/>
                  <a:pt x="7436846" y="2066047"/>
                </a:cubicBezTo>
                <a:cubicBezTo>
                  <a:pt x="7419669" y="2036079"/>
                  <a:pt x="7425732" y="2041467"/>
                  <a:pt x="7399124" y="2019412"/>
                </a:cubicBezTo>
                <a:cubicBezTo>
                  <a:pt x="7372517" y="1997357"/>
                  <a:pt x="7368138" y="1997694"/>
                  <a:pt x="7356518" y="1979848"/>
                </a:cubicBezTo>
                <a:cubicBezTo>
                  <a:pt x="7345067" y="1962170"/>
                  <a:pt x="7350288" y="1961160"/>
                  <a:pt x="7339847" y="1956109"/>
                </a:cubicBezTo>
                <a:cubicBezTo>
                  <a:pt x="7329406" y="1951058"/>
                  <a:pt x="7321491" y="1950048"/>
                  <a:pt x="7311219" y="1936916"/>
                </a:cubicBezTo>
                <a:cubicBezTo>
                  <a:pt x="7300946" y="1923952"/>
                  <a:pt x="7300104" y="1920417"/>
                  <a:pt x="7284442" y="1905433"/>
                </a:cubicBezTo>
                <a:cubicBezTo>
                  <a:pt x="7268781" y="1890449"/>
                  <a:pt x="7258340" y="1887082"/>
                  <a:pt x="7233754" y="1869909"/>
                </a:cubicBezTo>
                <a:cubicBezTo>
                  <a:pt x="7209335" y="1852905"/>
                  <a:pt x="7219608" y="1856272"/>
                  <a:pt x="7214724" y="1844319"/>
                </a:cubicBezTo>
                <a:cubicBezTo>
                  <a:pt x="7209841" y="1832365"/>
                  <a:pt x="7205968" y="1820243"/>
                  <a:pt x="7186433" y="1807112"/>
                </a:cubicBezTo>
                <a:cubicBezTo>
                  <a:pt x="7166898" y="1793980"/>
                  <a:pt x="7180708" y="1806943"/>
                  <a:pt x="7172793" y="1787750"/>
                </a:cubicBezTo>
                <a:cubicBezTo>
                  <a:pt x="7164878" y="1768726"/>
                  <a:pt x="7166056" y="1771420"/>
                  <a:pt x="7150732" y="1761992"/>
                </a:cubicBezTo>
                <a:cubicBezTo>
                  <a:pt x="7135407" y="1752564"/>
                  <a:pt x="7130860" y="1750880"/>
                  <a:pt x="7117220" y="1735559"/>
                </a:cubicBezTo>
                <a:cubicBezTo>
                  <a:pt x="7103579" y="1720407"/>
                  <a:pt x="7084213" y="1696837"/>
                  <a:pt x="7076972" y="1687745"/>
                </a:cubicBezTo>
                <a:cubicBezTo>
                  <a:pt x="7069562" y="1678486"/>
                  <a:pt x="7068047" y="1684547"/>
                  <a:pt x="7064847" y="1687745"/>
                </a:cubicBezTo>
                <a:cubicBezTo>
                  <a:pt x="7061647" y="1690776"/>
                  <a:pt x="7058784" y="1699530"/>
                  <a:pt x="7063500" y="1710810"/>
                </a:cubicBezTo>
                <a:cubicBezTo>
                  <a:pt x="7068215" y="1722091"/>
                  <a:pt x="7078319" y="1731687"/>
                  <a:pt x="7084718" y="1747008"/>
                </a:cubicBezTo>
                <a:cubicBezTo>
                  <a:pt x="7091118" y="1762328"/>
                  <a:pt x="7081519" y="1770915"/>
                  <a:pt x="7075288" y="1775629"/>
                </a:cubicBezTo>
                <a:cubicBezTo>
                  <a:pt x="7069057" y="1780343"/>
                  <a:pt x="7057774" y="1768894"/>
                  <a:pt x="7048344" y="1762833"/>
                </a:cubicBezTo>
                <a:cubicBezTo>
                  <a:pt x="7038913" y="1756941"/>
                  <a:pt x="7033693" y="1747513"/>
                  <a:pt x="7013316" y="1734044"/>
                </a:cubicBezTo>
                <a:cubicBezTo>
                  <a:pt x="6993108" y="1720575"/>
                  <a:pt x="6958081" y="1701719"/>
                  <a:pt x="6939388" y="1686735"/>
                </a:cubicBezTo>
                <a:cubicBezTo>
                  <a:pt x="6920695" y="1671751"/>
                  <a:pt x="6930968" y="1675624"/>
                  <a:pt x="6931809" y="1668384"/>
                </a:cubicBezTo>
                <a:cubicBezTo>
                  <a:pt x="6932820" y="1661145"/>
                  <a:pt x="6936188" y="1656431"/>
                  <a:pt x="6944945" y="1655084"/>
                </a:cubicBezTo>
                <a:cubicBezTo>
                  <a:pt x="6953702" y="1653737"/>
                  <a:pt x="6949492" y="1650033"/>
                  <a:pt x="6933325" y="1639427"/>
                </a:cubicBezTo>
                <a:cubicBezTo>
                  <a:pt x="6917159" y="1628652"/>
                  <a:pt x="6897456" y="1620570"/>
                  <a:pt x="6873543" y="1611142"/>
                </a:cubicBezTo>
                <a:cubicBezTo>
                  <a:pt x="6849630" y="1601714"/>
                  <a:pt x="6835147" y="1595148"/>
                  <a:pt x="6840031" y="1604240"/>
                </a:cubicBezTo>
                <a:cubicBezTo>
                  <a:pt x="6845083" y="1613331"/>
                  <a:pt x="6860407" y="1622254"/>
                  <a:pt x="6839357" y="1611816"/>
                </a:cubicBezTo>
                <a:cubicBezTo>
                  <a:pt x="6818138" y="1601377"/>
                  <a:pt x="6800288" y="1593633"/>
                  <a:pt x="6793720" y="1596327"/>
                </a:cubicBezTo>
                <a:cubicBezTo>
                  <a:pt x="6787321" y="1599020"/>
                  <a:pt x="6786816" y="1601883"/>
                  <a:pt x="6786984" y="1612994"/>
                </a:cubicBezTo>
                <a:cubicBezTo>
                  <a:pt x="6787152" y="1624106"/>
                  <a:pt x="6794057" y="1627473"/>
                  <a:pt x="6785637" y="1624274"/>
                </a:cubicBezTo>
                <a:cubicBezTo>
                  <a:pt x="6777049" y="1621076"/>
                  <a:pt x="6739326" y="1598010"/>
                  <a:pt x="6726696" y="1590602"/>
                </a:cubicBezTo>
                <a:cubicBezTo>
                  <a:pt x="6714066" y="1583363"/>
                  <a:pt x="6708004" y="1581343"/>
                  <a:pt x="6697900" y="1584205"/>
                </a:cubicBezTo>
                <a:cubicBezTo>
                  <a:pt x="6687627" y="1587067"/>
                  <a:pt x="6651421" y="1595317"/>
                  <a:pt x="6636601" y="1595317"/>
                </a:cubicBezTo>
                <a:cubicBezTo>
                  <a:pt x="6621782" y="1594811"/>
                  <a:pt x="6620603" y="1595148"/>
                  <a:pt x="6617909" y="1622086"/>
                </a:cubicBezTo>
                <a:close/>
                <a:moveTo>
                  <a:pt x="5854039" y="1100847"/>
                </a:moveTo>
                <a:cubicBezTo>
                  <a:pt x="5843767" y="1097817"/>
                  <a:pt x="5837872" y="1095292"/>
                  <a:pt x="5853028" y="1105898"/>
                </a:cubicBezTo>
                <a:cubicBezTo>
                  <a:pt x="5868185" y="1116673"/>
                  <a:pt x="5872058" y="1118862"/>
                  <a:pt x="5886036" y="1127280"/>
                </a:cubicBezTo>
                <a:cubicBezTo>
                  <a:pt x="5899844" y="1135529"/>
                  <a:pt x="5900518" y="1127111"/>
                  <a:pt x="5913485" y="1139907"/>
                </a:cubicBezTo>
                <a:cubicBezTo>
                  <a:pt x="5926620" y="1152702"/>
                  <a:pt x="5923252" y="1152197"/>
                  <a:pt x="5933862" y="1158426"/>
                </a:cubicBezTo>
                <a:cubicBezTo>
                  <a:pt x="5944302" y="1164655"/>
                  <a:pt x="5952386" y="1167686"/>
                  <a:pt x="5956259" y="1172400"/>
                </a:cubicBezTo>
                <a:cubicBezTo>
                  <a:pt x="5960132" y="1177114"/>
                  <a:pt x="5965353" y="1184185"/>
                  <a:pt x="5977478" y="1191256"/>
                </a:cubicBezTo>
                <a:cubicBezTo>
                  <a:pt x="5989602" y="1198495"/>
                  <a:pt x="5989434" y="1197822"/>
                  <a:pt x="5998864" y="1208260"/>
                </a:cubicBezTo>
                <a:cubicBezTo>
                  <a:pt x="6008463" y="1218867"/>
                  <a:pt x="6020420" y="1227790"/>
                  <a:pt x="6028167" y="1236713"/>
                </a:cubicBezTo>
                <a:cubicBezTo>
                  <a:pt x="6035913" y="1245636"/>
                  <a:pt x="6065720" y="1260283"/>
                  <a:pt x="6083065" y="1273415"/>
                </a:cubicBezTo>
                <a:cubicBezTo>
                  <a:pt x="6100579" y="1286715"/>
                  <a:pt x="6129208" y="1307255"/>
                  <a:pt x="6131565" y="1304393"/>
                </a:cubicBezTo>
                <a:cubicBezTo>
                  <a:pt x="6133923" y="1301531"/>
                  <a:pt x="6145374" y="1308265"/>
                  <a:pt x="6151941" y="1308770"/>
                </a:cubicBezTo>
                <a:cubicBezTo>
                  <a:pt x="6158509" y="1309275"/>
                  <a:pt x="6158846" y="1304393"/>
                  <a:pt x="6158341" y="1292271"/>
                </a:cubicBezTo>
                <a:cubicBezTo>
                  <a:pt x="6157836" y="1280149"/>
                  <a:pt x="6146384" y="1271395"/>
                  <a:pt x="6138638" y="1266512"/>
                </a:cubicBezTo>
                <a:cubicBezTo>
                  <a:pt x="6130891" y="1261630"/>
                  <a:pt x="6118261" y="1257589"/>
                  <a:pt x="6113883" y="1253717"/>
                </a:cubicBezTo>
                <a:cubicBezTo>
                  <a:pt x="6109504" y="1250013"/>
                  <a:pt x="6100074" y="1238901"/>
                  <a:pt x="6090812" y="1233682"/>
                </a:cubicBezTo>
                <a:cubicBezTo>
                  <a:pt x="6081550" y="1228463"/>
                  <a:pt x="6080876" y="1231157"/>
                  <a:pt x="6078013" y="1223749"/>
                </a:cubicBezTo>
                <a:cubicBezTo>
                  <a:pt x="6075150" y="1216341"/>
                  <a:pt x="6084918" y="1219540"/>
                  <a:pt x="6071445" y="1212301"/>
                </a:cubicBezTo>
                <a:cubicBezTo>
                  <a:pt x="6057973" y="1205061"/>
                  <a:pt x="6055448" y="1201694"/>
                  <a:pt x="6050732" y="1198664"/>
                </a:cubicBezTo>
                <a:cubicBezTo>
                  <a:pt x="6046185" y="1195633"/>
                  <a:pt x="6019578" y="1185868"/>
                  <a:pt x="6011494" y="1180481"/>
                </a:cubicBezTo>
                <a:cubicBezTo>
                  <a:pt x="6003580" y="1175262"/>
                  <a:pt x="5973267" y="1161625"/>
                  <a:pt x="5957438" y="1151523"/>
                </a:cubicBezTo>
                <a:cubicBezTo>
                  <a:pt x="5941776" y="1141590"/>
                  <a:pt x="5925104" y="1132667"/>
                  <a:pt x="5918874" y="1126775"/>
                </a:cubicBezTo>
                <a:cubicBezTo>
                  <a:pt x="5912979" y="1120882"/>
                  <a:pt x="5898329" y="1113643"/>
                  <a:pt x="5854039" y="1100847"/>
                </a:cubicBezTo>
                <a:close/>
                <a:moveTo>
                  <a:pt x="6186464" y="1320555"/>
                </a:moveTo>
                <a:cubicBezTo>
                  <a:pt x="6175013" y="1317356"/>
                  <a:pt x="6167940" y="1311969"/>
                  <a:pt x="6163225" y="1317356"/>
                </a:cubicBezTo>
                <a:cubicBezTo>
                  <a:pt x="6158509" y="1322744"/>
                  <a:pt x="6159520" y="1323081"/>
                  <a:pt x="6171308" y="1326448"/>
                </a:cubicBezTo>
                <a:cubicBezTo>
                  <a:pt x="6183264" y="1329815"/>
                  <a:pt x="6182085" y="1332677"/>
                  <a:pt x="6182085" y="1333519"/>
                </a:cubicBezTo>
                <a:cubicBezTo>
                  <a:pt x="6181917" y="1334361"/>
                  <a:pt x="6176023" y="1331162"/>
                  <a:pt x="6202462" y="1343620"/>
                </a:cubicBezTo>
                <a:cubicBezTo>
                  <a:pt x="6228901" y="1356079"/>
                  <a:pt x="6245236" y="1358941"/>
                  <a:pt x="6251130" y="1358941"/>
                </a:cubicBezTo>
                <a:cubicBezTo>
                  <a:pt x="6257024" y="1358941"/>
                  <a:pt x="6262076" y="1366517"/>
                  <a:pt x="6296599" y="1379649"/>
                </a:cubicBezTo>
                <a:cubicBezTo>
                  <a:pt x="6331121" y="1392781"/>
                  <a:pt x="6346782" y="1393455"/>
                  <a:pt x="6369348" y="1403219"/>
                </a:cubicBezTo>
                <a:cubicBezTo>
                  <a:pt x="6391914" y="1412984"/>
                  <a:pt x="6385010" y="1406755"/>
                  <a:pt x="6367159" y="1395475"/>
                </a:cubicBezTo>
                <a:cubicBezTo>
                  <a:pt x="6349308" y="1384195"/>
                  <a:pt x="6352171" y="1388067"/>
                  <a:pt x="6334489" y="1377124"/>
                </a:cubicBezTo>
                <a:cubicBezTo>
                  <a:pt x="6316975" y="1366181"/>
                  <a:pt x="6295420" y="1359446"/>
                  <a:pt x="6284979" y="1355406"/>
                </a:cubicBezTo>
                <a:cubicBezTo>
                  <a:pt x="6274538" y="1351365"/>
                  <a:pt x="6295925" y="1363824"/>
                  <a:pt x="6264602" y="1352543"/>
                </a:cubicBezTo>
                <a:cubicBezTo>
                  <a:pt x="6233280" y="1341263"/>
                  <a:pt x="6245741" y="1348166"/>
                  <a:pt x="6227722" y="1337896"/>
                </a:cubicBezTo>
                <a:cubicBezTo>
                  <a:pt x="6209872" y="1327626"/>
                  <a:pt x="6209366" y="1326616"/>
                  <a:pt x="6198589" y="1322744"/>
                </a:cubicBezTo>
                <a:cubicBezTo>
                  <a:pt x="6187811" y="1318872"/>
                  <a:pt x="6186464" y="1320555"/>
                  <a:pt x="6186464" y="1320555"/>
                </a:cubicBezTo>
                <a:close/>
                <a:moveTo>
                  <a:pt x="6438561" y="1421739"/>
                </a:moveTo>
                <a:cubicBezTo>
                  <a:pt x="6430646" y="1420560"/>
                  <a:pt x="6414143" y="1417698"/>
                  <a:pt x="6423068" y="1422244"/>
                </a:cubicBezTo>
                <a:cubicBezTo>
                  <a:pt x="6431993" y="1426958"/>
                  <a:pt x="6426268" y="1426116"/>
                  <a:pt x="6450854" y="1433019"/>
                </a:cubicBezTo>
                <a:cubicBezTo>
                  <a:pt x="6475441" y="1439922"/>
                  <a:pt x="6496492" y="1445309"/>
                  <a:pt x="6498512" y="1443457"/>
                </a:cubicBezTo>
                <a:cubicBezTo>
                  <a:pt x="6500533" y="1441437"/>
                  <a:pt x="6493797" y="1440932"/>
                  <a:pt x="6482682" y="1435713"/>
                </a:cubicBezTo>
                <a:cubicBezTo>
                  <a:pt x="6471568" y="1430493"/>
                  <a:pt x="6473757" y="1433861"/>
                  <a:pt x="6459948" y="1430157"/>
                </a:cubicBezTo>
                <a:cubicBezTo>
                  <a:pt x="6446308" y="1426621"/>
                  <a:pt x="6438561" y="1421739"/>
                  <a:pt x="6438561" y="1421739"/>
                </a:cubicBezTo>
                <a:close/>
                <a:moveTo>
                  <a:pt x="6526130" y="1449855"/>
                </a:moveTo>
                <a:cubicBezTo>
                  <a:pt x="6509795" y="1445477"/>
                  <a:pt x="6512827" y="1448339"/>
                  <a:pt x="6526972" y="1455074"/>
                </a:cubicBezTo>
                <a:cubicBezTo>
                  <a:pt x="6541286" y="1461976"/>
                  <a:pt x="6553917" y="1467196"/>
                  <a:pt x="6563178" y="1469048"/>
                </a:cubicBezTo>
                <a:cubicBezTo>
                  <a:pt x="6572440" y="1470899"/>
                  <a:pt x="6573283" y="1469721"/>
                  <a:pt x="6590796" y="1474435"/>
                </a:cubicBezTo>
                <a:cubicBezTo>
                  <a:pt x="6608310" y="1478981"/>
                  <a:pt x="6614709" y="1481506"/>
                  <a:pt x="6628686" y="1485547"/>
                </a:cubicBezTo>
                <a:cubicBezTo>
                  <a:pt x="6642833" y="1489756"/>
                  <a:pt x="6642833" y="1489756"/>
                  <a:pt x="6642833" y="1489756"/>
                </a:cubicBezTo>
                <a:cubicBezTo>
                  <a:pt x="6642833" y="1489756"/>
                  <a:pt x="6640643" y="1487399"/>
                  <a:pt x="6630876" y="1484200"/>
                </a:cubicBezTo>
                <a:cubicBezTo>
                  <a:pt x="6621109" y="1481001"/>
                  <a:pt x="6614204" y="1478812"/>
                  <a:pt x="6604268" y="1475277"/>
                </a:cubicBezTo>
                <a:cubicBezTo>
                  <a:pt x="6594333" y="1471741"/>
                  <a:pt x="6579513" y="1471236"/>
                  <a:pt x="6572440" y="1468374"/>
                </a:cubicBezTo>
                <a:cubicBezTo>
                  <a:pt x="6565199" y="1465680"/>
                  <a:pt x="6550548" y="1458441"/>
                  <a:pt x="6547685" y="1458609"/>
                </a:cubicBezTo>
                <a:cubicBezTo>
                  <a:pt x="6545159" y="1458441"/>
                  <a:pt x="6543644" y="1454569"/>
                  <a:pt x="6526130" y="1449855"/>
                </a:cubicBezTo>
                <a:close/>
                <a:moveTo>
                  <a:pt x="6625824" y="1495312"/>
                </a:moveTo>
                <a:cubicBezTo>
                  <a:pt x="6625487" y="1495312"/>
                  <a:pt x="6625487" y="1495312"/>
                  <a:pt x="6625319" y="1495312"/>
                </a:cubicBezTo>
                <a:cubicBezTo>
                  <a:pt x="6615551" y="1495985"/>
                  <a:pt x="6615720" y="1497164"/>
                  <a:pt x="6618246" y="1501373"/>
                </a:cubicBezTo>
                <a:cubicBezTo>
                  <a:pt x="6620940" y="1505582"/>
                  <a:pt x="6619256" y="1506592"/>
                  <a:pt x="6619256" y="1506592"/>
                </a:cubicBezTo>
                <a:cubicBezTo>
                  <a:pt x="6619256" y="1506592"/>
                  <a:pt x="6636265" y="1512147"/>
                  <a:pt x="6646032" y="1508949"/>
                </a:cubicBezTo>
                <a:cubicBezTo>
                  <a:pt x="6655799" y="1505582"/>
                  <a:pt x="6656473" y="1505918"/>
                  <a:pt x="6668598" y="1507939"/>
                </a:cubicBezTo>
                <a:cubicBezTo>
                  <a:pt x="6680891" y="1509959"/>
                  <a:pt x="6692343" y="1506592"/>
                  <a:pt x="6692343" y="1506592"/>
                </a:cubicBezTo>
                <a:cubicBezTo>
                  <a:pt x="6692343" y="1506592"/>
                  <a:pt x="6682407" y="1504066"/>
                  <a:pt x="6670450" y="1499352"/>
                </a:cubicBezTo>
                <a:cubicBezTo>
                  <a:pt x="6658494" y="1494638"/>
                  <a:pt x="6648895" y="1494638"/>
                  <a:pt x="6645864" y="1495312"/>
                </a:cubicBezTo>
                <a:cubicBezTo>
                  <a:pt x="6643001" y="1495648"/>
                  <a:pt x="6650579" y="1498679"/>
                  <a:pt x="6625824" y="1495312"/>
                </a:cubicBezTo>
                <a:close/>
                <a:moveTo>
                  <a:pt x="6528656" y="1465175"/>
                </a:moveTo>
                <a:cubicBezTo>
                  <a:pt x="6514173" y="1455747"/>
                  <a:pt x="6502554" y="1452548"/>
                  <a:pt x="6502891" y="1455410"/>
                </a:cubicBezTo>
                <a:cubicBezTo>
                  <a:pt x="6503227" y="1458273"/>
                  <a:pt x="6493460" y="1454905"/>
                  <a:pt x="6512321" y="1464502"/>
                </a:cubicBezTo>
                <a:cubicBezTo>
                  <a:pt x="6531350" y="1474267"/>
                  <a:pt x="6549875" y="1484873"/>
                  <a:pt x="6546507" y="1479149"/>
                </a:cubicBezTo>
                <a:cubicBezTo>
                  <a:pt x="6543307" y="1473593"/>
                  <a:pt x="6534887" y="1469216"/>
                  <a:pt x="6528656" y="1465175"/>
                </a:cubicBezTo>
                <a:close/>
                <a:moveTo>
                  <a:pt x="6331626" y="1224928"/>
                </a:moveTo>
                <a:cubicBezTo>
                  <a:pt x="6326911" y="1228126"/>
                  <a:pt x="6339710" y="1230820"/>
                  <a:pt x="6331626" y="1232335"/>
                </a:cubicBezTo>
                <a:cubicBezTo>
                  <a:pt x="6323375" y="1233851"/>
                  <a:pt x="6314617" y="1229473"/>
                  <a:pt x="6307376" y="1233346"/>
                </a:cubicBezTo>
                <a:cubicBezTo>
                  <a:pt x="6300135" y="1237218"/>
                  <a:pt x="6286831" y="1237555"/>
                  <a:pt x="6281274" y="1238228"/>
                </a:cubicBezTo>
                <a:cubicBezTo>
                  <a:pt x="6275885" y="1238901"/>
                  <a:pt x="6256014" y="1235703"/>
                  <a:pt x="6249446" y="1239743"/>
                </a:cubicBezTo>
                <a:cubicBezTo>
                  <a:pt x="6242879" y="1243784"/>
                  <a:pt x="6257024" y="1251192"/>
                  <a:pt x="6257024" y="1251192"/>
                </a:cubicBezTo>
                <a:cubicBezTo>
                  <a:pt x="6257024" y="1251192"/>
                  <a:pt x="6251972" y="1250855"/>
                  <a:pt x="6235806" y="1243615"/>
                </a:cubicBezTo>
                <a:cubicBezTo>
                  <a:pt x="6219639" y="1236208"/>
                  <a:pt x="6217113" y="1232335"/>
                  <a:pt x="6217113" y="1232335"/>
                </a:cubicBezTo>
                <a:cubicBezTo>
                  <a:pt x="6217113" y="1232335"/>
                  <a:pt x="6206335" y="1229137"/>
                  <a:pt x="6203809" y="1235871"/>
                </a:cubicBezTo>
                <a:cubicBezTo>
                  <a:pt x="6201283" y="1242774"/>
                  <a:pt x="6198252" y="1242774"/>
                  <a:pt x="6211051" y="1251023"/>
                </a:cubicBezTo>
                <a:cubicBezTo>
                  <a:pt x="6224017" y="1259273"/>
                  <a:pt x="6205830" y="1254391"/>
                  <a:pt x="6209535" y="1258431"/>
                </a:cubicBezTo>
                <a:cubicBezTo>
                  <a:pt x="6213240" y="1262640"/>
                  <a:pt x="6216102" y="1269374"/>
                  <a:pt x="6222839" y="1271900"/>
                </a:cubicBezTo>
                <a:cubicBezTo>
                  <a:pt x="6229743" y="1274425"/>
                  <a:pt x="6229575" y="1270890"/>
                  <a:pt x="6239847" y="1278634"/>
                </a:cubicBezTo>
                <a:cubicBezTo>
                  <a:pt x="6249951" y="1286379"/>
                  <a:pt x="6249615" y="1300016"/>
                  <a:pt x="6260392" y="1303888"/>
                </a:cubicBezTo>
                <a:cubicBezTo>
                  <a:pt x="6271001" y="1307760"/>
                  <a:pt x="6277569" y="1307423"/>
                  <a:pt x="6287505" y="1312306"/>
                </a:cubicBezTo>
                <a:cubicBezTo>
                  <a:pt x="6297441" y="1317188"/>
                  <a:pt x="6304682" y="1321060"/>
                  <a:pt x="6315628" y="1322407"/>
                </a:cubicBezTo>
                <a:cubicBezTo>
                  <a:pt x="6326406" y="1323754"/>
                  <a:pt x="6340046" y="1329815"/>
                  <a:pt x="6347119" y="1333687"/>
                </a:cubicBezTo>
                <a:cubicBezTo>
                  <a:pt x="6354023" y="1337559"/>
                  <a:pt x="6377768" y="1348503"/>
                  <a:pt x="6388546" y="1351533"/>
                </a:cubicBezTo>
                <a:cubicBezTo>
                  <a:pt x="6399155" y="1354395"/>
                  <a:pt x="6401681" y="1356416"/>
                  <a:pt x="6399997" y="1348503"/>
                </a:cubicBezTo>
                <a:cubicBezTo>
                  <a:pt x="6398313" y="1340590"/>
                  <a:pt x="6393598" y="1332004"/>
                  <a:pt x="6404039" y="1329478"/>
                </a:cubicBezTo>
                <a:cubicBezTo>
                  <a:pt x="6414311" y="1326953"/>
                  <a:pt x="6414817" y="1327121"/>
                  <a:pt x="6413301" y="1321397"/>
                </a:cubicBezTo>
                <a:cubicBezTo>
                  <a:pt x="6411617" y="1315673"/>
                  <a:pt x="6409091" y="1309444"/>
                  <a:pt x="6414311" y="1305571"/>
                </a:cubicBezTo>
                <a:cubicBezTo>
                  <a:pt x="6419532" y="1301868"/>
                  <a:pt x="6428457" y="1313148"/>
                  <a:pt x="6430646" y="1309612"/>
                </a:cubicBezTo>
                <a:cubicBezTo>
                  <a:pt x="6432836" y="1306077"/>
                  <a:pt x="6437046" y="1307423"/>
                  <a:pt x="6433509" y="1304393"/>
                </a:cubicBezTo>
                <a:cubicBezTo>
                  <a:pt x="6430141" y="1301194"/>
                  <a:pt x="6418016" y="1297322"/>
                  <a:pt x="6411617" y="1291429"/>
                </a:cubicBezTo>
                <a:cubicBezTo>
                  <a:pt x="6405049" y="1285368"/>
                  <a:pt x="6410101" y="1285032"/>
                  <a:pt x="6400502" y="1273920"/>
                </a:cubicBezTo>
                <a:cubicBezTo>
                  <a:pt x="6391072" y="1262977"/>
                  <a:pt x="6389388" y="1265502"/>
                  <a:pt x="6394945" y="1262808"/>
                </a:cubicBezTo>
                <a:cubicBezTo>
                  <a:pt x="6400502" y="1260115"/>
                  <a:pt x="6406565" y="1261125"/>
                  <a:pt x="6405891" y="1257421"/>
                </a:cubicBezTo>
                <a:cubicBezTo>
                  <a:pt x="6405049" y="1253717"/>
                  <a:pt x="6408249" y="1254559"/>
                  <a:pt x="6416332" y="1253885"/>
                </a:cubicBezTo>
                <a:cubicBezTo>
                  <a:pt x="6424416" y="1253212"/>
                  <a:pt x="6413974" y="1251360"/>
                  <a:pt x="6403028" y="1244794"/>
                </a:cubicBezTo>
                <a:cubicBezTo>
                  <a:pt x="6392251" y="1238228"/>
                  <a:pt x="6369011" y="1219035"/>
                  <a:pt x="6358233" y="1215836"/>
                </a:cubicBezTo>
                <a:cubicBezTo>
                  <a:pt x="6352171" y="1214489"/>
                  <a:pt x="6336341" y="1221897"/>
                  <a:pt x="6331626" y="1224928"/>
                </a:cubicBezTo>
                <a:close/>
                <a:moveTo>
                  <a:pt x="7956871" y="2472128"/>
                </a:moveTo>
                <a:cubicBezTo>
                  <a:pt x="7951482" y="2466572"/>
                  <a:pt x="7948451" y="2466236"/>
                  <a:pt x="7962428" y="2483408"/>
                </a:cubicBezTo>
                <a:cubicBezTo>
                  <a:pt x="7976237" y="2500581"/>
                  <a:pt x="7976068" y="2498055"/>
                  <a:pt x="7982468" y="2502433"/>
                </a:cubicBezTo>
                <a:cubicBezTo>
                  <a:pt x="7989035" y="2506810"/>
                  <a:pt x="8002002" y="2531895"/>
                  <a:pt x="8007559" y="2539808"/>
                </a:cubicBezTo>
                <a:cubicBezTo>
                  <a:pt x="8013117" y="2547721"/>
                  <a:pt x="8022210" y="2558833"/>
                  <a:pt x="8022210" y="2558833"/>
                </a:cubicBezTo>
                <a:cubicBezTo>
                  <a:pt x="8022210" y="2558833"/>
                  <a:pt x="8034167" y="2585265"/>
                  <a:pt x="8034504" y="2594020"/>
                </a:cubicBezTo>
                <a:cubicBezTo>
                  <a:pt x="8035009" y="2602774"/>
                  <a:pt x="8029788" y="2603279"/>
                  <a:pt x="8030967" y="2611866"/>
                </a:cubicBezTo>
                <a:cubicBezTo>
                  <a:pt x="8032146" y="2620452"/>
                  <a:pt x="8043934" y="2626008"/>
                  <a:pt x="8053196" y="2634762"/>
                </a:cubicBezTo>
                <a:cubicBezTo>
                  <a:pt x="8062458" y="2643349"/>
                  <a:pt x="8061111" y="2642507"/>
                  <a:pt x="8060943" y="2649409"/>
                </a:cubicBezTo>
                <a:cubicBezTo>
                  <a:pt x="8060774" y="2656312"/>
                  <a:pt x="8052523" y="2654124"/>
                  <a:pt x="8053028" y="2655807"/>
                </a:cubicBezTo>
                <a:cubicBezTo>
                  <a:pt x="8053533" y="2657491"/>
                  <a:pt x="8075594" y="2680219"/>
                  <a:pt x="8081656" y="2675337"/>
                </a:cubicBezTo>
                <a:cubicBezTo>
                  <a:pt x="8087550" y="2670454"/>
                  <a:pt x="8097149" y="2664057"/>
                  <a:pt x="8097318" y="2654797"/>
                </a:cubicBezTo>
                <a:cubicBezTo>
                  <a:pt x="8097486" y="2645706"/>
                  <a:pt x="8087887" y="2643349"/>
                  <a:pt x="8098159" y="2643517"/>
                </a:cubicBezTo>
                <a:cubicBezTo>
                  <a:pt x="8108432" y="2643685"/>
                  <a:pt x="8108095" y="2646547"/>
                  <a:pt x="8111295" y="2640487"/>
                </a:cubicBezTo>
                <a:cubicBezTo>
                  <a:pt x="8114494" y="2634426"/>
                  <a:pt x="8118031" y="2628196"/>
                  <a:pt x="8108432" y="2617421"/>
                </a:cubicBezTo>
                <a:cubicBezTo>
                  <a:pt x="8098833" y="2606647"/>
                  <a:pt x="8094455" y="2613549"/>
                  <a:pt x="8088392" y="2611361"/>
                </a:cubicBezTo>
                <a:cubicBezTo>
                  <a:pt x="8082498" y="2609340"/>
                  <a:pt x="8077109" y="2606141"/>
                  <a:pt x="8066163" y="2595535"/>
                </a:cubicBezTo>
                <a:cubicBezTo>
                  <a:pt x="8055217" y="2584928"/>
                  <a:pt x="8053364" y="2583750"/>
                  <a:pt x="8046965" y="2573312"/>
                </a:cubicBezTo>
                <a:cubicBezTo>
                  <a:pt x="8040566" y="2563042"/>
                  <a:pt x="8034504" y="2555634"/>
                  <a:pt x="8034504" y="2555634"/>
                </a:cubicBezTo>
                <a:cubicBezTo>
                  <a:pt x="8034504" y="2555634"/>
                  <a:pt x="8036356" y="2567419"/>
                  <a:pt x="8028104" y="2558664"/>
                </a:cubicBezTo>
                <a:cubicBezTo>
                  <a:pt x="8019684" y="2549910"/>
                  <a:pt x="8019853" y="2546206"/>
                  <a:pt x="8012274" y="2535599"/>
                </a:cubicBezTo>
                <a:cubicBezTo>
                  <a:pt x="8004697" y="2524993"/>
                  <a:pt x="8003854" y="2522636"/>
                  <a:pt x="7998634" y="2515059"/>
                </a:cubicBezTo>
                <a:cubicBezTo>
                  <a:pt x="7993582" y="2507652"/>
                  <a:pt x="7992572" y="2498729"/>
                  <a:pt x="7976068" y="2487280"/>
                </a:cubicBezTo>
                <a:cubicBezTo>
                  <a:pt x="7959733" y="2475664"/>
                  <a:pt x="7961922" y="2477347"/>
                  <a:pt x="7956871" y="2472128"/>
                </a:cubicBezTo>
                <a:close/>
                <a:moveTo>
                  <a:pt x="8009075" y="2617758"/>
                </a:moveTo>
                <a:cubicBezTo>
                  <a:pt x="8009075" y="2617758"/>
                  <a:pt x="7999813" y="2620115"/>
                  <a:pt x="7993245" y="2627860"/>
                </a:cubicBezTo>
                <a:cubicBezTo>
                  <a:pt x="7986678" y="2635604"/>
                  <a:pt x="7986678" y="2640150"/>
                  <a:pt x="7985667" y="2646042"/>
                </a:cubicBezTo>
                <a:cubicBezTo>
                  <a:pt x="7984657" y="2651935"/>
                  <a:pt x="7974553" y="2653282"/>
                  <a:pt x="7955860" y="2650083"/>
                </a:cubicBezTo>
                <a:cubicBezTo>
                  <a:pt x="7937167" y="2647052"/>
                  <a:pt x="7930263" y="2646211"/>
                  <a:pt x="7926221" y="2651935"/>
                </a:cubicBezTo>
                <a:cubicBezTo>
                  <a:pt x="7922011" y="2657659"/>
                  <a:pt x="7905676" y="2673317"/>
                  <a:pt x="7903656" y="2675000"/>
                </a:cubicBezTo>
                <a:cubicBezTo>
                  <a:pt x="7901635" y="2676684"/>
                  <a:pt x="7918475" y="2690489"/>
                  <a:pt x="7934810" y="2701096"/>
                </a:cubicBezTo>
                <a:cubicBezTo>
                  <a:pt x="7951145" y="2711534"/>
                  <a:pt x="7981121" y="2742680"/>
                  <a:pt x="7990382" y="2736788"/>
                </a:cubicBezTo>
                <a:cubicBezTo>
                  <a:pt x="7999644" y="2731064"/>
                  <a:pt x="8002676" y="2704968"/>
                  <a:pt x="8007391" y="2698065"/>
                </a:cubicBezTo>
                <a:cubicBezTo>
                  <a:pt x="8012106" y="2691163"/>
                  <a:pt x="8019011" y="2692004"/>
                  <a:pt x="8028947" y="2688974"/>
                </a:cubicBezTo>
                <a:cubicBezTo>
                  <a:pt x="8038882" y="2685944"/>
                  <a:pt x="8054543" y="2678536"/>
                  <a:pt x="8051680" y="2669949"/>
                </a:cubicBezTo>
                <a:cubicBezTo>
                  <a:pt x="8048818" y="2661195"/>
                  <a:pt x="8038208" y="2643349"/>
                  <a:pt x="8038208" y="2643349"/>
                </a:cubicBezTo>
                <a:cubicBezTo>
                  <a:pt x="8038208" y="2643349"/>
                  <a:pt x="8036356" y="2649578"/>
                  <a:pt x="8023894" y="2640487"/>
                </a:cubicBezTo>
                <a:cubicBezTo>
                  <a:pt x="8011769" y="2631395"/>
                  <a:pt x="8009075" y="2617758"/>
                  <a:pt x="8009075" y="2617758"/>
                </a:cubicBezTo>
                <a:close/>
                <a:moveTo>
                  <a:pt x="7951313" y="2706820"/>
                </a:moveTo>
                <a:cubicBezTo>
                  <a:pt x="7932452" y="2687795"/>
                  <a:pt x="7934136" y="2701601"/>
                  <a:pt x="7936326" y="2715911"/>
                </a:cubicBezTo>
                <a:cubicBezTo>
                  <a:pt x="7938515" y="2730390"/>
                  <a:pt x="7944241" y="2722814"/>
                  <a:pt x="7956028" y="2724834"/>
                </a:cubicBezTo>
                <a:cubicBezTo>
                  <a:pt x="7968153" y="2726855"/>
                  <a:pt x="7958554" y="2714059"/>
                  <a:pt x="7951313" y="2706820"/>
                </a:cubicBezTo>
                <a:close/>
                <a:moveTo>
                  <a:pt x="7354666" y="2278347"/>
                </a:moveTo>
                <a:cubicBezTo>
                  <a:pt x="7333953" y="2263363"/>
                  <a:pt x="7342036" y="2279862"/>
                  <a:pt x="7348435" y="2292489"/>
                </a:cubicBezTo>
                <a:cubicBezTo>
                  <a:pt x="7355003" y="2305116"/>
                  <a:pt x="7361739" y="2316060"/>
                  <a:pt x="7372012" y="2329360"/>
                </a:cubicBezTo>
                <a:cubicBezTo>
                  <a:pt x="7382284" y="2342660"/>
                  <a:pt x="7410407" y="2360170"/>
                  <a:pt x="7419838" y="2361516"/>
                </a:cubicBezTo>
                <a:cubicBezTo>
                  <a:pt x="7428931" y="2362863"/>
                  <a:pt x="7432131" y="2352762"/>
                  <a:pt x="7438362" y="2345186"/>
                </a:cubicBezTo>
                <a:cubicBezTo>
                  <a:pt x="7444593" y="2337610"/>
                  <a:pt x="7444424" y="2324983"/>
                  <a:pt x="7439877" y="2316228"/>
                </a:cubicBezTo>
                <a:cubicBezTo>
                  <a:pt x="7435331" y="2307305"/>
                  <a:pt x="7426911" y="2315218"/>
                  <a:pt x="7419332" y="2314039"/>
                </a:cubicBezTo>
                <a:cubicBezTo>
                  <a:pt x="7411923" y="2312861"/>
                  <a:pt x="7403166" y="2315555"/>
                  <a:pt x="7385483" y="2303264"/>
                </a:cubicBezTo>
                <a:cubicBezTo>
                  <a:pt x="7368138" y="2290974"/>
                  <a:pt x="7362076" y="2283566"/>
                  <a:pt x="7354666" y="2278347"/>
                </a:cubicBezTo>
                <a:close/>
                <a:moveTo>
                  <a:pt x="6860744" y="1503225"/>
                </a:moveTo>
                <a:cubicBezTo>
                  <a:pt x="6846935" y="1499689"/>
                  <a:pt x="6836157" y="1488914"/>
                  <a:pt x="6817465" y="1469384"/>
                </a:cubicBezTo>
                <a:cubicBezTo>
                  <a:pt x="6798941" y="1449855"/>
                  <a:pt x="6788837" y="1444467"/>
                  <a:pt x="6761387" y="1439753"/>
                </a:cubicBezTo>
                <a:cubicBezTo>
                  <a:pt x="6733769" y="1435039"/>
                  <a:pt x="6737811" y="1435376"/>
                  <a:pt x="6760209" y="1447498"/>
                </a:cubicBezTo>
                <a:cubicBezTo>
                  <a:pt x="6782606" y="1459619"/>
                  <a:pt x="6785974" y="1462313"/>
                  <a:pt x="6788668" y="1463323"/>
                </a:cubicBezTo>
                <a:cubicBezTo>
                  <a:pt x="6791531" y="1464333"/>
                  <a:pt x="6822012" y="1478139"/>
                  <a:pt x="6816791" y="1478307"/>
                </a:cubicBezTo>
                <a:cubicBezTo>
                  <a:pt x="6811402" y="1478476"/>
                  <a:pt x="6784964" y="1470563"/>
                  <a:pt x="6805677" y="1484537"/>
                </a:cubicBezTo>
                <a:cubicBezTo>
                  <a:pt x="6826390" y="1498510"/>
                  <a:pt x="6816960" y="1490261"/>
                  <a:pt x="6869164" y="1522417"/>
                </a:cubicBezTo>
                <a:cubicBezTo>
                  <a:pt x="6921874" y="1554910"/>
                  <a:pt x="6924400" y="1547166"/>
                  <a:pt x="6947471" y="1572083"/>
                </a:cubicBezTo>
                <a:cubicBezTo>
                  <a:pt x="6970542" y="1597168"/>
                  <a:pt x="6969027" y="1593801"/>
                  <a:pt x="6959259" y="1593970"/>
                </a:cubicBezTo>
                <a:cubicBezTo>
                  <a:pt x="6949323" y="1593970"/>
                  <a:pt x="6935683" y="1592623"/>
                  <a:pt x="6942419" y="1595822"/>
                </a:cubicBezTo>
                <a:cubicBezTo>
                  <a:pt x="6949155" y="1599020"/>
                  <a:pt x="6961953" y="1605418"/>
                  <a:pt x="6993950" y="1619560"/>
                </a:cubicBezTo>
                <a:cubicBezTo>
                  <a:pt x="7025946" y="1633702"/>
                  <a:pt x="7001359" y="1633029"/>
                  <a:pt x="7036387" y="1647844"/>
                </a:cubicBezTo>
                <a:cubicBezTo>
                  <a:pt x="7071583" y="1662660"/>
                  <a:pt x="7077645" y="1659293"/>
                  <a:pt x="7086739" y="1654579"/>
                </a:cubicBezTo>
                <a:cubicBezTo>
                  <a:pt x="7095833" y="1649865"/>
                  <a:pt x="7101222" y="1656599"/>
                  <a:pt x="7132544" y="1673940"/>
                </a:cubicBezTo>
                <a:cubicBezTo>
                  <a:pt x="7163867" y="1691281"/>
                  <a:pt x="7181549" y="1712831"/>
                  <a:pt x="7221292" y="1736401"/>
                </a:cubicBezTo>
                <a:cubicBezTo>
                  <a:pt x="7261035" y="1759971"/>
                  <a:pt x="7280738" y="1776639"/>
                  <a:pt x="7251436" y="1751553"/>
                </a:cubicBezTo>
                <a:cubicBezTo>
                  <a:pt x="7222302" y="1726468"/>
                  <a:pt x="7209504" y="1712326"/>
                  <a:pt x="7170940" y="1682021"/>
                </a:cubicBezTo>
                <a:cubicBezTo>
                  <a:pt x="7132713" y="1651885"/>
                  <a:pt x="7130187" y="1649528"/>
                  <a:pt x="7115536" y="1633366"/>
                </a:cubicBezTo>
                <a:cubicBezTo>
                  <a:pt x="7101053" y="1617203"/>
                  <a:pt x="7062826" y="1589424"/>
                  <a:pt x="7022915" y="1565349"/>
                </a:cubicBezTo>
                <a:cubicBezTo>
                  <a:pt x="6983172" y="1541442"/>
                  <a:pt x="6962291" y="1532014"/>
                  <a:pt x="6916990" y="1508107"/>
                </a:cubicBezTo>
                <a:cubicBezTo>
                  <a:pt x="6870511" y="1483358"/>
                  <a:pt x="6874721" y="1506760"/>
                  <a:pt x="6860744" y="1503225"/>
                </a:cubicBezTo>
                <a:close/>
                <a:moveTo>
                  <a:pt x="6595512" y="1363487"/>
                </a:moveTo>
                <a:cubicBezTo>
                  <a:pt x="6584060" y="1364329"/>
                  <a:pt x="6580860" y="1360288"/>
                  <a:pt x="6568904" y="1353048"/>
                </a:cubicBezTo>
                <a:cubicBezTo>
                  <a:pt x="6556948" y="1345809"/>
                  <a:pt x="6564694" y="1358099"/>
                  <a:pt x="6538929" y="1344294"/>
                </a:cubicBezTo>
                <a:cubicBezTo>
                  <a:pt x="6513163" y="1330488"/>
                  <a:pt x="6503227" y="1324596"/>
                  <a:pt x="6482851" y="1326785"/>
                </a:cubicBezTo>
                <a:cubicBezTo>
                  <a:pt x="6462306" y="1328973"/>
                  <a:pt x="6479819" y="1338233"/>
                  <a:pt x="6482346" y="1345472"/>
                </a:cubicBezTo>
                <a:cubicBezTo>
                  <a:pt x="6484872" y="1352543"/>
                  <a:pt x="6473252" y="1366854"/>
                  <a:pt x="6468873" y="1372073"/>
                </a:cubicBezTo>
                <a:cubicBezTo>
                  <a:pt x="6464495" y="1377292"/>
                  <a:pt x="6465674" y="1380154"/>
                  <a:pt x="6473589" y="1387057"/>
                </a:cubicBezTo>
                <a:cubicBezTo>
                  <a:pt x="6481504" y="1393960"/>
                  <a:pt x="6488913" y="1394802"/>
                  <a:pt x="6493460" y="1398505"/>
                </a:cubicBezTo>
                <a:cubicBezTo>
                  <a:pt x="6498007" y="1402209"/>
                  <a:pt x="6502722" y="1420897"/>
                  <a:pt x="6501375" y="1426285"/>
                </a:cubicBezTo>
                <a:cubicBezTo>
                  <a:pt x="6500028" y="1431672"/>
                  <a:pt x="6514679" y="1437565"/>
                  <a:pt x="6528488" y="1440595"/>
                </a:cubicBezTo>
                <a:cubicBezTo>
                  <a:pt x="6542297" y="1443625"/>
                  <a:pt x="6529161" y="1438575"/>
                  <a:pt x="6526298" y="1431504"/>
                </a:cubicBezTo>
                <a:cubicBezTo>
                  <a:pt x="6523435" y="1424433"/>
                  <a:pt x="6529161" y="1423591"/>
                  <a:pt x="6523773" y="1410627"/>
                </a:cubicBezTo>
                <a:cubicBezTo>
                  <a:pt x="6518384" y="1397664"/>
                  <a:pt x="6515858" y="1391771"/>
                  <a:pt x="6515858" y="1391771"/>
                </a:cubicBezTo>
                <a:cubicBezTo>
                  <a:pt x="6515858" y="1391771"/>
                  <a:pt x="6519394" y="1391939"/>
                  <a:pt x="6526635" y="1398000"/>
                </a:cubicBezTo>
                <a:cubicBezTo>
                  <a:pt x="6533708" y="1404230"/>
                  <a:pt x="6546507" y="1419045"/>
                  <a:pt x="6555432" y="1427631"/>
                </a:cubicBezTo>
                <a:cubicBezTo>
                  <a:pt x="6564525" y="1436218"/>
                  <a:pt x="6572946" y="1443289"/>
                  <a:pt x="6581029" y="1442110"/>
                </a:cubicBezTo>
                <a:cubicBezTo>
                  <a:pt x="6589112" y="1441100"/>
                  <a:pt x="6596185" y="1439248"/>
                  <a:pt x="6596185" y="1439248"/>
                </a:cubicBezTo>
                <a:cubicBezTo>
                  <a:pt x="6596185" y="1439248"/>
                  <a:pt x="6575472" y="1429147"/>
                  <a:pt x="6573956" y="1425274"/>
                </a:cubicBezTo>
                <a:cubicBezTo>
                  <a:pt x="6572440" y="1421402"/>
                  <a:pt x="6579177" y="1421065"/>
                  <a:pt x="6560484" y="1403893"/>
                </a:cubicBezTo>
                <a:cubicBezTo>
                  <a:pt x="6541792" y="1386889"/>
                  <a:pt x="6534550" y="1383858"/>
                  <a:pt x="6551222" y="1388909"/>
                </a:cubicBezTo>
                <a:cubicBezTo>
                  <a:pt x="6567894" y="1393960"/>
                  <a:pt x="6563178" y="1384195"/>
                  <a:pt x="6571767" y="1384700"/>
                </a:cubicBezTo>
                <a:cubicBezTo>
                  <a:pt x="6580355" y="1385205"/>
                  <a:pt x="6594669" y="1390929"/>
                  <a:pt x="6594669" y="1390929"/>
                </a:cubicBezTo>
                <a:cubicBezTo>
                  <a:pt x="6594669" y="1390929"/>
                  <a:pt x="6582208" y="1381670"/>
                  <a:pt x="6568230" y="1378976"/>
                </a:cubicBezTo>
                <a:cubicBezTo>
                  <a:pt x="6554253" y="1376282"/>
                  <a:pt x="6541454" y="1373083"/>
                  <a:pt x="6530340" y="1372747"/>
                </a:cubicBezTo>
                <a:cubicBezTo>
                  <a:pt x="6519225" y="1372410"/>
                  <a:pt x="6509290" y="1371231"/>
                  <a:pt x="6503733" y="1363150"/>
                </a:cubicBezTo>
                <a:cubicBezTo>
                  <a:pt x="6498344" y="1355069"/>
                  <a:pt x="6495818" y="1352543"/>
                  <a:pt x="6493292" y="1343115"/>
                </a:cubicBezTo>
                <a:cubicBezTo>
                  <a:pt x="6490766" y="1333687"/>
                  <a:pt x="6514173" y="1347998"/>
                  <a:pt x="6528319" y="1350523"/>
                </a:cubicBezTo>
                <a:cubicBezTo>
                  <a:pt x="6542297" y="1353048"/>
                  <a:pt x="6542633" y="1353722"/>
                  <a:pt x="6575977" y="1366181"/>
                </a:cubicBezTo>
                <a:cubicBezTo>
                  <a:pt x="6609489" y="1378639"/>
                  <a:pt x="6609826" y="1375272"/>
                  <a:pt x="6616225" y="1370895"/>
                </a:cubicBezTo>
                <a:cubicBezTo>
                  <a:pt x="6622624" y="1366686"/>
                  <a:pt x="6624476" y="1359615"/>
                  <a:pt x="6624476" y="1359615"/>
                </a:cubicBezTo>
                <a:cubicBezTo>
                  <a:pt x="6624476" y="1359615"/>
                  <a:pt x="6606794" y="1362813"/>
                  <a:pt x="6595512" y="1363487"/>
                </a:cubicBezTo>
                <a:close/>
                <a:moveTo>
                  <a:pt x="6661188" y="1363655"/>
                </a:moveTo>
                <a:cubicBezTo>
                  <a:pt x="6662704" y="1361635"/>
                  <a:pt x="6641822" y="1365844"/>
                  <a:pt x="6638117" y="1366686"/>
                </a:cubicBezTo>
                <a:cubicBezTo>
                  <a:pt x="6634244" y="1367696"/>
                  <a:pt x="6640980" y="1373420"/>
                  <a:pt x="6646537" y="1378639"/>
                </a:cubicBezTo>
                <a:cubicBezTo>
                  <a:pt x="6651926" y="1383858"/>
                  <a:pt x="6657146" y="1397327"/>
                  <a:pt x="6659841" y="1400862"/>
                </a:cubicBezTo>
                <a:cubicBezTo>
                  <a:pt x="6662535" y="1404398"/>
                  <a:pt x="6677691" y="1412142"/>
                  <a:pt x="6677691" y="1412142"/>
                </a:cubicBezTo>
                <a:cubicBezTo>
                  <a:pt x="6677691" y="1412142"/>
                  <a:pt x="6673145" y="1402714"/>
                  <a:pt x="6676344" y="1400189"/>
                </a:cubicBezTo>
                <a:cubicBezTo>
                  <a:pt x="6679544" y="1397664"/>
                  <a:pt x="6672134" y="1390761"/>
                  <a:pt x="6668766" y="1383016"/>
                </a:cubicBezTo>
                <a:cubicBezTo>
                  <a:pt x="6665230" y="1375272"/>
                  <a:pt x="6656473" y="1369716"/>
                  <a:pt x="6661188" y="1363655"/>
                </a:cubicBezTo>
                <a:close/>
                <a:moveTo>
                  <a:pt x="6643843" y="1427126"/>
                </a:moveTo>
                <a:cubicBezTo>
                  <a:pt x="6620435" y="1414836"/>
                  <a:pt x="6613699" y="1415173"/>
                  <a:pt x="6616562" y="1421739"/>
                </a:cubicBezTo>
                <a:cubicBezTo>
                  <a:pt x="6619425" y="1428305"/>
                  <a:pt x="6618414" y="1430662"/>
                  <a:pt x="6641148" y="1438743"/>
                </a:cubicBezTo>
                <a:cubicBezTo>
                  <a:pt x="6664051" y="1446824"/>
                  <a:pt x="6687290" y="1450023"/>
                  <a:pt x="6643843" y="1427126"/>
                </a:cubicBezTo>
                <a:close/>
                <a:moveTo>
                  <a:pt x="6684596" y="1437901"/>
                </a:moveTo>
                <a:cubicBezTo>
                  <a:pt x="6679713" y="1437059"/>
                  <a:pt x="6678534" y="1444972"/>
                  <a:pt x="6684091" y="1451875"/>
                </a:cubicBezTo>
                <a:cubicBezTo>
                  <a:pt x="6689648" y="1458946"/>
                  <a:pt x="6691500" y="1456252"/>
                  <a:pt x="6702952" y="1459283"/>
                </a:cubicBezTo>
                <a:cubicBezTo>
                  <a:pt x="6714403" y="1462313"/>
                  <a:pt x="6710025" y="1455916"/>
                  <a:pt x="6724676" y="1460798"/>
                </a:cubicBezTo>
                <a:cubicBezTo>
                  <a:pt x="6739326" y="1465680"/>
                  <a:pt x="6773344" y="1484200"/>
                  <a:pt x="6773344" y="1484200"/>
                </a:cubicBezTo>
                <a:cubicBezTo>
                  <a:pt x="6773344" y="1484200"/>
                  <a:pt x="6777891" y="1482011"/>
                  <a:pt x="6750104" y="1464165"/>
                </a:cubicBezTo>
                <a:cubicBezTo>
                  <a:pt x="6722486" y="1446319"/>
                  <a:pt x="6711877" y="1443120"/>
                  <a:pt x="6684596" y="1437901"/>
                </a:cubicBezTo>
                <a:close/>
                <a:moveTo>
                  <a:pt x="6136617" y="1015995"/>
                </a:moveTo>
                <a:cubicBezTo>
                  <a:pt x="6136617" y="1015995"/>
                  <a:pt x="6115904" y="1010776"/>
                  <a:pt x="6112704" y="1009934"/>
                </a:cubicBezTo>
                <a:cubicBezTo>
                  <a:pt x="6109504" y="1009092"/>
                  <a:pt x="6103947" y="1011112"/>
                  <a:pt x="6099400" y="1011281"/>
                </a:cubicBezTo>
                <a:cubicBezTo>
                  <a:pt x="6094853" y="1011449"/>
                  <a:pt x="6095864" y="1013638"/>
                  <a:pt x="6101253" y="1018520"/>
                </a:cubicBezTo>
                <a:cubicBezTo>
                  <a:pt x="6106641" y="1023402"/>
                  <a:pt x="6112873" y="1025254"/>
                  <a:pt x="6123650" y="1029295"/>
                </a:cubicBezTo>
                <a:cubicBezTo>
                  <a:pt x="6134428" y="1033336"/>
                  <a:pt x="6129208" y="1028958"/>
                  <a:pt x="6136280" y="1029632"/>
                </a:cubicBezTo>
                <a:cubicBezTo>
                  <a:pt x="6143185" y="1030305"/>
                  <a:pt x="6143690" y="1027611"/>
                  <a:pt x="6144026" y="1025086"/>
                </a:cubicBezTo>
                <a:cubicBezTo>
                  <a:pt x="6144364" y="1022561"/>
                  <a:pt x="6148574" y="1022561"/>
                  <a:pt x="6149921" y="1022056"/>
                </a:cubicBezTo>
                <a:cubicBezTo>
                  <a:pt x="6151268" y="1021550"/>
                  <a:pt x="6142006" y="1015995"/>
                  <a:pt x="6141838" y="1015658"/>
                </a:cubicBezTo>
                <a:cubicBezTo>
                  <a:pt x="6141669" y="1014984"/>
                  <a:pt x="6136617" y="1015995"/>
                  <a:pt x="6136617" y="1015995"/>
                </a:cubicBezTo>
                <a:close/>
                <a:moveTo>
                  <a:pt x="6387367" y="1100342"/>
                </a:moveTo>
                <a:cubicBezTo>
                  <a:pt x="6377768" y="1094786"/>
                  <a:pt x="6378273" y="1104215"/>
                  <a:pt x="6378610" y="1109097"/>
                </a:cubicBezTo>
                <a:cubicBezTo>
                  <a:pt x="6378947" y="1113979"/>
                  <a:pt x="6377937" y="1116842"/>
                  <a:pt x="6383831" y="1122229"/>
                </a:cubicBezTo>
                <a:cubicBezTo>
                  <a:pt x="6389893" y="1127616"/>
                  <a:pt x="6388546" y="1128290"/>
                  <a:pt x="6388546" y="1128290"/>
                </a:cubicBezTo>
                <a:cubicBezTo>
                  <a:pt x="6382988" y="1125091"/>
                  <a:pt x="6380294" y="1123407"/>
                  <a:pt x="6374737" y="1120209"/>
                </a:cubicBezTo>
                <a:cubicBezTo>
                  <a:pt x="6374737" y="1120209"/>
                  <a:pt x="6373895" y="1124418"/>
                  <a:pt x="6376084" y="1128963"/>
                </a:cubicBezTo>
                <a:cubicBezTo>
                  <a:pt x="6378105" y="1133509"/>
                  <a:pt x="6375411" y="1134351"/>
                  <a:pt x="6390567" y="1141759"/>
                </a:cubicBezTo>
                <a:cubicBezTo>
                  <a:pt x="6405723" y="1149166"/>
                  <a:pt x="6409428" y="1148830"/>
                  <a:pt x="6413469" y="1154554"/>
                </a:cubicBezTo>
                <a:cubicBezTo>
                  <a:pt x="6417511" y="1160110"/>
                  <a:pt x="6418521" y="1162467"/>
                  <a:pt x="6428120" y="1166171"/>
                </a:cubicBezTo>
                <a:cubicBezTo>
                  <a:pt x="6437551" y="1169874"/>
                  <a:pt x="6449002" y="1175094"/>
                  <a:pt x="6454054" y="1179471"/>
                </a:cubicBezTo>
                <a:cubicBezTo>
                  <a:pt x="6459106" y="1183680"/>
                  <a:pt x="6452033" y="1171726"/>
                  <a:pt x="6458769" y="1174420"/>
                </a:cubicBezTo>
                <a:cubicBezTo>
                  <a:pt x="6465506" y="1177114"/>
                  <a:pt x="6474599" y="1183680"/>
                  <a:pt x="6480998" y="1188899"/>
                </a:cubicBezTo>
                <a:cubicBezTo>
                  <a:pt x="6487229" y="1194118"/>
                  <a:pt x="6494134" y="1196643"/>
                  <a:pt x="6494134" y="1196643"/>
                </a:cubicBezTo>
                <a:cubicBezTo>
                  <a:pt x="6494134" y="1196643"/>
                  <a:pt x="6479483" y="1184185"/>
                  <a:pt x="6483524" y="1184522"/>
                </a:cubicBezTo>
                <a:cubicBezTo>
                  <a:pt x="6487566" y="1184858"/>
                  <a:pt x="6488408" y="1184353"/>
                  <a:pt x="6474936" y="1176777"/>
                </a:cubicBezTo>
                <a:cubicBezTo>
                  <a:pt x="6461464" y="1169201"/>
                  <a:pt x="6452370" y="1167181"/>
                  <a:pt x="6442939" y="1163645"/>
                </a:cubicBezTo>
                <a:cubicBezTo>
                  <a:pt x="6433678" y="1160110"/>
                  <a:pt x="6435530" y="1164150"/>
                  <a:pt x="6424416" y="1152702"/>
                </a:cubicBezTo>
                <a:cubicBezTo>
                  <a:pt x="6413301" y="1141422"/>
                  <a:pt x="6416164" y="1137381"/>
                  <a:pt x="6415322" y="1135361"/>
                </a:cubicBezTo>
                <a:cubicBezTo>
                  <a:pt x="6414480" y="1133341"/>
                  <a:pt x="6421721" y="1139907"/>
                  <a:pt x="6424247" y="1135361"/>
                </a:cubicBezTo>
                <a:cubicBezTo>
                  <a:pt x="6426773" y="1130815"/>
                  <a:pt x="6425763" y="1126101"/>
                  <a:pt x="6422058" y="1119872"/>
                </a:cubicBezTo>
                <a:cubicBezTo>
                  <a:pt x="6418353" y="1113643"/>
                  <a:pt x="6426268" y="1113979"/>
                  <a:pt x="6419363" y="1111622"/>
                </a:cubicBezTo>
                <a:cubicBezTo>
                  <a:pt x="6412291" y="1109265"/>
                  <a:pt x="6392587" y="1103373"/>
                  <a:pt x="6387367" y="1100342"/>
                </a:cubicBezTo>
                <a:close/>
                <a:moveTo>
                  <a:pt x="6550380" y="1254222"/>
                </a:moveTo>
                <a:cubicBezTo>
                  <a:pt x="6553917" y="1259441"/>
                  <a:pt x="6541623" y="1250182"/>
                  <a:pt x="6539265" y="1251697"/>
                </a:cubicBezTo>
                <a:cubicBezTo>
                  <a:pt x="6536908" y="1253212"/>
                  <a:pt x="6534719" y="1252033"/>
                  <a:pt x="6529498" y="1251360"/>
                </a:cubicBezTo>
                <a:cubicBezTo>
                  <a:pt x="6524278" y="1250687"/>
                  <a:pt x="6513500" y="1253212"/>
                  <a:pt x="6513500" y="1253212"/>
                </a:cubicBezTo>
                <a:cubicBezTo>
                  <a:pt x="6513500" y="1253212"/>
                  <a:pt x="6511142" y="1248498"/>
                  <a:pt x="6511142" y="1247656"/>
                </a:cubicBezTo>
                <a:cubicBezTo>
                  <a:pt x="6510974" y="1246814"/>
                  <a:pt x="6503901" y="1239912"/>
                  <a:pt x="6501375" y="1242100"/>
                </a:cubicBezTo>
                <a:cubicBezTo>
                  <a:pt x="6498681" y="1244289"/>
                  <a:pt x="6495649" y="1245299"/>
                  <a:pt x="6487229" y="1244794"/>
                </a:cubicBezTo>
                <a:cubicBezTo>
                  <a:pt x="6478809" y="1244289"/>
                  <a:pt x="6474431" y="1246141"/>
                  <a:pt x="6475441" y="1250518"/>
                </a:cubicBezTo>
                <a:cubicBezTo>
                  <a:pt x="6476283" y="1254896"/>
                  <a:pt x="6483356" y="1256916"/>
                  <a:pt x="6483356" y="1256916"/>
                </a:cubicBezTo>
                <a:cubicBezTo>
                  <a:pt x="6483356" y="1256916"/>
                  <a:pt x="6486387" y="1256579"/>
                  <a:pt x="6490429" y="1253212"/>
                </a:cubicBezTo>
                <a:cubicBezTo>
                  <a:pt x="6494302" y="1249845"/>
                  <a:pt x="6495649" y="1250350"/>
                  <a:pt x="6506764" y="1253380"/>
                </a:cubicBezTo>
                <a:cubicBezTo>
                  <a:pt x="6517878" y="1256411"/>
                  <a:pt x="6517037" y="1256242"/>
                  <a:pt x="6522257" y="1260788"/>
                </a:cubicBezTo>
                <a:cubicBezTo>
                  <a:pt x="6527477" y="1265334"/>
                  <a:pt x="6526972" y="1269711"/>
                  <a:pt x="6528993" y="1273583"/>
                </a:cubicBezTo>
                <a:cubicBezTo>
                  <a:pt x="6531014" y="1277456"/>
                  <a:pt x="6532361" y="1281833"/>
                  <a:pt x="6545159" y="1288062"/>
                </a:cubicBezTo>
                <a:cubicBezTo>
                  <a:pt x="6558127" y="1294291"/>
                  <a:pt x="6551390" y="1290251"/>
                  <a:pt x="6561999" y="1293450"/>
                </a:cubicBezTo>
                <a:cubicBezTo>
                  <a:pt x="6572609" y="1296480"/>
                  <a:pt x="6572440" y="1296648"/>
                  <a:pt x="6569578" y="1293113"/>
                </a:cubicBezTo>
                <a:cubicBezTo>
                  <a:pt x="6566715" y="1289577"/>
                  <a:pt x="6562168" y="1285874"/>
                  <a:pt x="6559979" y="1282001"/>
                </a:cubicBezTo>
                <a:cubicBezTo>
                  <a:pt x="6557789" y="1278297"/>
                  <a:pt x="6563852" y="1278971"/>
                  <a:pt x="6565873" y="1279139"/>
                </a:cubicBezTo>
                <a:cubicBezTo>
                  <a:pt x="6567725" y="1279139"/>
                  <a:pt x="6571093" y="1283853"/>
                  <a:pt x="6576314" y="1289409"/>
                </a:cubicBezTo>
                <a:cubicBezTo>
                  <a:pt x="6581534" y="1294965"/>
                  <a:pt x="6582882" y="1295133"/>
                  <a:pt x="6582713" y="1292271"/>
                </a:cubicBezTo>
                <a:cubicBezTo>
                  <a:pt x="6582545" y="1289409"/>
                  <a:pt x="6582713" y="1282675"/>
                  <a:pt x="6579513" y="1277961"/>
                </a:cubicBezTo>
                <a:cubicBezTo>
                  <a:pt x="6576314" y="1273247"/>
                  <a:pt x="6574124" y="1269711"/>
                  <a:pt x="6572440" y="1266344"/>
                </a:cubicBezTo>
                <a:cubicBezTo>
                  <a:pt x="6570925" y="1262808"/>
                  <a:pt x="6563515" y="1256916"/>
                  <a:pt x="6559979" y="1254559"/>
                </a:cubicBezTo>
                <a:cubicBezTo>
                  <a:pt x="6556442" y="1252370"/>
                  <a:pt x="6543475" y="1243615"/>
                  <a:pt x="6543475" y="1243615"/>
                </a:cubicBezTo>
                <a:cubicBezTo>
                  <a:pt x="6543475" y="1243615"/>
                  <a:pt x="6546843" y="1249171"/>
                  <a:pt x="6550380" y="1254222"/>
                </a:cubicBezTo>
                <a:close/>
                <a:moveTo>
                  <a:pt x="6485040" y="1209102"/>
                </a:moveTo>
                <a:cubicBezTo>
                  <a:pt x="6485040" y="1209102"/>
                  <a:pt x="6484029" y="1206240"/>
                  <a:pt x="6471736" y="1197990"/>
                </a:cubicBezTo>
                <a:cubicBezTo>
                  <a:pt x="6459443" y="1189741"/>
                  <a:pt x="6458601" y="1188057"/>
                  <a:pt x="6442771" y="1181996"/>
                </a:cubicBezTo>
                <a:cubicBezTo>
                  <a:pt x="6427110" y="1175935"/>
                  <a:pt x="6412964" y="1173242"/>
                  <a:pt x="6423237" y="1183848"/>
                </a:cubicBezTo>
                <a:cubicBezTo>
                  <a:pt x="6433509" y="1194455"/>
                  <a:pt x="6435867" y="1196307"/>
                  <a:pt x="6449171" y="1201357"/>
                </a:cubicBezTo>
                <a:cubicBezTo>
                  <a:pt x="6462306" y="1206408"/>
                  <a:pt x="6468537" y="1205230"/>
                  <a:pt x="6468537" y="1205230"/>
                </a:cubicBezTo>
                <a:cubicBezTo>
                  <a:pt x="6468537" y="1205230"/>
                  <a:pt x="6470052" y="1206913"/>
                  <a:pt x="6459948" y="1207082"/>
                </a:cubicBezTo>
                <a:cubicBezTo>
                  <a:pt x="6449676" y="1207250"/>
                  <a:pt x="6451865" y="1214658"/>
                  <a:pt x="6462643" y="1220719"/>
                </a:cubicBezTo>
                <a:cubicBezTo>
                  <a:pt x="6473421" y="1226780"/>
                  <a:pt x="6475273" y="1231325"/>
                  <a:pt x="6479651" y="1230820"/>
                </a:cubicBezTo>
                <a:cubicBezTo>
                  <a:pt x="6484029" y="1230315"/>
                  <a:pt x="6484367" y="1223412"/>
                  <a:pt x="6492955" y="1221392"/>
                </a:cubicBezTo>
                <a:cubicBezTo>
                  <a:pt x="6501543" y="1219372"/>
                  <a:pt x="6501880" y="1218867"/>
                  <a:pt x="6500533" y="1213311"/>
                </a:cubicBezTo>
                <a:cubicBezTo>
                  <a:pt x="6499186" y="1207923"/>
                  <a:pt x="6495986" y="1202704"/>
                  <a:pt x="6495986" y="1202704"/>
                </a:cubicBezTo>
                <a:cubicBezTo>
                  <a:pt x="6491608" y="1205230"/>
                  <a:pt x="6489418" y="1206408"/>
                  <a:pt x="6485040" y="1209102"/>
                </a:cubicBezTo>
                <a:close/>
                <a:moveTo>
                  <a:pt x="6503227" y="1200684"/>
                </a:moveTo>
                <a:cubicBezTo>
                  <a:pt x="6502049" y="1200852"/>
                  <a:pt x="6493797" y="1197317"/>
                  <a:pt x="6503901" y="1204220"/>
                </a:cubicBezTo>
                <a:cubicBezTo>
                  <a:pt x="6514005" y="1211122"/>
                  <a:pt x="6521920" y="1214489"/>
                  <a:pt x="6522425" y="1217351"/>
                </a:cubicBezTo>
                <a:cubicBezTo>
                  <a:pt x="6522930" y="1220214"/>
                  <a:pt x="6523773" y="1221055"/>
                  <a:pt x="6519057" y="1219203"/>
                </a:cubicBezTo>
                <a:cubicBezTo>
                  <a:pt x="6514342" y="1217351"/>
                  <a:pt x="6512658" y="1216341"/>
                  <a:pt x="6510637" y="1215500"/>
                </a:cubicBezTo>
                <a:cubicBezTo>
                  <a:pt x="6508616" y="1214826"/>
                  <a:pt x="6509290" y="1216846"/>
                  <a:pt x="6511479" y="1219203"/>
                </a:cubicBezTo>
                <a:cubicBezTo>
                  <a:pt x="6513668" y="1221560"/>
                  <a:pt x="6512321" y="1219372"/>
                  <a:pt x="6517878" y="1223917"/>
                </a:cubicBezTo>
                <a:cubicBezTo>
                  <a:pt x="6523267" y="1228631"/>
                  <a:pt x="6522930" y="1229305"/>
                  <a:pt x="6525793" y="1233682"/>
                </a:cubicBezTo>
                <a:cubicBezTo>
                  <a:pt x="6528824" y="1237891"/>
                  <a:pt x="6531014" y="1237049"/>
                  <a:pt x="6531014" y="1237049"/>
                </a:cubicBezTo>
                <a:cubicBezTo>
                  <a:pt x="6531014" y="1237049"/>
                  <a:pt x="6525793" y="1227453"/>
                  <a:pt x="6525288" y="1225769"/>
                </a:cubicBezTo>
                <a:cubicBezTo>
                  <a:pt x="6524951" y="1224086"/>
                  <a:pt x="6520909" y="1218867"/>
                  <a:pt x="6527477" y="1222234"/>
                </a:cubicBezTo>
                <a:cubicBezTo>
                  <a:pt x="6534045" y="1225601"/>
                  <a:pt x="6534887" y="1230652"/>
                  <a:pt x="6535897" y="1226611"/>
                </a:cubicBezTo>
                <a:cubicBezTo>
                  <a:pt x="6536908" y="1222571"/>
                  <a:pt x="6533372" y="1217520"/>
                  <a:pt x="6529667" y="1212974"/>
                </a:cubicBezTo>
                <a:cubicBezTo>
                  <a:pt x="6526130" y="1208260"/>
                  <a:pt x="6520068" y="1206240"/>
                  <a:pt x="6512995" y="1203883"/>
                </a:cubicBezTo>
                <a:cubicBezTo>
                  <a:pt x="6506090" y="1201357"/>
                  <a:pt x="6503227" y="1200684"/>
                  <a:pt x="6503227" y="1200684"/>
                </a:cubicBezTo>
                <a:close/>
                <a:moveTo>
                  <a:pt x="6392587" y="1179134"/>
                </a:moveTo>
                <a:cubicBezTo>
                  <a:pt x="6389388" y="1178461"/>
                  <a:pt x="6388041" y="1179639"/>
                  <a:pt x="6388714" y="1185195"/>
                </a:cubicBezTo>
                <a:cubicBezTo>
                  <a:pt x="6389388" y="1190751"/>
                  <a:pt x="6384167" y="1191929"/>
                  <a:pt x="6378947" y="1193445"/>
                </a:cubicBezTo>
                <a:cubicBezTo>
                  <a:pt x="6373558" y="1194960"/>
                  <a:pt x="6358739" y="1198832"/>
                  <a:pt x="6358571" y="1200516"/>
                </a:cubicBezTo>
                <a:cubicBezTo>
                  <a:pt x="6358402" y="1202031"/>
                  <a:pt x="6357560" y="1200852"/>
                  <a:pt x="6370358" y="1201694"/>
                </a:cubicBezTo>
                <a:cubicBezTo>
                  <a:pt x="6382988" y="1202536"/>
                  <a:pt x="6392251" y="1201189"/>
                  <a:pt x="6391746" y="1196980"/>
                </a:cubicBezTo>
                <a:cubicBezTo>
                  <a:pt x="6391409" y="1192771"/>
                  <a:pt x="6389220" y="1194623"/>
                  <a:pt x="6400334" y="1195297"/>
                </a:cubicBezTo>
                <a:cubicBezTo>
                  <a:pt x="6411448" y="1195970"/>
                  <a:pt x="6404712" y="1192940"/>
                  <a:pt x="6403028" y="1188394"/>
                </a:cubicBezTo>
                <a:cubicBezTo>
                  <a:pt x="6401513" y="1183511"/>
                  <a:pt x="6398482" y="1180144"/>
                  <a:pt x="6392587" y="1179134"/>
                </a:cubicBezTo>
                <a:close/>
                <a:moveTo>
                  <a:pt x="7240153" y="1668552"/>
                </a:moveTo>
                <a:cubicBezTo>
                  <a:pt x="7242174" y="1675624"/>
                  <a:pt x="7248068" y="1680169"/>
                  <a:pt x="7239816" y="1681179"/>
                </a:cubicBezTo>
                <a:cubicBezTo>
                  <a:pt x="7231396" y="1682021"/>
                  <a:pt x="7219271" y="1676465"/>
                  <a:pt x="7208157" y="1672593"/>
                </a:cubicBezTo>
                <a:cubicBezTo>
                  <a:pt x="7197042" y="1668721"/>
                  <a:pt x="7204452" y="1669899"/>
                  <a:pt x="7189969" y="1663333"/>
                </a:cubicBezTo>
                <a:cubicBezTo>
                  <a:pt x="7175487" y="1656767"/>
                  <a:pt x="7172119" y="1655757"/>
                  <a:pt x="7180876" y="1663502"/>
                </a:cubicBezTo>
                <a:cubicBezTo>
                  <a:pt x="7189633" y="1671246"/>
                  <a:pt x="7190138" y="1675118"/>
                  <a:pt x="7211020" y="1684041"/>
                </a:cubicBezTo>
                <a:cubicBezTo>
                  <a:pt x="7232070" y="1692964"/>
                  <a:pt x="7246047" y="1693133"/>
                  <a:pt x="7258509" y="1696500"/>
                </a:cubicBezTo>
                <a:cubicBezTo>
                  <a:pt x="7270971" y="1699867"/>
                  <a:pt x="7266424" y="1691954"/>
                  <a:pt x="7266087" y="1689092"/>
                </a:cubicBezTo>
                <a:cubicBezTo>
                  <a:pt x="7265582" y="1686062"/>
                  <a:pt x="7237964" y="1660808"/>
                  <a:pt x="7240153" y="1668552"/>
                </a:cubicBezTo>
                <a:close/>
                <a:moveTo>
                  <a:pt x="7306672" y="1712326"/>
                </a:moveTo>
                <a:cubicBezTo>
                  <a:pt x="7315092" y="1720575"/>
                  <a:pt x="7312397" y="1718723"/>
                  <a:pt x="7323175" y="1729667"/>
                </a:cubicBezTo>
                <a:cubicBezTo>
                  <a:pt x="7333953" y="1740610"/>
                  <a:pt x="7346415" y="1747513"/>
                  <a:pt x="7356013" y="1753742"/>
                </a:cubicBezTo>
                <a:cubicBezTo>
                  <a:pt x="7365781" y="1759971"/>
                  <a:pt x="7355171" y="1751553"/>
                  <a:pt x="7345741" y="1742462"/>
                </a:cubicBezTo>
                <a:cubicBezTo>
                  <a:pt x="7336479" y="1733371"/>
                  <a:pt x="7334458" y="1729835"/>
                  <a:pt x="7321996" y="1719228"/>
                </a:cubicBezTo>
                <a:cubicBezTo>
                  <a:pt x="7309871" y="1708622"/>
                  <a:pt x="7292189" y="1697847"/>
                  <a:pt x="7306672" y="1712326"/>
                </a:cubicBezTo>
                <a:close/>
                <a:moveTo>
                  <a:pt x="6356381" y="1020877"/>
                </a:moveTo>
                <a:cubicBezTo>
                  <a:pt x="6332131" y="1021382"/>
                  <a:pt x="6318996" y="1017005"/>
                  <a:pt x="6335836" y="1031652"/>
                </a:cubicBezTo>
                <a:cubicBezTo>
                  <a:pt x="6352676" y="1046468"/>
                  <a:pt x="6362107" y="1053370"/>
                  <a:pt x="6364633" y="1056064"/>
                </a:cubicBezTo>
                <a:cubicBezTo>
                  <a:pt x="6367159" y="1058758"/>
                  <a:pt x="6371369" y="1056738"/>
                  <a:pt x="6374737" y="1050003"/>
                </a:cubicBezTo>
                <a:cubicBezTo>
                  <a:pt x="6378105" y="1043269"/>
                  <a:pt x="6373390" y="1031652"/>
                  <a:pt x="6374737" y="1028958"/>
                </a:cubicBezTo>
                <a:cubicBezTo>
                  <a:pt x="6376084" y="1026601"/>
                  <a:pt x="6364633" y="1020877"/>
                  <a:pt x="6356381" y="1020877"/>
                </a:cubicBezTo>
                <a:close/>
                <a:moveTo>
                  <a:pt x="6606458" y="762278"/>
                </a:moveTo>
                <a:cubicBezTo>
                  <a:pt x="6612352" y="768171"/>
                  <a:pt x="6619761" y="776757"/>
                  <a:pt x="6613699" y="775579"/>
                </a:cubicBezTo>
                <a:cubicBezTo>
                  <a:pt x="6607636" y="774400"/>
                  <a:pt x="6606458" y="778441"/>
                  <a:pt x="6608142" y="783660"/>
                </a:cubicBezTo>
                <a:cubicBezTo>
                  <a:pt x="6609826" y="788879"/>
                  <a:pt x="6611004" y="795108"/>
                  <a:pt x="6620603" y="802011"/>
                </a:cubicBezTo>
                <a:cubicBezTo>
                  <a:pt x="6630371" y="808914"/>
                  <a:pt x="6625487" y="807567"/>
                  <a:pt x="6627845" y="811439"/>
                </a:cubicBezTo>
                <a:cubicBezTo>
                  <a:pt x="6630202" y="815311"/>
                  <a:pt x="6638454" y="826086"/>
                  <a:pt x="6637780" y="830632"/>
                </a:cubicBezTo>
                <a:cubicBezTo>
                  <a:pt x="6637106" y="835178"/>
                  <a:pt x="6635423" y="835851"/>
                  <a:pt x="6640811" y="842585"/>
                </a:cubicBezTo>
                <a:cubicBezTo>
                  <a:pt x="6646032" y="849488"/>
                  <a:pt x="6645190" y="850161"/>
                  <a:pt x="6650410" y="859253"/>
                </a:cubicBezTo>
                <a:cubicBezTo>
                  <a:pt x="6655631" y="868344"/>
                  <a:pt x="6658662" y="875415"/>
                  <a:pt x="6661525" y="879288"/>
                </a:cubicBezTo>
                <a:cubicBezTo>
                  <a:pt x="6664388" y="883328"/>
                  <a:pt x="6665398" y="879119"/>
                  <a:pt x="6667588" y="878782"/>
                </a:cubicBezTo>
                <a:cubicBezTo>
                  <a:pt x="6669776" y="878446"/>
                  <a:pt x="6680554" y="881476"/>
                  <a:pt x="6688638" y="886695"/>
                </a:cubicBezTo>
                <a:cubicBezTo>
                  <a:pt x="6696721" y="891914"/>
                  <a:pt x="6696721" y="891914"/>
                  <a:pt x="6696721" y="891914"/>
                </a:cubicBezTo>
                <a:cubicBezTo>
                  <a:pt x="6696721" y="891914"/>
                  <a:pt x="6708004" y="897302"/>
                  <a:pt x="6686111" y="878614"/>
                </a:cubicBezTo>
                <a:cubicBezTo>
                  <a:pt x="6664388" y="860095"/>
                  <a:pt x="6663546" y="862283"/>
                  <a:pt x="6660009" y="850835"/>
                </a:cubicBezTo>
                <a:cubicBezTo>
                  <a:pt x="6656473" y="839555"/>
                  <a:pt x="6658494" y="840060"/>
                  <a:pt x="6671798" y="843427"/>
                </a:cubicBezTo>
                <a:cubicBezTo>
                  <a:pt x="6685101" y="846794"/>
                  <a:pt x="6697900" y="858411"/>
                  <a:pt x="6700089" y="859758"/>
                </a:cubicBezTo>
                <a:cubicBezTo>
                  <a:pt x="6702278" y="861273"/>
                  <a:pt x="6697058" y="856222"/>
                  <a:pt x="6687964" y="847468"/>
                </a:cubicBezTo>
                <a:cubicBezTo>
                  <a:pt x="6678870" y="838881"/>
                  <a:pt x="6672976" y="835009"/>
                  <a:pt x="6666240" y="825749"/>
                </a:cubicBezTo>
                <a:cubicBezTo>
                  <a:pt x="6659504" y="816490"/>
                  <a:pt x="6649400" y="807398"/>
                  <a:pt x="6640643" y="802516"/>
                </a:cubicBezTo>
                <a:cubicBezTo>
                  <a:pt x="6631886" y="797634"/>
                  <a:pt x="6633234" y="794771"/>
                  <a:pt x="6634413" y="792583"/>
                </a:cubicBezTo>
                <a:cubicBezTo>
                  <a:pt x="6635760" y="790394"/>
                  <a:pt x="6633907" y="785680"/>
                  <a:pt x="6628855" y="779451"/>
                </a:cubicBezTo>
                <a:cubicBezTo>
                  <a:pt x="6623803" y="773222"/>
                  <a:pt x="6615383" y="764130"/>
                  <a:pt x="6611510" y="760426"/>
                </a:cubicBezTo>
                <a:cubicBezTo>
                  <a:pt x="6607636" y="756723"/>
                  <a:pt x="6602416" y="759080"/>
                  <a:pt x="6602416" y="759080"/>
                </a:cubicBezTo>
                <a:cubicBezTo>
                  <a:pt x="6604100" y="760595"/>
                  <a:pt x="6604942" y="761100"/>
                  <a:pt x="6606458" y="762278"/>
                </a:cubicBezTo>
                <a:close/>
                <a:moveTo>
                  <a:pt x="6673818" y="895113"/>
                </a:moveTo>
                <a:cubicBezTo>
                  <a:pt x="6677018" y="899490"/>
                  <a:pt x="6680049" y="903531"/>
                  <a:pt x="6676681" y="906225"/>
                </a:cubicBezTo>
                <a:cubicBezTo>
                  <a:pt x="6673481" y="908919"/>
                  <a:pt x="6678365" y="911444"/>
                  <a:pt x="6678702" y="917000"/>
                </a:cubicBezTo>
                <a:cubicBezTo>
                  <a:pt x="6679039" y="922387"/>
                  <a:pt x="6658830" y="910434"/>
                  <a:pt x="6659673" y="911781"/>
                </a:cubicBezTo>
                <a:cubicBezTo>
                  <a:pt x="6660346" y="913128"/>
                  <a:pt x="6660515" y="917000"/>
                  <a:pt x="6657315" y="917337"/>
                </a:cubicBezTo>
                <a:cubicBezTo>
                  <a:pt x="6654115" y="917673"/>
                  <a:pt x="6639970" y="913296"/>
                  <a:pt x="6647884" y="921209"/>
                </a:cubicBezTo>
                <a:cubicBezTo>
                  <a:pt x="6655799" y="929290"/>
                  <a:pt x="6667419" y="938886"/>
                  <a:pt x="6667419" y="938886"/>
                </a:cubicBezTo>
                <a:cubicBezTo>
                  <a:pt x="6667419" y="938886"/>
                  <a:pt x="6673650" y="937876"/>
                  <a:pt x="6676008" y="938381"/>
                </a:cubicBezTo>
                <a:cubicBezTo>
                  <a:pt x="6678365" y="938886"/>
                  <a:pt x="6684596" y="940233"/>
                  <a:pt x="6684596" y="940233"/>
                </a:cubicBezTo>
                <a:cubicBezTo>
                  <a:pt x="6684596" y="940233"/>
                  <a:pt x="6682239" y="937876"/>
                  <a:pt x="6671798" y="932657"/>
                </a:cubicBezTo>
                <a:cubicBezTo>
                  <a:pt x="6661356" y="927438"/>
                  <a:pt x="6659673" y="923398"/>
                  <a:pt x="6660346" y="922387"/>
                </a:cubicBezTo>
                <a:cubicBezTo>
                  <a:pt x="6660851" y="921546"/>
                  <a:pt x="6673650" y="927101"/>
                  <a:pt x="6680891" y="929290"/>
                </a:cubicBezTo>
                <a:cubicBezTo>
                  <a:pt x="6688301" y="931479"/>
                  <a:pt x="6693521" y="931647"/>
                  <a:pt x="6704804" y="938381"/>
                </a:cubicBezTo>
                <a:cubicBezTo>
                  <a:pt x="6716087" y="945116"/>
                  <a:pt x="6730401" y="951177"/>
                  <a:pt x="6730401" y="951177"/>
                </a:cubicBezTo>
                <a:cubicBezTo>
                  <a:pt x="6730401" y="951177"/>
                  <a:pt x="6729054" y="946294"/>
                  <a:pt x="6731075" y="943937"/>
                </a:cubicBezTo>
                <a:cubicBezTo>
                  <a:pt x="6733096" y="941580"/>
                  <a:pt x="6746231" y="947473"/>
                  <a:pt x="6757514" y="949998"/>
                </a:cubicBezTo>
                <a:cubicBezTo>
                  <a:pt x="6768629" y="952523"/>
                  <a:pt x="6777385" y="954712"/>
                  <a:pt x="6771828" y="950840"/>
                </a:cubicBezTo>
                <a:cubicBezTo>
                  <a:pt x="6766271" y="946799"/>
                  <a:pt x="6763408" y="941412"/>
                  <a:pt x="6758524" y="936361"/>
                </a:cubicBezTo>
                <a:cubicBezTo>
                  <a:pt x="6753641" y="931310"/>
                  <a:pt x="6747915" y="932489"/>
                  <a:pt x="6742526" y="931984"/>
                </a:cubicBezTo>
                <a:cubicBezTo>
                  <a:pt x="6737137" y="931310"/>
                  <a:pt x="6728549" y="927438"/>
                  <a:pt x="6718613" y="922051"/>
                </a:cubicBezTo>
                <a:cubicBezTo>
                  <a:pt x="6708677" y="916495"/>
                  <a:pt x="6687964" y="901511"/>
                  <a:pt x="6680386" y="895787"/>
                </a:cubicBezTo>
                <a:cubicBezTo>
                  <a:pt x="6680218" y="895618"/>
                  <a:pt x="6670619" y="890736"/>
                  <a:pt x="6673818" y="895113"/>
                </a:cubicBezTo>
                <a:close/>
                <a:moveTo>
                  <a:pt x="6671124" y="944611"/>
                </a:moveTo>
                <a:cubicBezTo>
                  <a:pt x="6667588" y="944274"/>
                  <a:pt x="6665398" y="947641"/>
                  <a:pt x="6669440" y="953534"/>
                </a:cubicBezTo>
                <a:cubicBezTo>
                  <a:pt x="6673481" y="959595"/>
                  <a:pt x="6679881" y="956732"/>
                  <a:pt x="6676850" y="969864"/>
                </a:cubicBezTo>
                <a:cubicBezTo>
                  <a:pt x="6673650" y="983165"/>
                  <a:pt x="6669440" y="985017"/>
                  <a:pt x="6659504" y="985353"/>
                </a:cubicBezTo>
                <a:cubicBezTo>
                  <a:pt x="6649569" y="985690"/>
                  <a:pt x="6637949" y="981986"/>
                  <a:pt x="6632560" y="979124"/>
                </a:cubicBezTo>
                <a:cubicBezTo>
                  <a:pt x="6627003" y="976262"/>
                  <a:pt x="6631044" y="974410"/>
                  <a:pt x="6633907" y="974410"/>
                </a:cubicBezTo>
                <a:cubicBezTo>
                  <a:pt x="6636770" y="974410"/>
                  <a:pt x="6622119" y="969191"/>
                  <a:pt x="6616225" y="967676"/>
                </a:cubicBezTo>
                <a:cubicBezTo>
                  <a:pt x="6610331" y="966160"/>
                  <a:pt x="6617909" y="971380"/>
                  <a:pt x="6618751" y="973905"/>
                </a:cubicBezTo>
                <a:cubicBezTo>
                  <a:pt x="6619593" y="976430"/>
                  <a:pt x="6611846" y="980134"/>
                  <a:pt x="6614878" y="984007"/>
                </a:cubicBezTo>
                <a:cubicBezTo>
                  <a:pt x="6617909" y="987710"/>
                  <a:pt x="6618414" y="988889"/>
                  <a:pt x="6611341" y="987542"/>
                </a:cubicBezTo>
                <a:cubicBezTo>
                  <a:pt x="6604268" y="986195"/>
                  <a:pt x="6597027" y="980471"/>
                  <a:pt x="6594333" y="979124"/>
                </a:cubicBezTo>
                <a:cubicBezTo>
                  <a:pt x="6591807" y="977777"/>
                  <a:pt x="6581029" y="975589"/>
                  <a:pt x="6566378" y="971716"/>
                </a:cubicBezTo>
                <a:cubicBezTo>
                  <a:pt x="6551727" y="967844"/>
                  <a:pt x="6549201" y="969191"/>
                  <a:pt x="6545665" y="972558"/>
                </a:cubicBezTo>
                <a:cubicBezTo>
                  <a:pt x="6542128" y="975925"/>
                  <a:pt x="6527309" y="971885"/>
                  <a:pt x="6517373" y="970538"/>
                </a:cubicBezTo>
                <a:cubicBezTo>
                  <a:pt x="6507438" y="969191"/>
                  <a:pt x="6515689" y="978114"/>
                  <a:pt x="6504912" y="976935"/>
                </a:cubicBezTo>
                <a:cubicBezTo>
                  <a:pt x="6494302" y="975757"/>
                  <a:pt x="6496828" y="980639"/>
                  <a:pt x="6497839" y="984343"/>
                </a:cubicBezTo>
                <a:cubicBezTo>
                  <a:pt x="6499017" y="988047"/>
                  <a:pt x="6505922" y="987879"/>
                  <a:pt x="6507101" y="988047"/>
                </a:cubicBezTo>
                <a:cubicBezTo>
                  <a:pt x="6508279" y="988216"/>
                  <a:pt x="6505417" y="982828"/>
                  <a:pt x="6513332" y="985690"/>
                </a:cubicBezTo>
                <a:cubicBezTo>
                  <a:pt x="6521078" y="988721"/>
                  <a:pt x="6522088" y="989057"/>
                  <a:pt x="6520404" y="992088"/>
                </a:cubicBezTo>
                <a:cubicBezTo>
                  <a:pt x="6518720" y="994950"/>
                  <a:pt x="6517542" y="996465"/>
                  <a:pt x="6515521" y="998822"/>
                </a:cubicBezTo>
                <a:cubicBezTo>
                  <a:pt x="6513500" y="1001179"/>
                  <a:pt x="6519562" y="1004546"/>
                  <a:pt x="6527140" y="1009934"/>
                </a:cubicBezTo>
                <a:cubicBezTo>
                  <a:pt x="6534887" y="1015490"/>
                  <a:pt x="6538087" y="1012459"/>
                  <a:pt x="6547012" y="1009934"/>
                </a:cubicBezTo>
                <a:cubicBezTo>
                  <a:pt x="6556105" y="1007408"/>
                  <a:pt x="6556274" y="1006230"/>
                  <a:pt x="6551559" y="998654"/>
                </a:cubicBezTo>
                <a:cubicBezTo>
                  <a:pt x="6546675" y="991078"/>
                  <a:pt x="6541792" y="989226"/>
                  <a:pt x="6531687" y="984343"/>
                </a:cubicBezTo>
                <a:cubicBezTo>
                  <a:pt x="6521583" y="979293"/>
                  <a:pt x="6520573" y="980808"/>
                  <a:pt x="6527814" y="978451"/>
                </a:cubicBezTo>
                <a:cubicBezTo>
                  <a:pt x="6534887" y="976094"/>
                  <a:pt x="6542297" y="982996"/>
                  <a:pt x="6547854" y="982660"/>
                </a:cubicBezTo>
                <a:cubicBezTo>
                  <a:pt x="6553411" y="982323"/>
                  <a:pt x="6569914" y="987710"/>
                  <a:pt x="6584734" y="991078"/>
                </a:cubicBezTo>
                <a:cubicBezTo>
                  <a:pt x="6599553" y="994276"/>
                  <a:pt x="6613530" y="996802"/>
                  <a:pt x="6615383" y="999496"/>
                </a:cubicBezTo>
                <a:cubicBezTo>
                  <a:pt x="6617404" y="1002189"/>
                  <a:pt x="6626834" y="1012459"/>
                  <a:pt x="6628350" y="1014479"/>
                </a:cubicBezTo>
                <a:cubicBezTo>
                  <a:pt x="6629865" y="1016500"/>
                  <a:pt x="6638117" y="1015658"/>
                  <a:pt x="6647548" y="1017173"/>
                </a:cubicBezTo>
                <a:cubicBezTo>
                  <a:pt x="6657146" y="1018857"/>
                  <a:pt x="6646706" y="1014479"/>
                  <a:pt x="6643843" y="1010776"/>
                </a:cubicBezTo>
                <a:cubicBezTo>
                  <a:pt x="6640980" y="1007072"/>
                  <a:pt x="6645864" y="1006903"/>
                  <a:pt x="6645864" y="1006903"/>
                </a:cubicBezTo>
                <a:cubicBezTo>
                  <a:pt x="6645864" y="1006903"/>
                  <a:pt x="6654452" y="1014479"/>
                  <a:pt x="6669271" y="1016163"/>
                </a:cubicBezTo>
                <a:cubicBezTo>
                  <a:pt x="6684259" y="1017847"/>
                  <a:pt x="6684596" y="1016668"/>
                  <a:pt x="6689480" y="1018857"/>
                </a:cubicBezTo>
                <a:cubicBezTo>
                  <a:pt x="6694363" y="1021045"/>
                  <a:pt x="6698405" y="1024244"/>
                  <a:pt x="6704299" y="1024413"/>
                </a:cubicBezTo>
                <a:cubicBezTo>
                  <a:pt x="6710193" y="1024581"/>
                  <a:pt x="6712551" y="1027106"/>
                  <a:pt x="6712214" y="1028453"/>
                </a:cubicBezTo>
                <a:cubicBezTo>
                  <a:pt x="6711877" y="1029800"/>
                  <a:pt x="6730906" y="1031989"/>
                  <a:pt x="6734780" y="1031989"/>
                </a:cubicBezTo>
                <a:cubicBezTo>
                  <a:pt x="6738653" y="1031989"/>
                  <a:pt x="6736969" y="1032662"/>
                  <a:pt x="6731580" y="1025591"/>
                </a:cubicBezTo>
                <a:cubicBezTo>
                  <a:pt x="6726191" y="1018520"/>
                  <a:pt x="6719960" y="1015995"/>
                  <a:pt x="6719119" y="1009092"/>
                </a:cubicBezTo>
                <a:cubicBezTo>
                  <a:pt x="6718276" y="1002189"/>
                  <a:pt x="6716929" y="1001179"/>
                  <a:pt x="6715077" y="996465"/>
                </a:cubicBezTo>
                <a:cubicBezTo>
                  <a:pt x="6713224" y="991751"/>
                  <a:pt x="6716761" y="992256"/>
                  <a:pt x="6719119" y="992930"/>
                </a:cubicBezTo>
                <a:cubicBezTo>
                  <a:pt x="6721476" y="993603"/>
                  <a:pt x="6717940" y="986869"/>
                  <a:pt x="6721307" y="985185"/>
                </a:cubicBezTo>
                <a:cubicBezTo>
                  <a:pt x="6724676" y="983502"/>
                  <a:pt x="6722655" y="981481"/>
                  <a:pt x="6718108" y="973400"/>
                </a:cubicBezTo>
                <a:cubicBezTo>
                  <a:pt x="6713730" y="965319"/>
                  <a:pt x="6705478" y="963803"/>
                  <a:pt x="6701773" y="957911"/>
                </a:cubicBezTo>
                <a:cubicBezTo>
                  <a:pt x="6698068" y="952018"/>
                  <a:pt x="6697731" y="947473"/>
                  <a:pt x="6697731" y="947473"/>
                </a:cubicBezTo>
                <a:cubicBezTo>
                  <a:pt x="6697731" y="947473"/>
                  <a:pt x="6681565" y="944779"/>
                  <a:pt x="6680723" y="946126"/>
                </a:cubicBezTo>
                <a:cubicBezTo>
                  <a:pt x="6679881" y="947473"/>
                  <a:pt x="6679881" y="947473"/>
                  <a:pt x="6679881" y="947473"/>
                </a:cubicBezTo>
                <a:cubicBezTo>
                  <a:pt x="6679881" y="947473"/>
                  <a:pt x="6676344" y="945116"/>
                  <a:pt x="6671124" y="944611"/>
                </a:cubicBezTo>
                <a:close/>
                <a:moveTo>
                  <a:pt x="6599216" y="993098"/>
                </a:moveTo>
                <a:cubicBezTo>
                  <a:pt x="6581029" y="988384"/>
                  <a:pt x="6568062" y="985017"/>
                  <a:pt x="6557621" y="983165"/>
                </a:cubicBezTo>
                <a:cubicBezTo>
                  <a:pt x="6547180" y="981313"/>
                  <a:pt x="6546002" y="982996"/>
                  <a:pt x="6550717" y="989057"/>
                </a:cubicBezTo>
                <a:cubicBezTo>
                  <a:pt x="6555432" y="995287"/>
                  <a:pt x="6562842" y="1002358"/>
                  <a:pt x="6565873" y="1005725"/>
                </a:cubicBezTo>
                <a:cubicBezTo>
                  <a:pt x="6568904" y="1009092"/>
                  <a:pt x="6573788" y="1008250"/>
                  <a:pt x="6582882" y="1008924"/>
                </a:cubicBezTo>
                <a:cubicBezTo>
                  <a:pt x="6592144" y="1009597"/>
                  <a:pt x="6587092" y="1001179"/>
                  <a:pt x="6597364" y="1004546"/>
                </a:cubicBezTo>
                <a:cubicBezTo>
                  <a:pt x="6607636" y="1007913"/>
                  <a:pt x="6606963" y="1012627"/>
                  <a:pt x="6616393" y="1008755"/>
                </a:cubicBezTo>
                <a:cubicBezTo>
                  <a:pt x="6625824" y="1005051"/>
                  <a:pt x="6615046" y="1001011"/>
                  <a:pt x="6613194" y="996970"/>
                </a:cubicBezTo>
                <a:cubicBezTo>
                  <a:pt x="6611510" y="992930"/>
                  <a:pt x="6599216" y="993098"/>
                  <a:pt x="6599216" y="993098"/>
                </a:cubicBezTo>
                <a:close/>
                <a:moveTo>
                  <a:pt x="7482820" y="1002694"/>
                </a:moveTo>
                <a:cubicBezTo>
                  <a:pt x="7463285" y="992761"/>
                  <a:pt x="7456549" y="988384"/>
                  <a:pt x="7457223" y="991078"/>
                </a:cubicBezTo>
                <a:cubicBezTo>
                  <a:pt x="7457896" y="993771"/>
                  <a:pt x="7456718" y="994108"/>
                  <a:pt x="7469684" y="1001347"/>
                </a:cubicBezTo>
                <a:cubicBezTo>
                  <a:pt x="7482820" y="1008587"/>
                  <a:pt x="7486019" y="1007408"/>
                  <a:pt x="7499660" y="1016500"/>
                </a:cubicBezTo>
                <a:cubicBezTo>
                  <a:pt x="7513301" y="1025591"/>
                  <a:pt x="7516332" y="1026770"/>
                  <a:pt x="7524247" y="1029968"/>
                </a:cubicBezTo>
                <a:cubicBezTo>
                  <a:pt x="7532162" y="1033167"/>
                  <a:pt x="7534014" y="1032325"/>
                  <a:pt x="7534014" y="1032325"/>
                </a:cubicBezTo>
                <a:cubicBezTo>
                  <a:pt x="7534014" y="1032325"/>
                  <a:pt x="7497639" y="1010439"/>
                  <a:pt x="7482820" y="1002694"/>
                </a:cubicBezTo>
                <a:close/>
                <a:moveTo>
                  <a:pt x="7178350" y="772885"/>
                </a:moveTo>
                <a:cubicBezTo>
                  <a:pt x="7172287" y="771201"/>
                  <a:pt x="7164878" y="765982"/>
                  <a:pt x="7171950" y="774400"/>
                </a:cubicBezTo>
                <a:cubicBezTo>
                  <a:pt x="7178855" y="782650"/>
                  <a:pt x="7183233" y="785007"/>
                  <a:pt x="7203105" y="791909"/>
                </a:cubicBezTo>
                <a:cubicBezTo>
                  <a:pt x="7222976" y="798812"/>
                  <a:pt x="7207988" y="793593"/>
                  <a:pt x="7235943" y="803863"/>
                </a:cubicBezTo>
                <a:cubicBezTo>
                  <a:pt x="7263729" y="814301"/>
                  <a:pt x="7268276" y="814806"/>
                  <a:pt x="7268276" y="814806"/>
                </a:cubicBezTo>
                <a:cubicBezTo>
                  <a:pt x="7268276" y="814806"/>
                  <a:pt x="7261709" y="809419"/>
                  <a:pt x="7249584" y="801843"/>
                </a:cubicBezTo>
                <a:cubicBezTo>
                  <a:pt x="7237459" y="794435"/>
                  <a:pt x="7228702" y="795277"/>
                  <a:pt x="7205631" y="784670"/>
                </a:cubicBezTo>
                <a:cubicBezTo>
                  <a:pt x="7182223" y="774400"/>
                  <a:pt x="7178350" y="772885"/>
                  <a:pt x="7178350" y="772885"/>
                </a:cubicBezTo>
                <a:close/>
                <a:moveTo>
                  <a:pt x="6463990" y="451488"/>
                </a:moveTo>
                <a:cubicBezTo>
                  <a:pt x="6465842" y="454014"/>
                  <a:pt x="6498849" y="469166"/>
                  <a:pt x="6510469" y="474217"/>
                </a:cubicBezTo>
                <a:cubicBezTo>
                  <a:pt x="6522088" y="479268"/>
                  <a:pt x="6529498" y="480783"/>
                  <a:pt x="6550717" y="486339"/>
                </a:cubicBezTo>
                <a:cubicBezTo>
                  <a:pt x="6571767" y="491894"/>
                  <a:pt x="6570925" y="488696"/>
                  <a:pt x="6572104" y="487349"/>
                </a:cubicBezTo>
                <a:cubicBezTo>
                  <a:pt x="6573283" y="486002"/>
                  <a:pt x="6560821" y="482803"/>
                  <a:pt x="6545665" y="477247"/>
                </a:cubicBezTo>
                <a:cubicBezTo>
                  <a:pt x="6530340" y="471691"/>
                  <a:pt x="6519899" y="470345"/>
                  <a:pt x="6514005" y="467819"/>
                </a:cubicBezTo>
                <a:cubicBezTo>
                  <a:pt x="6508111" y="465294"/>
                  <a:pt x="6520404" y="467988"/>
                  <a:pt x="6506259" y="462263"/>
                </a:cubicBezTo>
                <a:cubicBezTo>
                  <a:pt x="6492113" y="456539"/>
                  <a:pt x="6490597" y="458223"/>
                  <a:pt x="6487229" y="456539"/>
                </a:cubicBezTo>
                <a:cubicBezTo>
                  <a:pt x="6483861" y="454856"/>
                  <a:pt x="6482009" y="453004"/>
                  <a:pt x="6475609" y="450983"/>
                </a:cubicBezTo>
                <a:cubicBezTo>
                  <a:pt x="6469042" y="449131"/>
                  <a:pt x="6462137" y="449131"/>
                  <a:pt x="6463990" y="451488"/>
                </a:cubicBezTo>
                <a:close/>
                <a:moveTo>
                  <a:pt x="6361096" y="433979"/>
                </a:moveTo>
                <a:cubicBezTo>
                  <a:pt x="6352171" y="432801"/>
                  <a:pt x="6353855" y="434316"/>
                  <a:pt x="6367327" y="441050"/>
                </a:cubicBezTo>
                <a:cubicBezTo>
                  <a:pt x="6380968" y="447785"/>
                  <a:pt x="6376758" y="445933"/>
                  <a:pt x="6373558" y="447111"/>
                </a:cubicBezTo>
                <a:cubicBezTo>
                  <a:pt x="6370358" y="448290"/>
                  <a:pt x="6373558" y="446943"/>
                  <a:pt x="6391409" y="454351"/>
                </a:cubicBezTo>
                <a:cubicBezTo>
                  <a:pt x="6409428" y="461758"/>
                  <a:pt x="6419532" y="468829"/>
                  <a:pt x="6430309" y="472870"/>
                </a:cubicBezTo>
                <a:cubicBezTo>
                  <a:pt x="6441256" y="476910"/>
                  <a:pt x="6447149" y="477416"/>
                  <a:pt x="6447149" y="477416"/>
                </a:cubicBezTo>
                <a:cubicBezTo>
                  <a:pt x="6447149" y="477416"/>
                  <a:pt x="6440919" y="472196"/>
                  <a:pt x="6428120" y="464452"/>
                </a:cubicBezTo>
                <a:cubicBezTo>
                  <a:pt x="6415322" y="456708"/>
                  <a:pt x="6393935" y="449468"/>
                  <a:pt x="6387199" y="444081"/>
                </a:cubicBezTo>
                <a:cubicBezTo>
                  <a:pt x="6380631" y="438525"/>
                  <a:pt x="6373727" y="435663"/>
                  <a:pt x="6361096" y="433979"/>
                </a:cubicBezTo>
                <a:close/>
                <a:moveTo>
                  <a:pt x="6450013" y="442565"/>
                </a:moveTo>
                <a:cubicBezTo>
                  <a:pt x="6450013" y="442565"/>
                  <a:pt x="6433172" y="434989"/>
                  <a:pt x="6407575" y="423541"/>
                </a:cubicBezTo>
                <a:cubicBezTo>
                  <a:pt x="6382147" y="412092"/>
                  <a:pt x="6372885" y="408389"/>
                  <a:pt x="6365138" y="406032"/>
                </a:cubicBezTo>
                <a:cubicBezTo>
                  <a:pt x="6357392" y="403506"/>
                  <a:pt x="6360760" y="407210"/>
                  <a:pt x="6359749" y="409062"/>
                </a:cubicBezTo>
                <a:cubicBezTo>
                  <a:pt x="6358739" y="410914"/>
                  <a:pt x="6356381" y="409904"/>
                  <a:pt x="6343414" y="404516"/>
                </a:cubicBezTo>
                <a:cubicBezTo>
                  <a:pt x="6330616" y="399297"/>
                  <a:pt x="6317143" y="393068"/>
                  <a:pt x="6304682" y="388859"/>
                </a:cubicBezTo>
                <a:cubicBezTo>
                  <a:pt x="6292389" y="384650"/>
                  <a:pt x="6287505" y="386334"/>
                  <a:pt x="6277401" y="387849"/>
                </a:cubicBezTo>
                <a:cubicBezTo>
                  <a:pt x="6267129" y="389196"/>
                  <a:pt x="6275885" y="392731"/>
                  <a:pt x="6297104" y="404516"/>
                </a:cubicBezTo>
                <a:cubicBezTo>
                  <a:pt x="6318322" y="416301"/>
                  <a:pt x="6325901" y="418827"/>
                  <a:pt x="6337015" y="419332"/>
                </a:cubicBezTo>
                <a:cubicBezTo>
                  <a:pt x="6348298" y="420005"/>
                  <a:pt x="6343246" y="416975"/>
                  <a:pt x="6353687" y="421015"/>
                </a:cubicBezTo>
                <a:cubicBezTo>
                  <a:pt x="6364128" y="425056"/>
                  <a:pt x="6394777" y="431285"/>
                  <a:pt x="6395956" y="431622"/>
                </a:cubicBezTo>
                <a:cubicBezTo>
                  <a:pt x="6397134" y="431959"/>
                  <a:pt x="6398650" y="438020"/>
                  <a:pt x="6411786" y="440208"/>
                </a:cubicBezTo>
                <a:cubicBezTo>
                  <a:pt x="6424752" y="442397"/>
                  <a:pt x="6437382" y="445259"/>
                  <a:pt x="6442098" y="444249"/>
                </a:cubicBezTo>
                <a:cubicBezTo>
                  <a:pt x="6446813" y="443407"/>
                  <a:pt x="6450013" y="442565"/>
                  <a:pt x="6450013" y="442565"/>
                </a:cubicBezTo>
                <a:close/>
                <a:moveTo>
                  <a:pt x="5386893" y="98777"/>
                </a:moveTo>
                <a:cubicBezTo>
                  <a:pt x="5383357" y="99282"/>
                  <a:pt x="5358938" y="94905"/>
                  <a:pt x="5349676" y="99114"/>
                </a:cubicBezTo>
                <a:cubicBezTo>
                  <a:pt x="5340414" y="103323"/>
                  <a:pt x="5329468" y="97767"/>
                  <a:pt x="5324921" y="100461"/>
                </a:cubicBezTo>
                <a:cubicBezTo>
                  <a:pt x="5320374" y="103155"/>
                  <a:pt x="5317343" y="106858"/>
                  <a:pt x="5317343" y="106858"/>
                </a:cubicBezTo>
                <a:cubicBezTo>
                  <a:pt x="5317343" y="106858"/>
                  <a:pt x="5330815" y="112583"/>
                  <a:pt x="5342772" y="114098"/>
                </a:cubicBezTo>
                <a:cubicBezTo>
                  <a:pt x="5354728" y="115613"/>
                  <a:pt x="5376789" y="120327"/>
                  <a:pt x="5391103" y="127230"/>
                </a:cubicBezTo>
                <a:cubicBezTo>
                  <a:pt x="5405586" y="134132"/>
                  <a:pt x="5414174" y="135311"/>
                  <a:pt x="5443476" y="141372"/>
                </a:cubicBezTo>
                <a:cubicBezTo>
                  <a:pt x="5472778" y="147433"/>
                  <a:pt x="5460484" y="146591"/>
                  <a:pt x="5475135" y="148443"/>
                </a:cubicBezTo>
                <a:cubicBezTo>
                  <a:pt x="5489618" y="150463"/>
                  <a:pt x="5510668" y="154841"/>
                  <a:pt x="5504943" y="151810"/>
                </a:cubicBezTo>
                <a:cubicBezTo>
                  <a:pt x="5499048" y="148780"/>
                  <a:pt x="5494838" y="146591"/>
                  <a:pt x="5494333" y="142550"/>
                </a:cubicBezTo>
                <a:cubicBezTo>
                  <a:pt x="5493828" y="138341"/>
                  <a:pt x="5506963" y="140698"/>
                  <a:pt x="5489955" y="135143"/>
                </a:cubicBezTo>
                <a:cubicBezTo>
                  <a:pt x="5472946" y="129587"/>
                  <a:pt x="5463179" y="130260"/>
                  <a:pt x="5463684" y="129923"/>
                </a:cubicBezTo>
                <a:cubicBezTo>
                  <a:pt x="5464189" y="129587"/>
                  <a:pt x="5476483" y="130092"/>
                  <a:pt x="5471094" y="129082"/>
                </a:cubicBezTo>
                <a:cubicBezTo>
                  <a:pt x="5465705" y="128072"/>
                  <a:pt x="5439434" y="123526"/>
                  <a:pt x="5434046" y="118475"/>
                </a:cubicBezTo>
                <a:cubicBezTo>
                  <a:pt x="5428657" y="113424"/>
                  <a:pt x="5438592" y="114771"/>
                  <a:pt x="5443644" y="115276"/>
                </a:cubicBezTo>
                <a:cubicBezTo>
                  <a:pt x="5448696" y="115781"/>
                  <a:pt x="5447012" y="114940"/>
                  <a:pt x="5430172" y="109215"/>
                </a:cubicBezTo>
                <a:cubicBezTo>
                  <a:pt x="5413332" y="103491"/>
                  <a:pt x="5391271" y="97094"/>
                  <a:pt x="5391271" y="97094"/>
                </a:cubicBezTo>
                <a:cubicBezTo>
                  <a:pt x="5382514" y="96757"/>
                  <a:pt x="5390429" y="98440"/>
                  <a:pt x="5386893" y="98777"/>
                </a:cubicBezTo>
                <a:close/>
                <a:moveTo>
                  <a:pt x="5546874" y="154841"/>
                </a:moveTo>
                <a:cubicBezTo>
                  <a:pt x="5536265" y="153662"/>
                  <a:pt x="5529024" y="155514"/>
                  <a:pt x="5524309" y="157366"/>
                </a:cubicBezTo>
                <a:cubicBezTo>
                  <a:pt x="5519593" y="159218"/>
                  <a:pt x="5509153" y="161743"/>
                  <a:pt x="5502248" y="162417"/>
                </a:cubicBezTo>
                <a:cubicBezTo>
                  <a:pt x="5495344" y="163090"/>
                  <a:pt x="5497869" y="164100"/>
                  <a:pt x="5511678" y="167636"/>
                </a:cubicBezTo>
                <a:cubicBezTo>
                  <a:pt x="5525488" y="171340"/>
                  <a:pt x="5546033" y="171171"/>
                  <a:pt x="5552432" y="172181"/>
                </a:cubicBezTo>
                <a:cubicBezTo>
                  <a:pt x="5558831" y="173192"/>
                  <a:pt x="5565567" y="177232"/>
                  <a:pt x="5585607" y="180094"/>
                </a:cubicBezTo>
                <a:cubicBezTo>
                  <a:pt x="5605646" y="182956"/>
                  <a:pt x="5636128" y="187334"/>
                  <a:pt x="5618950" y="181104"/>
                </a:cubicBezTo>
                <a:cubicBezTo>
                  <a:pt x="5601773" y="174875"/>
                  <a:pt x="5608004" y="177401"/>
                  <a:pt x="5588975" y="170161"/>
                </a:cubicBezTo>
                <a:cubicBezTo>
                  <a:pt x="5569945" y="162922"/>
                  <a:pt x="5548558" y="158881"/>
                  <a:pt x="5548558" y="158881"/>
                </a:cubicBezTo>
                <a:cubicBezTo>
                  <a:pt x="5548558" y="158881"/>
                  <a:pt x="5580892" y="161238"/>
                  <a:pt x="5572472" y="159555"/>
                </a:cubicBezTo>
                <a:cubicBezTo>
                  <a:pt x="5563883" y="157871"/>
                  <a:pt x="5546874" y="154841"/>
                  <a:pt x="5546874" y="154841"/>
                </a:cubicBezTo>
                <a:close/>
                <a:moveTo>
                  <a:pt x="4650304" y="119"/>
                </a:moveTo>
                <a:cubicBezTo>
                  <a:pt x="4631275" y="792"/>
                  <a:pt x="4638516" y="2139"/>
                  <a:pt x="4626559" y="4160"/>
                </a:cubicBezTo>
                <a:cubicBezTo>
                  <a:pt x="4614603" y="6180"/>
                  <a:pt x="4623528" y="7527"/>
                  <a:pt x="4650641" y="7527"/>
                </a:cubicBezTo>
                <a:cubicBezTo>
                  <a:pt x="4677585" y="7527"/>
                  <a:pt x="4678764" y="6853"/>
                  <a:pt x="4695772" y="5843"/>
                </a:cubicBezTo>
                <a:cubicBezTo>
                  <a:pt x="4712444" y="4833"/>
                  <a:pt x="4678596" y="-891"/>
                  <a:pt x="4650304" y="119"/>
                </a:cubicBezTo>
                <a:close/>
                <a:moveTo>
                  <a:pt x="4698635" y="16955"/>
                </a:moveTo>
                <a:cubicBezTo>
                  <a:pt x="4680953" y="17965"/>
                  <a:pt x="4686679" y="20659"/>
                  <a:pt x="4692236" y="23016"/>
                </a:cubicBezTo>
                <a:cubicBezTo>
                  <a:pt x="4697794" y="25373"/>
                  <a:pt x="4710424" y="23184"/>
                  <a:pt x="4714970" y="25710"/>
                </a:cubicBezTo>
                <a:cubicBezTo>
                  <a:pt x="4719517" y="28235"/>
                  <a:pt x="4720359" y="27393"/>
                  <a:pt x="4736694" y="25373"/>
                </a:cubicBezTo>
                <a:cubicBezTo>
                  <a:pt x="4752861" y="23353"/>
                  <a:pt x="4746798" y="23858"/>
                  <a:pt x="4738884" y="19985"/>
                </a:cubicBezTo>
                <a:cubicBezTo>
                  <a:pt x="4730800" y="15945"/>
                  <a:pt x="4729116" y="15271"/>
                  <a:pt x="4698635" y="16955"/>
                </a:cubicBezTo>
                <a:close/>
                <a:moveTo>
                  <a:pt x="4595068" y="8705"/>
                </a:moveTo>
                <a:cubicBezTo>
                  <a:pt x="4583617" y="9547"/>
                  <a:pt x="4583617" y="9379"/>
                  <a:pt x="4595405" y="11567"/>
                </a:cubicBezTo>
                <a:cubicBezTo>
                  <a:pt x="4607193" y="13756"/>
                  <a:pt x="4635148" y="16618"/>
                  <a:pt x="4648451" y="14935"/>
                </a:cubicBezTo>
                <a:cubicBezTo>
                  <a:pt x="4661755" y="13251"/>
                  <a:pt x="4660914" y="13756"/>
                  <a:pt x="4642726" y="11736"/>
                </a:cubicBezTo>
                <a:cubicBezTo>
                  <a:pt x="4624539" y="10052"/>
                  <a:pt x="4607699" y="7863"/>
                  <a:pt x="4595068" y="8705"/>
                </a:cubicBezTo>
                <a:close/>
                <a:moveTo>
                  <a:pt x="4421278" y="6012"/>
                </a:moveTo>
                <a:cubicBezTo>
                  <a:pt x="4439634" y="6348"/>
                  <a:pt x="4456642" y="6853"/>
                  <a:pt x="4471630" y="8032"/>
                </a:cubicBezTo>
                <a:cubicBezTo>
                  <a:pt x="4486449" y="9210"/>
                  <a:pt x="4482071" y="12409"/>
                  <a:pt x="4454958" y="12072"/>
                </a:cubicBezTo>
                <a:cubicBezTo>
                  <a:pt x="4427846" y="11736"/>
                  <a:pt x="4458158" y="14093"/>
                  <a:pt x="4477355" y="14766"/>
                </a:cubicBezTo>
                <a:cubicBezTo>
                  <a:pt x="4496722" y="15440"/>
                  <a:pt x="4482913" y="10389"/>
                  <a:pt x="4498743" y="9715"/>
                </a:cubicBezTo>
                <a:cubicBezTo>
                  <a:pt x="4514404" y="9042"/>
                  <a:pt x="4525013" y="10389"/>
                  <a:pt x="4543706" y="9547"/>
                </a:cubicBezTo>
                <a:cubicBezTo>
                  <a:pt x="4562398" y="8705"/>
                  <a:pt x="4531581" y="5170"/>
                  <a:pt x="4509183" y="4160"/>
                </a:cubicBezTo>
                <a:cubicBezTo>
                  <a:pt x="4486954" y="3149"/>
                  <a:pt x="4479545" y="3149"/>
                  <a:pt x="4460515" y="1971"/>
                </a:cubicBezTo>
                <a:cubicBezTo>
                  <a:pt x="4441486" y="792"/>
                  <a:pt x="4426667" y="2476"/>
                  <a:pt x="4407301" y="2644"/>
                </a:cubicBezTo>
                <a:cubicBezTo>
                  <a:pt x="4367221" y="2981"/>
                  <a:pt x="4402922" y="5675"/>
                  <a:pt x="4421278" y="6012"/>
                </a:cubicBezTo>
                <a:close/>
                <a:moveTo>
                  <a:pt x="4566609" y="14429"/>
                </a:moveTo>
                <a:cubicBezTo>
                  <a:pt x="4550442" y="13588"/>
                  <a:pt x="4511878" y="13924"/>
                  <a:pt x="4545222" y="16618"/>
                </a:cubicBezTo>
                <a:cubicBezTo>
                  <a:pt x="4578565" y="19312"/>
                  <a:pt x="4576208" y="19817"/>
                  <a:pt x="4589343" y="19144"/>
                </a:cubicBezTo>
                <a:cubicBezTo>
                  <a:pt x="4602478" y="18470"/>
                  <a:pt x="4583617" y="15271"/>
                  <a:pt x="4566609" y="14429"/>
                </a:cubicBezTo>
                <a:close/>
                <a:moveTo>
                  <a:pt x="4682132" y="23521"/>
                </a:moveTo>
                <a:cubicBezTo>
                  <a:pt x="4658219" y="19817"/>
                  <a:pt x="4658050" y="20659"/>
                  <a:pt x="4640200" y="19649"/>
                </a:cubicBezTo>
                <a:cubicBezTo>
                  <a:pt x="4622349" y="18638"/>
                  <a:pt x="4616287" y="21332"/>
                  <a:pt x="4628412" y="23521"/>
                </a:cubicBezTo>
                <a:cubicBezTo>
                  <a:pt x="4640537" y="25541"/>
                  <a:pt x="4648283" y="25541"/>
                  <a:pt x="4657882" y="25878"/>
                </a:cubicBezTo>
                <a:cubicBezTo>
                  <a:pt x="4667313" y="26046"/>
                  <a:pt x="4666639" y="25204"/>
                  <a:pt x="4660071" y="24194"/>
                </a:cubicBezTo>
                <a:cubicBezTo>
                  <a:pt x="4653504" y="23016"/>
                  <a:pt x="4696109" y="25710"/>
                  <a:pt x="4682132" y="23521"/>
                </a:cubicBezTo>
                <a:close/>
                <a:moveTo>
                  <a:pt x="4776268" y="22847"/>
                </a:moveTo>
                <a:cubicBezTo>
                  <a:pt x="4758755" y="22006"/>
                  <a:pt x="4758081" y="22847"/>
                  <a:pt x="4757071" y="24363"/>
                </a:cubicBezTo>
                <a:cubicBezTo>
                  <a:pt x="4755892" y="25878"/>
                  <a:pt x="4760102" y="25878"/>
                  <a:pt x="4778626" y="26720"/>
                </a:cubicBezTo>
                <a:cubicBezTo>
                  <a:pt x="4796982" y="27561"/>
                  <a:pt x="4805570" y="27561"/>
                  <a:pt x="4817022" y="26720"/>
                </a:cubicBezTo>
                <a:cubicBezTo>
                  <a:pt x="4828473" y="25878"/>
                  <a:pt x="4811970" y="20154"/>
                  <a:pt x="4811633" y="19312"/>
                </a:cubicBezTo>
                <a:cubicBezTo>
                  <a:pt x="4811296" y="18470"/>
                  <a:pt x="4795298" y="20322"/>
                  <a:pt x="4790920" y="21164"/>
                </a:cubicBezTo>
                <a:cubicBezTo>
                  <a:pt x="4786541" y="21837"/>
                  <a:pt x="4796982" y="23689"/>
                  <a:pt x="4776268" y="22847"/>
                </a:cubicBezTo>
                <a:close/>
                <a:moveTo>
                  <a:pt x="3357990" y="342055"/>
                </a:moveTo>
                <a:cubicBezTo>
                  <a:pt x="3347380" y="351820"/>
                  <a:pt x="3330709" y="357376"/>
                  <a:pt x="3350243" y="353335"/>
                </a:cubicBezTo>
                <a:cubicBezTo>
                  <a:pt x="3369609" y="349126"/>
                  <a:pt x="3389481" y="339867"/>
                  <a:pt x="3387965" y="346601"/>
                </a:cubicBezTo>
                <a:cubicBezTo>
                  <a:pt x="3386450" y="353335"/>
                  <a:pt x="3367757" y="353840"/>
                  <a:pt x="3373146" y="359901"/>
                </a:cubicBezTo>
                <a:cubicBezTo>
                  <a:pt x="3378535" y="365962"/>
                  <a:pt x="3374156" y="365794"/>
                  <a:pt x="3406321" y="365457"/>
                </a:cubicBezTo>
                <a:cubicBezTo>
                  <a:pt x="3438486" y="365289"/>
                  <a:pt x="3412215" y="366467"/>
                  <a:pt x="3419793" y="372191"/>
                </a:cubicBezTo>
                <a:cubicBezTo>
                  <a:pt x="3427371" y="377916"/>
                  <a:pt x="3432760" y="379431"/>
                  <a:pt x="3424172" y="381956"/>
                </a:cubicBezTo>
                <a:cubicBezTo>
                  <a:pt x="3415583" y="384482"/>
                  <a:pt x="3391165" y="378757"/>
                  <a:pt x="3389481" y="382125"/>
                </a:cubicBezTo>
                <a:cubicBezTo>
                  <a:pt x="3387797" y="385492"/>
                  <a:pt x="3392512" y="387512"/>
                  <a:pt x="3398238" y="391553"/>
                </a:cubicBezTo>
                <a:cubicBezTo>
                  <a:pt x="3403963" y="395593"/>
                  <a:pt x="3393691" y="398961"/>
                  <a:pt x="3374493" y="403675"/>
                </a:cubicBezTo>
                <a:cubicBezTo>
                  <a:pt x="3355127" y="408389"/>
                  <a:pt x="3371630" y="408725"/>
                  <a:pt x="3386113" y="407378"/>
                </a:cubicBezTo>
                <a:cubicBezTo>
                  <a:pt x="3400764" y="405863"/>
                  <a:pt x="3437475" y="400644"/>
                  <a:pt x="3431244" y="405526"/>
                </a:cubicBezTo>
                <a:cubicBezTo>
                  <a:pt x="3425013" y="410409"/>
                  <a:pt x="3407668" y="406705"/>
                  <a:pt x="3394701" y="414955"/>
                </a:cubicBezTo>
                <a:cubicBezTo>
                  <a:pt x="3381566" y="423372"/>
                  <a:pt x="3334750" y="433642"/>
                  <a:pt x="3359000" y="431117"/>
                </a:cubicBezTo>
                <a:cubicBezTo>
                  <a:pt x="3383250" y="428592"/>
                  <a:pt x="3379882" y="426403"/>
                  <a:pt x="3452126" y="417480"/>
                </a:cubicBezTo>
                <a:cubicBezTo>
                  <a:pt x="3524202" y="408557"/>
                  <a:pt x="3474187" y="415460"/>
                  <a:pt x="3521844" y="407378"/>
                </a:cubicBezTo>
                <a:cubicBezTo>
                  <a:pt x="3569165" y="399297"/>
                  <a:pt x="3554177" y="398961"/>
                  <a:pt x="3528075" y="402159"/>
                </a:cubicBezTo>
                <a:cubicBezTo>
                  <a:pt x="3501973" y="405358"/>
                  <a:pt x="3545421" y="392395"/>
                  <a:pt x="3539695" y="383471"/>
                </a:cubicBezTo>
                <a:cubicBezTo>
                  <a:pt x="3533969" y="374717"/>
                  <a:pt x="3516793" y="384482"/>
                  <a:pt x="3505846" y="379431"/>
                </a:cubicBezTo>
                <a:cubicBezTo>
                  <a:pt x="3495069" y="374380"/>
                  <a:pt x="3496584" y="372528"/>
                  <a:pt x="3517466" y="373202"/>
                </a:cubicBezTo>
                <a:cubicBezTo>
                  <a:pt x="3538348" y="373875"/>
                  <a:pt x="3536496" y="370508"/>
                  <a:pt x="3496416" y="364615"/>
                </a:cubicBezTo>
                <a:cubicBezTo>
                  <a:pt x="3456673" y="358891"/>
                  <a:pt x="3481260" y="358891"/>
                  <a:pt x="3463241" y="352999"/>
                </a:cubicBezTo>
                <a:cubicBezTo>
                  <a:pt x="3445390" y="347274"/>
                  <a:pt x="3414067" y="350473"/>
                  <a:pt x="3414067" y="350473"/>
                </a:cubicBezTo>
                <a:cubicBezTo>
                  <a:pt x="3414067" y="350473"/>
                  <a:pt x="3427540" y="346769"/>
                  <a:pt x="3435791" y="341045"/>
                </a:cubicBezTo>
                <a:cubicBezTo>
                  <a:pt x="3443875" y="335321"/>
                  <a:pt x="3445390" y="335658"/>
                  <a:pt x="3454147" y="328923"/>
                </a:cubicBezTo>
                <a:cubicBezTo>
                  <a:pt x="3462904" y="322189"/>
                  <a:pt x="3446064" y="323873"/>
                  <a:pt x="3424845" y="327071"/>
                </a:cubicBezTo>
                <a:cubicBezTo>
                  <a:pt x="3403627" y="330270"/>
                  <a:pt x="3396554" y="331449"/>
                  <a:pt x="3401269" y="328418"/>
                </a:cubicBezTo>
                <a:cubicBezTo>
                  <a:pt x="3405984" y="325388"/>
                  <a:pt x="3408847" y="324041"/>
                  <a:pt x="3418951" y="319832"/>
                </a:cubicBezTo>
                <a:cubicBezTo>
                  <a:pt x="3428887" y="315623"/>
                  <a:pt x="3430908" y="313771"/>
                  <a:pt x="3412889" y="316633"/>
                </a:cubicBezTo>
                <a:cubicBezTo>
                  <a:pt x="3394701" y="319327"/>
                  <a:pt x="3392007" y="319495"/>
                  <a:pt x="3376345" y="323031"/>
                </a:cubicBezTo>
                <a:cubicBezTo>
                  <a:pt x="3352769" y="328755"/>
                  <a:pt x="3368599" y="332291"/>
                  <a:pt x="3357990" y="342055"/>
                </a:cubicBezTo>
                <a:close/>
                <a:moveTo>
                  <a:pt x="3306291" y="367646"/>
                </a:moveTo>
                <a:cubicBezTo>
                  <a:pt x="3273452" y="374885"/>
                  <a:pt x="3282377" y="376905"/>
                  <a:pt x="3287766" y="377916"/>
                </a:cubicBezTo>
                <a:cubicBezTo>
                  <a:pt x="3292987" y="378926"/>
                  <a:pt x="3303259" y="375054"/>
                  <a:pt x="3272442" y="383640"/>
                </a:cubicBezTo>
                <a:cubicBezTo>
                  <a:pt x="3241456" y="392395"/>
                  <a:pt x="3240277" y="398961"/>
                  <a:pt x="3256107" y="398624"/>
                </a:cubicBezTo>
                <a:cubicBezTo>
                  <a:pt x="3271936" y="398287"/>
                  <a:pt x="3270252" y="394078"/>
                  <a:pt x="3252402" y="406537"/>
                </a:cubicBezTo>
                <a:cubicBezTo>
                  <a:pt x="3234214" y="418995"/>
                  <a:pt x="3221921" y="427581"/>
                  <a:pt x="3256780" y="421521"/>
                </a:cubicBezTo>
                <a:cubicBezTo>
                  <a:pt x="3291639" y="415291"/>
                  <a:pt x="3301744" y="408389"/>
                  <a:pt x="3318247" y="406200"/>
                </a:cubicBezTo>
                <a:cubicBezTo>
                  <a:pt x="3334750" y="404011"/>
                  <a:pt x="3338287" y="399297"/>
                  <a:pt x="3338792" y="392563"/>
                </a:cubicBezTo>
                <a:cubicBezTo>
                  <a:pt x="3339297" y="385829"/>
                  <a:pt x="3328351" y="386670"/>
                  <a:pt x="3341823" y="380104"/>
                </a:cubicBezTo>
                <a:cubicBezTo>
                  <a:pt x="3355127" y="373538"/>
                  <a:pt x="3356642" y="367646"/>
                  <a:pt x="3331551" y="367141"/>
                </a:cubicBezTo>
                <a:cubicBezTo>
                  <a:pt x="3306459" y="366636"/>
                  <a:pt x="3326835" y="363100"/>
                  <a:pt x="3306291" y="367646"/>
                </a:cubicBezTo>
                <a:close/>
                <a:moveTo>
                  <a:pt x="3716348" y="494083"/>
                </a:moveTo>
                <a:cubicBezTo>
                  <a:pt x="3714665" y="495767"/>
                  <a:pt x="3718706" y="499976"/>
                  <a:pt x="3705065" y="503680"/>
                </a:cubicBezTo>
                <a:cubicBezTo>
                  <a:pt x="3691425" y="507383"/>
                  <a:pt x="3711801" y="509235"/>
                  <a:pt x="3716180" y="511929"/>
                </a:cubicBezTo>
                <a:cubicBezTo>
                  <a:pt x="3720727" y="514623"/>
                  <a:pt x="3726116" y="501491"/>
                  <a:pt x="3724600" y="495598"/>
                </a:cubicBezTo>
                <a:cubicBezTo>
                  <a:pt x="3723253" y="489537"/>
                  <a:pt x="3721906" y="488696"/>
                  <a:pt x="3716348" y="494083"/>
                </a:cubicBezTo>
                <a:close/>
                <a:moveTo>
                  <a:pt x="3710286" y="518495"/>
                </a:moveTo>
                <a:cubicBezTo>
                  <a:pt x="3687888" y="523377"/>
                  <a:pt x="3686541" y="526240"/>
                  <a:pt x="3683847" y="532469"/>
                </a:cubicBezTo>
                <a:cubicBezTo>
                  <a:pt x="3681321" y="538698"/>
                  <a:pt x="3702034" y="532806"/>
                  <a:pt x="3696814" y="538361"/>
                </a:cubicBezTo>
                <a:cubicBezTo>
                  <a:pt x="3691593" y="543917"/>
                  <a:pt x="3696477" y="546611"/>
                  <a:pt x="3719885" y="540550"/>
                </a:cubicBezTo>
                <a:cubicBezTo>
                  <a:pt x="3743124" y="534489"/>
                  <a:pt x="3729821" y="530449"/>
                  <a:pt x="3733189" y="523883"/>
                </a:cubicBezTo>
                <a:cubicBezTo>
                  <a:pt x="3736725" y="517485"/>
                  <a:pt x="3739588" y="512266"/>
                  <a:pt x="3710286" y="518495"/>
                </a:cubicBezTo>
                <a:close/>
                <a:moveTo>
                  <a:pt x="4062582" y="577084"/>
                </a:moveTo>
                <a:cubicBezTo>
                  <a:pt x="4042542" y="576410"/>
                  <a:pt x="4034122" y="581125"/>
                  <a:pt x="4068476" y="582471"/>
                </a:cubicBezTo>
                <a:cubicBezTo>
                  <a:pt x="4102999" y="583818"/>
                  <a:pt x="4118492" y="584155"/>
                  <a:pt x="4131122" y="583145"/>
                </a:cubicBezTo>
                <a:cubicBezTo>
                  <a:pt x="4143752" y="582135"/>
                  <a:pt x="4132974" y="582976"/>
                  <a:pt x="4115797" y="578599"/>
                </a:cubicBezTo>
                <a:cubicBezTo>
                  <a:pt x="4098620" y="574390"/>
                  <a:pt x="4088348" y="578094"/>
                  <a:pt x="4062582" y="577084"/>
                </a:cubicBezTo>
                <a:close/>
                <a:moveTo>
                  <a:pt x="4254055" y="583145"/>
                </a:moveTo>
                <a:cubicBezTo>
                  <a:pt x="4226100" y="580283"/>
                  <a:pt x="4235362" y="592910"/>
                  <a:pt x="4263486" y="591731"/>
                </a:cubicBezTo>
                <a:cubicBezTo>
                  <a:pt x="4291440" y="590553"/>
                  <a:pt x="4281168" y="592910"/>
                  <a:pt x="4292787" y="585502"/>
                </a:cubicBezTo>
                <a:cubicBezTo>
                  <a:pt x="4304238" y="578094"/>
                  <a:pt x="4283357" y="586007"/>
                  <a:pt x="4254055" y="583145"/>
                </a:cubicBezTo>
                <a:close/>
                <a:moveTo>
                  <a:pt x="3567987" y="540213"/>
                </a:moveTo>
                <a:cubicBezTo>
                  <a:pt x="3545757" y="542570"/>
                  <a:pt x="3544074" y="545432"/>
                  <a:pt x="3561251" y="545937"/>
                </a:cubicBezTo>
                <a:cubicBezTo>
                  <a:pt x="3578427" y="546443"/>
                  <a:pt x="3576238" y="544759"/>
                  <a:pt x="3586174" y="541560"/>
                </a:cubicBezTo>
                <a:cubicBezTo>
                  <a:pt x="3595941" y="538530"/>
                  <a:pt x="3577754" y="539203"/>
                  <a:pt x="3567987" y="540213"/>
                </a:cubicBezTo>
                <a:close/>
                <a:moveTo>
                  <a:pt x="2286282" y="580619"/>
                </a:moveTo>
                <a:cubicBezTo>
                  <a:pt x="2272136" y="587354"/>
                  <a:pt x="2255464" y="596277"/>
                  <a:pt x="2232898" y="613113"/>
                </a:cubicBezTo>
                <a:cubicBezTo>
                  <a:pt x="2210333" y="630117"/>
                  <a:pt x="2212690" y="628265"/>
                  <a:pt x="2192482" y="639545"/>
                </a:cubicBezTo>
                <a:cubicBezTo>
                  <a:pt x="2172274" y="650825"/>
                  <a:pt x="2181704" y="646953"/>
                  <a:pt x="2235761" y="638535"/>
                </a:cubicBezTo>
                <a:cubicBezTo>
                  <a:pt x="2289986" y="630117"/>
                  <a:pt x="2284429" y="634494"/>
                  <a:pt x="2297733" y="630285"/>
                </a:cubicBezTo>
                <a:cubicBezTo>
                  <a:pt x="2310868" y="626076"/>
                  <a:pt x="2312215" y="629612"/>
                  <a:pt x="2310868" y="633989"/>
                </a:cubicBezTo>
                <a:cubicBezTo>
                  <a:pt x="2309521" y="638366"/>
                  <a:pt x="2322488" y="633147"/>
                  <a:pt x="2330234" y="625066"/>
                </a:cubicBezTo>
                <a:cubicBezTo>
                  <a:pt x="2337981" y="616985"/>
                  <a:pt x="2330403" y="607220"/>
                  <a:pt x="2321141" y="602674"/>
                </a:cubicBezTo>
                <a:cubicBezTo>
                  <a:pt x="2311879" y="598129"/>
                  <a:pt x="2309353" y="598634"/>
                  <a:pt x="2290997" y="604358"/>
                </a:cubicBezTo>
                <a:cubicBezTo>
                  <a:pt x="2272641" y="610082"/>
                  <a:pt x="2279546" y="605368"/>
                  <a:pt x="2274999" y="601496"/>
                </a:cubicBezTo>
                <a:cubicBezTo>
                  <a:pt x="2270452" y="597455"/>
                  <a:pt x="2258832" y="604021"/>
                  <a:pt x="2276683" y="592573"/>
                </a:cubicBezTo>
                <a:cubicBezTo>
                  <a:pt x="2294365" y="581125"/>
                  <a:pt x="2300259" y="574053"/>
                  <a:pt x="2286282" y="580619"/>
                </a:cubicBezTo>
                <a:close/>
                <a:moveTo>
                  <a:pt x="656490" y="1107077"/>
                </a:moveTo>
                <a:cubicBezTo>
                  <a:pt x="651943" y="1115663"/>
                  <a:pt x="661879" y="1122397"/>
                  <a:pt x="672488" y="1121219"/>
                </a:cubicBezTo>
                <a:cubicBezTo>
                  <a:pt x="683098" y="1120040"/>
                  <a:pt x="681751" y="1118693"/>
                  <a:pt x="681077" y="1111117"/>
                </a:cubicBezTo>
                <a:cubicBezTo>
                  <a:pt x="680403" y="1103710"/>
                  <a:pt x="685119" y="1101521"/>
                  <a:pt x="685792" y="1096302"/>
                </a:cubicBezTo>
                <a:cubicBezTo>
                  <a:pt x="686466" y="1091083"/>
                  <a:pt x="658174" y="1104046"/>
                  <a:pt x="656490" y="1107077"/>
                </a:cubicBezTo>
                <a:close/>
                <a:moveTo>
                  <a:pt x="719809" y="1114653"/>
                </a:moveTo>
                <a:cubicBezTo>
                  <a:pt x="722335" y="1114990"/>
                  <a:pt x="728903" y="1118020"/>
                  <a:pt x="744228" y="1116336"/>
                </a:cubicBezTo>
                <a:cubicBezTo>
                  <a:pt x="759552" y="1114484"/>
                  <a:pt x="764099" y="1113138"/>
                  <a:pt x="782118" y="1107582"/>
                </a:cubicBezTo>
                <a:cubicBezTo>
                  <a:pt x="800137" y="1102026"/>
                  <a:pt x="810578" y="1094618"/>
                  <a:pt x="800811" y="1094281"/>
                </a:cubicBezTo>
                <a:cubicBezTo>
                  <a:pt x="791212" y="1093945"/>
                  <a:pt x="801316" y="1089904"/>
                  <a:pt x="780097" y="1097144"/>
                </a:cubicBezTo>
                <a:cubicBezTo>
                  <a:pt x="758879" y="1104215"/>
                  <a:pt x="753490" y="1107413"/>
                  <a:pt x="744059" y="1108760"/>
                </a:cubicBezTo>
                <a:cubicBezTo>
                  <a:pt x="734797" y="1109939"/>
                  <a:pt x="714252" y="1113979"/>
                  <a:pt x="719809" y="1114653"/>
                </a:cubicBezTo>
                <a:close/>
                <a:moveTo>
                  <a:pt x="290217" y="1245636"/>
                </a:moveTo>
                <a:cubicBezTo>
                  <a:pt x="277250" y="1251023"/>
                  <a:pt x="271861" y="1253380"/>
                  <a:pt x="259904" y="1262640"/>
                </a:cubicBezTo>
                <a:cubicBezTo>
                  <a:pt x="247948" y="1271731"/>
                  <a:pt x="243401" y="1276782"/>
                  <a:pt x="245927" y="1278802"/>
                </a:cubicBezTo>
                <a:cubicBezTo>
                  <a:pt x="248622" y="1280823"/>
                  <a:pt x="246769" y="1279813"/>
                  <a:pt x="261588" y="1268869"/>
                </a:cubicBezTo>
                <a:cubicBezTo>
                  <a:pt x="276408" y="1257926"/>
                  <a:pt x="271019" y="1260283"/>
                  <a:pt x="287522" y="1250350"/>
                </a:cubicBezTo>
                <a:cubicBezTo>
                  <a:pt x="304194" y="1240417"/>
                  <a:pt x="302510" y="1239238"/>
                  <a:pt x="302510" y="1239238"/>
                </a:cubicBezTo>
                <a:cubicBezTo>
                  <a:pt x="302510" y="1239238"/>
                  <a:pt x="298132" y="1242437"/>
                  <a:pt x="290217" y="1245636"/>
                </a:cubicBezTo>
                <a:close/>
                <a:moveTo>
                  <a:pt x="291059" y="1237723"/>
                </a:moveTo>
                <a:cubicBezTo>
                  <a:pt x="279944" y="1245636"/>
                  <a:pt x="275397" y="1249845"/>
                  <a:pt x="286512" y="1243279"/>
                </a:cubicBezTo>
                <a:cubicBezTo>
                  <a:pt x="297626" y="1236713"/>
                  <a:pt x="297963" y="1234187"/>
                  <a:pt x="304194" y="1231662"/>
                </a:cubicBezTo>
                <a:cubicBezTo>
                  <a:pt x="310425" y="1228968"/>
                  <a:pt x="313625" y="1226443"/>
                  <a:pt x="313625" y="1226443"/>
                </a:cubicBezTo>
                <a:cubicBezTo>
                  <a:pt x="313625" y="1226443"/>
                  <a:pt x="302678" y="1229473"/>
                  <a:pt x="291059" y="1237723"/>
                </a:cubicBezTo>
                <a:close/>
                <a:moveTo>
                  <a:pt x="38793" y="1353722"/>
                </a:moveTo>
                <a:cubicBezTo>
                  <a:pt x="24142" y="1364160"/>
                  <a:pt x="14712" y="1366517"/>
                  <a:pt x="20942" y="1365002"/>
                </a:cubicBezTo>
                <a:cubicBezTo>
                  <a:pt x="27173" y="1363487"/>
                  <a:pt x="36267" y="1360288"/>
                  <a:pt x="44855" y="1355237"/>
                </a:cubicBezTo>
                <a:cubicBezTo>
                  <a:pt x="53444" y="1350186"/>
                  <a:pt x="59001" y="1347156"/>
                  <a:pt x="57149" y="1346314"/>
                </a:cubicBezTo>
                <a:cubicBezTo>
                  <a:pt x="55465" y="1345641"/>
                  <a:pt x="54960" y="1345472"/>
                  <a:pt x="56138" y="1343115"/>
                </a:cubicBezTo>
                <a:cubicBezTo>
                  <a:pt x="57654" y="1340085"/>
                  <a:pt x="53276" y="1343284"/>
                  <a:pt x="38793" y="1353722"/>
                </a:cubicBezTo>
                <a:close/>
                <a:moveTo>
                  <a:pt x="4737199" y="1172737"/>
                </a:moveTo>
                <a:cubicBezTo>
                  <a:pt x="4722043" y="1191761"/>
                  <a:pt x="4679943" y="1178292"/>
                  <a:pt x="4650473" y="1191088"/>
                </a:cubicBezTo>
                <a:cubicBezTo>
                  <a:pt x="4620834" y="1204051"/>
                  <a:pt x="4625212" y="1199674"/>
                  <a:pt x="4652999" y="1223076"/>
                </a:cubicBezTo>
                <a:cubicBezTo>
                  <a:pt x="4681121" y="1246814"/>
                  <a:pt x="4635990" y="1241090"/>
                  <a:pt x="4629085" y="1266176"/>
                </a:cubicBezTo>
                <a:cubicBezTo>
                  <a:pt x="4622013" y="1291598"/>
                  <a:pt x="4645926" y="1288567"/>
                  <a:pt x="4662766" y="1312306"/>
                </a:cubicBezTo>
                <a:cubicBezTo>
                  <a:pt x="4679943" y="1336381"/>
                  <a:pt x="4684995" y="1329815"/>
                  <a:pt x="4709076" y="1328973"/>
                </a:cubicBezTo>
                <a:cubicBezTo>
                  <a:pt x="4733157" y="1328131"/>
                  <a:pt x="4749492" y="1323754"/>
                  <a:pt x="4749492" y="1323754"/>
                </a:cubicBezTo>
                <a:cubicBezTo>
                  <a:pt x="4749492" y="1323754"/>
                  <a:pt x="4750166" y="1304225"/>
                  <a:pt x="4761112" y="1276782"/>
                </a:cubicBezTo>
                <a:cubicBezTo>
                  <a:pt x="4772058" y="1249845"/>
                  <a:pt x="4779468" y="1230315"/>
                  <a:pt x="4778963" y="1212301"/>
                </a:cubicBezTo>
                <a:cubicBezTo>
                  <a:pt x="4778458" y="1194455"/>
                  <a:pt x="4778963" y="1181660"/>
                  <a:pt x="4788057" y="1188057"/>
                </a:cubicBezTo>
                <a:cubicBezTo>
                  <a:pt x="4797150" y="1194286"/>
                  <a:pt x="4798161" y="1194455"/>
                  <a:pt x="4796477" y="1185700"/>
                </a:cubicBezTo>
                <a:cubicBezTo>
                  <a:pt x="4794793" y="1176946"/>
                  <a:pt x="4780478" y="1151692"/>
                  <a:pt x="4763975" y="1144621"/>
                </a:cubicBezTo>
                <a:cubicBezTo>
                  <a:pt x="4735347" y="1131994"/>
                  <a:pt x="4752187" y="1153880"/>
                  <a:pt x="4737199" y="1172737"/>
                </a:cubicBezTo>
                <a:close/>
                <a:moveTo>
                  <a:pt x="4536633" y="180263"/>
                </a:moveTo>
                <a:cubicBezTo>
                  <a:pt x="4516088" y="180599"/>
                  <a:pt x="4507163" y="183967"/>
                  <a:pt x="4522824" y="186324"/>
                </a:cubicBezTo>
                <a:cubicBezTo>
                  <a:pt x="4538654" y="188681"/>
                  <a:pt x="4536802" y="187670"/>
                  <a:pt x="4561388" y="186492"/>
                </a:cubicBezTo>
                <a:cubicBezTo>
                  <a:pt x="4585975" y="185145"/>
                  <a:pt x="4557009" y="179926"/>
                  <a:pt x="4536633" y="180263"/>
                </a:cubicBezTo>
                <a:close/>
                <a:moveTo>
                  <a:pt x="4884888" y="96589"/>
                </a:moveTo>
                <a:cubicBezTo>
                  <a:pt x="4876804" y="92716"/>
                  <a:pt x="4872257" y="96083"/>
                  <a:pt x="4804560" y="99282"/>
                </a:cubicBezTo>
                <a:cubicBezTo>
                  <a:pt x="4736357" y="102481"/>
                  <a:pt x="4734336" y="94568"/>
                  <a:pt x="4672870" y="105512"/>
                </a:cubicBezTo>
                <a:cubicBezTo>
                  <a:pt x="4610393" y="116623"/>
                  <a:pt x="4624875" y="115781"/>
                  <a:pt x="4623865" y="125041"/>
                </a:cubicBezTo>
                <a:cubicBezTo>
                  <a:pt x="4622855" y="134469"/>
                  <a:pt x="4605846" y="129250"/>
                  <a:pt x="4602141" y="137668"/>
                </a:cubicBezTo>
                <a:cubicBezTo>
                  <a:pt x="4598436" y="146086"/>
                  <a:pt x="4563745" y="144402"/>
                  <a:pt x="4583280" y="152820"/>
                </a:cubicBezTo>
                <a:cubicBezTo>
                  <a:pt x="4602815" y="161238"/>
                  <a:pt x="4627233" y="166962"/>
                  <a:pt x="4664618" y="172518"/>
                </a:cubicBezTo>
                <a:cubicBezTo>
                  <a:pt x="4702340" y="178242"/>
                  <a:pt x="4711434" y="175717"/>
                  <a:pt x="4703182" y="173865"/>
                </a:cubicBezTo>
                <a:cubicBezTo>
                  <a:pt x="4694930" y="172181"/>
                  <a:pt x="4662934" y="156861"/>
                  <a:pt x="4663945" y="142382"/>
                </a:cubicBezTo>
                <a:cubicBezTo>
                  <a:pt x="4664786" y="128072"/>
                  <a:pt x="4683647" y="131439"/>
                  <a:pt x="4697456" y="127230"/>
                </a:cubicBezTo>
                <a:cubicBezTo>
                  <a:pt x="4711265" y="122852"/>
                  <a:pt x="4747135" y="111909"/>
                  <a:pt x="4772058" y="109384"/>
                </a:cubicBezTo>
                <a:cubicBezTo>
                  <a:pt x="4796140" y="106858"/>
                  <a:pt x="4861985" y="106353"/>
                  <a:pt x="4894823" y="106185"/>
                </a:cubicBezTo>
                <a:cubicBezTo>
                  <a:pt x="4895834" y="106185"/>
                  <a:pt x="4897012" y="106353"/>
                  <a:pt x="4897518" y="106185"/>
                </a:cubicBezTo>
                <a:cubicBezTo>
                  <a:pt x="4920757" y="99619"/>
                  <a:pt x="4893139" y="100292"/>
                  <a:pt x="4884888" y="96589"/>
                </a:cubicBezTo>
                <a:close/>
                <a:moveTo>
                  <a:pt x="4725748" y="178747"/>
                </a:moveTo>
                <a:cubicBezTo>
                  <a:pt x="4717160" y="178411"/>
                  <a:pt x="4713118" y="178242"/>
                  <a:pt x="4730632" y="184303"/>
                </a:cubicBezTo>
                <a:cubicBezTo>
                  <a:pt x="4748145" y="190364"/>
                  <a:pt x="4763302" y="195247"/>
                  <a:pt x="4755892" y="188344"/>
                </a:cubicBezTo>
                <a:cubicBezTo>
                  <a:pt x="4748651" y="181441"/>
                  <a:pt x="4733495" y="179084"/>
                  <a:pt x="4725748" y="178747"/>
                </a:cubicBezTo>
                <a:close/>
                <a:moveTo>
                  <a:pt x="4968583" y="156356"/>
                </a:moveTo>
                <a:cubicBezTo>
                  <a:pt x="4956458" y="153494"/>
                  <a:pt x="4949722" y="151137"/>
                  <a:pt x="4948038" y="153662"/>
                </a:cubicBezTo>
                <a:cubicBezTo>
                  <a:pt x="4946354" y="156019"/>
                  <a:pt x="4963363" y="161238"/>
                  <a:pt x="4979024" y="163764"/>
                </a:cubicBezTo>
                <a:cubicBezTo>
                  <a:pt x="4994685" y="166289"/>
                  <a:pt x="4980203" y="159050"/>
                  <a:pt x="4968583" y="156356"/>
                </a:cubicBezTo>
                <a:close/>
                <a:moveTo>
                  <a:pt x="2143308" y="641565"/>
                </a:moveTo>
                <a:cubicBezTo>
                  <a:pt x="2125795" y="642407"/>
                  <a:pt x="2108618" y="643922"/>
                  <a:pt x="2096324" y="646953"/>
                </a:cubicBezTo>
                <a:cubicBezTo>
                  <a:pt x="2084200" y="649983"/>
                  <a:pt x="2096998" y="651330"/>
                  <a:pt x="2115017" y="650825"/>
                </a:cubicBezTo>
                <a:cubicBezTo>
                  <a:pt x="2133036" y="650151"/>
                  <a:pt x="2153581" y="641060"/>
                  <a:pt x="2143308" y="641565"/>
                </a:cubicBezTo>
                <a:close/>
                <a:moveTo>
                  <a:pt x="2087736" y="683655"/>
                </a:moveTo>
                <a:cubicBezTo>
                  <a:pt x="2090936" y="677089"/>
                  <a:pt x="2074769" y="693420"/>
                  <a:pt x="2087736" y="692915"/>
                </a:cubicBezTo>
                <a:cubicBezTo>
                  <a:pt x="2100703" y="692410"/>
                  <a:pt x="2107776" y="691399"/>
                  <a:pt x="2117880" y="685675"/>
                </a:cubicBezTo>
                <a:cubicBezTo>
                  <a:pt x="2127984" y="679951"/>
                  <a:pt x="2119901" y="683992"/>
                  <a:pt x="2107944" y="686012"/>
                </a:cubicBezTo>
                <a:cubicBezTo>
                  <a:pt x="2095988" y="688201"/>
                  <a:pt x="2085042" y="689042"/>
                  <a:pt x="2087736" y="683655"/>
                </a:cubicBezTo>
                <a:close/>
                <a:moveTo>
                  <a:pt x="7470358" y="975252"/>
                </a:moveTo>
                <a:cubicBezTo>
                  <a:pt x="7450318" y="967171"/>
                  <a:pt x="7432804" y="957406"/>
                  <a:pt x="7432804" y="957406"/>
                </a:cubicBezTo>
                <a:cubicBezTo>
                  <a:pt x="7432804" y="957406"/>
                  <a:pt x="7437351" y="965655"/>
                  <a:pt x="7433983" y="967002"/>
                </a:cubicBezTo>
                <a:cubicBezTo>
                  <a:pt x="7430447" y="968517"/>
                  <a:pt x="7438025" y="974915"/>
                  <a:pt x="7438025" y="974915"/>
                </a:cubicBezTo>
                <a:cubicBezTo>
                  <a:pt x="7438025" y="974915"/>
                  <a:pt x="7414112" y="961110"/>
                  <a:pt x="7400471" y="953702"/>
                </a:cubicBezTo>
                <a:cubicBezTo>
                  <a:pt x="7386831" y="946294"/>
                  <a:pt x="7377232" y="943432"/>
                  <a:pt x="7363928" y="931142"/>
                </a:cubicBezTo>
                <a:cubicBezTo>
                  <a:pt x="7350793" y="918852"/>
                  <a:pt x="7331090" y="911781"/>
                  <a:pt x="7314755" y="905046"/>
                </a:cubicBezTo>
                <a:cubicBezTo>
                  <a:pt x="7298589" y="898312"/>
                  <a:pt x="7296062" y="889726"/>
                  <a:pt x="7296062" y="889726"/>
                </a:cubicBezTo>
                <a:cubicBezTo>
                  <a:pt x="7296062" y="889726"/>
                  <a:pt x="7296062" y="889726"/>
                  <a:pt x="7286464" y="886022"/>
                </a:cubicBezTo>
                <a:cubicBezTo>
                  <a:pt x="7276696" y="882318"/>
                  <a:pt x="7286464" y="894776"/>
                  <a:pt x="7276191" y="893430"/>
                </a:cubicBezTo>
                <a:cubicBezTo>
                  <a:pt x="7265919" y="891914"/>
                  <a:pt x="7227355" y="878109"/>
                  <a:pt x="7227355" y="878109"/>
                </a:cubicBezTo>
                <a:cubicBezTo>
                  <a:pt x="7227355" y="878109"/>
                  <a:pt x="7259014" y="897639"/>
                  <a:pt x="7269455" y="907403"/>
                </a:cubicBezTo>
                <a:cubicBezTo>
                  <a:pt x="7279727" y="917168"/>
                  <a:pt x="7294547" y="928785"/>
                  <a:pt x="7294547" y="928785"/>
                </a:cubicBezTo>
                <a:cubicBezTo>
                  <a:pt x="7294547" y="928785"/>
                  <a:pt x="7294547" y="931310"/>
                  <a:pt x="7261540" y="915653"/>
                </a:cubicBezTo>
                <a:cubicBezTo>
                  <a:pt x="7228534" y="899996"/>
                  <a:pt x="7234259" y="906730"/>
                  <a:pt x="7205294" y="899996"/>
                </a:cubicBezTo>
                <a:cubicBezTo>
                  <a:pt x="7176160" y="893430"/>
                  <a:pt x="7144669" y="888716"/>
                  <a:pt x="7137596" y="888716"/>
                </a:cubicBezTo>
                <a:cubicBezTo>
                  <a:pt x="7130524" y="888884"/>
                  <a:pt x="7128671" y="886359"/>
                  <a:pt x="7096675" y="871375"/>
                </a:cubicBezTo>
                <a:cubicBezTo>
                  <a:pt x="7064847" y="856391"/>
                  <a:pt x="7063668" y="861778"/>
                  <a:pt x="7057100" y="860768"/>
                </a:cubicBezTo>
                <a:cubicBezTo>
                  <a:pt x="7050701" y="859758"/>
                  <a:pt x="7046828" y="850498"/>
                  <a:pt x="7046828" y="850498"/>
                </a:cubicBezTo>
                <a:cubicBezTo>
                  <a:pt x="7046828" y="850498"/>
                  <a:pt x="7036050" y="846458"/>
                  <a:pt x="7025104" y="844774"/>
                </a:cubicBezTo>
                <a:cubicBezTo>
                  <a:pt x="6909917" y="826760"/>
                  <a:pt x="7003043" y="860431"/>
                  <a:pt x="7003043" y="865651"/>
                </a:cubicBezTo>
                <a:cubicBezTo>
                  <a:pt x="7003886" y="874068"/>
                  <a:pt x="7004391" y="878277"/>
                  <a:pt x="7005233" y="886527"/>
                </a:cubicBezTo>
                <a:cubicBezTo>
                  <a:pt x="7003380" y="908413"/>
                  <a:pt x="6979804" y="887705"/>
                  <a:pt x="6977109" y="904878"/>
                </a:cubicBezTo>
                <a:cubicBezTo>
                  <a:pt x="6968521" y="960436"/>
                  <a:pt x="6883983" y="861947"/>
                  <a:pt x="6872027" y="842754"/>
                </a:cubicBezTo>
                <a:cubicBezTo>
                  <a:pt x="6864786" y="830969"/>
                  <a:pt x="6849966" y="813964"/>
                  <a:pt x="6863607" y="816153"/>
                </a:cubicBezTo>
                <a:cubicBezTo>
                  <a:pt x="6978794" y="834167"/>
                  <a:pt x="6873543" y="815816"/>
                  <a:pt x="6973405" y="821372"/>
                </a:cubicBezTo>
                <a:cubicBezTo>
                  <a:pt x="7005233" y="823056"/>
                  <a:pt x="6978288" y="807230"/>
                  <a:pt x="6984856" y="806893"/>
                </a:cubicBezTo>
                <a:cubicBezTo>
                  <a:pt x="6991424" y="806557"/>
                  <a:pt x="7004896" y="810766"/>
                  <a:pt x="7004896" y="810766"/>
                </a:cubicBezTo>
                <a:cubicBezTo>
                  <a:pt x="7004896" y="810766"/>
                  <a:pt x="7004896" y="810766"/>
                  <a:pt x="6982330" y="801674"/>
                </a:cubicBezTo>
                <a:cubicBezTo>
                  <a:pt x="6959764" y="792583"/>
                  <a:pt x="6960774" y="794771"/>
                  <a:pt x="6949155" y="797297"/>
                </a:cubicBezTo>
                <a:cubicBezTo>
                  <a:pt x="6937704" y="799822"/>
                  <a:pt x="6925073" y="796455"/>
                  <a:pt x="6924232" y="791068"/>
                </a:cubicBezTo>
                <a:cubicBezTo>
                  <a:pt x="6923389" y="785680"/>
                  <a:pt x="6919516" y="778946"/>
                  <a:pt x="6908907" y="777936"/>
                </a:cubicBezTo>
                <a:cubicBezTo>
                  <a:pt x="6898129" y="776925"/>
                  <a:pt x="6892572" y="774400"/>
                  <a:pt x="6869670" y="768171"/>
                </a:cubicBezTo>
                <a:cubicBezTo>
                  <a:pt x="6846767" y="761942"/>
                  <a:pt x="6823864" y="758069"/>
                  <a:pt x="6809887" y="763288"/>
                </a:cubicBezTo>
                <a:cubicBezTo>
                  <a:pt x="6795741" y="768508"/>
                  <a:pt x="6807361" y="771201"/>
                  <a:pt x="6816623" y="776757"/>
                </a:cubicBezTo>
                <a:cubicBezTo>
                  <a:pt x="6825717" y="782313"/>
                  <a:pt x="6782606" y="766824"/>
                  <a:pt x="6761724" y="759248"/>
                </a:cubicBezTo>
                <a:cubicBezTo>
                  <a:pt x="6740842" y="751503"/>
                  <a:pt x="6750441" y="753355"/>
                  <a:pt x="6761387" y="755712"/>
                </a:cubicBezTo>
                <a:cubicBezTo>
                  <a:pt x="6772334" y="758069"/>
                  <a:pt x="6741347" y="746284"/>
                  <a:pt x="6713393" y="735004"/>
                </a:cubicBezTo>
                <a:cubicBezTo>
                  <a:pt x="6685438" y="723724"/>
                  <a:pt x="6698405" y="731637"/>
                  <a:pt x="6684596" y="729280"/>
                </a:cubicBezTo>
                <a:cubicBezTo>
                  <a:pt x="6670619" y="726923"/>
                  <a:pt x="6668093" y="721872"/>
                  <a:pt x="6659673" y="718673"/>
                </a:cubicBezTo>
                <a:cubicBezTo>
                  <a:pt x="6651421" y="715306"/>
                  <a:pt x="6615888" y="703184"/>
                  <a:pt x="6590459" y="694261"/>
                </a:cubicBezTo>
                <a:cubicBezTo>
                  <a:pt x="6565031" y="685338"/>
                  <a:pt x="6568062" y="687864"/>
                  <a:pt x="6563684" y="689379"/>
                </a:cubicBezTo>
                <a:cubicBezTo>
                  <a:pt x="6559305" y="691063"/>
                  <a:pt x="6523941" y="694430"/>
                  <a:pt x="6509963" y="698470"/>
                </a:cubicBezTo>
                <a:cubicBezTo>
                  <a:pt x="6495818" y="702511"/>
                  <a:pt x="6472073" y="697124"/>
                  <a:pt x="6455064" y="699817"/>
                </a:cubicBezTo>
                <a:cubicBezTo>
                  <a:pt x="6437888" y="702511"/>
                  <a:pt x="6434014" y="700827"/>
                  <a:pt x="6453212" y="707898"/>
                </a:cubicBezTo>
                <a:cubicBezTo>
                  <a:pt x="6472578" y="714801"/>
                  <a:pt x="6474599" y="714801"/>
                  <a:pt x="6482009" y="723387"/>
                </a:cubicBezTo>
                <a:cubicBezTo>
                  <a:pt x="6489587" y="731805"/>
                  <a:pt x="6499691" y="737024"/>
                  <a:pt x="6519225" y="743085"/>
                </a:cubicBezTo>
                <a:cubicBezTo>
                  <a:pt x="6538929" y="749146"/>
                  <a:pt x="6534719" y="749820"/>
                  <a:pt x="6534550" y="744264"/>
                </a:cubicBezTo>
                <a:cubicBezTo>
                  <a:pt x="6534382" y="738876"/>
                  <a:pt x="6521247" y="728607"/>
                  <a:pt x="6541286" y="739550"/>
                </a:cubicBezTo>
                <a:cubicBezTo>
                  <a:pt x="6561326" y="750493"/>
                  <a:pt x="6577324" y="759080"/>
                  <a:pt x="6587260" y="769181"/>
                </a:cubicBezTo>
                <a:cubicBezTo>
                  <a:pt x="6597364" y="779282"/>
                  <a:pt x="6594669" y="783491"/>
                  <a:pt x="6594501" y="795277"/>
                </a:cubicBezTo>
                <a:cubicBezTo>
                  <a:pt x="6594333" y="807062"/>
                  <a:pt x="6603426" y="827096"/>
                  <a:pt x="6597701" y="833999"/>
                </a:cubicBezTo>
                <a:cubicBezTo>
                  <a:pt x="6591975" y="841070"/>
                  <a:pt x="6587260" y="846121"/>
                  <a:pt x="6580860" y="853865"/>
                </a:cubicBezTo>
                <a:cubicBezTo>
                  <a:pt x="6574462" y="861610"/>
                  <a:pt x="6527140" y="871880"/>
                  <a:pt x="6514005" y="870196"/>
                </a:cubicBezTo>
                <a:cubicBezTo>
                  <a:pt x="6500870" y="868344"/>
                  <a:pt x="6491608" y="865819"/>
                  <a:pt x="6481335" y="857569"/>
                </a:cubicBezTo>
                <a:cubicBezTo>
                  <a:pt x="6471063" y="849488"/>
                  <a:pt x="6466516" y="848983"/>
                  <a:pt x="6453717" y="850835"/>
                </a:cubicBezTo>
                <a:cubicBezTo>
                  <a:pt x="6440919" y="852687"/>
                  <a:pt x="6435530" y="854539"/>
                  <a:pt x="6435025" y="863630"/>
                </a:cubicBezTo>
                <a:cubicBezTo>
                  <a:pt x="6434519" y="872722"/>
                  <a:pt x="6420542" y="868513"/>
                  <a:pt x="6410101" y="872385"/>
                </a:cubicBezTo>
                <a:cubicBezTo>
                  <a:pt x="6399829" y="876257"/>
                  <a:pt x="6394945" y="873227"/>
                  <a:pt x="6410775" y="886022"/>
                </a:cubicBezTo>
                <a:cubicBezTo>
                  <a:pt x="6426773" y="898817"/>
                  <a:pt x="6450181" y="914474"/>
                  <a:pt x="6457086" y="924576"/>
                </a:cubicBezTo>
                <a:cubicBezTo>
                  <a:pt x="6463990" y="934678"/>
                  <a:pt x="6460117" y="945284"/>
                  <a:pt x="6456243" y="949156"/>
                </a:cubicBezTo>
                <a:cubicBezTo>
                  <a:pt x="6452370" y="953029"/>
                  <a:pt x="6419868" y="945621"/>
                  <a:pt x="6419027" y="942927"/>
                </a:cubicBezTo>
                <a:cubicBezTo>
                  <a:pt x="6418184" y="940233"/>
                  <a:pt x="6411448" y="925923"/>
                  <a:pt x="6405723" y="917337"/>
                </a:cubicBezTo>
                <a:cubicBezTo>
                  <a:pt x="6400166" y="908750"/>
                  <a:pt x="6387199" y="904710"/>
                  <a:pt x="6390398" y="903531"/>
                </a:cubicBezTo>
                <a:cubicBezTo>
                  <a:pt x="6393598" y="902353"/>
                  <a:pt x="6410101" y="903699"/>
                  <a:pt x="6393430" y="893766"/>
                </a:cubicBezTo>
                <a:cubicBezTo>
                  <a:pt x="6376758" y="883833"/>
                  <a:pt x="6369853" y="886022"/>
                  <a:pt x="6360423" y="877436"/>
                </a:cubicBezTo>
                <a:cubicBezTo>
                  <a:pt x="6350992" y="868849"/>
                  <a:pt x="6356381" y="865651"/>
                  <a:pt x="6352003" y="862283"/>
                </a:cubicBezTo>
                <a:cubicBezTo>
                  <a:pt x="6347456" y="858916"/>
                  <a:pt x="6336341" y="853360"/>
                  <a:pt x="6315965" y="846794"/>
                </a:cubicBezTo>
                <a:cubicBezTo>
                  <a:pt x="6295588" y="840228"/>
                  <a:pt x="6295757" y="848141"/>
                  <a:pt x="6287168" y="838881"/>
                </a:cubicBezTo>
                <a:cubicBezTo>
                  <a:pt x="6278580" y="829790"/>
                  <a:pt x="6284642" y="830800"/>
                  <a:pt x="6273865" y="824908"/>
                </a:cubicBezTo>
                <a:cubicBezTo>
                  <a:pt x="6263255" y="819184"/>
                  <a:pt x="6256519" y="819184"/>
                  <a:pt x="6238163" y="821709"/>
                </a:cubicBezTo>
                <a:cubicBezTo>
                  <a:pt x="6219471" y="824234"/>
                  <a:pt x="6213914" y="821204"/>
                  <a:pt x="6196568" y="819689"/>
                </a:cubicBezTo>
                <a:cubicBezTo>
                  <a:pt x="6179054" y="818342"/>
                  <a:pt x="6180233" y="820362"/>
                  <a:pt x="6186127" y="824571"/>
                </a:cubicBezTo>
                <a:cubicBezTo>
                  <a:pt x="6192190" y="828780"/>
                  <a:pt x="6215092" y="846289"/>
                  <a:pt x="6229406" y="851340"/>
                </a:cubicBezTo>
                <a:cubicBezTo>
                  <a:pt x="6243720" y="856391"/>
                  <a:pt x="6251467" y="855044"/>
                  <a:pt x="6272180" y="860768"/>
                </a:cubicBezTo>
                <a:cubicBezTo>
                  <a:pt x="6293062" y="866661"/>
                  <a:pt x="6297609" y="869186"/>
                  <a:pt x="6294241" y="871206"/>
                </a:cubicBezTo>
                <a:cubicBezTo>
                  <a:pt x="6290873" y="873395"/>
                  <a:pt x="6278411" y="872890"/>
                  <a:pt x="6259045" y="877604"/>
                </a:cubicBezTo>
                <a:cubicBezTo>
                  <a:pt x="6239510" y="882318"/>
                  <a:pt x="6246246" y="882150"/>
                  <a:pt x="6257192" y="889389"/>
                </a:cubicBezTo>
                <a:cubicBezTo>
                  <a:pt x="6268139" y="896628"/>
                  <a:pt x="6283463" y="906056"/>
                  <a:pt x="6297441" y="918178"/>
                </a:cubicBezTo>
                <a:cubicBezTo>
                  <a:pt x="6311418" y="930300"/>
                  <a:pt x="6303840" y="931142"/>
                  <a:pt x="6305356" y="936193"/>
                </a:cubicBezTo>
                <a:cubicBezTo>
                  <a:pt x="6306703" y="941412"/>
                  <a:pt x="6309060" y="949156"/>
                  <a:pt x="6330447" y="962962"/>
                </a:cubicBezTo>
                <a:cubicBezTo>
                  <a:pt x="6352003" y="976767"/>
                  <a:pt x="6338699" y="970369"/>
                  <a:pt x="6338362" y="973063"/>
                </a:cubicBezTo>
                <a:cubicBezTo>
                  <a:pt x="6338026" y="975757"/>
                  <a:pt x="6321353" y="992930"/>
                  <a:pt x="6314281" y="1002021"/>
                </a:cubicBezTo>
                <a:cubicBezTo>
                  <a:pt x="6307208" y="1011112"/>
                  <a:pt x="6307713" y="1012291"/>
                  <a:pt x="6271339" y="1014816"/>
                </a:cubicBezTo>
                <a:cubicBezTo>
                  <a:pt x="6234627" y="1017341"/>
                  <a:pt x="6215934" y="1013469"/>
                  <a:pt x="6193369" y="1009092"/>
                </a:cubicBezTo>
                <a:cubicBezTo>
                  <a:pt x="6170803" y="1004715"/>
                  <a:pt x="6152110" y="1002694"/>
                  <a:pt x="6140995" y="1001853"/>
                </a:cubicBezTo>
                <a:cubicBezTo>
                  <a:pt x="6129881" y="1001011"/>
                  <a:pt x="6136954" y="1007240"/>
                  <a:pt x="6136954" y="1009934"/>
                </a:cubicBezTo>
                <a:cubicBezTo>
                  <a:pt x="6136954" y="1012459"/>
                  <a:pt x="6124155" y="1006735"/>
                  <a:pt x="6124155" y="1002694"/>
                </a:cubicBezTo>
                <a:cubicBezTo>
                  <a:pt x="6124155" y="998654"/>
                  <a:pt x="6121293" y="994950"/>
                  <a:pt x="6114725" y="992088"/>
                </a:cubicBezTo>
                <a:cubicBezTo>
                  <a:pt x="6108157" y="989226"/>
                  <a:pt x="6087444" y="980639"/>
                  <a:pt x="6071951" y="984680"/>
                </a:cubicBezTo>
                <a:cubicBezTo>
                  <a:pt x="6056289" y="988721"/>
                  <a:pt x="6032713" y="983165"/>
                  <a:pt x="6029682" y="992593"/>
                </a:cubicBezTo>
                <a:cubicBezTo>
                  <a:pt x="6026482" y="1002021"/>
                  <a:pt x="6026314" y="998485"/>
                  <a:pt x="6037260" y="1005556"/>
                </a:cubicBezTo>
                <a:cubicBezTo>
                  <a:pt x="6048206" y="1012627"/>
                  <a:pt x="6100074" y="1043942"/>
                  <a:pt x="6115061" y="1057748"/>
                </a:cubicBezTo>
                <a:cubicBezTo>
                  <a:pt x="6130218" y="1071553"/>
                  <a:pt x="6135775" y="1080476"/>
                  <a:pt x="6141669" y="1092766"/>
                </a:cubicBezTo>
                <a:cubicBezTo>
                  <a:pt x="6147563" y="1105225"/>
                  <a:pt x="6106641" y="1114316"/>
                  <a:pt x="6087780" y="1115831"/>
                </a:cubicBezTo>
                <a:cubicBezTo>
                  <a:pt x="6068583" y="1117515"/>
                  <a:pt x="6066730" y="1123407"/>
                  <a:pt x="6065383" y="1112464"/>
                </a:cubicBezTo>
                <a:cubicBezTo>
                  <a:pt x="6064036" y="1101689"/>
                  <a:pt x="6048038" y="1091419"/>
                  <a:pt x="6028503" y="1078792"/>
                </a:cubicBezTo>
                <a:cubicBezTo>
                  <a:pt x="6009137" y="1066166"/>
                  <a:pt x="5957774" y="1047141"/>
                  <a:pt x="5948344" y="1043942"/>
                </a:cubicBezTo>
                <a:cubicBezTo>
                  <a:pt x="5939082" y="1040743"/>
                  <a:pt x="5948512" y="1037040"/>
                  <a:pt x="5942450" y="1035693"/>
                </a:cubicBezTo>
                <a:cubicBezTo>
                  <a:pt x="5936387" y="1034514"/>
                  <a:pt x="5921231" y="1029127"/>
                  <a:pt x="5927631" y="1040575"/>
                </a:cubicBezTo>
                <a:cubicBezTo>
                  <a:pt x="5934198" y="1052023"/>
                  <a:pt x="5916179" y="1044616"/>
                  <a:pt x="5917021" y="1054717"/>
                </a:cubicBezTo>
                <a:cubicBezTo>
                  <a:pt x="5918032" y="1064987"/>
                  <a:pt x="5918368" y="1075425"/>
                  <a:pt x="5932683" y="1077951"/>
                </a:cubicBezTo>
                <a:cubicBezTo>
                  <a:pt x="5946828" y="1080476"/>
                  <a:pt x="5948512" y="1090746"/>
                  <a:pt x="5964511" y="1105898"/>
                </a:cubicBezTo>
                <a:cubicBezTo>
                  <a:pt x="5980677" y="1121050"/>
                  <a:pt x="5973773" y="1113138"/>
                  <a:pt x="6006274" y="1131825"/>
                </a:cubicBezTo>
                <a:cubicBezTo>
                  <a:pt x="6038944" y="1150513"/>
                  <a:pt x="6031198" y="1146809"/>
                  <a:pt x="6042144" y="1160110"/>
                </a:cubicBezTo>
                <a:cubicBezTo>
                  <a:pt x="6053090" y="1173410"/>
                  <a:pt x="6053763" y="1179639"/>
                  <a:pt x="6072119" y="1194286"/>
                </a:cubicBezTo>
                <a:cubicBezTo>
                  <a:pt x="6090475" y="1208934"/>
                  <a:pt x="6092159" y="1211627"/>
                  <a:pt x="6066394" y="1199169"/>
                </a:cubicBezTo>
                <a:cubicBezTo>
                  <a:pt x="6040628" y="1186879"/>
                  <a:pt x="6018736" y="1174420"/>
                  <a:pt x="6006611" y="1164655"/>
                </a:cubicBezTo>
                <a:cubicBezTo>
                  <a:pt x="5994486" y="1154891"/>
                  <a:pt x="5981688" y="1134856"/>
                  <a:pt x="5972426" y="1124249"/>
                </a:cubicBezTo>
                <a:cubicBezTo>
                  <a:pt x="5963163" y="1113643"/>
                  <a:pt x="5921231" y="1093608"/>
                  <a:pt x="5906075" y="1084180"/>
                </a:cubicBezTo>
                <a:cubicBezTo>
                  <a:pt x="5890919" y="1074752"/>
                  <a:pt x="5896645" y="1071385"/>
                  <a:pt x="5897150" y="1058421"/>
                </a:cubicBezTo>
                <a:cubicBezTo>
                  <a:pt x="5897655" y="1045457"/>
                  <a:pt x="5883004" y="1029463"/>
                  <a:pt x="5877447" y="1020372"/>
                </a:cubicBezTo>
                <a:cubicBezTo>
                  <a:pt x="5871890" y="1011281"/>
                  <a:pt x="5847640" y="983838"/>
                  <a:pt x="5837536" y="974410"/>
                </a:cubicBezTo>
                <a:cubicBezTo>
                  <a:pt x="5827432" y="964982"/>
                  <a:pt x="5830631" y="966497"/>
                  <a:pt x="5822716" y="971043"/>
                </a:cubicBezTo>
                <a:cubicBezTo>
                  <a:pt x="5814801" y="975589"/>
                  <a:pt x="5808234" y="977946"/>
                  <a:pt x="5797961" y="975589"/>
                </a:cubicBezTo>
                <a:cubicBezTo>
                  <a:pt x="5787689" y="973232"/>
                  <a:pt x="5772196" y="969191"/>
                  <a:pt x="5772196" y="966329"/>
                </a:cubicBezTo>
                <a:cubicBezTo>
                  <a:pt x="5772364" y="963467"/>
                  <a:pt x="5777921" y="953870"/>
                  <a:pt x="5773038" y="948651"/>
                </a:cubicBezTo>
                <a:cubicBezTo>
                  <a:pt x="5768154" y="943600"/>
                  <a:pt x="5752830" y="927270"/>
                  <a:pt x="5736495" y="919189"/>
                </a:cubicBezTo>
                <a:cubicBezTo>
                  <a:pt x="5720160" y="911107"/>
                  <a:pt x="5700962" y="900837"/>
                  <a:pt x="5687321" y="887705"/>
                </a:cubicBezTo>
                <a:cubicBezTo>
                  <a:pt x="5673681" y="874574"/>
                  <a:pt x="5672502" y="877267"/>
                  <a:pt x="5657178" y="879624"/>
                </a:cubicBezTo>
                <a:cubicBezTo>
                  <a:pt x="5641685" y="881813"/>
                  <a:pt x="5601268" y="874574"/>
                  <a:pt x="5582070" y="871543"/>
                </a:cubicBezTo>
                <a:cubicBezTo>
                  <a:pt x="5562873" y="868513"/>
                  <a:pt x="5580555" y="875920"/>
                  <a:pt x="5577355" y="879119"/>
                </a:cubicBezTo>
                <a:cubicBezTo>
                  <a:pt x="5574155" y="882486"/>
                  <a:pt x="5553105" y="883665"/>
                  <a:pt x="5514710" y="896628"/>
                </a:cubicBezTo>
                <a:cubicBezTo>
                  <a:pt x="5475809" y="909929"/>
                  <a:pt x="5468904" y="909424"/>
                  <a:pt x="5457622" y="909592"/>
                </a:cubicBezTo>
                <a:cubicBezTo>
                  <a:pt x="5446339" y="909760"/>
                  <a:pt x="5438424" y="907740"/>
                  <a:pt x="5441960" y="916831"/>
                </a:cubicBezTo>
                <a:cubicBezTo>
                  <a:pt x="5445497" y="925923"/>
                  <a:pt x="5449033" y="931310"/>
                  <a:pt x="5449538" y="939055"/>
                </a:cubicBezTo>
                <a:cubicBezTo>
                  <a:pt x="5450043" y="946799"/>
                  <a:pt x="5445665" y="949325"/>
                  <a:pt x="5442466" y="953702"/>
                </a:cubicBezTo>
                <a:cubicBezTo>
                  <a:pt x="5439266" y="958079"/>
                  <a:pt x="5436740" y="966834"/>
                  <a:pt x="5436908" y="971548"/>
                </a:cubicBezTo>
                <a:cubicBezTo>
                  <a:pt x="5436908" y="976262"/>
                  <a:pt x="5428319" y="980303"/>
                  <a:pt x="5414511" y="982828"/>
                </a:cubicBezTo>
                <a:cubicBezTo>
                  <a:pt x="5400702" y="985353"/>
                  <a:pt x="5400365" y="984343"/>
                  <a:pt x="5390766" y="975589"/>
                </a:cubicBezTo>
                <a:cubicBezTo>
                  <a:pt x="5381167" y="966834"/>
                  <a:pt x="5335362" y="931984"/>
                  <a:pt x="5297303" y="901006"/>
                </a:cubicBezTo>
                <a:cubicBezTo>
                  <a:pt x="5259750" y="870533"/>
                  <a:pt x="5265139" y="867166"/>
                  <a:pt x="5259918" y="859421"/>
                </a:cubicBezTo>
                <a:cubicBezTo>
                  <a:pt x="5254866" y="851677"/>
                  <a:pt x="5240047" y="808409"/>
                  <a:pt x="5240215" y="805378"/>
                </a:cubicBezTo>
                <a:cubicBezTo>
                  <a:pt x="5240384" y="803695"/>
                  <a:pt x="5227922" y="808409"/>
                  <a:pt x="5224890" y="811102"/>
                </a:cubicBezTo>
                <a:cubicBezTo>
                  <a:pt x="5221859" y="813964"/>
                  <a:pt x="5223375" y="818173"/>
                  <a:pt x="5207209" y="816490"/>
                </a:cubicBezTo>
                <a:cubicBezTo>
                  <a:pt x="5190874" y="814806"/>
                  <a:pt x="5187337" y="814301"/>
                  <a:pt x="5169655" y="805547"/>
                </a:cubicBezTo>
                <a:cubicBezTo>
                  <a:pt x="5151973" y="796792"/>
                  <a:pt x="5143553" y="792078"/>
                  <a:pt x="5146415" y="792751"/>
                </a:cubicBezTo>
                <a:cubicBezTo>
                  <a:pt x="5149278" y="793256"/>
                  <a:pt x="5166960" y="794940"/>
                  <a:pt x="5176559" y="794098"/>
                </a:cubicBezTo>
                <a:cubicBezTo>
                  <a:pt x="5186158" y="793425"/>
                  <a:pt x="5181948" y="790562"/>
                  <a:pt x="5181948" y="790562"/>
                </a:cubicBezTo>
                <a:cubicBezTo>
                  <a:pt x="5181948" y="790562"/>
                  <a:pt x="5171002" y="789552"/>
                  <a:pt x="5157698" y="788037"/>
                </a:cubicBezTo>
                <a:cubicBezTo>
                  <a:pt x="5144395" y="786522"/>
                  <a:pt x="5149952" y="785848"/>
                  <a:pt x="5131428" y="780461"/>
                </a:cubicBezTo>
                <a:cubicBezTo>
                  <a:pt x="5112904" y="775242"/>
                  <a:pt x="5108862" y="774400"/>
                  <a:pt x="5104820" y="770696"/>
                </a:cubicBezTo>
                <a:cubicBezTo>
                  <a:pt x="5100779" y="766992"/>
                  <a:pt x="5095053" y="761942"/>
                  <a:pt x="5091853" y="759080"/>
                </a:cubicBezTo>
                <a:cubicBezTo>
                  <a:pt x="5088654" y="756217"/>
                  <a:pt x="5086464" y="755881"/>
                  <a:pt x="5082591" y="752345"/>
                </a:cubicBezTo>
                <a:cubicBezTo>
                  <a:pt x="5078718" y="748978"/>
                  <a:pt x="5071308" y="751335"/>
                  <a:pt x="5052447" y="749315"/>
                </a:cubicBezTo>
                <a:cubicBezTo>
                  <a:pt x="5033586" y="747126"/>
                  <a:pt x="5037965" y="747968"/>
                  <a:pt x="5016241" y="748978"/>
                </a:cubicBezTo>
                <a:cubicBezTo>
                  <a:pt x="4994517" y="749988"/>
                  <a:pt x="4990644" y="748305"/>
                  <a:pt x="4964710" y="744937"/>
                </a:cubicBezTo>
                <a:cubicBezTo>
                  <a:pt x="4938776" y="741739"/>
                  <a:pt x="4919410" y="735341"/>
                  <a:pt x="4905938" y="732142"/>
                </a:cubicBezTo>
                <a:cubicBezTo>
                  <a:pt x="4892466" y="728943"/>
                  <a:pt x="4890613" y="729448"/>
                  <a:pt x="4871078" y="726418"/>
                </a:cubicBezTo>
                <a:cubicBezTo>
                  <a:pt x="4851544" y="723387"/>
                  <a:pt x="4854575" y="719852"/>
                  <a:pt x="4849018" y="716148"/>
                </a:cubicBezTo>
                <a:cubicBezTo>
                  <a:pt x="4843461" y="712444"/>
                  <a:pt x="4835209" y="710929"/>
                  <a:pt x="4810286" y="709245"/>
                </a:cubicBezTo>
                <a:cubicBezTo>
                  <a:pt x="4785362" y="707730"/>
                  <a:pt x="4784352" y="707057"/>
                  <a:pt x="4769869" y="704363"/>
                </a:cubicBezTo>
                <a:cubicBezTo>
                  <a:pt x="4755387" y="701669"/>
                  <a:pt x="4753702" y="699481"/>
                  <a:pt x="4740567" y="693756"/>
                </a:cubicBezTo>
                <a:cubicBezTo>
                  <a:pt x="4727600" y="688032"/>
                  <a:pt x="4732316" y="692073"/>
                  <a:pt x="4724064" y="689042"/>
                </a:cubicBezTo>
                <a:cubicBezTo>
                  <a:pt x="4715812" y="686012"/>
                  <a:pt x="4707224" y="681971"/>
                  <a:pt x="4699477" y="675069"/>
                </a:cubicBezTo>
                <a:cubicBezTo>
                  <a:pt x="4691731" y="668166"/>
                  <a:pt x="4692741" y="666819"/>
                  <a:pt x="4684995" y="663283"/>
                </a:cubicBezTo>
                <a:cubicBezTo>
                  <a:pt x="4677249" y="659748"/>
                  <a:pt x="4677922" y="660590"/>
                  <a:pt x="4655861" y="658906"/>
                </a:cubicBezTo>
                <a:cubicBezTo>
                  <a:pt x="4633969" y="657391"/>
                  <a:pt x="4644073" y="658569"/>
                  <a:pt x="4641379" y="659074"/>
                </a:cubicBezTo>
                <a:cubicBezTo>
                  <a:pt x="4638853" y="659411"/>
                  <a:pt x="4632790" y="662778"/>
                  <a:pt x="4627401" y="665304"/>
                </a:cubicBezTo>
                <a:cubicBezTo>
                  <a:pt x="4622013" y="667829"/>
                  <a:pt x="4633969" y="672711"/>
                  <a:pt x="4643736" y="677426"/>
                </a:cubicBezTo>
                <a:cubicBezTo>
                  <a:pt x="4653504" y="682140"/>
                  <a:pt x="4645757" y="681129"/>
                  <a:pt x="4661250" y="688369"/>
                </a:cubicBezTo>
                <a:cubicBezTo>
                  <a:pt x="4676911" y="695608"/>
                  <a:pt x="4671860" y="694767"/>
                  <a:pt x="4683984" y="704195"/>
                </a:cubicBezTo>
                <a:cubicBezTo>
                  <a:pt x="4696109" y="713791"/>
                  <a:pt x="4703014" y="716485"/>
                  <a:pt x="4705876" y="719347"/>
                </a:cubicBezTo>
                <a:cubicBezTo>
                  <a:pt x="4708740" y="722209"/>
                  <a:pt x="4709918" y="718673"/>
                  <a:pt x="4711771" y="716485"/>
                </a:cubicBezTo>
                <a:cubicBezTo>
                  <a:pt x="4713455" y="714296"/>
                  <a:pt x="4708234" y="705541"/>
                  <a:pt x="4708234" y="705541"/>
                </a:cubicBezTo>
                <a:cubicBezTo>
                  <a:pt x="4708234" y="705541"/>
                  <a:pt x="4713455" y="709414"/>
                  <a:pt x="4718844" y="716148"/>
                </a:cubicBezTo>
                <a:cubicBezTo>
                  <a:pt x="4724232" y="722882"/>
                  <a:pt x="4721538" y="722714"/>
                  <a:pt x="4725243" y="726923"/>
                </a:cubicBezTo>
                <a:cubicBezTo>
                  <a:pt x="4728947" y="731132"/>
                  <a:pt x="4726085" y="730458"/>
                  <a:pt x="4743262" y="731805"/>
                </a:cubicBezTo>
                <a:cubicBezTo>
                  <a:pt x="4760607" y="733321"/>
                  <a:pt x="4771216" y="734499"/>
                  <a:pt x="4789741" y="734331"/>
                </a:cubicBezTo>
                <a:cubicBezTo>
                  <a:pt x="4808433" y="734162"/>
                  <a:pt x="4814832" y="727933"/>
                  <a:pt x="4823084" y="726755"/>
                </a:cubicBezTo>
                <a:cubicBezTo>
                  <a:pt x="4831504" y="725576"/>
                  <a:pt x="4829652" y="718337"/>
                  <a:pt x="4835715" y="719684"/>
                </a:cubicBezTo>
                <a:cubicBezTo>
                  <a:pt x="4841777" y="721030"/>
                  <a:pt x="4838240" y="728270"/>
                  <a:pt x="4844976" y="733826"/>
                </a:cubicBezTo>
                <a:cubicBezTo>
                  <a:pt x="4851881" y="739550"/>
                  <a:pt x="4852723" y="737698"/>
                  <a:pt x="4866700" y="741402"/>
                </a:cubicBezTo>
                <a:cubicBezTo>
                  <a:pt x="4880509" y="744937"/>
                  <a:pt x="4884551" y="746621"/>
                  <a:pt x="4898697" y="750157"/>
                </a:cubicBezTo>
                <a:cubicBezTo>
                  <a:pt x="4912842" y="753692"/>
                  <a:pt x="4903748" y="753019"/>
                  <a:pt x="4912674" y="759248"/>
                </a:cubicBezTo>
                <a:cubicBezTo>
                  <a:pt x="4921599" y="765645"/>
                  <a:pt x="4920252" y="762447"/>
                  <a:pt x="4927830" y="765140"/>
                </a:cubicBezTo>
                <a:cubicBezTo>
                  <a:pt x="4935577" y="767834"/>
                  <a:pt x="4932377" y="766151"/>
                  <a:pt x="4929177" y="772211"/>
                </a:cubicBezTo>
                <a:cubicBezTo>
                  <a:pt x="4925978" y="778272"/>
                  <a:pt x="4924967" y="778272"/>
                  <a:pt x="4914526" y="782481"/>
                </a:cubicBezTo>
                <a:cubicBezTo>
                  <a:pt x="4903917" y="786690"/>
                  <a:pt x="4903580" y="785007"/>
                  <a:pt x="4901559" y="784670"/>
                </a:cubicBezTo>
                <a:cubicBezTo>
                  <a:pt x="4899707" y="784333"/>
                  <a:pt x="4894992" y="780124"/>
                  <a:pt x="4894992" y="780124"/>
                </a:cubicBezTo>
                <a:cubicBezTo>
                  <a:pt x="4894992" y="780124"/>
                  <a:pt x="4889098" y="785848"/>
                  <a:pt x="4889939" y="793425"/>
                </a:cubicBezTo>
                <a:cubicBezTo>
                  <a:pt x="4890782" y="801001"/>
                  <a:pt x="4897181" y="798812"/>
                  <a:pt x="4876131" y="800327"/>
                </a:cubicBezTo>
                <a:cubicBezTo>
                  <a:pt x="4855081" y="801843"/>
                  <a:pt x="4842113" y="802011"/>
                  <a:pt x="4834367" y="804368"/>
                </a:cubicBezTo>
                <a:cubicBezTo>
                  <a:pt x="4826621" y="806725"/>
                  <a:pt x="4827631" y="810766"/>
                  <a:pt x="4823084" y="812281"/>
                </a:cubicBezTo>
                <a:cubicBezTo>
                  <a:pt x="4818706" y="813796"/>
                  <a:pt x="4811465" y="811271"/>
                  <a:pt x="4796982" y="812112"/>
                </a:cubicBezTo>
                <a:cubicBezTo>
                  <a:pt x="4782500" y="812954"/>
                  <a:pt x="4786541" y="812786"/>
                  <a:pt x="4774921" y="815816"/>
                </a:cubicBezTo>
                <a:cubicBezTo>
                  <a:pt x="4763302" y="818678"/>
                  <a:pt x="4774416" y="819352"/>
                  <a:pt x="4758923" y="820530"/>
                </a:cubicBezTo>
                <a:cubicBezTo>
                  <a:pt x="4743262" y="821709"/>
                  <a:pt x="4715476" y="825244"/>
                  <a:pt x="4700825" y="824739"/>
                </a:cubicBezTo>
                <a:cubicBezTo>
                  <a:pt x="4686174" y="824234"/>
                  <a:pt x="4689542" y="826086"/>
                  <a:pt x="4686342" y="828106"/>
                </a:cubicBezTo>
                <a:cubicBezTo>
                  <a:pt x="4683142" y="830127"/>
                  <a:pt x="4683142" y="831305"/>
                  <a:pt x="4664450" y="831137"/>
                </a:cubicBezTo>
                <a:cubicBezTo>
                  <a:pt x="4645926" y="830969"/>
                  <a:pt x="4622518" y="830464"/>
                  <a:pt x="4611403" y="831979"/>
                </a:cubicBezTo>
                <a:cubicBezTo>
                  <a:pt x="4600289" y="833662"/>
                  <a:pt x="4584459" y="837871"/>
                  <a:pt x="4571997" y="836019"/>
                </a:cubicBezTo>
                <a:cubicBezTo>
                  <a:pt x="4559535" y="834167"/>
                  <a:pt x="4562735" y="834167"/>
                  <a:pt x="4557852" y="829285"/>
                </a:cubicBezTo>
                <a:cubicBezTo>
                  <a:pt x="4552968" y="824403"/>
                  <a:pt x="4550274" y="821035"/>
                  <a:pt x="4546905" y="813291"/>
                </a:cubicBezTo>
                <a:cubicBezTo>
                  <a:pt x="4543538" y="805715"/>
                  <a:pt x="4535117" y="793930"/>
                  <a:pt x="4523498" y="786354"/>
                </a:cubicBezTo>
                <a:cubicBezTo>
                  <a:pt x="4511878" y="778777"/>
                  <a:pt x="4512047" y="778272"/>
                  <a:pt x="4499584" y="770191"/>
                </a:cubicBezTo>
                <a:cubicBezTo>
                  <a:pt x="4487123" y="762278"/>
                  <a:pt x="4478534" y="755712"/>
                  <a:pt x="4468262" y="752345"/>
                </a:cubicBezTo>
                <a:cubicBezTo>
                  <a:pt x="4457989" y="749146"/>
                  <a:pt x="4453106" y="748641"/>
                  <a:pt x="4448054" y="746284"/>
                </a:cubicBezTo>
                <a:cubicBezTo>
                  <a:pt x="4443170" y="743927"/>
                  <a:pt x="4444517" y="736856"/>
                  <a:pt x="4438623" y="730627"/>
                </a:cubicBezTo>
                <a:cubicBezTo>
                  <a:pt x="4432729" y="724398"/>
                  <a:pt x="4428519" y="718337"/>
                  <a:pt x="4420604" y="714801"/>
                </a:cubicBezTo>
                <a:cubicBezTo>
                  <a:pt x="4412858" y="711097"/>
                  <a:pt x="4401238" y="706888"/>
                  <a:pt x="4390123" y="699481"/>
                </a:cubicBezTo>
                <a:cubicBezTo>
                  <a:pt x="4379009" y="692073"/>
                  <a:pt x="4378336" y="691231"/>
                  <a:pt x="4362337" y="680119"/>
                </a:cubicBezTo>
                <a:cubicBezTo>
                  <a:pt x="4346339" y="669008"/>
                  <a:pt x="4341118" y="667492"/>
                  <a:pt x="4330678" y="660085"/>
                </a:cubicBezTo>
                <a:cubicBezTo>
                  <a:pt x="4320237" y="652677"/>
                  <a:pt x="4326468" y="654360"/>
                  <a:pt x="4322426" y="649983"/>
                </a:cubicBezTo>
                <a:cubicBezTo>
                  <a:pt x="4318385" y="645774"/>
                  <a:pt x="4311143" y="656381"/>
                  <a:pt x="4304407" y="658401"/>
                </a:cubicBezTo>
                <a:cubicBezTo>
                  <a:pt x="4297671" y="660253"/>
                  <a:pt x="4293966" y="659074"/>
                  <a:pt x="4287230" y="652845"/>
                </a:cubicBezTo>
                <a:cubicBezTo>
                  <a:pt x="4280662" y="646448"/>
                  <a:pt x="4274937" y="640892"/>
                  <a:pt x="4271063" y="643249"/>
                </a:cubicBezTo>
                <a:cubicBezTo>
                  <a:pt x="4267022" y="645606"/>
                  <a:pt x="4263991" y="647963"/>
                  <a:pt x="4270895" y="654697"/>
                </a:cubicBezTo>
                <a:cubicBezTo>
                  <a:pt x="4277800" y="661431"/>
                  <a:pt x="4280326" y="660085"/>
                  <a:pt x="4289082" y="666651"/>
                </a:cubicBezTo>
                <a:cubicBezTo>
                  <a:pt x="4297840" y="673217"/>
                  <a:pt x="4321584" y="689884"/>
                  <a:pt x="4331351" y="696955"/>
                </a:cubicBezTo>
                <a:cubicBezTo>
                  <a:pt x="4341118" y="704026"/>
                  <a:pt x="4337246" y="700659"/>
                  <a:pt x="4346844" y="711097"/>
                </a:cubicBezTo>
                <a:cubicBezTo>
                  <a:pt x="4356612" y="721704"/>
                  <a:pt x="4361327" y="723219"/>
                  <a:pt x="4372947" y="727933"/>
                </a:cubicBezTo>
                <a:cubicBezTo>
                  <a:pt x="4384566" y="732647"/>
                  <a:pt x="4382377" y="730458"/>
                  <a:pt x="4388439" y="737698"/>
                </a:cubicBezTo>
                <a:cubicBezTo>
                  <a:pt x="4394502" y="745106"/>
                  <a:pt x="4393997" y="753355"/>
                  <a:pt x="4395512" y="757733"/>
                </a:cubicBezTo>
                <a:cubicBezTo>
                  <a:pt x="4396859" y="762110"/>
                  <a:pt x="4403427" y="764635"/>
                  <a:pt x="4417236" y="769686"/>
                </a:cubicBezTo>
                <a:cubicBezTo>
                  <a:pt x="4431045" y="774737"/>
                  <a:pt x="4424309" y="772885"/>
                  <a:pt x="4431213" y="777767"/>
                </a:cubicBezTo>
                <a:cubicBezTo>
                  <a:pt x="4438118" y="782818"/>
                  <a:pt x="4445359" y="789721"/>
                  <a:pt x="4449738" y="794603"/>
                </a:cubicBezTo>
                <a:cubicBezTo>
                  <a:pt x="4454116" y="799486"/>
                  <a:pt x="4458832" y="802853"/>
                  <a:pt x="4469609" y="805547"/>
                </a:cubicBezTo>
                <a:cubicBezTo>
                  <a:pt x="4480387" y="808240"/>
                  <a:pt x="4483249" y="808577"/>
                  <a:pt x="4493859" y="810597"/>
                </a:cubicBezTo>
                <a:cubicBezTo>
                  <a:pt x="4504468" y="812618"/>
                  <a:pt x="4501100" y="813628"/>
                  <a:pt x="4508847" y="817668"/>
                </a:cubicBezTo>
                <a:cubicBezTo>
                  <a:pt x="4516593" y="821877"/>
                  <a:pt x="4530907" y="825413"/>
                  <a:pt x="4540506" y="831979"/>
                </a:cubicBezTo>
                <a:cubicBezTo>
                  <a:pt x="4550105" y="838545"/>
                  <a:pt x="4544043" y="836356"/>
                  <a:pt x="4544716" y="842249"/>
                </a:cubicBezTo>
                <a:cubicBezTo>
                  <a:pt x="4545390" y="848141"/>
                  <a:pt x="4540338" y="845111"/>
                  <a:pt x="4547074" y="848646"/>
                </a:cubicBezTo>
                <a:cubicBezTo>
                  <a:pt x="4553810" y="852013"/>
                  <a:pt x="4564924" y="855381"/>
                  <a:pt x="4583785" y="861610"/>
                </a:cubicBezTo>
                <a:cubicBezTo>
                  <a:pt x="4602815" y="867839"/>
                  <a:pt x="4587659" y="863293"/>
                  <a:pt x="4603825" y="864304"/>
                </a:cubicBezTo>
                <a:cubicBezTo>
                  <a:pt x="4619992" y="865145"/>
                  <a:pt x="4622855" y="863630"/>
                  <a:pt x="4639863" y="863293"/>
                </a:cubicBezTo>
                <a:cubicBezTo>
                  <a:pt x="4656703" y="862957"/>
                  <a:pt x="4678427" y="861947"/>
                  <a:pt x="4699309" y="861442"/>
                </a:cubicBezTo>
                <a:cubicBezTo>
                  <a:pt x="4720191" y="860936"/>
                  <a:pt x="4740567" y="861273"/>
                  <a:pt x="4751177" y="860768"/>
                </a:cubicBezTo>
                <a:cubicBezTo>
                  <a:pt x="4761617" y="860263"/>
                  <a:pt x="4763133" y="865314"/>
                  <a:pt x="4756566" y="872553"/>
                </a:cubicBezTo>
                <a:cubicBezTo>
                  <a:pt x="4749998" y="879793"/>
                  <a:pt x="4747472" y="886190"/>
                  <a:pt x="4741746" y="892083"/>
                </a:cubicBezTo>
                <a:cubicBezTo>
                  <a:pt x="4736021" y="897975"/>
                  <a:pt x="4733495" y="898312"/>
                  <a:pt x="4729453" y="903363"/>
                </a:cubicBezTo>
                <a:cubicBezTo>
                  <a:pt x="4725411" y="908245"/>
                  <a:pt x="4694594" y="927438"/>
                  <a:pt x="4688700" y="933836"/>
                </a:cubicBezTo>
                <a:cubicBezTo>
                  <a:pt x="4682806" y="940233"/>
                  <a:pt x="4674891" y="945284"/>
                  <a:pt x="4665292" y="950335"/>
                </a:cubicBezTo>
                <a:cubicBezTo>
                  <a:pt x="4655525" y="955386"/>
                  <a:pt x="4623696" y="963635"/>
                  <a:pt x="4608709" y="968349"/>
                </a:cubicBezTo>
                <a:cubicBezTo>
                  <a:pt x="4593721" y="973063"/>
                  <a:pt x="4597931" y="973232"/>
                  <a:pt x="4587322" y="979293"/>
                </a:cubicBezTo>
                <a:cubicBezTo>
                  <a:pt x="4576713" y="985353"/>
                  <a:pt x="4543706" y="1002189"/>
                  <a:pt x="4535117" y="1008419"/>
                </a:cubicBezTo>
                <a:cubicBezTo>
                  <a:pt x="4526529" y="1014648"/>
                  <a:pt x="4521308" y="1016836"/>
                  <a:pt x="4515078" y="1023234"/>
                </a:cubicBezTo>
                <a:cubicBezTo>
                  <a:pt x="4508847" y="1029632"/>
                  <a:pt x="4489480" y="1038218"/>
                  <a:pt x="4489144" y="1043100"/>
                </a:cubicBezTo>
                <a:cubicBezTo>
                  <a:pt x="4488638" y="1047983"/>
                  <a:pt x="4477019" y="1047983"/>
                  <a:pt x="4486618" y="1052865"/>
                </a:cubicBezTo>
                <a:cubicBezTo>
                  <a:pt x="4496217" y="1057748"/>
                  <a:pt x="4500932" y="1058758"/>
                  <a:pt x="4505142" y="1064482"/>
                </a:cubicBezTo>
                <a:cubicBezTo>
                  <a:pt x="4509183" y="1070206"/>
                  <a:pt x="4497227" y="1075930"/>
                  <a:pt x="4507163" y="1086705"/>
                </a:cubicBezTo>
                <a:cubicBezTo>
                  <a:pt x="4517267" y="1097480"/>
                  <a:pt x="4510194" y="1089736"/>
                  <a:pt x="4524171" y="1098827"/>
                </a:cubicBezTo>
                <a:cubicBezTo>
                  <a:pt x="4538149" y="1107919"/>
                  <a:pt x="4538485" y="1113138"/>
                  <a:pt x="4541685" y="1125596"/>
                </a:cubicBezTo>
                <a:cubicBezTo>
                  <a:pt x="4544885" y="1138055"/>
                  <a:pt x="4548084" y="1150513"/>
                  <a:pt x="4545390" y="1158426"/>
                </a:cubicBezTo>
                <a:cubicBezTo>
                  <a:pt x="4542695" y="1166339"/>
                  <a:pt x="4537980" y="1171390"/>
                  <a:pt x="4533433" y="1178461"/>
                </a:cubicBezTo>
                <a:cubicBezTo>
                  <a:pt x="4528887" y="1185532"/>
                  <a:pt x="4497732" y="1188731"/>
                  <a:pt x="4479713" y="1191761"/>
                </a:cubicBezTo>
                <a:cubicBezTo>
                  <a:pt x="4461694" y="1194791"/>
                  <a:pt x="4462199" y="1193276"/>
                  <a:pt x="4454284" y="1197990"/>
                </a:cubicBezTo>
                <a:cubicBezTo>
                  <a:pt x="4446538" y="1202704"/>
                  <a:pt x="4423130" y="1212301"/>
                  <a:pt x="4415721" y="1219877"/>
                </a:cubicBezTo>
                <a:cubicBezTo>
                  <a:pt x="4408311" y="1227453"/>
                  <a:pt x="4401912" y="1226443"/>
                  <a:pt x="4405953" y="1231662"/>
                </a:cubicBezTo>
                <a:cubicBezTo>
                  <a:pt x="4409995" y="1236881"/>
                  <a:pt x="4417910" y="1243952"/>
                  <a:pt x="4427846" y="1253885"/>
                </a:cubicBezTo>
                <a:cubicBezTo>
                  <a:pt x="4437781" y="1263819"/>
                  <a:pt x="4431551" y="1262977"/>
                  <a:pt x="4430540" y="1271226"/>
                </a:cubicBezTo>
                <a:cubicBezTo>
                  <a:pt x="4429529" y="1279476"/>
                  <a:pt x="4429698" y="1278297"/>
                  <a:pt x="4428688" y="1288399"/>
                </a:cubicBezTo>
                <a:cubicBezTo>
                  <a:pt x="4427677" y="1298500"/>
                  <a:pt x="4404101" y="1297659"/>
                  <a:pt x="4377830" y="1302036"/>
                </a:cubicBezTo>
                <a:cubicBezTo>
                  <a:pt x="4351391" y="1306413"/>
                  <a:pt x="4360822" y="1304056"/>
                  <a:pt x="4358632" y="1311464"/>
                </a:cubicBezTo>
                <a:cubicBezTo>
                  <a:pt x="4356443" y="1318872"/>
                  <a:pt x="4359980" y="1334024"/>
                  <a:pt x="4359980" y="1343115"/>
                </a:cubicBezTo>
                <a:cubicBezTo>
                  <a:pt x="4359980" y="1352207"/>
                  <a:pt x="4351223" y="1348166"/>
                  <a:pt x="4337751" y="1358941"/>
                </a:cubicBezTo>
                <a:cubicBezTo>
                  <a:pt x="4324278" y="1369716"/>
                  <a:pt x="4318890" y="1374935"/>
                  <a:pt x="4304407" y="1388236"/>
                </a:cubicBezTo>
                <a:cubicBezTo>
                  <a:pt x="4289925" y="1401704"/>
                  <a:pt x="4290935" y="1399684"/>
                  <a:pt x="4271737" y="1407933"/>
                </a:cubicBezTo>
                <a:cubicBezTo>
                  <a:pt x="4252540" y="1416183"/>
                  <a:pt x="4236710" y="1418035"/>
                  <a:pt x="4228795" y="1427968"/>
                </a:cubicBezTo>
                <a:cubicBezTo>
                  <a:pt x="4220880" y="1438070"/>
                  <a:pt x="4209934" y="1430830"/>
                  <a:pt x="4167328" y="1437901"/>
                </a:cubicBezTo>
                <a:cubicBezTo>
                  <a:pt x="4124554" y="1444972"/>
                  <a:pt x="4155877" y="1441437"/>
                  <a:pt x="4114787" y="1443794"/>
                </a:cubicBezTo>
                <a:cubicBezTo>
                  <a:pt x="4073697" y="1446151"/>
                  <a:pt x="4059046" y="1448003"/>
                  <a:pt x="4037322" y="1450191"/>
                </a:cubicBezTo>
                <a:cubicBezTo>
                  <a:pt x="4015598" y="1452380"/>
                  <a:pt x="4018293" y="1449686"/>
                  <a:pt x="4004484" y="1441773"/>
                </a:cubicBezTo>
                <a:cubicBezTo>
                  <a:pt x="3990675" y="1433861"/>
                  <a:pt x="3988485" y="1434534"/>
                  <a:pt x="3982086" y="1428136"/>
                </a:cubicBezTo>
                <a:cubicBezTo>
                  <a:pt x="3975687" y="1421570"/>
                  <a:pt x="3980065" y="1420055"/>
                  <a:pt x="3977371" y="1408270"/>
                </a:cubicBezTo>
                <a:cubicBezTo>
                  <a:pt x="3974845" y="1396653"/>
                  <a:pt x="3972993" y="1396148"/>
                  <a:pt x="3964572" y="1389077"/>
                </a:cubicBezTo>
                <a:cubicBezTo>
                  <a:pt x="3956152" y="1382006"/>
                  <a:pt x="3956489" y="1380828"/>
                  <a:pt x="3947059" y="1369548"/>
                </a:cubicBezTo>
                <a:cubicBezTo>
                  <a:pt x="3937628" y="1358436"/>
                  <a:pt x="3933418" y="1355237"/>
                  <a:pt x="3923146" y="1347829"/>
                </a:cubicBezTo>
                <a:cubicBezTo>
                  <a:pt x="3913042" y="1340590"/>
                  <a:pt x="3910179" y="1342947"/>
                  <a:pt x="3900917" y="1338233"/>
                </a:cubicBezTo>
                <a:cubicBezTo>
                  <a:pt x="3891655" y="1333519"/>
                  <a:pt x="3891149" y="1329310"/>
                  <a:pt x="3888792" y="1322576"/>
                </a:cubicBezTo>
                <a:cubicBezTo>
                  <a:pt x="3886434" y="1315841"/>
                  <a:pt x="3882561" y="1299847"/>
                  <a:pt x="3877340" y="1283180"/>
                </a:cubicBezTo>
                <a:cubicBezTo>
                  <a:pt x="3872288" y="1266681"/>
                  <a:pt x="3876498" y="1275435"/>
                  <a:pt x="3870941" y="1268533"/>
                </a:cubicBezTo>
                <a:cubicBezTo>
                  <a:pt x="3865552" y="1261798"/>
                  <a:pt x="3858985" y="1253549"/>
                  <a:pt x="3849891" y="1244626"/>
                </a:cubicBezTo>
                <a:cubicBezTo>
                  <a:pt x="3840797" y="1235703"/>
                  <a:pt x="3843997" y="1238060"/>
                  <a:pt x="3830356" y="1227285"/>
                </a:cubicBezTo>
                <a:cubicBezTo>
                  <a:pt x="3816716" y="1216510"/>
                  <a:pt x="3818063" y="1218025"/>
                  <a:pt x="3809306" y="1208765"/>
                </a:cubicBezTo>
                <a:cubicBezTo>
                  <a:pt x="3800549" y="1199505"/>
                  <a:pt x="3799539" y="1203714"/>
                  <a:pt x="3798865" y="1200011"/>
                </a:cubicBezTo>
                <a:cubicBezTo>
                  <a:pt x="3798192" y="1196307"/>
                  <a:pt x="3802738" y="1189404"/>
                  <a:pt x="3803075" y="1183006"/>
                </a:cubicBezTo>
                <a:cubicBezTo>
                  <a:pt x="3803412" y="1176609"/>
                  <a:pt x="3807285" y="1169033"/>
                  <a:pt x="3810148" y="1159268"/>
                </a:cubicBezTo>
                <a:cubicBezTo>
                  <a:pt x="3813011" y="1149503"/>
                  <a:pt x="3805433" y="1149840"/>
                  <a:pt x="3813516" y="1142937"/>
                </a:cubicBezTo>
                <a:cubicBezTo>
                  <a:pt x="3821768" y="1136034"/>
                  <a:pt x="3830356" y="1129805"/>
                  <a:pt x="3835577" y="1122229"/>
                </a:cubicBezTo>
                <a:cubicBezTo>
                  <a:pt x="3840797" y="1114653"/>
                  <a:pt x="3839955" y="1114316"/>
                  <a:pt x="3839450" y="1105056"/>
                </a:cubicBezTo>
                <a:cubicBezTo>
                  <a:pt x="3839113" y="1095797"/>
                  <a:pt x="3837092" y="1096638"/>
                  <a:pt x="3830862" y="1089062"/>
                </a:cubicBezTo>
                <a:cubicBezTo>
                  <a:pt x="3824631" y="1081654"/>
                  <a:pt x="3822105" y="1072732"/>
                  <a:pt x="3814358" y="1060778"/>
                </a:cubicBezTo>
                <a:cubicBezTo>
                  <a:pt x="3806780" y="1048993"/>
                  <a:pt x="3806949" y="1049330"/>
                  <a:pt x="3805770" y="1044784"/>
                </a:cubicBezTo>
                <a:cubicBezTo>
                  <a:pt x="3804591" y="1040238"/>
                  <a:pt x="3799371" y="1029968"/>
                  <a:pt x="3794318" y="1023907"/>
                </a:cubicBezTo>
                <a:cubicBezTo>
                  <a:pt x="3789098" y="1017847"/>
                  <a:pt x="3786740" y="1020372"/>
                  <a:pt x="3775963" y="1016836"/>
                </a:cubicBezTo>
                <a:cubicBezTo>
                  <a:pt x="3765016" y="1013301"/>
                  <a:pt x="3772258" y="1014648"/>
                  <a:pt x="3762827" y="1010607"/>
                </a:cubicBezTo>
                <a:cubicBezTo>
                  <a:pt x="3753397" y="1006567"/>
                  <a:pt x="3755081" y="1005051"/>
                  <a:pt x="3745819" y="1000674"/>
                </a:cubicBezTo>
                <a:cubicBezTo>
                  <a:pt x="3736725" y="996297"/>
                  <a:pt x="3735378" y="996128"/>
                  <a:pt x="3727968" y="991078"/>
                </a:cubicBezTo>
                <a:cubicBezTo>
                  <a:pt x="3720558" y="986027"/>
                  <a:pt x="3724600" y="989057"/>
                  <a:pt x="3725274" y="979966"/>
                </a:cubicBezTo>
                <a:cubicBezTo>
                  <a:pt x="3725947" y="971043"/>
                  <a:pt x="3731505" y="953702"/>
                  <a:pt x="3734873" y="943937"/>
                </a:cubicBezTo>
                <a:cubicBezTo>
                  <a:pt x="3738241" y="934172"/>
                  <a:pt x="3739083" y="934509"/>
                  <a:pt x="3730494" y="930974"/>
                </a:cubicBezTo>
                <a:cubicBezTo>
                  <a:pt x="3721906" y="927270"/>
                  <a:pt x="3715843" y="921882"/>
                  <a:pt x="3709276" y="921209"/>
                </a:cubicBezTo>
                <a:cubicBezTo>
                  <a:pt x="3702708" y="920535"/>
                  <a:pt x="3687046" y="923229"/>
                  <a:pt x="3664312" y="924239"/>
                </a:cubicBezTo>
                <a:cubicBezTo>
                  <a:pt x="3641410" y="925249"/>
                  <a:pt x="3642420" y="922892"/>
                  <a:pt x="3632484" y="918515"/>
                </a:cubicBezTo>
                <a:cubicBezTo>
                  <a:pt x="3622549" y="914138"/>
                  <a:pt x="3609582" y="908077"/>
                  <a:pt x="3605035" y="906562"/>
                </a:cubicBezTo>
                <a:cubicBezTo>
                  <a:pt x="3600488" y="905046"/>
                  <a:pt x="3592573" y="905551"/>
                  <a:pt x="3553841" y="909255"/>
                </a:cubicBezTo>
                <a:cubicBezTo>
                  <a:pt x="3514940" y="913128"/>
                  <a:pt x="3538516" y="911781"/>
                  <a:pt x="3512583" y="915485"/>
                </a:cubicBezTo>
                <a:cubicBezTo>
                  <a:pt x="3486817" y="919020"/>
                  <a:pt x="3476544" y="925755"/>
                  <a:pt x="3456505" y="930300"/>
                </a:cubicBezTo>
                <a:cubicBezTo>
                  <a:pt x="3436465" y="934846"/>
                  <a:pt x="3430739" y="934509"/>
                  <a:pt x="3395880" y="934509"/>
                </a:cubicBezTo>
                <a:cubicBezTo>
                  <a:pt x="3361021" y="934509"/>
                  <a:pt x="3343170" y="942759"/>
                  <a:pt x="3325151" y="947809"/>
                </a:cubicBezTo>
                <a:cubicBezTo>
                  <a:pt x="3307132" y="952860"/>
                  <a:pt x="3298712" y="952187"/>
                  <a:pt x="3285914" y="949493"/>
                </a:cubicBezTo>
                <a:cubicBezTo>
                  <a:pt x="3273284" y="946968"/>
                  <a:pt x="3265706" y="944442"/>
                  <a:pt x="3246171" y="942254"/>
                </a:cubicBezTo>
                <a:cubicBezTo>
                  <a:pt x="3226636" y="940065"/>
                  <a:pt x="3231352" y="937203"/>
                  <a:pt x="3212154" y="935183"/>
                </a:cubicBezTo>
                <a:cubicBezTo>
                  <a:pt x="3192956" y="933162"/>
                  <a:pt x="3199355" y="932320"/>
                  <a:pt x="3183694" y="927438"/>
                </a:cubicBezTo>
                <a:cubicBezTo>
                  <a:pt x="3168033" y="922724"/>
                  <a:pt x="3167527" y="916158"/>
                  <a:pt x="3156918" y="910434"/>
                </a:cubicBezTo>
                <a:cubicBezTo>
                  <a:pt x="3146477" y="904878"/>
                  <a:pt x="3137889" y="896460"/>
                  <a:pt x="3123575" y="891073"/>
                </a:cubicBezTo>
                <a:cubicBezTo>
                  <a:pt x="3109429" y="885685"/>
                  <a:pt x="3096294" y="873227"/>
                  <a:pt x="3089557" y="869859"/>
                </a:cubicBezTo>
                <a:cubicBezTo>
                  <a:pt x="3082653" y="866492"/>
                  <a:pt x="3077096" y="866829"/>
                  <a:pt x="3077601" y="864809"/>
                </a:cubicBezTo>
                <a:cubicBezTo>
                  <a:pt x="3078106" y="862788"/>
                  <a:pt x="3093431" y="849151"/>
                  <a:pt x="3099998" y="842249"/>
                </a:cubicBezTo>
                <a:cubicBezTo>
                  <a:pt x="3106398" y="835514"/>
                  <a:pt x="3108082" y="836019"/>
                  <a:pt x="3110944" y="831979"/>
                </a:cubicBezTo>
                <a:cubicBezTo>
                  <a:pt x="3113976" y="827938"/>
                  <a:pt x="3109092" y="817668"/>
                  <a:pt x="3104040" y="812449"/>
                </a:cubicBezTo>
                <a:cubicBezTo>
                  <a:pt x="3099156" y="807230"/>
                  <a:pt x="3094273" y="795613"/>
                  <a:pt x="3090568" y="790562"/>
                </a:cubicBezTo>
                <a:cubicBezTo>
                  <a:pt x="3086863" y="785343"/>
                  <a:pt x="3093431" y="784502"/>
                  <a:pt x="3099156" y="780629"/>
                </a:cubicBezTo>
                <a:cubicBezTo>
                  <a:pt x="3104714" y="776757"/>
                  <a:pt x="3118186" y="768508"/>
                  <a:pt x="3132332" y="757059"/>
                </a:cubicBezTo>
                <a:cubicBezTo>
                  <a:pt x="3146477" y="745779"/>
                  <a:pt x="3154224" y="740055"/>
                  <a:pt x="3161633" y="734836"/>
                </a:cubicBezTo>
                <a:cubicBezTo>
                  <a:pt x="3168875" y="729617"/>
                  <a:pt x="3186051" y="714128"/>
                  <a:pt x="3196661" y="709245"/>
                </a:cubicBezTo>
                <a:cubicBezTo>
                  <a:pt x="3207270" y="704531"/>
                  <a:pt x="3234046" y="694430"/>
                  <a:pt x="3245329" y="691063"/>
                </a:cubicBezTo>
                <a:cubicBezTo>
                  <a:pt x="3256612" y="687696"/>
                  <a:pt x="3265874" y="685507"/>
                  <a:pt x="3267895" y="683318"/>
                </a:cubicBezTo>
                <a:cubicBezTo>
                  <a:pt x="3269916" y="681129"/>
                  <a:pt x="3275978" y="664462"/>
                  <a:pt x="3279683" y="657559"/>
                </a:cubicBezTo>
                <a:cubicBezTo>
                  <a:pt x="3283388" y="650657"/>
                  <a:pt x="3279514" y="647289"/>
                  <a:pt x="3292313" y="643586"/>
                </a:cubicBezTo>
                <a:cubicBezTo>
                  <a:pt x="3305112" y="639882"/>
                  <a:pt x="3325657" y="633147"/>
                  <a:pt x="3336434" y="629949"/>
                </a:cubicBezTo>
                <a:cubicBezTo>
                  <a:pt x="3347044" y="626750"/>
                  <a:pt x="3348896" y="623382"/>
                  <a:pt x="3354622" y="617995"/>
                </a:cubicBezTo>
                <a:cubicBezTo>
                  <a:pt x="3360347" y="612776"/>
                  <a:pt x="3362873" y="606547"/>
                  <a:pt x="3371125" y="603853"/>
                </a:cubicBezTo>
                <a:cubicBezTo>
                  <a:pt x="3379208" y="601159"/>
                  <a:pt x="3376851" y="604190"/>
                  <a:pt x="3387123" y="606042"/>
                </a:cubicBezTo>
                <a:cubicBezTo>
                  <a:pt x="3397396" y="607725"/>
                  <a:pt x="3399248" y="607893"/>
                  <a:pt x="3404132" y="607893"/>
                </a:cubicBezTo>
                <a:cubicBezTo>
                  <a:pt x="3409015" y="607893"/>
                  <a:pt x="3413562" y="605705"/>
                  <a:pt x="3425856" y="604526"/>
                </a:cubicBezTo>
                <a:cubicBezTo>
                  <a:pt x="3438149" y="603516"/>
                  <a:pt x="3439496" y="604021"/>
                  <a:pt x="3446737" y="604863"/>
                </a:cubicBezTo>
                <a:cubicBezTo>
                  <a:pt x="3453979" y="605705"/>
                  <a:pt x="3450105" y="606042"/>
                  <a:pt x="3471324" y="599644"/>
                </a:cubicBezTo>
                <a:cubicBezTo>
                  <a:pt x="3492543" y="593246"/>
                  <a:pt x="3509383" y="589206"/>
                  <a:pt x="3537001" y="583482"/>
                </a:cubicBezTo>
                <a:cubicBezTo>
                  <a:pt x="3564450" y="577926"/>
                  <a:pt x="3583311" y="574727"/>
                  <a:pt x="3595941" y="573380"/>
                </a:cubicBezTo>
                <a:cubicBezTo>
                  <a:pt x="3608571" y="572033"/>
                  <a:pt x="3602172" y="573043"/>
                  <a:pt x="3616486" y="574390"/>
                </a:cubicBezTo>
                <a:cubicBezTo>
                  <a:pt x="3630800" y="575569"/>
                  <a:pt x="3631474" y="576579"/>
                  <a:pt x="3634337" y="574895"/>
                </a:cubicBezTo>
                <a:cubicBezTo>
                  <a:pt x="3637200" y="573212"/>
                  <a:pt x="3646630" y="568498"/>
                  <a:pt x="3652693" y="568329"/>
                </a:cubicBezTo>
                <a:cubicBezTo>
                  <a:pt x="3658755" y="568161"/>
                  <a:pt x="3665660" y="568666"/>
                  <a:pt x="3680984" y="569003"/>
                </a:cubicBezTo>
                <a:cubicBezTo>
                  <a:pt x="3696477" y="569171"/>
                  <a:pt x="3702876" y="568498"/>
                  <a:pt x="3709107" y="566982"/>
                </a:cubicBezTo>
                <a:cubicBezTo>
                  <a:pt x="3715170" y="565467"/>
                  <a:pt x="3723253" y="562773"/>
                  <a:pt x="3724768" y="562605"/>
                </a:cubicBezTo>
                <a:cubicBezTo>
                  <a:pt x="3726284" y="562605"/>
                  <a:pt x="3739588" y="563615"/>
                  <a:pt x="3750366" y="564625"/>
                </a:cubicBezTo>
                <a:cubicBezTo>
                  <a:pt x="3761143" y="565636"/>
                  <a:pt x="3761312" y="565804"/>
                  <a:pt x="3759123" y="566982"/>
                </a:cubicBezTo>
                <a:cubicBezTo>
                  <a:pt x="3756933" y="567993"/>
                  <a:pt x="3753734" y="569339"/>
                  <a:pt x="3748850" y="573717"/>
                </a:cubicBezTo>
                <a:cubicBezTo>
                  <a:pt x="3743798" y="578262"/>
                  <a:pt x="3746156" y="575737"/>
                  <a:pt x="3751208" y="580114"/>
                </a:cubicBezTo>
                <a:cubicBezTo>
                  <a:pt x="3756259" y="584492"/>
                  <a:pt x="3759796" y="584155"/>
                  <a:pt x="3757607" y="587522"/>
                </a:cubicBezTo>
                <a:cubicBezTo>
                  <a:pt x="3755418" y="590889"/>
                  <a:pt x="3745482" y="594425"/>
                  <a:pt x="3738241" y="597960"/>
                </a:cubicBezTo>
                <a:cubicBezTo>
                  <a:pt x="3730831" y="601496"/>
                  <a:pt x="3732683" y="602001"/>
                  <a:pt x="3751039" y="605200"/>
                </a:cubicBezTo>
                <a:cubicBezTo>
                  <a:pt x="3769395" y="608399"/>
                  <a:pt x="3765185" y="607893"/>
                  <a:pt x="3785730" y="610587"/>
                </a:cubicBezTo>
                <a:cubicBezTo>
                  <a:pt x="3806443" y="613281"/>
                  <a:pt x="3807285" y="612102"/>
                  <a:pt x="3831367" y="613954"/>
                </a:cubicBezTo>
                <a:cubicBezTo>
                  <a:pt x="3855448" y="615975"/>
                  <a:pt x="3852585" y="616311"/>
                  <a:pt x="3861005" y="619847"/>
                </a:cubicBezTo>
                <a:cubicBezTo>
                  <a:pt x="3869594" y="623214"/>
                  <a:pt x="3870267" y="626750"/>
                  <a:pt x="3884750" y="628265"/>
                </a:cubicBezTo>
                <a:cubicBezTo>
                  <a:pt x="3899401" y="629780"/>
                  <a:pt x="3914894" y="629612"/>
                  <a:pt x="3923314" y="631295"/>
                </a:cubicBezTo>
                <a:cubicBezTo>
                  <a:pt x="3931903" y="633147"/>
                  <a:pt x="3938807" y="635841"/>
                  <a:pt x="3950258" y="636514"/>
                </a:cubicBezTo>
                <a:cubicBezTo>
                  <a:pt x="3961710" y="637188"/>
                  <a:pt x="3961710" y="637693"/>
                  <a:pt x="3966930" y="634494"/>
                </a:cubicBezTo>
                <a:cubicBezTo>
                  <a:pt x="3972151" y="631295"/>
                  <a:pt x="3976529" y="628433"/>
                  <a:pt x="3974340" y="626918"/>
                </a:cubicBezTo>
                <a:cubicBezTo>
                  <a:pt x="3972151" y="625403"/>
                  <a:pt x="3965751" y="622877"/>
                  <a:pt x="3967098" y="621362"/>
                </a:cubicBezTo>
                <a:cubicBezTo>
                  <a:pt x="3968277" y="619847"/>
                  <a:pt x="3977371" y="613618"/>
                  <a:pt x="3980065" y="611766"/>
                </a:cubicBezTo>
                <a:cubicBezTo>
                  <a:pt x="3982928" y="609914"/>
                  <a:pt x="3990338" y="609409"/>
                  <a:pt x="4008188" y="608904"/>
                </a:cubicBezTo>
                <a:cubicBezTo>
                  <a:pt x="4025871" y="608399"/>
                  <a:pt x="4038332" y="607388"/>
                  <a:pt x="4041532" y="611429"/>
                </a:cubicBezTo>
                <a:cubicBezTo>
                  <a:pt x="4044900" y="615301"/>
                  <a:pt x="4044058" y="613618"/>
                  <a:pt x="4058035" y="615638"/>
                </a:cubicBezTo>
                <a:cubicBezTo>
                  <a:pt x="4072013" y="617827"/>
                  <a:pt x="4073360" y="617827"/>
                  <a:pt x="4085148" y="619510"/>
                </a:cubicBezTo>
                <a:cubicBezTo>
                  <a:pt x="4096936" y="621194"/>
                  <a:pt x="4091210" y="623551"/>
                  <a:pt x="4097105" y="623382"/>
                </a:cubicBezTo>
                <a:cubicBezTo>
                  <a:pt x="4102999" y="623214"/>
                  <a:pt x="4112429" y="622877"/>
                  <a:pt x="4123375" y="624224"/>
                </a:cubicBezTo>
                <a:cubicBezTo>
                  <a:pt x="4134321" y="625571"/>
                  <a:pt x="4154866" y="629275"/>
                  <a:pt x="4175917" y="629780"/>
                </a:cubicBezTo>
                <a:cubicBezTo>
                  <a:pt x="4197135" y="630285"/>
                  <a:pt x="4204882" y="628097"/>
                  <a:pt x="4208081" y="627591"/>
                </a:cubicBezTo>
                <a:cubicBezTo>
                  <a:pt x="4211112" y="627086"/>
                  <a:pt x="4225090" y="620352"/>
                  <a:pt x="4234689" y="625403"/>
                </a:cubicBezTo>
                <a:cubicBezTo>
                  <a:pt x="4244288" y="630454"/>
                  <a:pt x="4255739" y="630622"/>
                  <a:pt x="4277800" y="630790"/>
                </a:cubicBezTo>
                <a:cubicBezTo>
                  <a:pt x="4300028" y="630959"/>
                  <a:pt x="4300028" y="629612"/>
                  <a:pt x="4304576" y="627591"/>
                </a:cubicBezTo>
                <a:cubicBezTo>
                  <a:pt x="4309291" y="625571"/>
                  <a:pt x="4321247" y="617827"/>
                  <a:pt x="4324783" y="612439"/>
                </a:cubicBezTo>
                <a:cubicBezTo>
                  <a:pt x="4328152" y="607052"/>
                  <a:pt x="4337751" y="595267"/>
                  <a:pt x="4340108" y="590047"/>
                </a:cubicBezTo>
                <a:cubicBezTo>
                  <a:pt x="4342297" y="584828"/>
                  <a:pt x="4338256" y="580451"/>
                  <a:pt x="4336740" y="577252"/>
                </a:cubicBezTo>
                <a:cubicBezTo>
                  <a:pt x="4335056" y="574053"/>
                  <a:pt x="4336740" y="571865"/>
                  <a:pt x="4339435" y="568498"/>
                </a:cubicBezTo>
                <a:cubicBezTo>
                  <a:pt x="4342129" y="565130"/>
                  <a:pt x="4328657" y="566814"/>
                  <a:pt x="4323268" y="567319"/>
                </a:cubicBezTo>
                <a:cubicBezTo>
                  <a:pt x="4317711" y="567824"/>
                  <a:pt x="4316027" y="565972"/>
                  <a:pt x="4310806" y="565299"/>
                </a:cubicBezTo>
                <a:cubicBezTo>
                  <a:pt x="4305586" y="564625"/>
                  <a:pt x="4300197" y="564120"/>
                  <a:pt x="4296997" y="567487"/>
                </a:cubicBezTo>
                <a:cubicBezTo>
                  <a:pt x="4293798" y="570855"/>
                  <a:pt x="4295818" y="572707"/>
                  <a:pt x="4275105" y="571865"/>
                </a:cubicBezTo>
                <a:cubicBezTo>
                  <a:pt x="4254392" y="571023"/>
                  <a:pt x="4258265" y="570686"/>
                  <a:pt x="4251192" y="567824"/>
                </a:cubicBezTo>
                <a:cubicBezTo>
                  <a:pt x="4244119" y="564962"/>
                  <a:pt x="4232668" y="564120"/>
                  <a:pt x="4223237" y="562942"/>
                </a:cubicBezTo>
                <a:cubicBezTo>
                  <a:pt x="4213975" y="561763"/>
                  <a:pt x="4213134" y="561932"/>
                  <a:pt x="4212796" y="564120"/>
                </a:cubicBezTo>
                <a:cubicBezTo>
                  <a:pt x="4212460" y="566141"/>
                  <a:pt x="4212460" y="567656"/>
                  <a:pt x="4205892" y="568498"/>
                </a:cubicBezTo>
                <a:cubicBezTo>
                  <a:pt x="4199325" y="569171"/>
                  <a:pt x="4184000" y="567993"/>
                  <a:pt x="4170865" y="565636"/>
                </a:cubicBezTo>
                <a:cubicBezTo>
                  <a:pt x="4157898" y="563278"/>
                  <a:pt x="4153856" y="562100"/>
                  <a:pt x="4140889" y="557554"/>
                </a:cubicBezTo>
                <a:cubicBezTo>
                  <a:pt x="4127922" y="553009"/>
                  <a:pt x="4129606" y="553009"/>
                  <a:pt x="4123712" y="546106"/>
                </a:cubicBezTo>
                <a:cubicBezTo>
                  <a:pt x="4117818" y="539203"/>
                  <a:pt x="4117144" y="533311"/>
                  <a:pt x="4119165" y="531290"/>
                </a:cubicBezTo>
                <a:cubicBezTo>
                  <a:pt x="4121018" y="529270"/>
                  <a:pt x="4124554" y="528765"/>
                  <a:pt x="4115124" y="529775"/>
                </a:cubicBezTo>
                <a:cubicBezTo>
                  <a:pt x="4105693" y="530785"/>
                  <a:pt x="4099294" y="531290"/>
                  <a:pt x="4105188" y="526240"/>
                </a:cubicBezTo>
                <a:cubicBezTo>
                  <a:pt x="4111082" y="521189"/>
                  <a:pt x="4116976" y="520852"/>
                  <a:pt x="4123544" y="520347"/>
                </a:cubicBezTo>
                <a:cubicBezTo>
                  <a:pt x="4130111" y="519674"/>
                  <a:pt x="4140215" y="519674"/>
                  <a:pt x="4152845" y="519505"/>
                </a:cubicBezTo>
                <a:cubicBezTo>
                  <a:pt x="4165476" y="519337"/>
                  <a:pt x="4174738" y="517148"/>
                  <a:pt x="4179116" y="516475"/>
                </a:cubicBezTo>
                <a:cubicBezTo>
                  <a:pt x="4183495" y="515801"/>
                  <a:pt x="4192420" y="514960"/>
                  <a:pt x="4187705" y="514455"/>
                </a:cubicBezTo>
                <a:cubicBezTo>
                  <a:pt x="4182989" y="513949"/>
                  <a:pt x="4169012" y="513276"/>
                  <a:pt x="4171201" y="511929"/>
                </a:cubicBezTo>
                <a:cubicBezTo>
                  <a:pt x="4173390" y="510582"/>
                  <a:pt x="4174906" y="510582"/>
                  <a:pt x="4182484" y="510414"/>
                </a:cubicBezTo>
                <a:cubicBezTo>
                  <a:pt x="4189894" y="510246"/>
                  <a:pt x="4201514" y="510246"/>
                  <a:pt x="4211449" y="510246"/>
                </a:cubicBezTo>
                <a:cubicBezTo>
                  <a:pt x="4221217" y="510246"/>
                  <a:pt x="4227447" y="510919"/>
                  <a:pt x="4230310" y="508899"/>
                </a:cubicBezTo>
                <a:cubicBezTo>
                  <a:pt x="4233173" y="506878"/>
                  <a:pt x="4236878" y="503680"/>
                  <a:pt x="4244456" y="502164"/>
                </a:cubicBezTo>
                <a:cubicBezTo>
                  <a:pt x="4251866" y="500649"/>
                  <a:pt x="4260454" y="501659"/>
                  <a:pt x="4280494" y="501828"/>
                </a:cubicBezTo>
                <a:cubicBezTo>
                  <a:pt x="4300534" y="501996"/>
                  <a:pt x="4297840" y="503680"/>
                  <a:pt x="4304744" y="505700"/>
                </a:cubicBezTo>
                <a:cubicBezTo>
                  <a:pt x="4311648" y="507552"/>
                  <a:pt x="4315858" y="506878"/>
                  <a:pt x="4324615" y="507720"/>
                </a:cubicBezTo>
                <a:cubicBezTo>
                  <a:pt x="4333204" y="508562"/>
                  <a:pt x="4328320" y="510246"/>
                  <a:pt x="4335056" y="511424"/>
                </a:cubicBezTo>
                <a:cubicBezTo>
                  <a:pt x="4341792" y="512603"/>
                  <a:pt x="4354086" y="513949"/>
                  <a:pt x="4369073" y="516138"/>
                </a:cubicBezTo>
                <a:cubicBezTo>
                  <a:pt x="4384229" y="518327"/>
                  <a:pt x="4374294" y="517317"/>
                  <a:pt x="4392313" y="517990"/>
                </a:cubicBezTo>
                <a:cubicBezTo>
                  <a:pt x="4410332" y="518663"/>
                  <a:pt x="4409827" y="518663"/>
                  <a:pt x="4423804" y="518495"/>
                </a:cubicBezTo>
                <a:cubicBezTo>
                  <a:pt x="4437949" y="518158"/>
                  <a:pt x="4443507" y="516643"/>
                  <a:pt x="4453106" y="514455"/>
                </a:cubicBezTo>
                <a:cubicBezTo>
                  <a:pt x="4462704" y="512266"/>
                  <a:pt x="4454453" y="506373"/>
                  <a:pt x="4449906" y="501828"/>
                </a:cubicBezTo>
                <a:cubicBezTo>
                  <a:pt x="4445359" y="497282"/>
                  <a:pt x="4429024" y="493915"/>
                  <a:pt x="4421446" y="491558"/>
                </a:cubicBezTo>
                <a:cubicBezTo>
                  <a:pt x="4413868" y="489369"/>
                  <a:pt x="4397196" y="482466"/>
                  <a:pt x="4388439" y="479604"/>
                </a:cubicBezTo>
                <a:cubicBezTo>
                  <a:pt x="4379683" y="476742"/>
                  <a:pt x="4369916" y="475732"/>
                  <a:pt x="4360485" y="473543"/>
                </a:cubicBezTo>
                <a:cubicBezTo>
                  <a:pt x="4351054" y="471355"/>
                  <a:pt x="4334046" y="467988"/>
                  <a:pt x="4332193" y="465630"/>
                </a:cubicBezTo>
                <a:cubicBezTo>
                  <a:pt x="4330341" y="463273"/>
                  <a:pt x="4335225" y="463273"/>
                  <a:pt x="4348528" y="462600"/>
                </a:cubicBezTo>
                <a:cubicBezTo>
                  <a:pt x="4361832" y="461927"/>
                  <a:pt x="4357285" y="460748"/>
                  <a:pt x="4359306" y="458391"/>
                </a:cubicBezTo>
                <a:cubicBezTo>
                  <a:pt x="4361495" y="456034"/>
                  <a:pt x="4362506" y="456034"/>
                  <a:pt x="4373283" y="455024"/>
                </a:cubicBezTo>
                <a:cubicBezTo>
                  <a:pt x="4384061" y="454014"/>
                  <a:pt x="4359643" y="450142"/>
                  <a:pt x="4356106" y="448458"/>
                </a:cubicBezTo>
                <a:cubicBezTo>
                  <a:pt x="4352570" y="446774"/>
                  <a:pt x="4363179" y="447616"/>
                  <a:pt x="4374126" y="447111"/>
                </a:cubicBezTo>
                <a:cubicBezTo>
                  <a:pt x="4384903" y="446606"/>
                  <a:pt x="4385577" y="444754"/>
                  <a:pt x="4386756" y="443239"/>
                </a:cubicBezTo>
                <a:cubicBezTo>
                  <a:pt x="4387934" y="441724"/>
                  <a:pt x="4387261" y="440882"/>
                  <a:pt x="4374462" y="440545"/>
                </a:cubicBezTo>
                <a:cubicBezTo>
                  <a:pt x="4361495" y="440208"/>
                  <a:pt x="4345497" y="441387"/>
                  <a:pt x="4323942" y="442902"/>
                </a:cubicBezTo>
                <a:cubicBezTo>
                  <a:pt x="4302386" y="444249"/>
                  <a:pt x="4312490" y="444586"/>
                  <a:pt x="4299860" y="447785"/>
                </a:cubicBezTo>
                <a:cubicBezTo>
                  <a:pt x="4287230" y="450983"/>
                  <a:pt x="4286220" y="449468"/>
                  <a:pt x="4288241" y="451488"/>
                </a:cubicBezTo>
                <a:cubicBezTo>
                  <a:pt x="4290261" y="453509"/>
                  <a:pt x="4291440" y="455361"/>
                  <a:pt x="4305417" y="458223"/>
                </a:cubicBezTo>
                <a:cubicBezTo>
                  <a:pt x="4319395" y="461085"/>
                  <a:pt x="4313669" y="461085"/>
                  <a:pt x="4317542" y="461422"/>
                </a:cubicBezTo>
                <a:cubicBezTo>
                  <a:pt x="4321247" y="461927"/>
                  <a:pt x="4330510" y="462600"/>
                  <a:pt x="4326468" y="462937"/>
                </a:cubicBezTo>
                <a:cubicBezTo>
                  <a:pt x="4322426" y="463273"/>
                  <a:pt x="4319058" y="465462"/>
                  <a:pt x="4312996" y="465294"/>
                </a:cubicBezTo>
                <a:cubicBezTo>
                  <a:pt x="4306933" y="465125"/>
                  <a:pt x="4304576" y="467314"/>
                  <a:pt x="4294640" y="468998"/>
                </a:cubicBezTo>
                <a:cubicBezTo>
                  <a:pt x="4284536" y="470850"/>
                  <a:pt x="4279989" y="471018"/>
                  <a:pt x="4272411" y="471186"/>
                </a:cubicBezTo>
                <a:cubicBezTo>
                  <a:pt x="4264833" y="471355"/>
                  <a:pt x="4259276" y="470513"/>
                  <a:pt x="4259612" y="465967"/>
                </a:cubicBezTo>
                <a:cubicBezTo>
                  <a:pt x="4259949" y="461422"/>
                  <a:pt x="4255402" y="464452"/>
                  <a:pt x="4247151" y="463105"/>
                </a:cubicBezTo>
                <a:cubicBezTo>
                  <a:pt x="4238899" y="461927"/>
                  <a:pt x="4235699" y="460580"/>
                  <a:pt x="4235699" y="460580"/>
                </a:cubicBezTo>
                <a:cubicBezTo>
                  <a:pt x="4235699" y="460580"/>
                  <a:pt x="4243614" y="459738"/>
                  <a:pt x="4251361" y="458223"/>
                </a:cubicBezTo>
                <a:cubicBezTo>
                  <a:pt x="4259107" y="456708"/>
                  <a:pt x="4262643" y="455697"/>
                  <a:pt x="4266011" y="452330"/>
                </a:cubicBezTo>
                <a:cubicBezTo>
                  <a:pt x="4269380" y="448963"/>
                  <a:pt x="4257086" y="450647"/>
                  <a:pt x="4247992" y="449973"/>
                </a:cubicBezTo>
                <a:cubicBezTo>
                  <a:pt x="4238899" y="449300"/>
                  <a:pt x="4241425" y="449131"/>
                  <a:pt x="4232500" y="448458"/>
                </a:cubicBezTo>
                <a:cubicBezTo>
                  <a:pt x="4223574" y="447953"/>
                  <a:pt x="4219701" y="445427"/>
                  <a:pt x="4219701" y="445427"/>
                </a:cubicBezTo>
                <a:cubicBezTo>
                  <a:pt x="4219701" y="445427"/>
                  <a:pt x="4223911" y="446101"/>
                  <a:pt x="4231321" y="445933"/>
                </a:cubicBezTo>
                <a:cubicBezTo>
                  <a:pt x="4238899" y="445764"/>
                  <a:pt x="4237046" y="445091"/>
                  <a:pt x="4239741" y="444417"/>
                </a:cubicBezTo>
                <a:cubicBezTo>
                  <a:pt x="4242435" y="443744"/>
                  <a:pt x="4244625" y="443239"/>
                  <a:pt x="4242267" y="443070"/>
                </a:cubicBezTo>
                <a:cubicBezTo>
                  <a:pt x="4240077" y="443070"/>
                  <a:pt x="4230816" y="443239"/>
                  <a:pt x="4224585" y="442902"/>
                </a:cubicBezTo>
                <a:cubicBezTo>
                  <a:pt x="4218185" y="442565"/>
                  <a:pt x="4214481" y="442229"/>
                  <a:pt x="4205555" y="442565"/>
                </a:cubicBezTo>
                <a:cubicBezTo>
                  <a:pt x="4196462" y="442902"/>
                  <a:pt x="4200335" y="444081"/>
                  <a:pt x="4194104" y="445596"/>
                </a:cubicBezTo>
                <a:cubicBezTo>
                  <a:pt x="4187873" y="446943"/>
                  <a:pt x="4187705" y="447448"/>
                  <a:pt x="4184505" y="449636"/>
                </a:cubicBezTo>
                <a:cubicBezTo>
                  <a:pt x="4181305" y="451825"/>
                  <a:pt x="4180127" y="451488"/>
                  <a:pt x="4178106" y="452835"/>
                </a:cubicBezTo>
                <a:cubicBezTo>
                  <a:pt x="4175917" y="454182"/>
                  <a:pt x="4176590" y="457718"/>
                  <a:pt x="4176927" y="460243"/>
                </a:cubicBezTo>
                <a:cubicBezTo>
                  <a:pt x="4177264" y="462600"/>
                  <a:pt x="4175580" y="463442"/>
                  <a:pt x="4171707" y="465294"/>
                </a:cubicBezTo>
                <a:cubicBezTo>
                  <a:pt x="4167833" y="467314"/>
                  <a:pt x="4167665" y="466472"/>
                  <a:pt x="4160929" y="467482"/>
                </a:cubicBezTo>
                <a:cubicBezTo>
                  <a:pt x="4154193" y="468661"/>
                  <a:pt x="4158740" y="469503"/>
                  <a:pt x="4158234" y="472028"/>
                </a:cubicBezTo>
                <a:cubicBezTo>
                  <a:pt x="4157729" y="474385"/>
                  <a:pt x="4155372" y="475395"/>
                  <a:pt x="4155203" y="478594"/>
                </a:cubicBezTo>
                <a:cubicBezTo>
                  <a:pt x="4155035" y="481793"/>
                  <a:pt x="4151498" y="481793"/>
                  <a:pt x="4146278" y="483982"/>
                </a:cubicBezTo>
                <a:cubicBezTo>
                  <a:pt x="4141057" y="486170"/>
                  <a:pt x="4138026" y="486170"/>
                  <a:pt x="4137858" y="488527"/>
                </a:cubicBezTo>
                <a:cubicBezTo>
                  <a:pt x="4137689" y="490884"/>
                  <a:pt x="4136679" y="491894"/>
                  <a:pt x="4138868" y="496440"/>
                </a:cubicBezTo>
                <a:cubicBezTo>
                  <a:pt x="4140889" y="500986"/>
                  <a:pt x="4144257" y="499807"/>
                  <a:pt x="4154866" y="504521"/>
                </a:cubicBezTo>
                <a:cubicBezTo>
                  <a:pt x="4165307" y="509235"/>
                  <a:pt x="4170359" y="507552"/>
                  <a:pt x="4167160" y="509909"/>
                </a:cubicBezTo>
                <a:cubicBezTo>
                  <a:pt x="4163960" y="512266"/>
                  <a:pt x="4164465" y="511424"/>
                  <a:pt x="4152340" y="510751"/>
                </a:cubicBezTo>
                <a:cubicBezTo>
                  <a:pt x="4140215" y="510077"/>
                  <a:pt x="4138195" y="510751"/>
                  <a:pt x="4129943" y="513781"/>
                </a:cubicBezTo>
                <a:cubicBezTo>
                  <a:pt x="4121523" y="516812"/>
                  <a:pt x="4119839" y="518495"/>
                  <a:pt x="4115460" y="519505"/>
                </a:cubicBezTo>
                <a:cubicBezTo>
                  <a:pt x="4110914" y="520515"/>
                  <a:pt x="4112092" y="517317"/>
                  <a:pt x="4110240" y="515633"/>
                </a:cubicBezTo>
                <a:cubicBezTo>
                  <a:pt x="4108219" y="514118"/>
                  <a:pt x="4087842" y="513444"/>
                  <a:pt x="4073865" y="512098"/>
                </a:cubicBezTo>
                <a:cubicBezTo>
                  <a:pt x="4059719" y="510582"/>
                  <a:pt x="4056014" y="509740"/>
                  <a:pt x="4052478" y="509740"/>
                </a:cubicBezTo>
                <a:cubicBezTo>
                  <a:pt x="4048942" y="509740"/>
                  <a:pt x="4043553" y="509404"/>
                  <a:pt x="4029239" y="512434"/>
                </a:cubicBezTo>
                <a:cubicBezTo>
                  <a:pt x="4014924" y="515465"/>
                  <a:pt x="4018461" y="516980"/>
                  <a:pt x="4019808" y="520852"/>
                </a:cubicBezTo>
                <a:cubicBezTo>
                  <a:pt x="4021155" y="524556"/>
                  <a:pt x="4032775" y="525398"/>
                  <a:pt x="4030418" y="534321"/>
                </a:cubicBezTo>
                <a:cubicBezTo>
                  <a:pt x="4027891" y="543244"/>
                  <a:pt x="4043216" y="539035"/>
                  <a:pt x="4050457" y="544591"/>
                </a:cubicBezTo>
                <a:cubicBezTo>
                  <a:pt x="4057699" y="550146"/>
                  <a:pt x="4051636" y="549641"/>
                  <a:pt x="4047763" y="550315"/>
                </a:cubicBezTo>
                <a:cubicBezTo>
                  <a:pt x="4043890" y="550988"/>
                  <a:pt x="4040353" y="555871"/>
                  <a:pt x="4037659" y="560416"/>
                </a:cubicBezTo>
                <a:cubicBezTo>
                  <a:pt x="4035133" y="564962"/>
                  <a:pt x="4038501" y="565636"/>
                  <a:pt x="4034796" y="565299"/>
                </a:cubicBezTo>
                <a:cubicBezTo>
                  <a:pt x="4031091" y="565130"/>
                  <a:pt x="4026881" y="566141"/>
                  <a:pt x="4019471" y="562437"/>
                </a:cubicBezTo>
                <a:cubicBezTo>
                  <a:pt x="4012062" y="558733"/>
                  <a:pt x="4006673" y="562268"/>
                  <a:pt x="4005494" y="560080"/>
                </a:cubicBezTo>
                <a:cubicBezTo>
                  <a:pt x="4004315" y="558059"/>
                  <a:pt x="3995221" y="554355"/>
                  <a:pt x="3998253" y="549305"/>
                </a:cubicBezTo>
                <a:cubicBezTo>
                  <a:pt x="4001116" y="544254"/>
                  <a:pt x="4006504" y="543749"/>
                  <a:pt x="3994211" y="541392"/>
                </a:cubicBezTo>
                <a:cubicBezTo>
                  <a:pt x="3982086" y="538866"/>
                  <a:pt x="3984949" y="538530"/>
                  <a:pt x="3978886" y="533311"/>
                </a:cubicBezTo>
                <a:cubicBezTo>
                  <a:pt x="3972824" y="528092"/>
                  <a:pt x="3971477" y="527081"/>
                  <a:pt x="3960026" y="522536"/>
                </a:cubicBezTo>
                <a:cubicBezTo>
                  <a:pt x="3948743" y="517990"/>
                  <a:pt x="3949753" y="519169"/>
                  <a:pt x="3952448" y="514455"/>
                </a:cubicBezTo>
                <a:cubicBezTo>
                  <a:pt x="3954973" y="509740"/>
                  <a:pt x="3956826" y="503511"/>
                  <a:pt x="3949921" y="500312"/>
                </a:cubicBezTo>
                <a:cubicBezTo>
                  <a:pt x="3943017" y="497113"/>
                  <a:pt x="3915231" y="488527"/>
                  <a:pt x="3892497" y="484823"/>
                </a:cubicBezTo>
                <a:cubicBezTo>
                  <a:pt x="3869931" y="481119"/>
                  <a:pt x="3865552" y="484487"/>
                  <a:pt x="3855280" y="478089"/>
                </a:cubicBezTo>
                <a:cubicBezTo>
                  <a:pt x="3845176" y="471691"/>
                  <a:pt x="3840292" y="464957"/>
                  <a:pt x="3823620" y="461422"/>
                </a:cubicBezTo>
                <a:cubicBezTo>
                  <a:pt x="3807117" y="457886"/>
                  <a:pt x="3815369" y="457381"/>
                  <a:pt x="3799707" y="459906"/>
                </a:cubicBezTo>
                <a:cubicBezTo>
                  <a:pt x="3784046" y="462432"/>
                  <a:pt x="3783877" y="463273"/>
                  <a:pt x="3785225" y="464789"/>
                </a:cubicBezTo>
                <a:cubicBezTo>
                  <a:pt x="3786572" y="466304"/>
                  <a:pt x="3790277" y="468324"/>
                  <a:pt x="3788087" y="472870"/>
                </a:cubicBezTo>
                <a:cubicBezTo>
                  <a:pt x="3785898" y="477247"/>
                  <a:pt x="3782699" y="476069"/>
                  <a:pt x="3799202" y="478931"/>
                </a:cubicBezTo>
                <a:cubicBezTo>
                  <a:pt x="3815705" y="481793"/>
                  <a:pt x="3808801" y="481288"/>
                  <a:pt x="3817221" y="487349"/>
                </a:cubicBezTo>
                <a:cubicBezTo>
                  <a:pt x="3825809" y="493410"/>
                  <a:pt x="3827157" y="494588"/>
                  <a:pt x="3833893" y="497113"/>
                </a:cubicBezTo>
                <a:cubicBezTo>
                  <a:pt x="3840629" y="499471"/>
                  <a:pt x="3842986" y="501828"/>
                  <a:pt x="3859658" y="502669"/>
                </a:cubicBezTo>
                <a:cubicBezTo>
                  <a:pt x="3876162" y="503511"/>
                  <a:pt x="3873467" y="501996"/>
                  <a:pt x="3877845" y="503343"/>
                </a:cubicBezTo>
                <a:cubicBezTo>
                  <a:pt x="3882224" y="504690"/>
                  <a:pt x="3866394" y="505531"/>
                  <a:pt x="3869425" y="506205"/>
                </a:cubicBezTo>
                <a:cubicBezTo>
                  <a:pt x="3872457" y="506710"/>
                  <a:pt x="3876162" y="508562"/>
                  <a:pt x="3890139" y="511256"/>
                </a:cubicBezTo>
                <a:cubicBezTo>
                  <a:pt x="3904285" y="513949"/>
                  <a:pt x="3918767" y="516980"/>
                  <a:pt x="3922472" y="519337"/>
                </a:cubicBezTo>
                <a:cubicBezTo>
                  <a:pt x="3926345" y="521694"/>
                  <a:pt x="3939144" y="530785"/>
                  <a:pt x="3920788" y="524219"/>
                </a:cubicBezTo>
                <a:cubicBezTo>
                  <a:pt x="3902432" y="517822"/>
                  <a:pt x="3902264" y="520852"/>
                  <a:pt x="3897717" y="525735"/>
                </a:cubicBezTo>
                <a:cubicBezTo>
                  <a:pt x="3893002" y="530449"/>
                  <a:pt x="3902937" y="533984"/>
                  <a:pt x="3902432" y="537351"/>
                </a:cubicBezTo>
                <a:cubicBezTo>
                  <a:pt x="3902095" y="540718"/>
                  <a:pt x="3893507" y="539708"/>
                  <a:pt x="3888118" y="542570"/>
                </a:cubicBezTo>
                <a:cubicBezTo>
                  <a:pt x="3882561" y="545601"/>
                  <a:pt x="3879866" y="548968"/>
                  <a:pt x="3873299" y="550988"/>
                </a:cubicBezTo>
                <a:cubicBezTo>
                  <a:pt x="3866731" y="553009"/>
                  <a:pt x="3868584" y="549136"/>
                  <a:pt x="3864879" y="549136"/>
                </a:cubicBezTo>
                <a:cubicBezTo>
                  <a:pt x="3861174" y="549305"/>
                  <a:pt x="3859995" y="550988"/>
                  <a:pt x="3855448" y="554355"/>
                </a:cubicBezTo>
                <a:cubicBezTo>
                  <a:pt x="3850901" y="557723"/>
                  <a:pt x="3855617" y="559069"/>
                  <a:pt x="3857806" y="563447"/>
                </a:cubicBezTo>
                <a:cubicBezTo>
                  <a:pt x="3859995" y="567824"/>
                  <a:pt x="3863531" y="568161"/>
                  <a:pt x="3850396" y="568161"/>
                </a:cubicBezTo>
                <a:cubicBezTo>
                  <a:pt x="3837261" y="568329"/>
                  <a:pt x="3840124" y="563784"/>
                  <a:pt x="3827999" y="561090"/>
                </a:cubicBezTo>
                <a:cubicBezTo>
                  <a:pt x="3815874" y="558564"/>
                  <a:pt x="3808801" y="559743"/>
                  <a:pt x="3798697" y="557723"/>
                </a:cubicBezTo>
                <a:cubicBezTo>
                  <a:pt x="3788593" y="555871"/>
                  <a:pt x="3802907" y="554692"/>
                  <a:pt x="3827830" y="552840"/>
                </a:cubicBezTo>
                <a:cubicBezTo>
                  <a:pt x="3852754" y="550988"/>
                  <a:pt x="3855785" y="549978"/>
                  <a:pt x="3863363" y="547621"/>
                </a:cubicBezTo>
                <a:cubicBezTo>
                  <a:pt x="3870773" y="545264"/>
                  <a:pt x="3868247" y="544759"/>
                  <a:pt x="3876330" y="540213"/>
                </a:cubicBezTo>
                <a:cubicBezTo>
                  <a:pt x="3884413" y="535836"/>
                  <a:pt x="3875993" y="534321"/>
                  <a:pt x="3870099" y="529270"/>
                </a:cubicBezTo>
                <a:cubicBezTo>
                  <a:pt x="3864205" y="524219"/>
                  <a:pt x="3853427" y="522199"/>
                  <a:pt x="3849722" y="521357"/>
                </a:cubicBezTo>
                <a:cubicBezTo>
                  <a:pt x="3846018" y="520515"/>
                  <a:pt x="3837598" y="517653"/>
                  <a:pt x="3830188" y="515128"/>
                </a:cubicBezTo>
                <a:cubicBezTo>
                  <a:pt x="3822778" y="512434"/>
                  <a:pt x="3815032" y="512266"/>
                  <a:pt x="3802570" y="511592"/>
                </a:cubicBezTo>
                <a:cubicBezTo>
                  <a:pt x="3789940" y="510919"/>
                  <a:pt x="3792129" y="506710"/>
                  <a:pt x="3785225" y="505868"/>
                </a:cubicBezTo>
                <a:cubicBezTo>
                  <a:pt x="3778320" y="504858"/>
                  <a:pt x="3771247" y="501659"/>
                  <a:pt x="3755249" y="497113"/>
                </a:cubicBezTo>
                <a:cubicBezTo>
                  <a:pt x="3739251" y="492568"/>
                  <a:pt x="3745145" y="488359"/>
                  <a:pt x="3737735" y="484150"/>
                </a:cubicBezTo>
                <a:cubicBezTo>
                  <a:pt x="3730494" y="479941"/>
                  <a:pt x="3723085" y="476742"/>
                  <a:pt x="3707423" y="477416"/>
                </a:cubicBezTo>
                <a:cubicBezTo>
                  <a:pt x="3691762" y="478089"/>
                  <a:pt x="3679974" y="482466"/>
                  <a:pt x="3664312" y="488696"/>
                </a:cubicBezTo>
                <a:cubicBezTo>
                  <a:pt x="3648651" y="494925"/>
                  <a:pt x="3651851" y="497282"/>
                  <a:pt x="3633495" y="494251"/>
                </a:cubicBezTo>
                <a:cubicBezTo>
                  <a:pt x="3615139" y="491053"/>
                  <a:pt x="3608571" y="491894"/>
                  <a:pt x="3595436" y="496608"/>
                </a:cubicBezTo>
                <a:cubicBezTo>
                  <a:pt x="3582301" y="501322"/>
                  <a:pt x="3579606" y="505363"/>
                  <a:pt x="3579438" y="513276"/>
                </a:cubicBezTo>
                <a:cubicBezTo>
                  <a:pt x="3579269" y="521189"/>
                  <a:pt x="3563608" y="518832"/>
                  <a:pt x="3550978" y="521862"/>
                </a:cubicBezTo>
                <a:cubicBezTo>
                  <a:pt x="3538348" y="524893"/>
                  <a:pt x="3527065" y="531122"/>
                  <a:pt x="3507530" y="545601"/>
                </a:cubicBezTo>
                <a:cubicBezTo>
                  <a:pt x="3487827" y="560248"/>
                  <a:pt x="3508541" y="552503"/>
                  <a:pt x="3504499" y="557218"/>
                </a:cubicBezTo>
                <a:cubicBezTo>
                  <a:pt x="3500458" y="561932"/>
                  <a:pt x="3505509" y="565299"/>
                  <a:pt x="3487322" y="572538"/>
                </a:cubicBezTo>
                <a:cubicBezTo>
                  <a:pt x="3469135" y="579778"/>
                  <a:pt x="3477386" y="572538"/>
                  <a:pt x="3466440" y="578262"/>
                </a:cubicBezTo>
                <a:cubicBezTo>
                  <a:pt x="3455494" y="583818"/>
                  <a:pt x="3440675" y="588869"/>
                  <a:pt x="3415246" y="589879"/>
                </a:cubicBezTo>
                <a:cubicBezTo>
                  <a:pt x="3389986" y="590721"/>
                  <a:pt x="3397059" y="593920"/>
                  <a:pt x="3380892" y="596613"/>
                </a:cubicBezTo>
                <a:cubicBezTo>
                  <a:pt x="3364726" y="599307"/>
                  <a:pt x="3355969" y="602169"/>
                  <a:pt x="3360347" y="595098"/>
                </a:cubicBezTo>
                <a:cubicBezTo>
                  <a:pt x="3364726" y="588027"/>
                  <a:pt x="3361358" y="589206"/>
                  <a:pt x="3330709" y="592404"/>
                </a:cubicBezTo>
                <a:cubicBezTo>
                  <a:pt x="3299891" y="595603"/>
                  <a:pt x="3288945" y="599812"/>
                  <a:pt x="3291808" y="597960"/>
                </a:cubicBezTo>
                <a:cubicBezTo>
                  <a:pt x="3294671" y="596108"/>
                  <a:pt x="3296186" y="593246"/>
                  <a:pt x="3300059" y="586344"/>
                </a:cubicBezTo>
                <a:cubicBezTo>
                  <a:pt x="3303933" y="579609"/>
                  <a:pt x="3308648" y="577084"/>
                  <a:pt x="3304101" y="577589"/>
                </a:cubicBezTo>
                <a:cubicBezTo>
                  <a:pt x="3299386" y="578094"/>
                  <a:pt x="3289282" y="579946"/>
                  <a:pt x="3297534" y="567824"/>
                </a:cubicBezTo>
                <a:cubicBezTo>
                  <a:pt x="3305785" y="555871"/>
                  <a:pt x="3308648" y="553514"/>
                  <a:pt x="3305785" y="547453"/>
                </a:cubicBezTo>
                <a:cubicBezTo>
                  <a:pt x="3303091" y="541392"/>
                  <a:pt x="3308311" y="532132"/>
                  <a:pt x="3304775" y="528765"/>
                </a:cubicBezTo>
                <a:cubicBezTo>
                  <a:pt x="3301238" y="525398"/>
                  <a:pt x="3313195" y="520515"/>
                  <a:pt x="3308143" y="519000"/>
                </a:cubicBezTo>
                <a:cubicBezTo>
                  <a:pt x="3303091" y="517485"/>
                  <a:pt x="3297365" y="515465"/>
                  <a:pt x="3301407" y="515128"/>
                </a:cubicBezTo>
                <a:cubicBezTo>
                  <a:pt x="3305280" y="514791"/>
                  <a:pt x="3321615" y="513444"/>
                  <a:pt x="3342497" y="512939"/>
                </a:cubicBezTo>
                <a:cubicBezTo>
                  <a:pt x="3363379" y="512434"/>
                  <a:pt x="3385102" y="508225"/>
                  <a:pt x="3397564" y="507552"/>
                </a:cubicBezTo>
                <a:cubicBezTo>
                  <a:pt x="3409857" y="507047"/>
                  <a:pt x="3436128" y="506878"/>
                  <a:pt x="3462230" y="506373"/>
                </a:cubicBezTo>
                <a:cubicBezTo>
                  <a:pt x="3488333" y="505868"/>
                  <a:pt x="3487827" y="503174"/>
                  <a:pt x="3485806" y="489706"/>
                </a:cubicBezTo>
                <a:cubicBezTo>
                  <a:pt x="3483786" y="476405"/>
                  <a:pt x="3488501" y="470008"/>
                  <a:pt x="3480754" y="467819"/>
                </a:cubicBezTo>
                <a:cubicBezTo>
                  <a:pt x="3473008" y="465630"/>
                  <a:pt x="3464588" y="466472"/>
                  <a:pt x="3456336" y="463442"/>
                </a:cubicBezTo>
                <a:cubicBezTo>
                  <a:pt x="3448085" y="460580"/>
                  <a:pt x="3454821" y="454687"/>
                  <a:pt x="3436802" y="454182"/>
                </a:cubicBezTo>
                <a:cubicBezTo>
                  <a:pt x="3418783" y="453677"/>
                  <a:pt x="3398575" y="456876"/>
                  <a:pt x="3408342" y="454687"/>
                </a:cubicBezTo>
                <a:cubicBezTo>
                  <a:pt x="3418109" y="452667"/>
                  <a:pt x="3421982" y="451993"/>
                  <a:pt x="3411878" y="449973"/>
                </a:cubicBezTo>
                <a:cubicBezTo>
                  <a:pt x="3401606" y="448121"/>
                  <a:pt x="3399248" y="445427"/>
                  <a:pt x="3406995" y="444417"/>
                </a:cubicBezTo>
                <a:cubicBezTo>
                  <a:pt x="3414741" y="443407"/>
                  <a:pt x="3436633" y="441724"/>
                  <a:pt x="3436633" y="441724"/>
                </a:cubicBezTo>
                <a:cubicBezTo>
                  <a:pt x="3436633" y="441724"/>
                  <a:pt x="3438317" y="445259"/>
                  <a:pt x="3450105" y="442734"/>
                </a:cubicBezTo>
                <a:cubicBezTo>
                  <a:pt x="3461725" y="440208"/>
                  <a:pt x="3476713" y="437346"/>
                  <a:pt x="3473682" y="434989"/>
                </a:cubicBezTo>
                <a:cubicBezTo>
                  <a:pt x="3470650" y="432464"/>
                  <a:pt x="3464925" y="429602"/>
                  <a:pt x="3466777" y="429602"/>
                </a:cubicBezTo>
                <a:cubicBezTo>
                  <a:pt x="3468630" y="429433"/>
                  <a:pt x="3473008" y="432801"/>
                  <a:pt x="3497426" y="431117"/>
                </a:cubicBezTo>
                <a:cubicBezTo>
                  <a:pt x="3521844" y="429433"/>
                  <a:pt x="3519992" y="428423"/>
                  <a:pt x="3518140" y="425056"/>
                </a:cubicBezTo>
                <a:cubicBezTo>
                  <a:pt x="3516287" y="421689"/>
                  <a:pt x="3534306" y="420679"/>
                  <a:pt x="3546599" y="417143"/>
                </a:cubicBezTo>
                <a:cubicBezTo>
                  <a:pt x="3558724" y="413608"/>
                  <a:pt x="3542221" y="411419"/>
                  <a:pt x="3544916" y="408557"/>
                </a:cubicBezTo>
                <a:cubicBezTo>
                  <a:pt x="3547442" y="405863"/>
                  <a:pt x="3561587" y="403169"/>
                  <a:pt x="3586679" y="401149"/>
                </a:cubicBezTo>
                <a:cubicBezTo>
                  <a:pt x="3611603" y="399129"/>
                  <a:pt x="3607056" y="397950"/>
                  <a:pt x="3604530" y="397109"/>
                </a:cubicBezTo>
                <a:cubicBezTo>
                  <a:pt x="3602004" y="396267"/>
                  <a:pt x="3605203" y="391721"/>
                  <a:pt x="3607224" y="386334"/>
                </a:cubicBezTo>
                <a:cubicBezTo>
                  <a:pt x="3609245" y="380946"/>
                  <a:pt x="3605372" y="379262"/>
                  <a:pt x="3618170" y="376064"/>
                </a:cubicBezTo>
                <a:cubicBezTo>
                  <a:pt x="3630969" y="372865"/>
                  <a:pt x="3627095" y="374043"/>
                  <a:pt x="3653198" y="371855"/>
                </a:cubicBezTo>
                <a:cubicBezTo>
                  <a:pt x="3679300" y="369834"/>
                  <a:pt x="3663302" y="368656"/>
                  <a:pt x="3667849" y="367982"/>
                </a:cubicBezTo>
                <a:cubicBezTo>
                  <a:pt x="3672227" y="367309"/>
                  <a:pt x="3703381" y="363437"/>
                  <a:pt x="3709107" y="362427"/>
                </a:cubicBezTo>
                <a:cubicBezTo>
                  <a:pt x="3714833" y="361417"/>
                  <a:pt x="3714159" y="361585"/>
                  <a:pt x="3709107" y="358049"/>
                </a:cubicBezTo>
                <a:cubicBezTo>
                  <a:pt x="3704055" y="354514"/>
                  <a:pt x="3696982" y="352830"/>
                  <a:pt x="3691088" y="335994"/>
                </a:cubicBezTo>
                <a:cubicBezTo>
                  <a:pt x="3685194" y="319495"/>
                  <a:pt x="3686541" y="319327"/>
                  <a:pt x="3717696" y="314950"/>
                </a:cubicBezTo>
                <a:cubicBezTo>
                  <a:pt x="3748850" y="310572"/>
                  <a:pt x="3742114" y="311919"/>
                  <a:pt x="3739756" y="321179"/>
                </a:cubicBezTo>
                <a:cubicBezTo>
                  <a:pt x="3737567" y="330607"/>
                  <a:pt x="3723590" y="331112"/>
                  <a:pt x="3720558" y="338183"/>
                </a:cubicBezTo>
                <a:cubicBezTo>
                  <a:pt x="3717527" y="345254"/>
                  <a:pt x="3720222" y="349463"/>
                  <a:pt x="3733694" y="356197"/>
                </a:cubicBezTo>
                <a:cubicBezTo>
                  <a:pt x="3747166" y="363100"/>
                  <a:pt x="3745819" y="359396"/>
                  <a:pt x="3774447" y="358386"/>
                </a:cubicBezTo>
                <a:cubicBezTo>
                  <a:pt x="3803075" y="357376"/>
                  <a:pt x="3796676" y="359901"/>
                  <a:pt x="3815874" y="361585"/>
                </a:cubicBezTo>
                <a:cubicBezTo>
                  <a:pt x="3835072" y="363100"/>
                  <a:pt x="3828336" y="357208"/>
                  <a:pt x="3846691" y="354682"/>
                </a:cubicBezTo>
                <a:cubicBezTo>
                  <a:pt x="3864879" y="351988"/>
                  <a:pt x="3861342" y="355524"/>
                  <a:pt x="3904285" y="352494"/>
                </a:cubicBezTo>
                <a:cubicBezTo>
                  <a:pt x="3920620" y="351315"/>
                  <a:pt x="3927524" y="350978"/>
                  <a:pt x="3927524" y="350978"/>
                </a:cubicBezTo>
                <a:cubicBezTo>
                  <a:pt x="3927524" y="350978"/>
                  <a:pt x="3921462" y="351147"/>
                  <a:pt x="3926345" y="350137"/>
                </a:cubicBezTo>
                <a:cubicBezTo>
                  <a:pt x="3936281" y="347948"/>
                  <a:pt x="3938638" y="344412"/>
                  <a:pt x="3953121" y="343739"/>
                </a:cubicBezTo>
                <a:cubicBezTo>
                  <a:pt x="3967604" y="342897"/>
                  <a:pt x="3977876" y="344749"/>
                  <a:pt x="3976529" y="337510"/>
                </a:cubicBezTo>
                <a:cubicBezTo>
                  <a:pt x="3975182" y="330270"/>
                  <a:pt x="3967098" y="331449"/>
                  <a:pt x="3969119" y="325893"/>
                </a:cubicBezTo>
                <a:cubicBezTo>
                  <a:pt x="3971140" y="320337"/>
                  <a:pt x="3971982" y="322862"/>
                  <a:pt x="3972824" y="318485"/>
                </a:cubicBezTo>
                <a:cubicBezTo>
                  <a:pt x="3973666" y="314108"/>
                  <a:pt x="3970466" y="313434"/>
                  <a:pt x="3988485" y="311751"/>
                </a:cubicBezTo>
                <a:cubicBezTo>
                  <a:pt x="4006504" y="310067"/>
                  <a:pt x="3994716" y="316970"/>
                  <a:pt x="4016777" y="318317"/>
                </a:cubicBezTo>
                <a:cubicBezTo>
                  <a:pt x="4038838" y="319664"/>
                  <a:pt x="4035975" y="320842"/>
                  <a:pt x="4039174" y="315286"/>
                </a:cubicBezTo>
                <a:cubicBezTo>
                  <a:pt x="4042374" y="309730"/>
                  <a:pt x="4053489" y="302659"/>
                  <a:pt x="4042879" y="302996"/>
                </a:cubicBezTo>
                <a:cubicBezTo>
                  <a:pt x="4032270" y="303333"/>
                  <a:pt x="4029744" y="302828"/>
                  <a:pt x="4018629" y="297945"/>
                </a:cubicBezTo>
                <a:cubicBezTo>
                  <a:pt x="4007515" y="292895"/>
                  <a:pt x="4001116" y="291884"/>
                  <a:pt x="4008020" y="291884"/>
                </a:cubicBezTo>
                <a:cubicBezTo>
                  <a:pt x="4014924" y="291884"/>
                  <a:pt x="4037659" y="289527"/>
                  <a:pt x="4070834" y="289864"/>
                </a:cubicBezTo>
                <a:cubicBezTo>
                  <a:pt x="4104009" y="290201"/>
                  <a:pt x="4113439" y="291211"/>
                  <a:pt x="4115124" y="290201"/>
                </a:cubicBezTo>
                <a:cubicBezTo>
                  <a:pt x="4116807" y="289022"/>
                  <a:pt x="4109229" y="288012"/>
                  <a:pt x="4120175" y="285824"/>
                </a:cubicBezTo>
                <a:cubicBezTo>
                  <a:pt x="4131122" y="283635"/>
                  <a:pt x="4168338" y="287339"/>
                  <a:pt x="4162444" y="285150"/>
                </a:cubicBezTo>
                <a:cubicBezTo>
                  <a:pt x="4156550" y="283130"/>
                  <a:pt x="4123880" y="279931"/>
                  <a:pt x="4102157" y="281110"/>
                </a:cubicBezTo>
                <a:cubicBezTo>
                  <a:pt x="4080601" y="282120"/>
                  <a:pt x="4027891" y="284308"/>
                  <a:pt x="4019808" y="284140"/>
                </a:cubicBezTo>
                <a:cubicBezTo>
                  <a:pt x="4011725" y="283972"/>
                  <a:pt x="3996569" y="282288"/>
                  <a:pt x="3992696" y="281110"/>
                </a:cubicBezTo>
                <a:cubicBezTo>
                  <a:pt x="3988822" y="279931"/>
                  <a:pt x="3977034" y="279089"/>
                  <a:pt x="3976361" y="273028"/>
                </a:cubicBezTo>
                <a:cubicBezTo>
                  <a:pt x="3975855" y="266967"/>
                  <a:pt x="3982423" y="264610"/>
                  <a:pt x="3970635" y="258886"/>
                </a:cubicBezTo>
                <a:cubicBezTo>
                  <a:pt x="3959015" y="253162"/>
                  <a:pt x="3990001" y="247943"/>
                  <a:pt x="4010883" y="241714"/>
                </a:cubicBezTo>
                <a:cubicBezTo>
                  <a:pt x="4031765" y="235484"/>
                  <a:pt x="4025702" y="230602"/>
                  <a:pt x="4038501" y="230097"/>
                </a:cubicBezTo>
                <a:cubicBezTo>
                  <a:pt x="4051299" y="229760"/>
                  <a:pt x="4056014" y="227571"/>
                  <a:pt x="4049615" y="225720"/>
                </a:cubicBezTo>
                <a:cubicBezTo>
                  <a:pt x="4043384" y="223868"/>
                  <a:pt x="4019977" y="217302"/>
                  <a:pt x="4008862" y="216628"/>
                </a:cubicBezTo>
                <a:cubicBezTo>
                  <a:pt x="3997748" y="215955"/>
                  <a:pt x="3980907" y="212251"/>
                  <a:pt x="3964741" y="221679"/>
                </a:cubicBezTo>
                <a:cubicBezTo>
                  <a:pt x="3948406" y="231107"/>
                  <a:pt x="3966930" y="231780"/>
                  <a:pt x="3970466" y="236494"/>
                </a:cubicBezTo>
                <a:cubicBezTo>
                  <a:pt x="3974003" y="241208"/>
                  <a:pt x="3947227" y="245249"/>
                  <a:pt x="3927187" y="249963"/>
                </a:cubicBezTo>
                <a:cubicBezTo>
                  <a:pt x="3907147" y="254845"/>
                  <a:pt x="3899738" y="253835"/>
                  <a:pt x="3894349" y="265620"/>
                </a:cubicBezTo>
                <a:cubicBezTo>
                  <a:pt x="3888960" y="277406"/>
                  <a:pt x="3882729" y="277911"/>
                  <a:pt x="3905969" y="281446"/>
                </a:cubicBezTo>
                <a:cubicBezTo>
                  <a:pt x="3929377" y="284982"/>
                  <a:pt x="3933923" y="287002"/>
                  <a:pt x="3923482" y="290706"/>
                </a:cubicBezTo>
                <a:cubicBezTo>
                  <a:pt x="3913042" y="294410"/>
                  <a:pt x="3890644" y="294747"/>
                  <a:pt x="3877509" y="303501"/>
                </a:cubicBezTo>
                <a:cubicBezTo>
                  <a:pt x="3864205" y="312256"/>
                  <a:pt x="3870099" y="316296"/>
                  <a:pt x="3864710" y="320169"/>
                </a:cubicBezTo>
                <a:cubicBezTo>
                  <a:pt x="3859321" y="324041"/>
                  <a:pt x="3841808" y="326230"/>
                  <a:pt x="3836924" y="330270"/>
                </a:cubicBezTo>
                <a:cubicBezTo>
                  <a:pt x="3832209" y="334142"/>
                  <a:pt x="3832546" y="341550"/>
                  <a:pt x="3810990" y="341045"/>
                </a:cubicBezTo>
                <a:cubicBezTo>
                  <a:pt x="3789435" y="340540"/>
                  <a:pt x="3801054" y="330775"/>
                  <a:pt x="3791456" y="326398"/>
                </a:cubicBezTo>
                <a:cubicBezTo>
                  <a:pt x="3781857" y="322021"/>
                  <a:pt x="3774110" y="318148"/>
                  <a:pt x="3762659" y="312761"/>
                </a:cubicBezTo>
                <a:cubicBezTo>
                  <a:pt x="3751208" y="307373"/>
                  <a:pt x="3759796" y="301481"/>
                  <a:pt x="3749018" y="298787"/>
                </a:cubicBezTo>
                <a:cubicBezTo>
                  <a:pt x="3738409" y="296262"/>
                  <a:pt x="3735715" y="290369"/>
                  <a:pt x="3735715" y="290369"/>
                </a:cubicBezTo>
                <a:cubicBezTo>
                  <a:pt x="3735715" y="290369"/>
                  <a:pt x="3735715" y="290369"/>
                  <a:pt x="3732010" y="293231"/>
                </a:cubicBezTo>
                <a:cubicBezTo>
                  <a:pt x="3728305" y="296093"/>
                  <a:pt x="3730157" y="297777"/>
                  <a:pt x="3709276" y="307037"/>
                </a:cubicBezTo>
                <a:cubicBezTo>
                  <a:pt x="3688057" y="316465"/>
                  <a:pt x="3656229" y="318485"/>
                  <a:pt x="3640568" y="317307"/>
                </a:cubicBezTo>
                <a:cubicBezTo>
                  <a:pt x="3624906" y="315960"/>
                  <a:pt x="3627432" y="311077"/>
                  <a:pt x="3627432" y="304848"/>
                </a:cubicBezTo>
                <a:cubicBezTo>
                  <a:pt x="3627432" y="298619"/>
                  <a:pt x="3623727" y="290706"/>
                  <a:pt x="3626927" y="280941"/>
                </a:cubicBezTo>
                <a:cubicBezTo>
                  <a:pt x="3630127" y="271345"/>
                  <a:pt x="3638715" y="271513"/>
                  <a:pt x="3671385" y="263769"/>
                </a:cubicBezTo>
                <a:cubicBezTo>
                  <a:pt x="3703887" y="256024"/>
                  <a:pt x="3704560" y="256529"/>
                  <a:pt x="3712475" y="252152"/>
                </a:cubicBezTo>
                <a:cubicBezTo>
                  <a:pt x="3720390" y="247943"/>
                  <a:pt x="3743629" y="241377"/>
                  <a:pt x="3756933" y="237336"/>
                </a:cubicBezTo>
                <a:cubicBezTo>
                  <a:pt x="3770237" y="233296"/>
                  <a:pt x="3792971" y="219154"/>
                  <a:pt x="3804759" y="209389"/>
                </a:cubicBezTo>
                <a:cubicBezTo>
                  <a:pt x="3816379" y="199624"/>
                  <a:pt x="3838608" y="193395"/>
                  <a:pt x="3859658" y="182956"/>
                </a:cubicBezTo>
                <a:cubicBezTo>
                  <a:pt x="3880708" y="172687"/>
                  <a:pt x="3918430" y="163259"/>
                  <a:pt x="3967098" y="156356"/>
                </a:cubicBezTo>
                <a:cubicBezTo>
                  <a:pt x="4015430" y="149621"/>
                  <a:pt x="4007178" y="149116"/>
                  <a:pt x="4017787" y="144234"/>
                </a:cubicBezTo>
                <a:cubicBezTo>
                  <a:pt x="4028565" y="139351"/>
                  <a:pt x="4033786" y="142214"/>
                  <a:pt x="4052646" y="141035"/>
                </a:cubicBezTo>
                <a:cubicBezTo>
                  <a:pt x="4071507" y="139857"/>
                  <a:pt x="4068645" y="141035"/>
                  <a:pt x="4050289" y="146591"/>
                </a:cubicBezTo>
                <a:cubicBezTo>
                  <a:pt x="4031765" y="152315"/>
                  <a:pt x="4024187" y="158376"/>
                  <a:pt x="4039848" y="153662"/>
                </a:cubicBezTo>
                <a:cubicBezTo>
                  <a:pt x="4055509" y="149116"/>
                  <a:pt x="4067297" y="143729"/>
                  <a:pt x="4092389" y="144234"/>
                </a:cubicBezTo>
                <a:cubicBezTo>
                  <a:pt x="4117481" y="144571"/>
                  <a:pt x="4107377" y="144234"/>
                  <a:pt x="4132300" y="147769"/>
                </a:cubicBezTo>
                <a:cubicBezTo>
                  <a:pt x="4157392" y="151305"/>
                  <a:pt x="4161602" y="151642"/>
                  <a:pt x="4148299" y="154167"/>
                </a:cubicBezTo>
                <a:cubicBezTo>
                  <a:pt x="4134827" y="156693"/>
                  <a:pt x="4111419" y="155851"/>
                  <a:pt x="4111419" y="155851"/>
                </a:cubicBezTo>
                <a:cubicBezTo>
                  <a:pt x="4111419" y="155851"/>
                  <a:pt x="4120007" y="161407"/>
                  <a:pt x="4142910" y="162417"/>
                </a:cubicBezTo>
                <a:cubicBezTo>
                  <a:pt x="4165812" y="163427"/>
                  <a:pt x="4177432" y="157366"/>
                  <a:pt x="4192925" y="159891"/>
                </a:cubicBezTo>
                <a:cubicBezTo>
                  <a:pt x="4208250" y="162417"/>
                  <a:pt x="4212796" y="164100"/>
                  <a:pt x="4192251" y="163427"/>
                </a:cubicBezTo>
                <a:cubicBezTo>
                  <a:pt x="4171707" y="162585"/>
                  <a:pt x="4166486" y="166457"/>
                  <a:pt x="4192083" y="169488"/>
                </a:cubicBezTo>
                <a:cubicBezTo>
                  <a:pt x="4217849" y="172518"/>
                  <a:pt x="4220206" y="172855"/>
                  <a:pt x="4253550" y="174875"/>
                </a:cubicBezTo>
                <a:cubicBezTo>
                  <a:pt x="4286893" y="176896"/>
                  <a:pt x="4302891" y="184640"/>
                  <a:pt x="4328825" y="188681"/>
                </a:cubicBezTo>
                <a:cubicBezTo>
                  <a:pt x="4354928" y="192721"/>
                  <a:pt x="4383893" y="191038"/>
                  <a:pt x="4376988" y="197772"/>
                </a:cubicBezTo>
                <a:cubicBezTo>
                  <a:pt x="4370084" y="204506"/>
                  <a:pt x="4386756" y="211914"/>
                  <a:pt x="4343140" y="213934"/>
                </a:cubicBezTo>
                <a:cubicBezTo>
                  <a:pt x="4299355" y="215786"/>
                  <a:pt x="4299692" y="211577"/>
                  <a:pt x="4261970" y="207200"/>
                </a:cubicBezTo>
                <a:cubicBezTo>
                  <a:pt x="4224248" y="202823"/>
                  <a:pt x="4197640" y="199119"/>
                  <a:pt x="4197640" y="199119"/>
                </a:cubicBezTo>
                <a:cubicBezTo>
                  <a:pt x="4197640" y="199119"/>
                  <a:pt x="4208081" y="203159"/>
                  <a:pt x="4225764" y="208379"/>
                </a:cubicBezTo>
                <a:cubicBezTo>
                  <a:pt x="4243614" y="213598"/>
                  <a:pt x="4246309" y="218143"/>
                  <a:pt x="4245972" y="227066"/>
                </a:cubicBezTo>
                <a:cubicBezTo>
                  <a:pt x="4245635" y="235989"/>
                  <a:pt x="4238225" y="238346"/>
                  <a:pt x="4268537" y="243565"/>
                </a:cubicBezTo>
                <a:cubicBezTo>
                  <a:pt x="4298850" y="248785"/>
                  <a:pt x="4294303" y="247438"/>
                  <a:pt x="4303397" y="246933"/>
                </a:cubicBezTo>
                <a:cubicBezTo>
                  <a:pt x="4312490" y="246428"/>
                  <a:pt x="4327647" y="246091"/>
                  <a:pt x="4323773" y="244407"/>
                </a:cubicBezTo>
                <a:cubicBezTo>
                  <a:pt x="4319900" y="242892"/>
                  <a:pt x="4316195" y="240030"/>
                  <a:pt x="4306091" y="238346"/>
                </a:cubicBezTo>
                <a:cubicBezTo>
                  <a:pt x="4295987" y="236663"/>
                  <a:pt x="4294808" y="233296"/>
                  <a:pt x="4304238" y="231949"/>
                </a:cubicBezTo>
                <a:cubicBezTo>
                  <a:pt x="4313669" y="230602"/>
                  <a:pt x="4323436" y="233801"/>
                  <a:pt x="4344823" y="234137"/>
                </a:cubicBezTo>
                <a:cubicBezTo>
                  <a:pt x="4366211" y="234474"/>
                  <a:pt x="4344318" y="231612"/>
                  <a:pt x="4353917" y="228582"/>
                </a:cubicBezTo>
                <a:cubicBezTo>
                  <a:pt x="4363684" y="225551"/>
                  <a:pt x="4363011" y="219827"/>
                  <a:pt x="4387429" y="217807"/>
                </a:cubicBezTo>
                <a:cubicBezTo>
                  <a:pt x="4411679" y="215786"/>
                  <a:pt x="4439465" y="221342"/>
                  <a:pt x="4445359" y="218312"/>
                </a:cubicBezTo>
                <a:cubicBezTo>
                  <a:pt x="4451253" y="215281"/>
                  <a:pt x="4457653" y="211746"/>
                  <a:pt x="4442497" y="206022"/>
                </a:cubicBezTo>
                <a:cubicBezTo>
                  <a:pt x="4427341" y="200297"/>
                  <a:pt x="4416057" y="198277"/>
                  <a:pt x="4423972" y="196088"/>
                </a:cubicBezTo>
                <a:cubicBezTo>
                  <a:pt x="4431887" y="194068"/>
                  <a:pt x="4447212" y="188344"/>
                  <a:pt x="4455969" y="192384"/>
                </a:cubicBezTo>
                <a:cubicBezTo>
                  <a:pt x="4464725" y="196425"/>
                  <a:pt x="4485607" y="201307"/>
                  <a:pt x="4460010" y="199456"/>
                </a:cubicBezTo>
                <a:cubicBezTo>
                  <a:pt x="4434413" y="197604"/>
                  <a:pt x="4454958" y="210736"/>
                  <a:pt x="4477861" y="211072"/>
                </a:cubicBezTo>
                <a:cubicBezTo>
                  <a:pt x="4500763" y="211409"/>
                  <a:pt x="4498237" y="209052"/>
                  <a:pt x="4516425" y="207368"/>
                </a:cubicBezTo>
                <a:cubicBezTo>
                  <a:pt x="4534444" y="205516"/>
                  <a:pt x="4568798" y="198445"/>
                  <a:pt x="4593889" y="197267"/>
                </a:cubicBezTo>
                <a:cubicBezTo>
                  <a:pt x="4618981" y="196088"/>
                  <a:pt x="4624539" y="197098"/>
                  <a:pt x="4635148" y="199287"/>
                </a:cubicBezTo>
                <a:cubicBezTo>
                  <a:pt x="4645757" y="201307"/>
                  <a:pt x="4646599" y="204001"/>
                  <a:pt x="4674385" y="204170"/>
                </a:cubicBezTo>
                <a:cubicBezTo>
                  <a:pt x="4702172" y="204338"/>
                  <a:pt x="4709918" y="202991"/>
                  <a:pt x="4736021" y="203665"/>
                </a:cubicBezTo>
                <a:cubicBezTo>
                  <a:pt x="4761955" y="204338"/>
                  <a:pt x="4735179" y="206527"/>
                  <a:pt x="4747640" y="208715"/>
                </a:cubicBezTo>
                <a:cubicBezTo>
                  <a:pt x="4760102" y="210904"/>
                  <a:pt x="4761617" y="212083"/>
                  <a:pt x="4770037" y="210904"/>
                </a:cubicBezTo>
                <a:cubicBezTo>
                  <a:pt x="4778458" y="209725"/>
                  <a:pt x="4806244" y="209052"/>
                  <a:pt x="4791930" y="204675"/>
                </a:cubicBezTo>
                <a:cubicBezTo>
                  <a:pt x="4777616" y="200466"/>
                  <a:pt x="4767343" y="197604"/>
                  <a:pt x="4767343" y="197604"/>
                </a:cubicBezTo>
                <a:cubicBezTo>
                  <a:pt x="4767343" y="197604"/>
                  <a:pt x="4774753" y="191711"/>
                  <a:pt x="4800013" y="194405"/>
                </a:cubicBezTo>
                <a:cubicBezTo>
                  <a:pt x="4825273" y="197098"/>
                  <a:pt x="4866195" y="207874"/>
                  <a:pt x="4892802" y="215450"/>
                </a:cubicBezTo>
                <a:cubicBezTo>
                  <a:pt x="4919410" y="223194"/>
                  <a:pt x="4953764" y="237673"/>
                  <a:pt x="4953764" y="237673"/>
                </a:cubicBezTo>
                <a:cubicBezTo>
                  <a:pt x="4953764" y="237673"/>
                  <a:pt x="4962352" y="232959"/>
                  <a:pt x="4949554" y="222184"/>
                </a:cubicBezTo>
                <a:cubicBezTo>
                  <a:pt x="4936924" y="211577"/>
                  <a:pt x="4915032" y="211577"/>
                  <a:pt x="4911663" y="202486"/>
                </a:cubicBezTo>
                <a:cubicBezTo>
                  <a:pt x="4908296" y="193395"/>
                  <a:pt x="4888256" y="193900"/>
                  <a:pt x="4893139" y="188176"/>
                </a:cubicBezTo>
                <a:cubicBezTo>
                  <a:pt x="4898023" y="182451"/>
                  <a:pt x="4917221" y="182115"/>
                  <a:pt x="4919578" y="174539"/>
                </a:cubicBezTo>
                <a:cubicBezTo>
                  <a:pt x="4921936" y="167131"/>
                  <a:pt x="4923957" y="160902"/>
                  <a:pt x="4942313" y="162753"/>
                </a:cubicBezTo>
                <a:cubicBezTo>
                  <a:pt x="4960500" y="164605"/>
                  <a:pt x="5000748" y="170498"/>
                  <a:pt x="5000748" y="170498"/>
                </a:cubicBezTo>
                <a:cubicBezTo>
                  <a:pt x="5000748" y="170498"/>
                  <a:pt x="5003610" y="177737"/>
                  <a:pt x="4993338" y="187165"/>
                </a:cubicBezTo>
                <a:cubicBezTo>
                  <a:pt x="4982897" y="196593"/>
                  <a:pt x="5005968" y="200297"/>
                  <a:pt x="5007821" y="213598"/>
                </a:cubicBezTo>
                <a:cubicBezTo>
                  <a:pt x="5009673" y="227066"/>
                  <a:pt x="5009842" y="228750"/>
                  <a:pt x="5021124" y="233127"/>
                </a:cubicBezTo>
                <a:cubicBezTo>
                  <a:pt x="5032576" y="237505"/>
                  <a:pt x="5053458" y="243734"/>
                  <a:pt x="5048743" y="248953"/>
                </a:cubicBezTo>
                <a:cubicBezTo>
                  <a:pt x="5044027" y="254340"/>
                  <a:pt x="5041838" y="257708"/>
                  <a:pt x="5016073" y="258044"/>
                </a:cubicBezTo>
                <a:cubicBezTo>
                  <a:pt x="4990139" y="258549"/>
                  <a:pt x="4954943" y="252825"/>
                  <a:pt x="4968583" y="256866"/>
                </a:cubicBezTo>
                <a:cubicBezTo>
                  <a:pt x="4982392" y="260906"/>
                  <a:pt x="4999569" y="265115"/>
                  <a:pt x="5018093" y="267978"/>
                </a:cubicBezTo>
                <a:cubicBezTo>
                  <a:pt x="5036618" y="271008"/>
                  <a:pt x="5027019" y="268651"/>
                  <a:pt x="5040154" y="266462"/>
                </a:cubicBezTo>
                <a:cubicBezTo>
                  <a:pt x="5053121" y="264274"/>
                  <a:pt x="5082591" y="260401"/>
                  <a:pt x="5079897" y="256697"/>
                </a:cubicBezTo>
                <a:cubicBezTo>
                  <a:pt x="5077202" y="252994"/>
                  <a:pt x="5057499" y="245249"/>
                  <a:pt x="5068445" y="243902"/>
                </a:cubicBezTo>
                <a:cubicBezTo>
                  <a:pt x="5079391" y="242555"/>
                  <a:pt x="5082423" y="239020"/>
                  <a:pt x="5102463" y="244744"/>
                </a:cubicBezTo>
                <a:cubicBezTo>
                  <a:pt x="5122503" y="250468"/>
                  <a:pt x="5145910" y="265620"/>
                  <a:pt x="5145742" y="265115"/>
                </a:cubicBezTo>
                <a:cubicBezTo>
                  <a:pt x="5145573" y="264610"/>
                  <a:pt x="5136816" y="251815"/>
                  <a:pt x="5111556" y="241882"/>
                </a:cubicBezTo>
                <a:cubicBezTo>
                  <a:pt x="5086464" y="231949"/>
                  <a:pt x="5052784" y="234474"/>
                  <a:pt x="5050258" y="228245"/>
                </a:cubicBezTo>
                <a:cubicBezTo>
                  <a:pt x="5047732" y="222016"/>
                  <a:pt x="5054468" y="214776"/>
                  <a:pt x="5049248" y="207705"/>
                </a:cubicBezTo>
                <a:cubicBezTo>
                  <a:pt x="5044195" y="200802"/>
                  <a:pt x="5033249" y="193226"/>
                  <a:pt x="5044364" y="189186"/>
                </a:cubicBezTo>
                <a:cubicBezTo>
                  <a:pt x="5055647" y="184977"/>
                  <a:pt x="5054300" y="180599"/>
                  <a:pt x="5054300" y="180599"/>
                </a:cubicBezTo>
                <a:cubicBezTo>
                  <a:pt x="5054300" y="180599"/>
                  <a:pt x="5062383" y="186660"/>
                  <a:pt x="5060530" y="192721"/>
                </a:cubicBezTo>
                <a:cubicBezTo>
                  <a:pt x="5058678" y="198950"/>
                  <a:pt x="5067435" y="203833"/>
                  <a:pt x="5077539" y="205011"/>
                </a:cubicBezTo>
                <a:cubicBezTo>
                  <a:pt x="5087643" y="206190"/>
                  <a:pt x="5132775" y="211914"/>
                  <a:pt x="5107515" y="206527"/>
                </a:cubicBezTo>
                <a:cubicBezTo>
                  <a:pt x="5082254" y="201307"/>
                  <a:pt x="5074339" y="198445"/>
                  <a:pt x="5096737" y="197098"/>
                </a:cubicBezTo>
                <a:cubicBezTo>
                  <a:pt x="5119134" y="195920"/>
                  <a:pt x="5119134" y="198445"/>
                  <a:pt x="5155678" y="205516"/>
                </a:cubicBezTo>
                <a:cubicBezTo>
                  <a:pt x="5192389" y="212588"/>
                  <a:pt x="5201482" y="215786"/>
                  <a:pt x="5213271" y="217133"/>
                </a:cubicBezTo>
                <a:cubicBezTo>
                  <a:pt x="5225059" y="218480"/>
                  <a:pt x="5223038" y="217975"/>
                  <a:pt x="5217312" y="214103"/>
                </a:cubicBezTo>
                <a:cubicBezTo>
                  <a:pt x="5211755" y="210231"/>
                  <a:pt x="5205356" y="207200"/>
                  <a:pt x="5193062" y="203496"/>
                </a:cubicBezTo>
                <a:cubicBezTo>
                  <a:pt x="5180769" y="199792"/>
                  <a:pt x="5174539" y="201644"/>
                  <a:pt x="5169318" y="197604"/>
                </a:cubicBezTo>
                <a:cubicBezTo>
                  <a:pt x="5164266" y="193731"/>
                  <a:pt x="5153994" y="184303"/>
                  <a:pt x="5149615" y="180599"/>
                </a:cubicBezTo>
                <a:cubicBezTo>
                  <a:pt x="5145236" y="176896"/>
                  <a:pt x="5158204" y="180936"/>
                  <a:pt x="5176896" y="183461"/>
                </a:cubicBezTo>
                <a:cubicBezTo>
                  <a:pt x="5195589" y="185818"/>
                  <a:pt x="5246277" y="191879"/>
                  <a:pt x="5285347" y="197098"/>
                </a:cubicBezTo>
                <a:cubicBezTo>
                  <a:pt x="5324416" y="202318"/>
                  <a:pt x="5279621" y="183967"/>
                  <a:pt x="5272380" y="174370"/>
                </a:cubicBezTo>
                <a:cubicBezTo>
                  <a:pt x="5265139" y="164942"/>
                  <a:pt x="5339909" y="175380"/>
                  <a:pt x="5375442" y="179253"/>
                </a:cubicBezTo>
                <a:cubicBezTo>
                  <a:pt x="5410974" y="183125"/>
                  <a:pt x="5453580" y="190196"/>
                  <a:pt x="5518920" y="196593"/>
                </a:cubicBezTo>
                <a:cubicBezTo>
                  <a:pt x="5584091" y="202991"/>
                  <a:pt x="5540812" y="196425"/>
                  <a:pt x="5547212" y="191879"/>
                </a:cubicBezTo>
                <a:cubicBezTo>
                  <a:pt x="5553610" y="187334"/>
                  <a:pt x="5569609" y="189186"/>
                  <a:pt x="5589649" y="192721"/>
                </a:cubicBezTo>
                <a:cubicBezTo>
                  <a:pt x="5609688" y="196257"/>
                  <a:pt x="5628718" y="200802"/>
                  <a:pt x="5621813" y="200297"/>
                </a:cubicBezTo>
                <a:cubicBezTo>
                  <a:pt x="5614909" y="199792"/>
                  <a:pt x="5594532" y="199287"/>
                  <a:pt x="5630907" y="208210"/>
                </a:cubicBezTo>
                <a:cubicBezTo>
                  <a:pt x="5667281" y="217133"/>
                  <a:pt x="5658020" y="215281"/>
                  <a:pt x="5640843" y="213934"/>
                </a:cubicBezTo>
                <a:cubicBezTo>
                  <a:pt x="5623665" y="212588"/>
                  <a:pt x="5641348" y="219322"/>
                  <a:pt x="5677049" y="226056"/>
                </a:cubicBezTo>
                <a:cubicBezTo>
                  <a:pt x="5712750" y="232791"/>
                  <a:pt x="5690858" y="227740"/>
                  <a:pt x="5682775" y="222689"/>
                </a:cubicBezTo>
                <a:cubicBezTo>
                  <a:pt x="5674860" y="217807"/>
                  <a:pt x="5686648" y="221174"/>
                  <a:pt x="5716792" y="228413"/>
                </a:cubicBezTo>
                <a:cubicBezTo>
                  <a:pt x="5746936" y="235653"/>
                  <a:pt x="5759397" y="239525"/>
                  <a:pt x="5778427" y="247774"/>
                </a:cubicBezTo>
                <a:cubicBezTo>
                  <a:pt x="5797456" y="256024"/>
                  <a:pt x="5799645" y="255351"/>
                  <a:pt x="5809581" y="263600"/>
                </a:cubicBezTo>
                <a:cubicBezTo>
                  <a:pt x="5819517" y="271850"/>
                  <a:pt x="5812612" y="269493"/>
                  <a:pt x="5791562" y="271008"/>
                </a:cubicBezTo>
                <a:cubicBezTo>
                  <a:pt x="5770512" y="272523"/>
                  <a:pt x="5755356" y="269493"/>
                  <a:pt x="5723865" y="270166"/>
                </a:cubicBezTo>
                <a:cubicBezTo>
                  <a:pt x="5692037" y="270840"/>
                  <a:pt x="5703151" y="276564"/>
                  <a:pt x="5686143" y="277911"/>
                </a:cubicBezTo>
                <a:cubicBezTo>
                  <a:pt x="5669134" y="279258"/>
                  <a:pt x="5673513" y="278753"/>
                  <a:pt x="5713592" y="283130"/>
                </a:cubicBezTo>
                <a:cubicBezTo>
                  <a:pt x="5753504" y="287675"/>
                  <a:pt x="5774890" y="289864"/>
                  <a:pt x="5796782" y="294915"/>
                </a:cubicBezTo>
                <a:cubicBezTo>
                  <a:pt x="5818675" y="300134"/>
                  <a:pt x="5830800" y="305016"/>
                  <a:pt x="5847135" y="308552"/>
                </a:cubicBezTo>
                <a:cubicBezTo>
                  <a:pt x="5863470" y="311919"/>
                  <a:pt x="5846630" y="309057"/>
                  <a:pt x="5897823" y="320169"/>
                </a:cubicBezTo>
                <a:cubicBezTo>
                  <a:pt x="5949018" y="331280"/>
                  <a:pt x="5941439" y="329765"/>
                  <a:pt x="5925778" y="330775"/>
                </a:cubicBezTo>
                <a:cubicBezTo>
                  <a:pt x="5910285" y="331785"/>
                  <a:pt x="5933356" y="338183"/>
                  <a:pt x="5956091" y="343402"/>
                </a:cubicBezTo>
                <a:cubicBezTo>
                  <a:pt x="5978825" y="348453"/>
                  <a:pt x="6006948" y="355356"/>
                  <a:pt x="6027156" y="359059"/>
                </a:cubicBezTo>
                <a:cubicBezTo>
                  <a:pt x="6047364" y="362763"/>
                  <a:pt x="6025809" y="352830"/>
                  <a:pt x="6050564" y="358386"/>
                </a:cubicBezTo>
                <a:cubicBezTo>
                  <a:pt x="6075319" y="363942"/>
                  <a:pt x="6082897" y="365120"/>
                  <a:pt x="6109504" y="371518"/>
                </a:cubicBezTo>
                <a:cubicBezTo>
                  <a:pt x="6136112" y="378084"/>
                  <a:pt x="6130555" y="379936"/>
                  <a:pt x="6142006" y="385829"/>
                </a:cubicBezTo>
                <a:cubicBezTo>
                  <a:pt x="6153625" y="391721"/>
                  <a:pt x="6167771" y="397277"/>
                  <a:pt x="6163730" y="402328"/>
                </a:cubicBezTo>
                <a:cubicBezTo>
                  <a:pt x="6159520" y="407378"/>
                  <a:pt x="6154973" y="406368"/>
                  <a:pt x="6166424" y="417648"/>
                </a:cubicBezTo>
                <a:cubicBezTo>
                  <a:pt x="6178044" y="429097"/>
                  <a:pt x="6192358" y="433811"/>
                  <a:pt x="6209872" y="440040"/>
                </a:cubicBezTo>
                <a:cubicBezTo>
                  <a:pt x="6227386" y="446101"/>
                  <a:pt x="6220481" y="435158"/>
                  <a:pt x="6233953" y="435494"/>
                </a:cubicBezTo>
                <a:cubicBezTo>
                  <a:pt x="6247257" y="435831"/>
                  <a:pt x="6257866" y="447953"/>
                  <a:pt x="6274875" y="451152"/>
                </a:cubicBezTo>
                <a:cubicBezTo>
                  <a:pt x="6291883" y="454351"/>
                  <a:pt x="6312765" y="460580"/>
                  <a:pt x="6329773" y="466809"/>
                </a:cubicBezTo>
                <a:cubicBezTo>
                  <a:pt x="6346782" y="473038"/>
                  <a:pt x="6360760" y="477752"/>
                  <a:pt x="6381641" y="482130"/>
                </a:cubicBezTo>
                <a:cubicBezTo>
                  <a:pt x="6402523" y="486339"/>
                  <a:pt x="6393430" y="481119"/>
                  <a:pt x="6382315" y="473712"/>
                </a:cubicBezTo>
                <a:cubicBezTo>
                  <a:pt x="6371369" y="466304"/>
                  <a:pt x="6371032" y="466641"/>
                  <a:pt x="6381473" y="464957"/>
                </a:cubicBezTo>
                <a:cubicBezTo>
                  <a:pt x="6391746" y="463442"/>
                  <a:pt x="6402860" y="468661"/>
                  <a:pt x="6451023" y="486339"/>
                </a:cubicBezTo>
                <a:cubicBezTo>
                  <a:pt x="6499186" y="504016"/>
                  <a:pt x="6484872" y="499976"/>
                  <a:pt x="6511984" y="510246"/>
                </a:cubicBezTo>
                <a:cubicBezTo>
                  <a:pt x="6539265" y="520684"/>
                  <a:pt x="6530845" y="517485"/>
                  <a:pt x="6574293" y="536509"/>
                </a:cubicBezTo>
                <a:cubicBezTo>
                  <a:pt x="6617909" y="555702"/>
                  <a:pt x="6616225" y="562100"/>
                  <a:pt x="6637275" y="572538"/>
                </a:cubicBezTo>
                <a:cubicBezTo>
                  <a:pt x="6658325" y="582976"/>
                  <a:pt x="6656473" y="578431"/>
                  <a:pt x="6691500" y="588701"/>
                </a:cubicBezTo>
                <a:cubicBezTo>
                  <a:pt x="6726360" y="598802"/>
                  <a:pt x="6728044" y="601833"/>
                  <a:pt x="6770312" y="619342"/>
                </a:cubicBezTo>
                <a:cubicBezTo>
                  <a:pt x="6812581" y="636851"/>
                  <a:pt x="6806014" y="639040"/>
                  <a:pt x="6809213" y="643922"/>
                </a:cubicBezTo>
                <a:cubicBezTo>
                  <a:pt x="6812581" y="648805"/>
                  <a:pt x="6803993" y="648805"/>
                  <a:pt x="6829927" y="659580"/>
                </a:cubicBezTo>
                <a:cubicBezTo>
                  <a:pt x="6855861" y="670354"/>
                  <a:pt x="6867143" y="675910"/>
                  <a:pt x="6886341" y="680793"/>
                </a:cubicBezTo>
                <a:cubicBezTo>
                  <a:pt x="6905539" y="685675"/>
                  <a:pt x="6890383" y="683823"/>
                  <a:pt x="6936862" y="700659"/>
                </a:cubicBezTo>
                <a:cubicBezTo>
                  <a:pt x="6983341" y="717495"/>
                  <a:pt x="6965827" y="709245"/>
                  <a:pt x="6982667" y="718673"/>
                </a:cubicBezTo>
                <a:cubicBezTo>
                  <a:pt x="6999507" y="728101"/>
                  <a:pt x="7008938" y="738371"/>
                  <a:pt x="7030830" y="745611"/>
                </a:cubicBezTo>
                <a:cubicBezTo>
                  <a:pt x="7052722" y="753019"/>
                  <a:pt x="7051207" y="752682"/>
                  <a:pt x="7035713" y="740055"/>
                </a:cubicBezTo>
                <a:cubicBezTo>
                  <a:pt x="7020220" y="727428"/>
                  <a:pt x="7013484" y="723893"/>
                  <a:pt x="7026957" y="729112"/>
                </a:cubicBezTo>
                <a:cubicBezTo>
                  <a:pt x="7040260" y="734331"/>
                  <a:pt x="7069394" y="746958"/>
                  <a:pt x="7121767" y="769854"/>
                </a:cubicBezTo>
                <a:cubicBezTo>
                  <a:pt x="7174476" y="792920"/>
                  <a:pt x="7179023" y="797970"/>
                  <a:pt x="7228196" y="826591"/>
                </a:cubicBezTo>
                <a:cubicBezTo>
                  <a:pt x="7277707" y="855549"/>
                  <a:pt x="7289831" y="861273"/>
                  <a:pt x="7327385" y="885180"/>
                </a:cubicBezTo>
                <a:cubicBezTo>
                  <a:pt x="7341699" y="894271"/>
                  <a:pt x="7344899" y="896628"/>
                  <a:pt x="7345404" y="896965"/>
                </a:cubicBezTo>
                <a:cubicBezTo>
                  <a:pt x="7345909" y="897302"/>
                  <a:pt x="7349614" y="899154"/>
                  <a:pt x="7362918" y="906562"/>
                </a:cubicBezTo>
                <a:cubicBezTo>
                  <a:pt x="7400303" y="927775"/>
                  <a:pt x="7392893" y="922892"/>
                  <a:pt x="7425058" y="941749"/>
                </a:cubicBezTo>
                <a:cubicBezTo>
                  <a:pt x="7457391" y="960605"/>
                  <a:pt x="7487367" y="980808"/>
                  <a:pt x="7487367" y="980808"/>
                </a:cubicBezTo>
                <a:cubicBezTo>
                  <a:pt x="7487367" y="980808"/>
                  <a:pt x="7490229" y="983333"/>
                  <a:pt x="7470358" y="975252"/>
                </a:cubicBezTo>
                <a:close/>
                <a:moveTo>
                  <a:pt x="4723727" y="487854"/>
                </a:moveTo>
                <a:cubicBezTo>
                  <a:pt x="4723727" y="487854"/>
                  <a:pt x="4720696" y="489201"/>
                  <a:pt x="4737536" y="485497"/>
                </a:cubicBezTo>
                <a:cubicBezTo>
                  <a:pt x="4754208" y="481793"/>
                  <a:pt x="4728947" y="484655"/>
                  <a:pt x="4718339" y="482635"/>
                </a:cubicBezTo>
                <a:cubicBezTo>
                  <a:pt x="4707729" y="480783"/>
                  <a:pt x="4704024" y="478762"/>
                  <a:pt x="4706045" y="474217"/>
                </a:cubicBezTo>
                <a:cubicBezTo>
                  <a:pt x="4708066" y="469839"/>
                  <a:pt x="4703519" y="469334"/>
                  <a:pt x="4690720" y="462263"/>
                </a:cubicBezTo>
                <a:cubicBezTo>
                  <a:pt x="4690720" y="462263"/>
                  <a:pt x="4684490" y="460580"/>
                  <a:pt x="4672870" y="462263"/>
                </a:cubicBezTo>
                <a:cubicBezTo>
                  <a:pt x="4661250" y="463947"/>
                  <a:pt x="4652830" y="458391"/>
                  <a:pt x="4638348" y="459233"/>
                </a:cubicBezTo>
                <a:cubicBezTo>
                  <a:pt x="4624034" y="460075"/>
                  <a:pt x="4607530" y="458223"/>
                  <a:pt x="4600457" y="465630"/>
                </a:cubicBezTo>
                <a:cubicBezTo>
                  <a:pt x="4593216" y="473038"/>
                  <a:pt x="4581596" y="467146"/>
                  <a:pt x="4579912" y="473375"/>
                </a:cubicBezTo>
                <a:cubicBezTo>
                  <a:pt x="4578228" y="479604"/>
                  <a:pt x="4550947" y="481456"/>
                  <a:pt x="4550947" y="481456"/>
                </a:cubicBezTo>
                <a:cubicBezTo>
                  <a:pt x="4550947" y="481456"/>
                  <a:pt x="4563072" y="486002"/>
                  <a:pt x="4572334" y="490211"/>
                </a:cubicBezTo>
                <a:cubicBezTo>
                  <a:pt x="4581765" y="494420"/>
                  <a:pt x="4575365" y="491726"/>
                  <a:pt x="4586648" y="504521"/>
                </a:cubicBezTo>
                <a:cubicBezTo>
                  <a:pt x="4598100" y="517485"/>
                  <a:pt x="4603825" y="516812"/>
                  <a:pt x="4616119" y="519337"/>
                </a:cubicBezTo>
                <a:cubicBezTo>
                  <a:pt x="4628412" y="521862"/>
                  <a:pt x="4647946" y="527418"/>
                  <a:pt x="4647946" y="527418"/>
                </a:cubicBezTo>
                <a:cubicBezTo>
                  <a:pt x="4647946" y="527418"/>
                  <a:pt x="4636158" y="524219"/>
                  <a:pt x="4637843" y="530954"/>
                </a:cubicBezTo>
                <a:cubicBezTo>
                  <a:pt x="4639526" y="537688"/>
                  <a:pt x="4622686" y="541223"/>
                  <a:pt x="4627065" y="551493"/>
                </a:cubicBezTo>
                <a:cubicBezTo>
                  <a:pt x="4631443" y="561763"/>
                  <a:pt x="4607025" y="569339"/>
                  <a:pt x="4628580" y="571696"/>
                </a:cubicBezTo>
                <a:cubicBezTo>
                  <a:pt x="4650136" y="574053"/>
                  <a:pt x="4644241" y="577084"/>
                  <a:pt x="4668155" y="581125"/>
                </a:cubicBezTo>
                <a:cubicBezTo>
                  <a:pt x="4692067" y="585165"/>
                  <a:pt x="4705876" y="587859"/>
                  <a:pt x="4739894" y="590553"/>
                </a:cubicBezTo>
                <a:cubicBezTo>
                  <a:pt x="4773911" y="593415"/>
                  <a:pt x="4753871" y="586849"/>
                  <a:pt x="4747304" y="579273"/>
                </a:cubicBezTo>
                <a:cubicBezTo>
                  <a:pt x="4740736" y="571696"/>
                  <a:pt x="4736862" y="566814"/>
                  <a:pt x="4733495" y="558901"/>
                </a:cubicBezTo>
                <a:cubicBezTo>
                  <a:pt x="4730126" y="550988"/>
                  <a:pt x="4722717" y="552335"/>
                  <a:pt x="4716149" y="547284"/>
                </a:cubicBezTo>
                <a:cubicBezTo>
                  <a:pt x="4709581" y="542065"/>
                  <a:pt x="4716822" y="540045"/>
                  <a:pt x="4732652" y="541223"/>
                </a:cubicBezTo>
                <a:cubicBezTo>
                  <a:pt x="4748482" y="542570"/>
                  <a:pt x="4750503" y="542402"/>
                  <a:pt x="4740567" y="536509"/>
                </a:cubicBezTo>
                <a:cubicBezTo>
                  <a:pt x="4730632" y="530617"/>
                  <a:pt x="4735347" y="529102"/>
                  <a:pt x="4724232" y="525903"/>
                </a:cubicBezTo>
                <a:cubicBezTo>
                  <a:pt x="4713118" y="522872"/>
                  <a:pt x="4711097" y="532132"/>
                  <a:pt x="4711097" y="532132"/>
                </a:cubicBezTo>
                <a:cubicBezTo>
                  <a:pt x="4711097" y="532132"/>
                  <a:pt x="4704024" y="529270"/>
                  <a:pt x="4704192" y="520179"/>
                </a:cubicBezTo>
                <a:cubicBezTo>
                  <a:pt x="4704361" y="511087"/>
                  <a:pt x="4707561" y="515633"/>
                  <a:pt x="4699141" y="513276"/>
                </a:cubicBezTo>
                <a:cubicBezTo>
                  <a:pt x="4690720" y="510919"/>
                  <a:pt x="4686679" y="512771"/>
                  <a:pt x="4674722" y="505868"/>
                </a:cubicBezTo>
                <a:cubicBezTo>
                  <a:pt x="4662766" y="498965"/>
                  <a:pt x="4672196" y="500817"/>
                  <a:pt x="4657882" y="492568"/>
                </a:cubicBezTo>
                <a:cubicBezTo>
                  <a:pt x="4643568" y="484318"/>
                  <a:pt x="4651146" y="488696"/>
                  <a:pt x="4664786" y="489706"/>
                </a:cubicBezTo>
                <a:cubicBezTo>
                  <a:pt x="4678427" y="490716"/>
                  <a:pt x="4671017" y="489032"/>
                  <a:pt x="4663945" y="486170"/>
                </a:cubicBezTo>
                <a:cubicBezTo>
                  <a:pt x="4656872" y="483308"/>
                  <a:pt x="4651315" y="479268"/>
                  <a:pt x="4668996" y="480951"/>
                </a:cubicBezTo>
                <a:cubicBezTo>
                  <a:pt x="4686679" y="482635"/>
                  <a:pt x="4709918" y="485665"/>
                  <a:pt x="4718339" y="486507"/>
                </a:cubicBezTo>
                <a:cubicBezTo>
                  <a:pt x="4726422" y="487349"/>
                  <a:pt x="4723727" y="487854"/>
                  <a:pt x="4723727" y="487854"/>
                </a:cubicBezTo>
                <a:close/>
                <a:moveTo>
                  <a:pt x="2401468" y="335658"/>
                </a:moveTo>
                <a:cubicBezTo>
                  <a:pt x="2394901" y="339867"/>
                  <a:pt x="2408204" y="341045"/>
                  <a:pt x="2419487" y="337678"/>
                </a:cubicBezTo>
                <a:cubicBezTo>
                  <a:pt x="2430602" y="334311"/>
                  <a:pt x="2433633" y="334984"/>
                  <a:pt x="2440369" y="332122"/>
                </a:cubicBezTo>
                <a:cubicBezTo>
                  <a:pt x="2446937" y="329260"/>
                  <a:pt x="2448284" y="326903"/>
                  <a:pt x="2441885" y="325893"/>
                </a:cubicBezTo>
                <a:cubicBezTo>
                  <a:pt x="2435485" y="325051"/>
                  <a:pt x="2438853" y="323031"/>
                  <a:pt x="2437675" y="323031"/>
                </a:cubicBezTo>
                <a:cubicBezTo>
                  <a:pt x="2425045" y="323031"/>
                  <a:pt x="2408036" y="331449"/>
                  <a:pt x="2401468" y="335658"/>
                </a:cubicBezTo>
                <a:close/>
                <a:moveTo>
                  <a:pt x="5272380" y="80931"/>
                </a:moveTo>
                <a:cubicBezTo>
                  <a:pt x="5257224" y="78911"/>
                  <a:pt x="5240384" y="76891"/>
                  <a:pt x="5255203" y="80089"/>
                </a:cubicBezTo>
                <a:cubicBezTo>
                  <a:pt x="5270022" y="83456"/>
                  <a:pt x="5268001" y="89686"/>
                  <a:pt x="5293093" y="89686"/>
                </a:cubicBezTo>
                <a:cubicBezTo>
                  <a:pt x="5318185" y="89517"/>
                  <a:pt x="5312291" y="88507"/>
                  <a:pt x="5329805" y="88844"/>
                </a:cubicBezTo>
                <a:cubicBezTo>
                  <a:pt x="5347150" y="89181"/>
                  <a:pt x="5337046" y="88676"/>
                  <a:pt x="5313638" y="83793"/>
                </a:cubicBezTo>
                <a:cubicBezTo>
                  <a:pt x="5298987" y="80594"/>
                  <a:pt x="5287536" y="82783"/>
                  <a:pt x="5272380" y="80931"/>
                </a:cubicBezTo>
                <a:close/>
              </a:path>
            </a:pathLst>
          </a:custGeom>
          <a:solidFill>
            <a:schemeClr val="bg2">
              <a:alpha val="87612"/>
            </a:schemeClr>
          </a:solidFill>
          <a:ln w="168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2002E"/>
              </a:solidFill>
              <a:effectLst/>
              <a:uLnTx/>
              <a:uFillTx/>
              <a:latin typeface="Calibri" panose="020F0502020204030204"/>
              <a:ea typeface="+mn-ea"/>
              <a:cs typeface="+mn-cs"/>
            </a:endParaRPr>
          </a:p>
        </p:txBody>
      </p:sp>
      <p:cxnSp>
        <p:nvCxnSpPr>
          <p:cNvPr id="37" name="Straight Connector 36">
            <a:extLst>
              <a:ext uri="{FF2B5EF4-FFF2-40B4-BE49-F238E27FC236}">
                <a16:creationId xmlns:a16="http://schemas.microsoft.com/office/drawing/2014/main" id="{7D881C68-F097-82EC-1B3E-50901C8E98C5}"/>
              </a:ext>
            </a:extLst>
          </p:cNvPr>
          <p:cNvCxnSpPr>
            <a:cxnSpLocks/>
          </p:cNvCxnSpPr>
          <p:nvPr/>
        </p:nvCxnSpPr>
        <p:spPr>
          <a:xfrm flipV="1">
            <a:off x="2168163" y="2514600"/>
            <a:ext cx="0" cy="2285836"/>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6F950E1-2E84-5D29-1731-FA910391FAB5}"/>
              </a:ext>
            </a:extLst>
          </p:cNvPr>
          <p:cNvCxnSpPr>
            <a:cxnSpLocks/>
          </p:cNvCxnSpPr>
          <p:nvPr/>
        </p:nvCxnSpPr>
        <p:spPr>
          <a:xfrm flipV="1">
            <a:off x="5116456" y="2514600"/>
            <a:ext cx="0" cy="1427996"/>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81C4AFE-C3EB-EEB7-5966-90842116DCEE}"/>
              </a:ext>
            </a:extLst>
          </p:cNvPr>
          <p:cNvCxnSpPr>
            <a:cxnSpLocks/>
          </p:cNvCxnSpPr>
          <p:nvPr/>
        </p:nvCxnSpPr>
        <p:spPr>
          <a:xfrm flipV="1">
            <a:off x="6096000" y="3331413"/>
            <a:ext cx="0" cy="751705"/>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7617263-38D6-BFB5-79EA-5DEF16C3919E}"/>
              </a:ext>
            </a:extLst>
          </p:cNvPr>
          <p:cNvCxnSpPr>
            <a:cxnSpLocks/>
          </p:cNvCxnSpPr>
          <p:nvPr/>
        </p:nvCxnSpPr>
        <p:spPr>
          <a:xfrm flipV="1">
            <a:off x="8168319" y="2949741"/>
            <a:ext cx="0" cy="1530183"/>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678545B-A9CF-84FC-062A-A7AE462AE31D}"/>
              </a:ext>
            </a:extLst>
          </p:cNvPr>
          <p:cNvCxnSpPr>
            <a:cxnSpLocks/>
          </p:cNvCxnSpPr>
          <p:nvPr/>
        </p:nvCxnSpPr>
        <p:spPr>
          <a:xfrm flipV="1">
            <a:off x="9643543" y="2514600"/>
            <a:ext cx="0" cy="2257554"/>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sp>
        <p:nvSpPr>
          <p:cNvPr id="47" name="Title 3">
            <a:extLst>
              <a:ext uri="{FF2B5EF4-FFF2-40B4-BE49-F238E27FC236}">
                <a16:creationId xmlns:a16="http://schemas.microsoft.com/office/drawing/2014/main" id="{230952BB-AF6E-6B23-A4F3-B7E860589E2B}"/>
              </a:ext>
            </a:extLst>
          </p:cNvPr>
          <p:cNvSpPr txBox="1">
            <a:spLocks/>
          </p:cNvSpPr>
          <p:nvPr/>
        </p:nvSpPr>
        <p:spPr>
          <a:xfrm>
            <a:off x="1479618" y="1884461"/>
            <a:ext cx="1377090" cy="291344"/>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marL="0" marR="0" lvl="0" indent="0" algn="ctr" defTabSz="914400" rtl="0" eaLnBrk="1" fontAlgn="auto" latinLnBrk="0" hangingPunct="1">
              <a:lnSpc>
                <a:spcPts val="2140"/>
              </a:lnSpc>
              <a:spcBef>
                <a:spcPct val="0"/>
              </a:spcBef>
              <a:spcAft>
                <a:spcPts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Montserrat" pitchFamily="2" charset="77"/>
                <a:ea typeface="+mj-ea"/>
                <a:cs typeface="+mj-cs"/>
              </a:rPr>
              <a:t>United States</a:t>
            </a:r>
            <a:br>
              <a:rPr kumimoji="0" lang="en-GB" sz="1400" b="1" i="0" u="none" strike="noStrike" kern="1200" cap="none" spc="0" normalizeH="0" baseline="0" noProof="0" dirty="0">
                <a:ln>
                  <a:noFill/>
                </a:ln>
                <a:solidFill>
                  <a:srgbClr val="FFFFFF"/>
                </a:solidFill>
                <a:effectLst/>
                <a:uLnTx/>
                <a:uFillTx/>
                <a:latin typeface="Montserrat Black" pitchFamily="2" charset="77"/>
                <a:ea typeface="+mj-ea"/>
                <a:cs typeface="+mj-cs"/>
              </a:rPr>
            </a:br>
            <a:r>
              <a:rPr kumimoji="0" lang="en-GB" sz="1400" b="1" i="0" u="none" strike="noStrike" kern="1200" cap="none" spc="0" normalizeH="0" baseline="0" noProof="0" dirty="0">
                <a:ln>
                  <a:noFill/>
                </a:ln>
                <a:solidFill>
                  <a:srgbClr val="FFFFFF"/>
                </a:solidFill>
                <a:effectLst/>
                <a:uLnTx/>
                <a:uFillTx/>
                <a:latin typeface="Montserrat Black" pitchFamily="2" charset="77"/>
                <a:ea typeface="+mj-ea"/>
                <a:cs typeface="+mj-cs"/>
              </a:rPr>
              <a:t>$1.32 Trillion</a:t>
            </a:r>
          </a:p>
        </p:txBody>
      </p:sp>
      <p:sp>
        <p:nvSpPr>
          <p:cNvPr id="50" name="Title 3">
            <a:extLst>
              <a:ext uri="{FF2B5EF4-FFF2-40B4-BE49-F238E27FC236}">
                <a16:creationId xmlns:a16="http://schemas.microsoft.com/office/drawing/2014/main" id="{175DD885-803B-AF5D-9D48-75CABBF0940E}"/>
              </a:ext>
            </a:extLst>
          </p:cNvPr>
          <p:cNvSpPr txBox="1">
            <a:spLocks/>
          </p:cNvSpPr>
          <p:nvPr/>
        </p:nvSpPr>
        <p:spPr>
          <a:xfrm>
            <a:off x="4336327" y="1887193"/>
            <a:ext cx="1560256" cy="288611"/>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marL="0" marR="0" lvl="0" indent="0" algn="ctr" defTabSz="914400" rtl="0" eaLnBrk="1" fontAlgn="auto" latinLnBrk="0" hangingPunct="1">
              <a:lnSpc>
                <a:spcPts val="2140"/>
              </a:lnSpc>
              <a:spcBef>
                <a:spcPct val="0"/>
              </a:spcBef>
              <a:spcAft>
                <a:spcPts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Montserrat" pitchFamily="2" charset="77"/>
                <a:ea typeface="+mj-ea"/>
                <a:cs typeface="+mj-cs"/>
              </a:rPr>
              <a:t>United Kingdom</a:t>
            </a:r>
            <a:br>
              <a:rPr kumimoji="0" lang="en-GB" sz="1400" b="1" i="0" u="none" strike="noStrike" kern="1200" cap="none" spc="0" normalizeH="0" baseline="0" noProof="0" dirty="0">
                <a:ln>
                  <a:noFill/>
                </a:ln>
                <a:solidFill>
                  <a:srgbClr val="FFFFFF"/>
                </a:solidFill>
                <a:effectLst/>
                <a:uLnTx/>
                <a:uFillTx/>
                <a:latin typeface="Montserrat Black" pitchFamily="2" charset="77"/>
                <a:ea typeface="+mj-ea"/>
                <a:cs typeface="+mj-cs"/>
              </a:rPr>
            </a:br>
            <a:r>
              <a:rPr kumimoji="0" lang="en-GB" sz="1400" b="1" i="0" u="none" strike="noStrike" kern="1200" cap="none" spc="0" normalizeH="0" baseline="0" noProof="0" dirty="0">
                <a:ln>
                  <a:noFill/>
                </a:ln>
                <a:solidFill>
                  <a:srgbClr val="FFFFFF"/>
                </a:solidFill>
                <a:effectLst/>
                <a:uLnTx/>
                <a:uFillTx/>
                <a:latin typeface="Montserrat Black" pitchFamily="2" charset="77"/>
                <a:ea typeface="+mj-ea"/>
                <a:cs typeface="+mj-cs"/>
              </a:rPr>
              <a:t>$0.21 Trillion</a:t>
            </a:r>
          </a:p>
        </p:txBody>
      </p:sp>
      <p:sp>
        <p:nvSpPr>
          <p:cNvPr id="52" name="Title 3">
            <a:extLst>
              <a:ext uri="{FF2B5EF4-FFF2-40B4-BE49-F238E27FC236}">
                <a16:creationId xmlns:a16="http://schemas.microsoft.com/office/drawing/2014/main" id="{7A8FA4F8-02DA-5A30-25A5-E174791018B9}"/>
              </a:ext>
            </a:extLst>
          </p:cNvPr>
          <p:cNvSpPr txBox="1">
            <a:spLocks/>
          </p:cNvSpPr>
          <p:nvPr/>
        </p:nvSpPr>
        <p:spPr>
          <a:xfrm>
            <a:off x="5315872" y="2738260"/>
            <a:ext cx="1560256" cy="288611"/>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marL="0" marR="0" lvl="0" indent="0" algn="ctr" defTabSz="914400" rtl="0" eaLnBrk="1" fontAlgn="auto" latinLnBrk="0" hangingPunct="1">
              <a:lnSpc>
                <a:spcPts val="2140"/>
              </a:lnSpc>
              <a:spcBef>
                <a:spcPct val="0"/>
              </a:spcBef>
              <a:spcAft>
                <a:spcPts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Montserrat" pitchFamily="2" charset="77"/>
                <a:ea typeface="+mj-ea"/>
                <a:cs typeface="+mj-cs"/>
              </a:rPr>
              <a:t>Germany</a:t>
            </a:r>
            <a:br>
              <a:rPr kumimoji="0" lang="en-GB" sz="1400" b="1" i="0" u="none" strike="noStrike" kern="1200" cap="none" spc="0" normalizeH="0" baseline="0" noProof="0" dirty="0">
                <a:ln>
                  <a:noFill/>
                </a:ln>
                <a:solidFill>
                  <a:srgbClr val="FFFFFF"/>
                </a:solidFill>
                <a:effectLst/>
                <a:uLnTx/>
                <a:uFillTx/>
                <a:latin typeface="Montserrat Black" pitchFamily="2" charset="77"/>
                <a:ea typeface="+mj-ea"/>
                <a:cs typeface="+mj-cs"/>
              </a:rPr>
            </a:br>
            <a:r>
              <a:rPr kumimoji="0" lang="en-GB" sz="1400" b="1" i="0" u="none" strike="noStrike" kern="1200" cap="none" spc="0" normalizeH="0" baseline="0" noProof="0" dirty="0">
                <a:ln>
                  <a:noFill/>
                </a:ln>
                <a:solidFill>
                  <a:srgbClr val="FFFFFF"/>
                </a:solidFill>
                <a:effectLst/>
                <a:uLnTx/>
                <a:uFillTx/>
                <a:latin typeface="Montserrat Black" pitchFamily="2" charset="77"/>
                <a:ea typeface="+mj-ea"/>
                <a:cs typeface="+mj-cs"/>
              </a:rPr>
              <a:t>$0.09 Trillion</a:t>
            </a:r>
          </a:p>
        </p:txBody>
      </p:sp>
      <p:sp>
        <p:nvSpPr>
          <p:cNvPr id="54" name="Title 3">
            <a:extLst>
              <a:ext uri="{FF2B5EF4-FFF2-40B4-BE49-F238E27FC236}">
                <a16:creationId xmlns:a16="http://schemas.microsoft.com/office/drawing/2014/main" id="{327AE23F-0E70-8649-6A7B-C9F66F60DA34}"/>
              </a:ext>
            </a:extLst>
          </p:cNvPr>
          <p:cNvSpPr txBox="1">
            <a:spLocks/>
          </p:cNvSpPr>
          <p:nvPr/>
        </p:nvSpPr>
        <p:spPr>
          <a:xfrm>
            <a:off x="7383588" y="2356081"/>
            <a:ext cx="1560256" cy="288611"/>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marL="0" marR="0" lvl="0" indent="0" algn="ctr" defTabSz="914400" rtl="0" eaLnBrk="1" fontAlgn="auto" latinLnBrk="0" hangingPunct="1">
              <a:lnSpc>
                <a:spcPts val="2140"/>
              </a:lnSpc>
              <a:spcBef>
                <a:spcPct val="0"/>
              </a:spcBef>
              <a:spcAft>
                <a:spcPts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Montserrat" pitchFamily="2" charset="77"/>
                <a:ea typeface="+mj-ea"/>
                <a:cs typeface="+mj-cs"/>
              </a:rPr>
              <a:t>China</a:t>
            </a:r>
            <a:br>
              <a:rPr kumimoji="0" lang="en-GB" sz="1400" b="1" i="0" u="none" strike="noStrike" kern="1200" cap="none" spc="0" normalizeH="0" baseline="0" noProof="0" dirty="0">
                <a:ln>
                  <a:noFill/>
                </a:ln>
                <a:solidFill>
                  <a:srgbClr val="FFFFFF"/>
                </a:solidFill>
                <a:effectLst/>
                <a:uLnTx/>
                <a:uFillTx/>
                <a:latin typeface="Montserrat Black" pitchFamily="2" charset="77"/>
                <a:ea typeface="+mj-ea"/>
                <a:cs typeface="+mj-cs"/>
              </a:rPr>
            </a:br>
            <a:r>
              <a:rPr kumimoji="0" lang="en-GB" sz="1400" b="1" i="0" u="none" strike="noStrike" kern="1200" cap="none" spc="0" normalizeH="0" baseline="0" noProof="0" dirty="0">
                <a:ln>
                  <a:noFill/>
                </a:ln>
                <a:solidFill>
                  <a:srgbClr val="FFFFFF"/>
                </a:solidFill>
                <a:effectLst/>
                <a:uLnTx/>
                <a:uFillTx/>
                <a:latin typeface="Montserrat Black" pitchFamily="2" charset="77"/>
                <a:ea typeface="+mj-ea"/>
                <a:cs typeface="+mj-cs"/>
              </a:rPr>
              <a:t>$1.30 Trillion</a:t>
            </a:r>
          </a:p>
        </p:txBody>
      </p:sp>
      <p:sp>
        <p:nvSpPr>
          <p:cNvPr id="58" name="Title 3">
            <a:extLst>
              <a:ext uri="{FF2B5EF4-FFF2-40B4-BE49-F238E27FC236}">
                <a16:creationId xmlns:a16="http://schemas.microsoft.com/office/drawing/2014/main" id="{0593A59D-A948-7418-06DD-6B02B3977B3D}"/>
              </a:ext>
            </a:extLst>
          </p:cNvPr>
          <p:cNvSpPr txBox="1">
            <a:spLocks/>
          </p:cNvSpPr>
          <p:nvPr/>
        </p:nvSpPr>
        <p:spPr>
          <a:xfrm>
            <a:off x="8863162" y="1887193"/>
            <a:ext cx="1560256" cy="288611"/>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marL="0" marR="0" lvl="0" indent="0" algn="ctr" defTabSz="914400" rtl="0" eaLnBrk="1" fontAlgn="auto" latinLnBrk="0" hangingPunct="1">
              <a:lnSpc>
                <a:spcPts val="2140"/>
              </a:lnSpc>
              <a:spcBef>
                <a:spcPct val="0"/>
              </a:spcBef>
              <a:spcAft>
                <a:spcPts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Montserrat" pitchFamily="2" charset="77"/>
                <a:ea typeface="+mj-ea"/>
                <a:cs typeface="+mj-cs"/>
              </a:rPr>
              <a:t>Japan</a:t>
            </a:r>
            <a:br>
              <a:rPr kumimoji="0" lang="en-GB" sz="1400" b="1" i="0" u="none" strike="noStrike" kern="1200" cap="none" spc="0" normalizeH="0" baseline="0" noProof="0" dirty="0">
                <a:ln>
                  <a:noFill/>
                </a:ln>
                <a:solidFill>
                  <a:srgbClr val="FFFFFF"/>
                </a:solidFill>
                <a:effectLst/>
                <a:uLnTx/>
                <a:uFillTx/>
                <a:latin typeface="Montserrat Black" pitchFamily="2" charset="77"/>
                <a:ea typeface="+mj-ea"/>
                <a:cs typeface="+mj-cs"/>
              </a:rPr>
            </a:br>
            <a:r>
              <a:rPr kumimoji="0" lang="en-GB" sz="1400" b="1" i="0" u="none" strike="noStrike" kern="1200" cap="none" spc="0" normalizeH="0" baseline="0" noProof="0" dirty="0">
                <a:ln>
                  <a:noFill/>
                </a:ln>
                <a:solidFill>
                  <a:srgbClr val="FFFFFF"/>
                </a:solidFill>
                <a:effectLst/>
                <a:uLnTx/>
                <a:uFillTx/>
                <a:latin typeface="Montserrat Black" pitchFamily="2" charset="77"/>
                <a:ea typeface="+mj-ea"/>
                <a:cs typeface="+mj-cs"/>
              </a:rPr>
              <a:t>$0.17 Trillion</a:t>
            </a:r>
          </a:p>
        </p:txBody>
      </p:sp>
      <p:sp>
        <p:nvSpPr>
          <p:cNvPr id="66" name="Rectangle 65">
            <a:extLst>
              <a:ext uri="{FF2B5EF4-FFF2-40B4-BE49-F238E27FC236}">
                <a16:creationId xmlns:a16="http://schemas.microsoft.com/office/drawing/2014/main" id="{4CF88F37-1D27-DC13-E348-5498A25E16D3}"/>
              </a:ext>
            </a:extLst>
          </p:cNvPr>
          <p:cNvSpPr/>
          <p:nvPr/>
        </p:nvSpPr>
        <p:spPr>
          <a:xfrm>
            <a:off x="0" y="0"/>
            <a:ext cx="12192000" cy="78735"/>
          </a:xfrm>
          <a:prstGeom prst="rect">
            <a:avLst/>
          </a:prstGeom>
          <a:gradFill>
            <a:gsLst>
              <a:gs pos="0">
                <a:schemeClr val="accent1"/>
              </a:gs>
              <a:gs pos="28000">
                <a:schemeClr val="tx2">
                  <a:lumMod val="40000"/>
                  <a:lumOff val="60000"/>
                </a:schemeClr>
              </a:gs>
              <a:gs pos="61000">
                <a:schemeClr val="accent1">
                  <a:lumMod val="60000"/>
                  <a:lumOff val="4000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3" name="Picture 32">
            <a:extLst>
              <a:ext uri="{FF2B5EF4-FFF2-40B4-BE49-F238E27FC236}">
                <a16:creationId xmlns:a16="http://schemas.microsoft.com/office/drawing/2014/main" id="{C9CF187E-9BA0-B312-94FB-9683651A3B7A}"/>
              </a:ext>
            </a:extLst>
          </p:cNvPr>
          <p:cNvPicPr>
            <a:picLocks noChangeAspect="1"/>
          </p:cNvPicPr>
          <p:nvPr/>
        </p:nvPicPr>
        <p:blipFill>
          <a:blip r:embed="rId6">
            <a:alphaModFix amt="62000"/>
          </a:blip>
          <a:srcRect/>
          <a:stretch/>
        </p:blipFill>
        <p:spPr>
          <a:xfrm rot="19233060">
            <a:off x="-3470779" y="-1126908"/>
            <a:ext cx="5203558" cy="5203558"/>
          </a:xfrm>
          <a:prstGeom prst="rect">
            <a:avLst/>
          </a:prstGeom>
        </p:spPr>
      </p:pic>
      <p:sp>
        <p:nvSpPr>
          <p:cNvPr id="34" name="Rectangle 33">
            <a:extLst>
              <a:ext uri="{FF2B5EF4-FFF2-40B4-BE49-F238E27FC236}">
                <a16:creationId xmlns:a16="http://schemas.microsoft.com/office/drawing/2014/main" id="{736105AF-A9D0-54F6-7B5A-07255E415610}"/>
              </a:ext>
            </a:extLst>
          </p:cNvPr>
          <p:cNvSpPr/>
          <p:nvPr/>
        </p:nvSpPr>
        <p:spPr>
          <a:xfrm flipV="1">
            <a:off x="5479117" y="1214494"/>
            <a:ext cx="1233763" cy="45719"/>
          </a:xfrm>
          <a:prstGeom prst="rect">
            <a:avLst/>
          </a:prstGeom>
          <a:gradFill>
            <a:gsLst>
              <a:gs pos="0">
                <a:schemeClr val="accent1"/>
              </a:gs>
              <a:gs pos="28000">
                <a:schemeClr val="tx2">
                  <a:lumMod val="40000"/>
                  <a:lumOff val="60000"/>
                </a:schemeClr>
              </a:gs>
              <a:gs pos="61000">
                <a:schemeClr val="accent1">
                  <a:lumMod val="60000"/>
                  <a:lumOff val="4000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367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ppt_x</p:attrName>
                                        </p:attrNameLst>
                                      </p:cBhvr>
                                      <p:tavLst>
                                        <p:tav tm="0">
                                          <p:val>
                                            <p:strVal val="#ppt_x"/>
                                          </p:val>
                                        </p:tav>
                                        <p:tav tm="100000">
                                          <p:val>
                                            <p:strVal val="#ppt_x"/>
                                          </p:val>
                                        </p:tav>
                                      </p:tavLst>
                                    </p:anim>
                                    <p:anim calcmode="lin" valueType="num">
                                      <p:cBhvr>
                                        <p:cTn id="9" dur="2000" fill="hold"/>
                                        <p:tgtEl>
                                          <p:spTgt spid="5"/>
                                        </p:tgtEl>
                                        <p:attrNameLst>
                                          <p:attrName>ppt_y</p:attrName>
                                        </p:attrNameLst>
                                      </p:cBhvr>
                                      <p:tavLst>
                                        <p:tav tm="0">
                                          <p:val>
                                            <p:strVal val="#ppt_y+.1"/>
                                          </p:val>
                                        </p:tav>
                                        <p:tav tm="100000">
                                          <p:val>
                                            <p:strVal val="#ppt_y"/>
                                          </p:val>
                                        </p:tav>
                                      </p:tavLst>
                                    </p:anim>
                                  </p:childTnLst>
                                </p:cTn>
                              </p:par>
                              <p:par>
                                <p:cTn id="10" presetID="23" presetClass="entr" presetSubtype="288"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2000" fill="hold"/>
                                        <p:tgtEl>
                                          <p:spTgt spid="7"/>
                                        </p:tgtEl>
                                        <p:attrNameLst>
                                          <p:attrName>ppt_w</p:attrName>
                                        </p:attrNameLst>
                                      </p:cBhvr>
                                      <p:tavLst>
                                        <p:tav tm="0">
                                          <p:val>
                                            <p:strVal val="4/3*#ppt_w"/>
                                          </p:val>
                                        </p:tav>
                                        <p:tav tm="100000">
                                          <p:val>
                                            <p:strVal val="#ppt_w"/>
                                          </p:val>
                                        </p:tav>
                                      </p:tavLst>
                                    </p:anim>
                                    <p:anim calcmode="lin" valueType="num">
                                      <p:cBhvr>
                                        <p:cTn id="13" dur="2000" fill="hold"/>
                                        <p:tgtEl>
                                          <p:spTgt spid="7"/>
                                        </p:tgtEl>
                                        <p:attrNameLst>
                                          <p:attrName>ppt_h</p:attrName>
                                        </p:attrNameLst>
                                      </p:cBhvr>
                                      <p:tavLst>
                                        <p:tav tm="0">
                                          <p:val>
                                            <p:strVal val="4/3*#ppt_h"/>
                                          </p:val>
                                        </p:tav>
                                        <p:tav tm="100000">
                                          <p:val>
                                            <p:strVal val="#ppt_h"/>
                                          </p:val>
                                        </p:tav>
                                      </p:tavLst>
                                    </p:anim>
                                  </p:childTnLst>
                                </p:cTn>
                              </p:par>
                              <p:par>
                                <p:cTn id="14" presetID="17" presetClass="entr" presetSubtype="10"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 calcmode="lin" valueType="num">
                                      <p:cBhvr>
                                        <p:cTn id="16" dur="1000" fill="hold"/>
                                        <p:tgtEl>
                                          <p:spTgt spid="34"/>
                                        </p:tgtEl>
                                        <p:attrNameLst>
                                          <p:attrName>ppt_w</p:attrName>
                                        </p:attrNameLst>
                                      </p:cBhvr>
                                      <p:tavLst>
                                        <p:tav tm="0">
                                          <p:val>
                                            <p:fltVal val="0"/>
                                          </p:val>
                                        </p:tav>
                                        <p:tav tm="100000">
                                          <p:val>
                                            <p:strVal val="#ppt_w"/>
                                          </p:val>
                                        </p:tav>
                                      </p:tavLst>
                                    </p:anim>
                                    <p:anim calcmode="lin" valueType="num">
                                      <p:cBhvr>
                                        <p:cTn id="17" dur="1000" fill="hold"/>
                                        <p:tgtEl>
                                          <p:spTgt spid="34"/>
                                        </p:tgtEl>
                                        <p:attrNameLst>
                                          <p:attrName>ppt_h</p:attrName>
                                        </p:attrNameLst>
                                      </p:cBhvr>
                                      <p:tavLst>
                                        <p:tav tm="0">
                                          <p:val>
                                            <p:strVal val="#ppt_h"/>
                                          </p:val>
                                        </p:tav>
                                        <p:tav tm="100000">
                                          <p:val>
                                            <p:strVal val="#ppt_h"/>
                                          </p:val>
                                        </p:tav>
                                      </p:tavLst>
                                    </p:anim>
                                  </p:childTnLst>
                                </p:cTn>
                              </p:par>
                              <p:par>
                                <p:cTn id="18" presetID="22" presetClass="entr" presetSubtype="4" fill="hold" nodeType="withEffect">
                                  <p:stCondLst>
                                    <p:cond delay="1500"/>
                                  </p:stCondLst>
                                  <p:childTnLst>
                                    <p:set>
                                      <p:cBhvr>
                                        <p:cTn id="19" dur="1" fill="hold">
                                          <p:stCondLst>
                                            <p:cond delay="0"/>
                                          </p:stCondLst>
                                        </p:cTn>
                                        <p:tgtEl>
                                          <p:spTgt spid="37"/>
                                        </p:tgtEl>
                                        <p:attrNameLst>
                                          <p:attrName>style.visibility</p:attrName>
                                        </p:attrNameLst>
                                      </p:cBhvr>
                                      <p:to>
                                        <p:strVal val="visible"/>
                                      </p:to>
                                    </p:set>
                                    <p:animEffect transition="in" filter="wipe(down)">
                                      <p:cBhvr>
                                        <p:cTn id="20" dur="1000"/>
                                        <p:tgtEl>
                                          <p:spTgt spid="37"/>
                                        </p:tgtEl>
                                      </p:cBhvr>
                                    </p:animEffect>
                                  </p:childTnLst>
                                </p:cTn>
                              </p:par>
                              <p:par>
                                <p:cTn id="21" presetID="12" presetClass="entr" presetSubtype="4" fill="hold" grpId="0" nodeType="withEffect">
                                  <p:stCondLst>
                                    <p:cond delay="2000"/>
                                  </p:stCondLst>
                                  <p:childTnLst>
                                    <p:set>
                                      <p:cBhvr>
                                        <p:cTn id="22" dur="1" fill="hold">
                                          <p:stCondLst>
                                            <p:cond delay="0"/>
                                          </p:stCondLst>
                                        </p:cTn>
                                        <p:tgtEl>
                                          <p:spTgt spid="47"/>
                                        </p:tgtEl>
                                        <p:attrNameLst>
                                          <p:attrName>style.visibility</p:attrName>
                                        </p:attrNameLst>
                                      </p:cBhvr>
                                      <p:to>
                                        <p:strVal val="visible"/>
                                      </p:to>
                                    </p:set>
                                    <p:anim calcmode="lin" valueType="num">
                                      <p:cBhvr additive="base">
                                        <p:cTn id="23" dur="1000"/>
                                        <p:tgtEl>
                                          <p:spTgt spid="47"/>
                                        </p:tgtEl>
                                        <p:attrNameLst>
                                          <p:attrName>ppt_y</p:attrName>
                                        </p:attrNameLst>
                                      </p:cBhvr>
                                      <p:tavLst>
                                        <p:tav tm="0">
                                          <p:val>
                                            <p:strVal val="#ppt_y+#ppt_h*1.125000"/>
                                          </p:val>
                                        </p:tav>
                                        <p:tav tm="100000">
                                          <p:val>
                                            <p:strVal val="#ppt_y"/>
                                          </p:val>
                                        </p:tav>
                                      </p:tavLst>
                                    </p:anim>
                                    <p:animEffect transition="in" filter="wipe(up)">
                                      <p:cBhvr>
                                        <p:cTn id="24" dur="1000"/>
                                        <p:tgtEl>
                                          <p:spTgt spid="47"/>
                                        </p:tgtEl>
                                      </p:cBhvr>
                                    </p:animEffect>
                                  </p:childTnLst>
                                </p:cTn>
                              </p:par>
                              <p:par>
                                <p:cTn id="25" presetID="22" presetClass="entr" presetSubtype="4" fill="hold" nodeType="withEffect">
                                  <p:stCondLst>
                                    <p:cond delay="2500"/>
                                  </p:stCondLst>
                                  <p:childTnLst>
                                    <p:set>
                                      <p:cBhvr>
                                        <p:cTn id="26" dur="1" fill="hold">
                                          <p:stCondLst>
                                            <p:cond delay="0"/>
                                          </p:stCondLst>
                                        </p:cTn>
                                        <p:tgtEl>
                                          <p:spTgt spid="39"/>
                                        </p:tgtEl>
                                        <p:attrNameLst>
                                          <p:attrName>style.visibility</p:attrName>
                                        </p:attrNameLst>
                                      </p:cBhvr>
                                      <p:to>
                                        <p:strVal val="visible"/>
                                      </p:to>
                                    </p:set>
                                    <p:animEffect transition="in" filter="wipe(down)">
                                      <p:cBhvr>
                                        <p:cTn id="27" dur="1000"/>
                                        <p:tgtEl>
                                          <p:spTgt spid="39"/>
                                        </p:tgtEl>
                                      </p:cBhvr>
                                    </p:animEffect>
                                  </p:childTnLst>
                                </p:cTn>
                              </p:par>
                              <p:par>
                                <p:cTn id="28" presetID="12" presetClass="entr" presetSubtype="4" fill="hold" grpId="0" nodeType="withEffect">
                                  <p:stCondLst>
                                    <p:cond delay="2500"/>
                                  </p:stCondLst>
                                  <p:childTnLst>
                                    <p:set>
                                      <p:cBhvr>
                                        <p:cTn id="29" dur="1" fill="hold">
                                          <p:stCondLst>
                                            <p:cond delay="0"/>
                                          </p:stCondLst>
                                        </p:cTn>
                                        <p:tgtEl>
                                          <p:spTgt spid="50"/>
                                        </p:tgtEl>
                                        <p:attrNameLst>
                                          <p:attrName>style.visibility</p:attrName>
                                        </p:attrNameLst>
                                      </p:cBhvr>
                                      <p:to>
                                        <p:strVal val="visible"/>
                                      </p:to>
                                    </p:set>
                                    <p:anim calcmode="lin" valueType="num">
                                      <p:cBhvr additive="base">
                                        <p:cTn id="30" dur="1000"/>
                                        <p:tgtEl>
                                          <p:spTgt spid="50"/>
                                        </p:tgtEl>
                                        <p:attrNameLst>
                                          <p:attrName>ppt_y</p:attrName>
                                        </p:attrNameLst>
                                      </p:cBhvr>
                                      <p:tavLst>
                                        <p:tav tm="0">
                                          <p:val>
                                            <p:strVal val="#ppt_y+#ppt_h*1.125000"/>
                                          </p:val>
                                        </p:tav>
                                        <p:tav tm="100000">
                                          <p:val>
                                            <p:strVal val="#ppt_y"/>
                                          </p:val>
                                        </p:tav>
                                      </p:tavLst>
                                    </p:anim>
                                    <p:animEffect transition="in" filter="wipe(up)">
                                      <p:cBhvr>
                                        <p:cTn id="31" dur="1000"/>
                                        <p:tgtEl>
                                          <p:spTgt spid="50"/>
                                        </p:tgtEl>
                                      </p:cBhvr>
                                    </p:animEffect>
                                  </p:childTnLst>
                                </p:cTn>
                              </p:par>
                              <p:par>
                                <p:cTn id="32" presetID="22" presetClass="entr" presetSubtype="4" fill="hold" nodeType="withEffect">
                                  <p:stCondLst>
                                    <p:cond delay="3000"/>
                                  </p:stCondLst>
                                  <p:childTnLst>
                                    <p:set>
                                      <p:cBhvr>
                                        <p:cTn id="33" dur="1" fill="hold">
                                          <p:stCondLst>
                                            <p:cond delay="0"/>
                                          </p:stCondLst>
                                        </p:cTn>
                                        <p:tgtEl>
                                          <p:spTgt spid="41"/>
                                        </p:tgtEl>
                                        <p:attrNameLst>
                                          <p:attrName>style.visibility</p:attrName>
                                        </p:attrNameLst>
                                      </p:cBhvr>
                                      <p:to>
                                        <p:strVal val="visible"/>
                                      </p:to>
                                    </p:set>
                                    <p:animEffect transition="in" filter="wipe(down)">
                                      <p:cBhvr>
                                        <p:cTn id="34" dur="1000"/>
                                        <p:tgtEl>
                                          <p:spTgt spid="41"/>
                                        </p:tgtEl>
                                      </p:cBhvr>
                                    </p:animEffect>
                                  </p:childTnLst>
                                </p:cTn>
                              </p:par>
                              <p:par>
                                <p:cTn id="35" presetID="12" presetClass="entr" presetSubtype="4" fill="hold" grpId="0" nodeType="withEffect">
                                  <p:stCondLst>
                                    <p:cond delay="3000"/>
                                  </p:stCondLst>
                                  <p:childTnLst>
                                    <p:set>
                                      <p:cBhvr>
                                        <p:cTn id="36" dur="1" fill="hold">
                                          <p:stCondLst>
                                            <p:cond delay="0"/>
                                          </p:stCondLst>
                                        </p:cTn>
                                        <p:tgtEl>
                                          <p:spTgt spid="52"/>
                                        </p:tgtEl>
                                        <p:attrNameLst>
                                          <p:attrName>style.visibility</p:attrName>
                                        </p:attrNameLst>
                                      </p:cBhvr>
                                      <p:to>
                                        <p:strVal val="visible"/>
                                      </p:to>
                                    </p:set>
                                    <p:anim calcmode="lin" valueType="num">
                                      <p:cBhvr additive="base">
                                        <p:cTn id="37" dur="1000"/>
                                        <p:tgtEl>
                                          <p:spTgt spid="52"/>
                                        </p:tgtEl>
                                        <p:attrNameLst>
                                          <p:attrName>ppt_y</p:attrName>
                                        </p:attrNameLst>
                                      </p:cBhvr>
                                      <p:tavLst>
                                        <p:tav tm="0">
                                          <p:val>
                                            <p:strVal val="#ppt_y+#ppt_h*1.125000"/>
                                          </p:val>
                                        </p:tav>
                                        <p:tav tm="100000">
                                          <p:val>
                                            <p:strVal val="#ppt_y"/>
                                          </p:val>
                                        </p:tav>
                                      </p:tavLst>
                                    </p:anim>
                                    <p:animEffect transition="in" filter="wipe(up)">
                                      <p:cBhvr>
                                        <p:cTn id="38" dur="1000"/>
                                        <p:tgtEl>
                                          <p:spTgt spid="52"/>
                                        </p:tgtEl>
                                      </p:cBhvr>
                                    </p:animEffect>
                                  </p:childTnLst>
                                </p:cTn>
                              </p:par>
                              <p:par>
                                <p:cTn id="39" presetID="22" presetClass="entr" presetSubtype="4" fill="hold" nodeType="withEffect">
                                  <p:stCondLst>
                                    <p:cond delay="3500"/>
                                  </p:stCondLst>
                                  <p:childTnLst>
                                    <p:set>
                                      <p:cBhvr>
                                        <p:cTn id="40" dur="1" fill="hold">
                                          <p:stCondLst>
                                            <p:cond delay="0"/>
                                          </p:stCondLst>
                                        </p:cTn>
                                        <p:tgtEl>
                                          <p:spTgt spid="43"/>
                                        </p:tgtEl>
                                        <p:attrNameLst>
                                          <p:attrName>style.visibility</p:attrName>
                                        </p:attrNameLst>
                                      </p:cBhvr>
                                      <p:to>
                                        <p:strVal val="visible"/>
                                      </p:to>
                                    </p:set>
                                    <p:animEffect transition="in" filter="wipe(down)">
                                      <p:cBhvr>
                                        <p:cTn id="41" dur="1000"/>
                                        <p:tgtEl>
                                          <p:spTgt spid="43"/>
                                        </p:tgtEl>
                                      </p:cBhvr>
                                    </p:animEffect>
                                  </p:childTnLst>
                                </p:cTn>
                              </p:par>
                              <p:par>
                                <p:cTn id="42" presetID="12" presetClass="entr" presetSubtype="4" fill="hold" grpId="0" nodeType="withEffect">
                                  <p:stCondLst>
                                    <p:cond delay="3500"/>
                                  </p:stCondLst>
                                  <p:childTnLst>
                                    <p:set>
                                      <p:cBhvr>
                                        <p:cTn id="43" dur="1" fill="hold">
                                          <p:stCondLst>
                                            <p:cond delay="0"/>
                                          </p:stCondLst>
                                        </p:cTn>
                                        <p:tgtEl>
                                          <p:spTgt spid="54"/>
                                        </p:tgtEl>
                                        <p:attrNameLst>
                                          <p:attrName>style.visibility</p:attrName>
                                        </p:attrNameLst>
                                      </p:cBhvr>
                                      <p:to>
                                        <p:strVal val="visible"/>
                                      </p:to>
                                    </p:set>
                                    <p:anim calcmode="lin" valueType="num">
                                      <p:cBhvr additive="base">
                                        <p:cTn id="44" dur="1000"/>
                                        <p:tgtEl>
                                          <p:spTgt spid="54"/>
                                        </p:tgtEl>
                                        <p:attrNameLst>
                                          <p:attrName>ppt_y</p:attrName>
                                        </p:attrNameLst>
                                      </p:cBhvr>
                                      <p:tavLst>
                                        <p:tav tm="0">
                                          <p:val>
                                            <p:strVal val="#ppt_y+#ppt_h*1.125000"/>
                                          </p:val>
                                        </p:tav>
                                        <p:tav tm="100000">
                                          <p:val>
                                            <p:strVal val="#ppt_y"/>
                                          </p:val>
                                        </p:tav>
                                      </p:tavLst>
                                    </p:anim>
                                    <p:animEffect transition="in" filter="wipe(up)">
                                      <p:cBhvr>
                                        <p:cTn id="45" dur="1000"/>
                                        <p:tgtEl>
                                          <p:spTgt spid="54"/>
                                        </p:tgtEl>
                                      </p:cBhvr>
                                    </p:animEffect>
                                  </p:childTnLst>
                                </p:cTn>
                              </p:par>
                              <p:par>
                                <p:cTn id="46" presetID="22" presetClass="entr" presetSubtype="4" fill="hold" nodeType="withEffect">
                                  <p:stCondLst>
                                    <p:cond delay="3500"/>
                                  </p:stCondLst>
                                  <p:childTnLst>
                                    <p:set>
                                      <p:cBhvr>
                                        <p:cTn id="47" dur="1" fill="hold">
                                          <p:stCondLst>
                                            <p:cond delay="0"/>
                                          </p:stCondLst>
                                        </p:cTn>
                                        <p:tgtEl>
                                          <p:spTgt spid="45"/>
                                        </p:tgtEl>
                                        <p:attrNameLst>
                                          <p:attrName>style.visibility</p:attrName>
                                        </p:attrNameLst>
                                      </p:cBhvr>
                                      <p:to>
                                        <p:strVal val="visible"/>
                                      </p:to>
                                    </p:set>
                                    <p:animEffect transition="in" filter="wipe(down)">
                                      <p:cBhvr>
                                        <p:cTn id="48" dur="1000"/>
                                        <p:tgtEl>
                                          <p:spTgt spid="45"/>
                                        </p:tgtEl>
                                      </p:cBhvr>
                                    </p:animEffect>
                                  </p:childTnLst>
                                </p:cTn>
                              </p:par>
                              <p:par>
                                <p:cTn id="49" presetID="12" presetClass="entr" presetSubtype="4" fill="hold" grpId="0" nodeType="withEffect">
                                  <p:stCondLst>
                                    <p:cond delay="4000"/>
                                  </p:stCondLst>
                                  <p:childTnLst>
                                    <p:set>
                                      <p:cBhvr>
                                        <p:cTn id="50" dur="1" fill="hold">
                                          <p:stCondLst>
                                            <p:cond delay="0"/>
                                          </p:stCondLst>
                                        </p:cTn>
                                        <p:tgtEl>
                                          <p:spTgt spid="58"/>
                                        </p:tgtEl>
                                        <p:attrNameLst>
                                          <p:attrName>style.visibility</p:attrName>
                                        </p:attrNameLst>
                                      </p:cBhvr>
                                      <p:to>
                                        <p:strVal val="visible"/>
                                      </p:to>
                                    </p:set>
                                    <p:anim calcmode="lin" valueType="num">
                                      <p:cBhvr additive="base">
                                        <p:cTn id="51" dur="1000"/>
                                        <p:tgtEl>
                                          <p:spTgt spid="58"/>
                                        </p:tgtEl>
                                        <p:attrNameLst>
                                          <p:attrName>ppt_y</p:attrName>
                                        </p:attrNameLst>
                                      </p:cBhvr>
                                      <p:tavLst>
                                        <p:tav tm="0">
                                          <p:val>
                                            <p:strVal val="#ppt_y+#ppt_h*1.125000"/>
                                          </p:val>
                                        </p:tav>
                                        <p:tav tm="100000">
                                          <p:val>
                                            <p:strVal val="#ppt_y"/>
                                          </p:val>
                                        </p:tav>
                                      </p:tavLst>
                                    </p:anim>
                                    <p:animEffect transition="in" filter="wipe(up)">
                                      <p:cBhvr>
                                        <p:cTn id="52" dur="1000"/>
                                        <p:tgtEl>
                                          <p:spTgt spid="58"/>
                                        </p:tgtEl>
                                      </p:cBhvr>
                                    </p:animEffect>
                                  </p:childTnLst>
                                </p:cTn>
                              </p:par>
                              <p:par>
                                <p:cTn id="53" presetID="6" presetClass="emph" presetSubtype="0" repeatCount="indefinite" autoRev="1" fill="hold" nodeType="withEffect">
                                  <p:stCondLst>
                                    <p:cond delay="0"/>
                                  </p:stCondLst>
                                  <p:endCondLst>
                                    <p:cond evt="onNext" delay="0">
                                      <p:tgtEl>
                                        <p:sldTgt/>
                                      </p:tgtEl>
                                    </p:cond>
                                  </p:endCondLst>
                                  <p:childTnLst>
                                    <p:animScale>
                                      <p:cBhvr>
                                        <p:cTn id="54" dur="5000" fill="hold"/>
                                        <p:tgtEl>
                                          <p:spTgt spid="33"/>
                                        </p:tgtEl>
                                      </p:cBhvr>
                                      <p:by x="130000" y="130000"/>
                                    </p:animScale>
                                  </p:childTnLst>
                                </p:cTn>
                              </p:par>
                              <p:par>
                                <p:cTn id="55" presetID="8" presetClass="emph" presetSubtype="0" repeatCount="indefinite" fill="hold" nodeType="withEffect">
                                  <p:stCondLst>
                                    <p:cond delay="0"/>
                                  </p:stCondLst>
                                  <p:endCondLst>
                                    <p:cond evt="onNext" delay="0">
                                      <p:tgtEl>
                                        <p:sldTgt/>
                                      </p:tgtEl>
                                    </p:cond>
                                  </p:endCondLst>
                                  <p:childTnLst>
                                    <p:animRot by="21600000">
                                      <p:cBhvr>
                                        <p:cTn id="56" dur="30000" fill="hold"/>
                                        <p:tgtEl>
                                          <p:spTgt spid="33"/>
                                        </p:tgtEl>
                                        <p:attrNameLst>
                                          <p:attrName>r</p:attrName>
                                        </p:attrNameLst>
                                      </p:cBhvr>
                                    </p:animRot>
                                  </p:childTnLst>
                                </p:cTn>
                              </p:par>
                              <p:par>
                                <p:cTn id="57" presetID="6" presetClass="emph" presetSubtype="0" repeatCount="indefinite" autoRev="1" fill="hold" nodeType="withEffect">
                                  <p:stCondLst>
                                    <p:cond delay="0"/>
                                  </p:stCondLst>
                                  <p:endCondLst>
                                    <p:cond evt="onNext" delay="0">
                                      <p:tgtEl>
                                        <p:sldTgt/>
                                      </p:tgtEl>
                                    </p:cond>
                                  </p:endCondLst>
                                  <p:childTnLst>
                                    <p:animScale>
                                      <p:cBhvr>
                                        <p:cTn id="58" dur="40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7" grpId="0"/>
      <p:bldP spid="50" grpId="0"/>
      <p:bldP spid="52" grpId="0"/>
      <p:bldP spid="54" grpId="0"/>
      <p:bldP spid="58" grpId="0"/>
      <p:bldP spid="3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blur, stove, kitchen appliance&#10;&#10;Description automatically generated">
            <a:extLst>
              <a:ext uri="{FF2B5EF4-FFF2-40B4-BE49-F238E27FC236}">
                <a16:creationId xmlns:a16="http://schemas.microsoft.com/office/drawing/2014/main" id="{C1400677-584D-C931-1D87-7F6165BB4FBD}"/>
              </a:ext>
            </a:extLst>
          </p:cNvPr>
          <p:cNvPicPr>
            <a:picLocks noChangeAspect="1"/>
          </p:cNvPicPr>
          <p:nvPr/>
        </p:nvPicPr>
        <p:blipFill>
          <a:blip r:embed="rId3">
            <a:alphaModFix amt="33000"/>
          </a:blip>
          <a:stretch>
            <a:fillRect/>
          </a:stretch>
        </p:blipFill>
        <p:spPr>
          <a:xfrm rot="19239674">
            <a:off x="4807192" y="3460930"/>
            <a:ext cx="8983780" cy="8983780"/>
          </a:xfrm>
          <a:prstGeom prst="rect">
            <a:avLst/>
          </a:prstGeom>
        </p:spPr>
      </p:pic>
      <p:sp>
        <p:nvSpPr>
          <p:cNvPr id="8" name="Rectangle 7">
            <a:extLst>
              <a:ext uri="{FF2B5EF4-FFF2-40B4-BE49-F238E27FC236}">
                <a16:creationId xmlns:a16="http://schemas.microsoft.com/office/drawing/2014/main" id="{0DEE3504-36C0-B664-9B3E-E653B3DE4141}"/>
              </a:ext>
            </a:extLst>
          </p:cNvPr>
          <p:cNvSpPr/>
          <p:nvPr/>
        </p:nvSpPr>
        <p:spPr>
          <a:xfrm>
            <a:off x="0" y="0"/>
            <a:ext cx="12192000" cy="78735"/>
          </a:xfrm>
          <a:prstGeom prst="rect">
            <a:avLst/>
          </a:prstGeom>
          <a:gradFill>
            <a:gsLst>
              <a:gs pos="0">
                <a:schemeClr val="accent1"/>
              </a:gs>
              <a:gs pos="28000">
                <a:schemeClr val="tx2">
                  <a:lumMod val="40000"/>
                  <a:lumOff val="60000"/>
                </a:schemeClr>
              </a:gs>
              <a:gs pos="61000">
                <a:schemeClr val="accent1">
                  <a:lumMod val="60000"/>
                  <a:lumOff val="4000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2" name="Title 4">
            <a:extLst>
              <a:ext uri="{FF2B5EF4-FFF2-40B4-BE49-F238E27FC236}">
                <a16:creationId xmlns:a16="http://schemas.microsoft.com/office/drawing/2014/main" id="{AC127244-6664-3D94-DDD7-EE126E3C4CA9}"/>
              </a:ext>
            </a:extLst>
          </p:cNvPr>
          <p:cNvSpPr>
            <a:spLocks noGrp="1"/>
          </p:cNvSpPr>
          <p:nvPr>
            <p:ph type="title"/>
          </p:nvPr>
        </p:nvSpPr>
        <p:spPr>
          <a:xfrm>
            <a:off x="838200" y="771027"/>
            <a:ext cx="10515600" cy="425885"/>
          </a:xfrm>
        </p:spPr>
        <p:txBody>
          <a:bodyPr/>
          <a:lstStyle/>
          <a:p>
            <a:pPr algn="ctr"/>
            <a:r>
              <a:rPr lang="en-GB" sz="2200" dirty="0"/>
              <a:t>GTM FRAMEWORK</a:t>
            </a:r>
          </a:p>
        </p:txBody>
      </p:sp>
      <p:sp>
        <p:nvSpPr>
          <p:cNvPr id="6" name="Triangle 5">
            <a:extLst>
              <a:ext uri="{FF2B5EF4-FFF2-40B4-BE49-F238E27FC236}">
                <a16:creationId xmlns:a16="http://schemas.microsoft.com/office/drawing/2014/main" id="{C3CEA6A5-425E-88FA-D063-2809D80DB950}"/>
              </a:ext>
            </a:extLst>
          </p:cNvPr>
          <p:cNvSpPr/>
          <p:nvPr/>
        </p:nvSpPr>
        <p:spPr>
          <a:xfrm rot="10800000">
            <a:off x="839788" y="2377394"/>
            <a:ext cx="1710229" cy="3376240"/>
          </a:xfrm>
          <a:prstGeom prst="triangle">
            <a:avLst/>
          </a:prstGeom>
          <a:gradFill flip="none" rotWithShape="1">
            <a:gsLst>
              <a:gs pos="68000">
                <a:srgbClr val="5472EC"/>
              </a:gs>
              <a:gs pos="99000">
                <a:schemeClr val="accent2">
                  <a:lumMod val="60000"/>
                  <a:lumOff val="40000"/>
                  <a:alpha val="63637"/>
                </a:schemeClr>
              </a:gs>
              <a:gs pos="28000">
                <a:schemeClr val="accent2">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cxnSp>
        <p:nvCxnSpPr>
          <p:cNvPr id="19" name="Straight Connector 18">
            <a:extLst>
              <a:ext uri="{FF2B5EF4-FFF2-40B4-BE49-F238E27FC236}">
                <a16:creationId xmlns:a16="http://schemas.microsoft.com/office/drawing/2014/main" id="{3440271E-F1AE-A536-B92D-759FF0F904CC}"/>
              </a:ext>
            </a:extLst>
          </p:cNvPr>
          <p:cNvCxnSpPr>
            <a:cxnSpLocks/>
          </p:cNvCxnSpPr>
          <p:nvPr/>
        </p:nvCxnSpPr>
        <p:spPr>
          <a:xfrm>
            <a:off x="989781" y="2938594"/>
            <a:ext cx="2807157" cy="0"/>
          </a:xfrm>
          <a:prstGeom prst="line">
            <a:avLst/>
          </a:prstGeom>
          <a:ln w="3175">
            <a:solidFill>
              <a:schemeClr val="bg1">
                <a:alpha val="50000"/>
              </a:schemeClr>
            </a:solidFill>
            <a:tailEnd type="oval" w="sm" len="sm"/>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90D5BA5-230D-7467-1ECA-F87F8E6C7DCC}"/>
              </a:ext>
            </a:extLst>
          </p:cNvPr>
          <p:cNvCxnSpPr>
            <a:cxnSpLocks/>
          </p:cNvCxnSpPr>
          <p:nvPr/>
        </p:nvCxnSpPr>
        <p:spPr>
          <a:xfrm>
            <a:off x="1127432" y="3502970"/>
            <a:ext cx="2669506" cy="0"/>
          </a:xfrm>
          <a:prstGeom prst="line">
            <a:avLst/>
          </a:prstGeom>
          <a:ln w="3175">
            <a:solidFill>
              <a:schemeClr val="bg1">
                <a:alpha val="50000"/>
              </a:schemeClr>
            </a:solidFill>
            <a:tailEnd type="oval" w="sm" len="sm"/>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2680A55-9B70-7DD3-517E-CDBED6930697}"/>
              </a:ext>
            </a:extLst>
          </p:cNvPr>
          <p:cNvCxnSpPr>
            <a:cxnSpLocks/>
          </p:cNvCxnSpPr>
          <p:nvPr/>
        </p:nvCxnSpPr>
        <p:spPr>
          <a:xfrm flipV="1">
            <a:off x="1267345" y="4064172"/>
            <a:ext cx="2529593" cy="1342"/>
          </a:xfrm>
          <a:prstGeom prst="line">
            <a:avLst/>
          </a:prstGeom>
          <a:ln w="3175">
            <a:solidFill>
              <a:schemeClr val="bg1">
                <a:alpha val="50000"/>
              </a:schemeClr>
            </a:solidFill>
            <a:tailEnd type="oval" w="sm" len="sm"/>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80EEE15-5240-D449-BE43-18F259BEF924}"/>
              </a:ext>
            </a:extLst>
          </p:cNvPr>
          <p:cNvCxnSpPr>
            <a:cxnSpLocks/>
          </p:cNvCxnSpPr>
          <p:nvPr/>
        </p:nvCxnSpPr>
        <p:spPr>
          <a:xfrm>
            <a:off x="1408670" y="4628547"/>
            <a:ext cx="2388268" cy="0"/>
          </a:xfrm>
          <a:prstGeom prst="line">
            <a:avLst/>
          </a:prstGeom>
          <a:ln w="3175">
            <a:solidFill>
              <a:schemeClr val="bg1">
                <a:alpha val="50000"/>
              </a:schemeClr>
            </a:solidFill>
            <a:tailEnd type="oval" w="sm" len="sm"/>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04EEAC8-8E13-D60E-7936-CAD03CB177DF}"/>
              </a:ext>
            </a:extLst>
          </p:cNvPr>
          <p:cNvCxnSpPr>
            <a:cxnSpLocks/>
          </p:cNvCxnSpPr>
          <p:nvPr/>
        </p:nvCxnSpPr>
        <p:spPr>
          <a:xfrm>
            <a:off x="1556951" y="5189257"/>
            <a:ext cx="2239987" cy="0"/>
          </a:xfrm>
          <a:prstGeom prst="line">
            <a:avLst/>
          </a:prstGeom>
          <a:ln w="3175">
            <a:solidFill>
              <a:schemeClr val="bg1">
                <a:alpha val="50000"/>
              </a:schemeClr>
            </a:solidFill>
            <a:tailEnd type="oval" w="sm" len="sm"/>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90EA72C-836A-EB21-D3F3-0F5A4A91917D}"/>
              </a:ext>
            </a:extLst>
          </p:cNvPr>
          <p:cNvCxnSpPr>
            <a:cxnSpLocks/>
          </p:cNvCxnSpPr>
          <p:nvPr/>
        </p:nvCxnSpPr>
        <p:spPr>
          <a:xfrm>
            <a:off x="1699054" y="5753633"/>
            <a:ext cx="2097884" cy="0"/>
          </a:xfrm>
          <a:prstGeom prst="line">
            <a:avLst/>
          </a:prstGeom>
          <a:ln w="3175">
            <a:solidFill>
              <a:schemeClr val="bg1">
                <a:alpha val="50000"/>
              </a:schemeClr>
            </a:solidFill>
            <a:tailEnd type="oval" w="sm" len="sm"/>
          </a:ln>
        </p:spPr>
        <p:style>
          <a:lnRef idx="1">
            <a:schemeClr val="accent1"/>
          </a:lnRef>
          <a:fillRef idx="0">
            <a:schemeClr val="accent1"/>
          </a:fillRef>
          <a:effectRef idx="0">
            <a:schemeClr val="accent1"/>
          </a:effectRef>
          <a:fontRef idx="minor">
            <a:schemeClr val="tx1"/>
          </a:fontRef>
        </p:style>
      </p:cxnSp>
      <p:sp>
        <p:nvSpPr>
          <p:cNvPr id="35" name="Content Placeholder 9">
            <a:extLst>
              <a:ext uri="{FF2B5EF4-FFF2-40B4-BE49-F238E27FC236}">
                <a16:creationId xmlns:a16="http://schemas.microsoft.com/office/drawing/2014/main" id="{2A8FDBDA-8651-BB65-7750-DE234761CE6B}"/>
              </a:ext>
            </a:extLst>
          </p:cNvPr>
          <p:cNvSpPr txBox="1">
            <a:spLocks/>
          </p:cNvSpPr>
          <p:nvPr/>
        </p:nvSpPr>
        <p:spPr>
          <a:xfrm>
            <a:off x="2550017" y="2662538"/>
            <a:ext cx="1246922" cy="276056"/>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buNone/>
            </a:pPr>
            <a:r>
              <a:rPr lang="en-UA" sz="1100" b="1" dirty="0"/>
              <a:t>Awareness</a:t>
            </a:r>
          </a:p>
        </p:txBody>
      </p:sp>
      <p:sp>
        <p:nvSpPr>
          <p:cNvPr id="36" name="Content Placeholder 9">
            <a:extLst>
              <a:ext uri="{FF2B5EF4-FFF2-40B4-BE49-F238E27FC236}">
                <a16:creationId xmlns:a16="http://schemas.microsoft.com/office/drawing/2014/main" id="{4C021722-C286-FF9F-EB74-9151C81B2EB7}"/>
              </a:ext>
            </a:extLst>
          </p:cNvPr>
          <p:cNvSpPr txBox="1">
            <a:spLocks/>
          </p:cNvSpPr>
          <p:nvPr/>
        </p:nvSpPr>
        <p:spPr>
          <a:xfrm>
            <a:off x="2550017" y="3226914"/>
            <a:ext cx="1246922" cy="276056"/>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buNone/>
            </a:pPr>
            <a:r>
              <a:rPr lang="en-UA" sz="1100" b="1" dirty="0"/>
              <a:t>Interest</a:t>
            </a:r>
          </a:p>
        </p:txBody>
      </p:sp>
      <p:sp>
        <p:nvSpPr>
          <p:cNvPr id="37" name="Content Placeholder 9">
            <a:extLst>
              <a:ext uri="{FF2B5EF4-FFF2-40B4-BE49-F238E27FC236}">
                <a16:creationId xmlns:a16="http://schemas.microsoft.com/office/drawing/2014/main" id="{A3DA89DE-68EC-6E01-11BC-C9D4CC570E4B}"/>
              </a:ext>
            </a:extLst>
          </p:cNvPr>
          <p:cNvSpPr txBox="1">
            <a:spLocks/>
          </p:cNvSpPr>
          <p:nvPr/>
        </p:nvSpPr>
        <p:spPr>
          <a:xfrm>
            <a:off x="2550017" y="3789458"/>
            <a:ext cx="1246922" cy="276056"/>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buNone/>
            </a:pPr>
            <a:r>
              <a:rPr lang="en-UA" sz="1100" b="1" dirty="0"/>
              <a:t>Understanding</a:t>
            </a:r>
          </a:p>
        </p:txBody>
      </p:sp>
      <p:sp>
        <p:nvSpPr>
          <p:cNvPr id="38" name="Content Placeholder 9">
            <a:extLst>
              <a:ext uri="{FF2B5EF4-FFF2-40B4-BE49-F238E27FC236}">
                <a16:creationId xmlns:a16="http://schemas.microsoft.com/office/drawing/2014/main" id="{25038034-A865-C4F3-0D1B-A5F27EB642D7}"/>
              </a:ext>
            </a:extLst>
          </p:cNvPr>
          <p:cNvSpPr txBox="1">
            <a:spLocks/>
          </p:cNvSpPr>
          <p:nvPr/>
        </p:nvSpPr>
        <p:spPr>
          <a:xfrm>
            <a:off x="2550017" y="4352491"/>
            <a:ext cx="1246922" cy="276056"/>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buNone/>
            </a:pPr>
            <a:r>
              <a:rPr lang="en-UA" sz="1100" b="1" dirty="0"/>
              <a:t>Engagement</a:t>
            </a:r>
          </a:p>
        </p:txBody>
      </p:sp>
      <p:sp>
        <p:nvSpPr>
          <p:cNvPr id="39" name="Content Placeholder 9">
            <a:extLst>
              <a:ext uri="{FF2B5EF4-FFF2-40B4-BE49-F238E27FC236}">
                <a16:creationId xmlns:a16="http://schemas.microsoft.com/office/drawing/2014/main" id="{3DCC75C7-3BD0-3D4E-DAC2-F4DF218588FB}"/>
              </a:ext>
            </a:extLst>
          </p:cNvPr>
          <p:cNvSpPr txBox="1">
            <a:spLocks/>
          </p:cNvSpPr>
          <p:nvPr/>
        </p:nvSpPr>
        <p:spPr>
          <a:xfrm>
            <a:off x="2550017" y="4913201"/>
            <a:ext cx="1246922" cy="276056"/>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buNone/>
            </a:pPr>
            <a:r>
              <a:rPr lang="en-UA" sz="1100" b="1" dirty="0"/>
              <a:t>Trial</a:t>
            </a:r>
          </a:p>
        </p:txBody>
      </p:sp>
      <p:sp>
        <p:nvSpPr>
          <p:cNvPr id="40" name="Content Placeholder 9">
            <a:extLst>
              <a:ext uri="{FF2B5EF4-FFF2-40B4-BE49-F238E27FC236}">
                <a16:creationId xmlns:a16="http://schemas.microsoft.com/office/drawing/2014/main" id="{BF7B82B9-D262-577E-00F9-FDDA687CDADF}"/>
              </a:ext>
            </a:extLst>
          </p:cNvPr>
          <p:cNvSpPr txBox="1">
            <a:spLocks/>
          </p:cNvSpPr>
          <p:nvPr/>
        </p:nvSpPr>
        <p:spPr>
          <a:xfrm>
            <a:off x="2550017" y="5477577"/>
            <a:ext cx="1246922" cy="276056"/>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buNone/>
            </a:pPr>
            <a:r>
              <a:rPr lang="en-UA" sz="1100" b="1" dirty="0"/>
              <a:t>Purchase</a:t>
            </a:r>
          </a:p>
        </p:txBody>
      </p:sp>
      <p:graphicFrame>
        <p:nvGraphicFramePr>
          <p:cNvPr id="46" name="Table 24">
            <a:extLst>
              <a:ext uri="{FF2B5EF4-FFF2-40B4-BE49-F238E27FC236}">
                <a16:creationId xmlns:a16="http://schemas.microsoft.com/office/drawing/2014/main" id="{F5CBEBF1-5782-F1E0-09EB-B580F12564F0}"/>
              </a:ext>
            </a:extLst>
          </p:cNvPr>
          <p:cNvGraphicFramePr>
            <a:graphicFrameLocks noGrp="1"/>
          </p:cNvGraphicFramePr>
          <p:nvPr>
            <p:extLst>
              <p:ext uri="{D42A27DB-BD31-4B8C-83A1-F6EECF244321}">
                <p14:modId xmlns:p14="http://schemas.microsoft.com/office/powerpoint/2010/main" val="3387320570"/>
              </p:ext>
            </p:extLst>
          </p:nvPr>
        </p:nvGraphicFramePr>
        <p:xfrm>
          <a:off x="4303557" y="2374434"/>
          <a:ext cx="6479773" cy="3379200"/>
        </p:xfrm>
        <a:graphic>
          <a:graphicData uri="http://schemas.openxmlformats.org/drawingml/2006/table">
            <a:tbl>
              <a:tblPr firstRow="1" bandRow="1">
                <a:tableStyleId>{5C22544A-7EE6-4342-B048-85BDC9FD1C3A}</a:tableStyleId>
              </a:tblPr>
              <a:tblGrid>
                <a:gridCol w="2221521">
                  <a:extLst>
                    <a:ext uri="{9D8B030D-6E8A-4147-A177-3AD203B41FA5}">
                      <a16:colId xmlns:a16="http://schemas.microsoft.com/office/drawing/2014/main" val="463828164"/>
                    </a:ext>
                  </a:extLst>
                </a:gridCol>
                <a:gridCol w="2268288">
                  <a:extLst>
                    <a:ext uri="{9D8B030D-6E8A-4147-A177-3AD203B41FA5}">
                      <a16:colId xmlns:a16="http://schemas.microsoft.com/office/drawing/2014/main" val="4019468063"/>
                    </a:ext>
                  </a:extLst>
                </a:gridCol>
                <a:gridCol w="1989964">
                  <a:extLst>
                    <a:ext uri="{9D8B030D-6E8A-4147-A177-3AD203B41FA5}">
                      <a16:colId xmlns:a16="http://schemas.microsoft.com/office/drawing/2014/main" val="833927649"/>
                    </a:ext>
                  </a:extLst>
                </a:gridCol>
              </a:tblGrid>
              <a:tr h="563200">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A" sz="1200" b="0" dirty="0">
                          <a:solidFill>
                            <a:schemeClr val="bg1"/>
                          </a:solidFill>
                          <a:latin typeface="Montserrat" pitchFamily="2" charset="77"/>
                        </a:rPr>
                        <a:t>Brand positioning</a:t>
                      </a:r>
                    </a:p>
                  </a:txBody>
                  <a:tcPr marL="144000" marR="144000" anchor="ctr">
                    <a:lnL w="12700" cmpd="sng">
                      <a:noFill/>
                    </a:lnL>
                    <a:lnR w="12700" cmpd="sng">
                      <a:noFill/>
                    </a:lnR>
                    <a:lnT w="6350"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A" sz="1200" b="0" dirty="0">
                          <a:solidFill>
                            <a:schemeClr val="bg1"/>
                          </a:solidFill>
                          <a:latin typeface="Montserrat" pitchFamily="2" charset="77"/>
                        </a:rPr>
                        <a:t>Direct vs. </a:t>
                      </a:r>
                      <a:r>
                        <a:rPr lang="en-US" sz="1200" b="0" dirty="0">
                          <a:solidFill>
                            <a:schemeClr val="bg1"/>
                          </a:solidFill>
                          <a:latin typeface="Montserrat" pitchFamily="2" charset="77"/>
                        </a:rPr>
                        <a:t>c</a:t>
                      </a:r>
                      <a:r>
                        <a:rPr lang="en-UA" sz="1200" b="0" dirty="0">
                          <a:solidFill>
                            <a:schemeClr val="bg1"/>
                          </a:solidFill>
                          <a:latin typeface="Montserrat" pitchFamily="2" charset="77"/>
                        </a:rPr>
                        <a:t>hannel</a:t>
                      </a:r>
                    </a:p>
                  </a:txBody>
                  <a:tcPr marL="144000" marR="144000" anchor="ctr">
                    <a:lnL w="12700" cmpd="sng">
                      <a:noFill/>
                    </a:lnL>
                    <a:lnR w="12700" cmpd="sng">
                      <a:noFill/>
                    </a:lnR>
                    <a:lnT w="6350"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A" sz="1200" b="0" i="0" u="none" strike="noStrike" kern="1200" cap="none" spc="0" normalizeH="0" baseline="0" noProof="0">
                          <a:ln>
                            <a:noFill/>
                          </a:ln>
                          <a:solidFill>
                            <a:schemeClr val="bg1"/>
                          </a:solidFill>
                          <a:effectLst/>
                          <a:uLnTx/>
                          <a:uFillTx/>
                          <a:latin typeface="Montserrat" pitchFamily="2" charset="77"/>
                          <a:ea typeface="+mn-ea"/>
                          <a:cs typeface="+mn-cs"/>
                        </a:rPr>
                        <a:t>Targeting, segmentation</a:t>
                      </a:r>
                      <a:endParaRPr kumimoji="0" lang="en-UA" sz="1200" b="0" i="0" u="none" strike="noStrike" kern="1200" cap="none" spc="0" normalizeH="0" baseline="0" noProof="0" dirty="0">
                        <a:ln>
                          <a:noFill/>
                        </a:ln>
                        <a:solidFill>
                          <a:schemeClr val="bg1"/>
                        </a:solidFill>
                        <a:effectLst/>
                        <a:uLnTx/>
                        <a:uFillTx/>
                        <a:latin typeface="Montserrat" pitchFamily="2" charset="77"/>
                        <a:ea typeface="+mn-ea"/>
                        <a:cs typeface="+mn-cs"/>
                      </a:endParaRPr>
                    </a:p>
                  </a:txBody>
                  <a:tcPr marL="144000" marR="144000" anchor="ctr">
                    <a:lnL w="12700" cmpd="sng">
                      <a:noFill/>
                    </a:lnL>
                    <a:lnR w="12700" cmpd="sng">
                      <a:noFill/>
                    </a:lnR>
                    <a:lnT w="6350"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3773890"/>
                  </a:ext>
                </a:extLst>
              </a:tr>
              <a:tr h="563200">
                <a:tc>
                  <a:txBody>
                    <a:bodyPr/>
                    <a:lstStyle/>
                    <a:p>
                      <a:pPr marL="0" indent="0" algn="ctr">
                        <a:buFont typeface="Arial" panose="020B0604020202020204" pitchFamily="34" charset="0"/>
                        <a:buNone/>
                      </a:pPr>
                      <a:r>
                        <a:rPr lang="en-UA" sz="1200" b="0">
                          <a:solidFill>
                            <a:schemeClr val="bg1"/>
                          </a:solidFill>
                          <a:latin typeface="Montserrat" pitchFamily="2" charset="77"/>
                        </a:rPr>
                        <a:t>Messaging</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indent="0" algn="ctr">
                        <a:buFont typeface="Arial" panose="020B0604020202020204" pitchFamily="34" charset="0"/>
                        <a:buNone/>
                      </a:pPr>
                      <a:r>
                        <a:rPr lang="en-UA" sz="1200" b="0" dirty="0">
                          <a:solidFill>
                            <a:schemeClr val="bg1"/>
                          </a:solidFill>
                          <a:latin typeface="Montserrat" pitchFamily="2" charset="77"/>
                        </a:rPr>
                        <a:t>Channel development, manag</a:t>
                      </a:r>
                      <a:r>
                        <a:rPr lang="en-GB" sz="1200" b="0" dirty="0">
                          <a:solidFill>
                            <a:schemeClr val="bg1"/>
                          </a:solidFill>
                          <a:latin typeface="Montserrat" pitchFamily="2" charset="77"/>
                        </a:rPr>
                        <a:t>e</a:t>
                      </a:r>
                      <a:r>
                        <a:rPr lang="en-UA" sz="1200" b="0" dirty="0">
                          <a:solidFill>
                            <a:schemeClr val="bg1"/>
                          </a:solidFill>
                          <a:latin typeface="Montserrat" pitchFamily="2" charset="77"/>
                        </a:rPr>
                        <a:t>ment, etc.</a:t>
                      </a: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indent="0" algn="ctr">
                        <a:buFont typeface="Arial" panose="020B0604020202020204" pitchFamily="34" charset="0"/>
                        <a:buNone/>
                      </a:pPr>
                      <a:r>
                        <a:rPr lang="en-UA" sz="1200" b="0">
                          <a:solidFill>
                            <a:schemeClr val="bg1"/>
                          </a:solidFill>
                          <a:latin typeface="Montserrat" pitchFamily="2" charset="77"/>
                        </a:rPr>
                        <a:t>Personas</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extLst>
                  <a:ext uri="{0D108BD9-81ED-4DB2-BD59-A6C34878D82A}">
                    <a16:rowId xmlns:a16="http://schemas.microsoft.com/office/drawing/2014/main" val="3596490811"/>
                  </a:ext>
                </a:extLst>
              </a:tr>
              <a:tr h="563200">
                <a:tc>
                  <a:txBody>
                    <a:bodyPr/>
                    <a:lstStyle/>
                    <a:p>
                      <a:pPr marL="0" indent="0" algn="ctr">
                        <a:buFont typeface="Arial" panose="020B0604020202020204" pitchFamily="34" charset="0"/>
                        <a:buNone/>
                      </a:pPr>
                      <a:r>
                        <a:rPr lang="en-UA" sz="1200" b="0">
                          <a:solidFill>
                            <a:schemeClr val="bg1"/>
                          </a:solidFill>
                          <a:latin typeface="Montserrat" pitchFamily="2" charset="77"/>
                        </a:rPr>
                        <a:t>Social media</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en-UA" sz="1200" b="0">
                          <a:solidFill>
                            <a:schemeClr val="bg1"/>
                          </a:solidFill>
                          <a:latin typeface="Montserrat" pitchFamily="2" charset="77"/>
                        </a:rPr>
                        <a:t>Strategic partners</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en-UA" sz="1200" b="0">
                          <a:solidFill>
                            <a:schemeClr val="bg1"/>
                          </a:solidFill>
                          <a:latin typeface="Montserrat" pitchFamily="2" charset="77"/>
                        </a:rPr>
                        <a:t>Actors / scenes</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3302667"/>
                  </a:ext>
                </a:extLst>
              </a:tr>
              <a:tr h="563200">
                <a:tc>
                  <a:txBody>
                    <a:bodyPr/>
                    <a:lstStyle/>
                    <a:p>
                      <a:pPr marL="0" indent="0" algn="ctr">
                        <a:buFont typeface="Arial" panose="020B0604020202020204" pitchFamily="34" charset="0"/>
                        <a:buNone/>
                      </a:pPr>
                      <a:r>
                        <a:rPr lang="en-US" sz="1200" b="0" dirty="0">
                          <a:solidFill>
                            <a:schemeClr val="bg1"/>
                          </a:solidFill>
                          <a:latin typeface="Montserrat" pitchFamily="2" charset="77"/>
                        </a:rPr>
                        <a:t>Public relations</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indent="0" algn="ctr">
                        <a:buFont typeface="Arial" panose="020B0604020202020204" pitchFamily="34" charset="0"/>
                        <a:buNone/>
                      </a:pPr>
                      <a:r>
                        <a:rPr lang="en-US" sz="1200" b="0" dirty="0">
                          <a:solidFill>
                            <a:schemeClr val="bg1"/>
                          </a:solidFill>
                          <a:latin typeface="Montserrat" pitchFamily="2" charset="77"/>
                        </a:rPr>
                        <a:t>----</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dirty="0">
                          <a:solidFill>
                            <a:schemeClr val="bg1"/>
                          </a:solidFill>
                          <a:latin typeface="Montserrat" pitchFamily="2" charset="77"/>
                        </a:rPr>
                        <a:t>----</a:t>
                      </a:r>
                      <a:endParaRPr lang="en-UA" sz="1200" b="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extLst>
                  <a:ext uri="{0D108BD9-81ED-4DB2-BD59-A6C34878D82A}">
                    <a16:rowId xmlns:a16="http://schemas.microsoft.com/office/drawing/2014/main" val="967198247"/>
                  </a:ext>
                </a:extLst>
              </a:tr>
              <a:tr h="563200">
                <a:tc>
                  <a:txBody>
                    <a:bodyPr/>
                    <a:lstStyle/>
                    <a:p>
                      <a:pPr marL="0" indent="0" algn="ctr">
                        <a:buFont typeface="Arial" panose="020B0604020202020204" pitchFamily="34" charset="0"/>
                        <a:buNone/>
                      </a:pPr>
                      <a:r>
                        <a:rPr lang="en-UA" sz="1200" b="0">
                          <a:solidFill>
                            <a:schemeClr val="bg1"/>
                          </a:solidFill>
                          <a:latin typeface="Montserrat" pitchFamily="2" charset="77"/>
                        </a:rPr>
                        <a:t>Services</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pPr>
                      <a:r>
                        <a:rPr lang="en-US" sz="1200" b="0" dirty="0">
                          <a:solidFill>
                            <a:schemeClr val="bg1"/>
                          </a:solidFill>
                          <a:latin typeface="Montserrat" pitchFamily="2" charset="77"/>
                        </a:rPr>
                        <a:t>----</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dirty="0">
                          <a:solidFill>
                            <a:schemeClr val="bg1"/>
                          </a:solidFill>
                          <a:latin typeface="Montserrat" pitchFamily="2" charset="77"/>
                        </a:rPr>
                        <a:t>----</a:t>
                      </a:r>
                      <a:endParaRPr lang="en-UA" sz="1200" b="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0403499"/>
                  </a:ext>
                </a:extLst>
              </a:tr>
              <a:tr h="563200">
                <a:tc>
                  <a:txBody>
                    <a:bodyPr/>
                    <a:lstStyle/>
                    <a:p>
                      <a:pPr marL="0" indent="0" algn="ctr">
                        <a:buFont typeface="Arial" panose="020B0604020202020204" pitchFamily="34" charset="0"/>
                        <a:buNone/>
                      </a:pPr>
                      <a:r>
                        <a:rPr lang="en-UA" sz="1200" b="0">
                          <a:solidFill>
                            <a:schemeClr val="bg1"/>
                          </a:solidFill>
                          <a:latin typeface="Montserrat" pitchFamily="2" charset="77"/>
                        </a:rPr>
                        <a:t>References</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indent="0" algn="ctr">
                        <a:buFont typeface="Arial" panose="020B0604020202020204" pitchFamily="34" charset="0"/>
                        <a:buNone/>
                      </a:pPr>
                      <a:r>
                        <a:rPr lang="en-US" sz="1200" b="0" dirty="0">
                          <a:solidFill>
                            <a:schemeClr val="bg1"/>
                          </a:solidFill>
                          <a:latin typeface="Montserrat" pitchFamily="2" charset="77"/>
                        </a:rPr>
                        <a:t>----</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dirty="0">
                          <a:solidFill>
                            <a:schemeClr val="bg1"/>
                          </a:solidFill>
                          <a:latin typeface="Montserrat" pitchFamily="2" charset="77"/>
                        </a:rPr>
                        <a:t>----</a:t>
                      </a:r>
                      <a:endParaRPr lang="en-UA" sz="1200" b="0" dirty="0">
                        <a:solidFill>
                          <a:schemeClr val="bg1"/>
                        </a:solidFill>
                        <a:latin typeface="Montserrat" pitchFamily="2" charset="77"/>
                      </a:endParaRPr>
                    </a:p>
                  </a:txBody>
                  <a:tcPr marL="144000" marR="144000" anchor="ctr">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extLst>
                  <a:ext uri="{0D108BD9-81ED-4DB2-BD59-A6C34878D82A}">
                    <a16:rowId xmlns:a16="http://schemas.microsoft.com/office/drawing/2014/main" val="2222100297"/>
                  </a:ext>
                </a:extLst>
              </a:tr>
            </a:tbl>
          </a:graphicData>
        </a:graphic>
      </p:graphicFrame>
      <p:sp>
        <p:nvSpPr>
          <p:cNvPr id="3" name="Rounded Rectangle 45">
            <a:extLst>
              <a:ext uri="{FF2B5EF4-FFF2-40B4-BE49-F238E27FC236}">
                <a16:creationId xmlns:a16="http://schemas.microsoft.com/office/drawing/2014/main" id="{8E0C3FF6-BB1C-4877-A422-AC6636F56271}"/>
              </a:ext>
            </a:extLst>
          </p:cNvPr>
          <p:cNvSpPr/>
          <p:nvPr/>
        </p:nvSpPr>
        <p:spPr>
          <a:xfrm>
            <a:off x="4303556" y="1948551"/>
            <a:ext cx="2147604" cy="425885"/>
          </a:xfrm>
          <a:prstGeom prst="round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b="1" dirty="0">
                <a:solidFill>
                  <a:schemeClr val="bg2"/>
                </a:solidFill>
                <a:latin typeface="Montserrat" pitchFamily="2" charset="77"/>
              </a:rPr>
              <a:t>STRATEGIES / TACTICS</a:t>
            </a:r>
            <a:endParaRPr lang="en-UA" sz="1200" b="1" dirty="0">
              <a:solidFill>
                <a:schemeClr val="bg2"/>
              </a:solidFill>
              <a:latin typeface="Montserrat" pitchFamily="2" charset="77"/>
            </a:endParaRPr>
          </a:p>
        </p:txBody>
      </p:sp>
      <p:sp>
        <p:nvSpPr>
          <p:cNvPr id="4" name="Rounded Rectangle 45">
            <a:extLst>
              <a:ext uri="{FF2B5EF4-FFF2-40B4-BE49-F238E27FC236}">
                <a16:creationId xmlns:a16="http://schemas.microsoft.com/office/drawing/2014/main" id="{5A3320B3-7723-139A-51F2-E3222AED1D35}"/>
              </a:ext>
            </a:extLst>
          </p:cNvPr>
          <p:cNvSpPr/>
          <p:nvPr/>
        </p:nvSpPr>
        <p:spPr>
          <a:xfrm>
            <a:off x="6577560" y="1948549"/>
            <a:ext cx="2147604" cy="425885"/>
          </a:xfrm>
          <a:prstGeom prst="round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b="1" dirty="0">
                <a:solidFill>
                  <a:schemeClr val="bg2"/>
                </a:solidFill>
                <a:latin typeface="Montserrat" pitchFamily="2" charset="77"/>
              </a:rPr>
              <a:t>CHANNEL</a:t>
            </a:r>
            <a:endParaRPr lang="en-UA" sz="1200" b="1" dirty="0">
              <a:solidFill>
                <a:schemeClr val="bg2"/>
              </a:solidFill>
              <a:latin typeface="Montserrat" pitchFamily="2" charset="77"/>
            </a:endParaRPr>
          </a:p>
        </p:txBody>
      </p:sp>
      <p:sp>
        <p:nvSpPr>
          <p:cNvPr id="5" name="Rounded Rectangle 45">
            <a:extLst>
              <a:ext uri="{FF2B5EF4-FFF2-40B4-BE49-F238E27FC236}">
                <a16:creationId xmlns:a16="http://schemas.microsoft.com/office/drawing/2014/main" id="{8B4F7893-5D84-43D0-BD15-40B75B51B2D9}"/>
              </a:ext>
            </a:extLst>
          </p:cNvPr>
          <p:cNvSpPr/>
          <p:nvPr/>
        </p:nvSpPr>
        <p:spPr>
          <a:xfrm>
            <a:off x="8851564" y="1948548"/>
            <a:ext cx="1931766" cy="425885"/>
          </a:xfrm>
          <a:prstGeom prst="round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b="1" dirty="0">
                <a:solidFill>
                  <a:schemeClr val="bg2"/>
                </a:solidFill>
                <a:latin typeface="Montserrat" pitchFamily="2" charset="77"/>
              </a:rPr>
              <a:t>AUDIENCE</a:t>
            </a:r>
            <a:endParaRPr lang="en-UA" sz="1200" b="1" dirty="0">
              <a:solidFill>
                <a:schemeClr val="bg2"/>
              </a:solidFill>
              <a:latin typeface="Montserrat" pitchFamily="2" charset="77"/>
            </a:endParaRPr>
          </a:p>
        </p:txBody>
      </p:sp>
      <p:sp>
        <p:nvSpPr>
          <p:cNvPr id="9" name="Rounded Rectangle 45">
            <a:extLst>
              <a:ext uri="{FF2B5EF4-FFF2-40B4-BE49-F238E27FC236}">
                <a16:creationId xmlns:a16="http://schemas.microsoft.com/office/drawing/2014/main" id="{ACFE98CD-C15D-C8BA-5DC3-657FD0835394}"/>
              </a:ext>
            </a:extLst>
          </p:cNvPr>
          <p:cNvSpPr/>
          <p:nvPr/>
        </p:nvSpPr>
        <p:spPr>
          <a:xfrm>
            <a:off x="838200" y="1844074"/>
            <a:ext cx="2958738" cy="42588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b="1" dirty="0">
                <a:solidFill>
                  <a:schemeClr val="bg2"/>
                </a:solidFill>
                <a:latin typeface="Montserrat" pitchFamily="2" charset="77"/>
              </a:rPr>
              <a:t>MARKETING &amp; SALES CYCLE</a:t>
            </a:r>
            <a:endParaRPr lang="en-UA" sz="1200" b="1" dirty="0">
              <a:solidFill>
                <a:schemeClr val="bg2"/>
              </a:solidFill>
              <a:latin typeface="Montserrat" pitchFamily="2" charset="77"/>
            </a:endParaRPr>
          </a:p>
        </p:txBody>
      </p:sp>
    </p:spTree>
    <p:extLst>
      <p:ext uri="{BB962C8B-B14F-4D97-AF65-F5344CB8AC3E}">
        <p14:creationId xmlns:p14="http://schemas.microsoft.com/office/powerpoint/2010/main" val="127012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up)">
                                      <p:cBhvr>
                                        <p:cTn id="8" dur="1000"/>
                                        <p:tgtEl>
                                          <p:spTgt spid="4"/>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p:tgtEl>
                                          <p:spTgt spid="5"/>
                                        </p:tgtEl>
                                        <p:attrNameLst>
                                          <p:attrName>ppt_y</p:attrName>
                                        </p:attrNameLst>
                                      </p:cBhvr>
                                      <p:tavLst>
                                        <p:tav tm="0">
                                          <p:val>
                                            <p:strVal val="#ppt_y+#ppt_h*1.125000"/>
                                          </p:val>
                                        </p:tav>
                                        <p:tav tm="100000">
                                          <p:val>
                                            <p:strVal val="#ppt_y"/>
                                          </p:val>
                                        </p:tav>
                                      </p:tavLst>
                                    </p:anim>
                                    <p:animEffect transition="in" filter="wipe(up)">
                                      <p:cBhvr>
                                        <p:cTn id="12" dur="1000"/>
                                        <p:tgtEl>
                                          <p:spTgt spid="5"/>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000"/>
                                        <p:tgtEl>
                                          <p:spTgt spid="3"/>
                                        </p:tgtEl>
                                        <p:attrNameLst>
                                          <p:attrName>ppt_y</p:attrName>
                                        </p:attrNameLst>
                                      </p:cBhvr>
                                      <p:tavLst>
                                        <p:tav tm="0">
                                          <p:val>
                                            <p:strVal val="#ppt_y+#ppt_h*1.125000"/>
                                          </p:val>
                                        </p:tav>
                                        <p:tav tm="100000">
                                          <p:val>
                                            <p:strVal val="#ppt_y"/>
                                          </p:val>
                                        </p:tav>
                                      </p:tavLst>
                                    </p:anim>
                                    <p:animEffect transition="in" filter="wipe(up)">
                                      <p:cBhvr>
                                        <p:cTn id="16" dur="1000"/>
                                        <p:tgtEl>
                                          <p:spTgt spid="3"/>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p:tgtEl>
                                          <p:spTgt spid="9"/>
                                        </p:tgtEl>
                                        <p:attrNameLst>
                                          <p:attrName>ppt_y</p:attrName>
                                        </p:attrNameLst>
                                      </p:cBhvr>
                                      <p:tavLst>
                                        <p:tav tm="0">
                                          <p:val>
                                            <p:strVal val="#ppt_y+#ppt_h*1.125000"/>
                                          </p:val>
                                        </p:tav>
                                        <p:tav tm="100000">
                                          <p:val>
                                            <p:strVal val="#ppt_y"/>
                                          </p:val>
                                        </p:tav>
                                      </p:tavLst>
                                    </p:anim>
                                    <p:animEffect transition="in" filter="wipe(up)">
                                      <p:cBhvr>
                                        <p:cTn id="20" dur="1000"/>
                                        <p:tgtEl>
                                          <p:spTgt spid="9"/>
                                        </p:tgtEl>
                                      </p:cBhvr>
                                    </p:animEffect>
                                  </p:childTnLst>
                                </p:cTn>
                              </p:par>
                              <p:par>
                                <p:cTn id="21" presetID="22" presetClass="entr" presetSubtype="1" fill="hold" nodeType="withEffect">
                                  <p:stCondLst>
                                    <p:cond delay="500"/>
                                  </p:stCondLst>
                                  <p:childTnLst>
                                    <p:set>
                                      <p:cBhvr>
                                        <p:cTn id="22" dur="1" fill="hold">
                                          <p:stCondLst>
                                            <p:cond delay="0"/>
                                          </p:stCondLst>
                                        </p:cTn>
                                        <p:tgtEl>
                                          <p:spTgt spid="46"/>
                                        </p:tgtEl>
                                        <p:attrNameLst>
                                          <p:attrName>style.visibility</p:attrName>
                                        </p:attrNameLst>
                                      </p:cBhvr>
                                      <p:to>
                                        <p:strVal val="visible"/>
                                      </p:to>
                                    </p:set>
                                    <p:animEffect transition="in" filter="wipe(up)">
                                      <p:cBhvr>
                                        <p:cTn id="23" dur="2000"/>
                                        <p:tgtEl>
                                          <p:spTgt spid="46"/>
                                        </p:tgtEl>
                                      </p:cBhvr>
                                    </p:animEffect>
                                  </p:childTnLst>
                                </p:cTn>
                              </p:par>
                              <p:par>
                                <p:cTn id="24" presetID="22" presetClass="entr" presetSubtype="1" fill="hold" grpId="0" nodeType="withEffect">
                                  <p:stCondLst>
                                    <p:cond delay="500"/>
                                  </p:stCondLst>
                                  <p:childTnLst>
                                    <p:set>
                                      <p:cBhvr>
                                        <p:cTn id="25" dur="1" fill="hold">
                                          <p:stCondLst>
                                            <p:cond delay="0"/>
                                          </p:stCondLst>
                                        </p:cTn>
                                        <p:tgtEl>
                                          <p:spTgt spid="6"/>
                                        </p:tgtEl>
                                        <p:attrNameLst>
                                          <p:attrName>style.visibility</p:attrName>
                                        </p:attrNameLst>
                                      </p:cBhvr>
                                      <p:to>
                                        <p:strVal val="visible"/>
                                      </p:to>
                                    </p:set>
                                    <p:animEffect transition="in" filter="wipe(up)">
                                      <p:cBhvr>
                                        <p:cTn id="26" dur="2000"/>
                                        <p:tgtEl>
                                          <p:spTgt spid="6"/>
                                        </p:tgtEl>
                                      </p:cBhvr>
                                    </p:animEffect>
                                  </p:childTnLst>
                                </p:cTn>
                              </p:par>
                              <p:par>
                                <p:cTn id="27" presetID="22" presetClass="entr" presetSubtype="8" fill="hold" nodeType="withEffect">
                                  <p:stCondLst>
                                    <p:cond delay="500"/>
                                  </p:stCondLst>
                                  <p:childTnLst>
                                    <p:set>
                                      <p:cBhvr>
                                        <p:cTn id="28" dur="1" fill="hold">
                                          <p:stCondLst>
                                            <p:cond delay="0"/>
                                          </p:stCondLst>
                                        </p:cTn>
                                        <p:tgtEl>
                                          <p:spTgt spid="19"/>
                                        </p:tgtEl>
                                        <p:attrNameLst>
                                          <p:attrName>style.visibility</p:attrName>
                                        </p:attrNameLst>
                                      </p:cBhvr>
                                      <p:to>
                                        <p:strVal val="visible"/>
                                      </p:to>
                                    </p:set>
                                    <p:animEffect transition="in" filter="wipe(left)">
                                      <p:cBhvr>
                                        <p:cTn id="29" dur="1000"/>
                                        <p:tgtEl>
                                          <p:spTgt spid="19"/>
                                        </p:tgtEl>
                                      </p:cBhvr>
                                    </p:animEffect>
                                  </p:childTnLst>
                                </p:cTn>
                              </p:par>
                              <p:par>
                                <p:cTn id="30" presetID="12" presetClass="entr" presetSubtype="8" fill="hold" grpId="0" nodeType="withEffect">
                                  <p:stCondLst>
                                    <p:cond delay="50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1000"/>
                                        <p:tgtEl>
                                          <p:spTgt spid="35"/>
                                        </p:tgtEl>
                                        <p:attrNameLst>
                                          <p:attrName>ppt_x</p:attrName>
                                        </p:attrNameLst>
                                      </p:cBhvr>
                                      <p:tavLst>
                                        <p:tav tm="0">
                                          <p:val>
                                            <p:strVal val="#ppt_x-#ppt_w*1.125000"/>
                                          </p:val>
                                        </p:tav>
                                        <p:tav tm="100000">
                                          <p:val>
                                            <p:strVal val="#ppt_x"/>
                                          </p:val>
                                        </p:tav>
                                      </p:tavLst>
                                    </p:anim>
                                    <p:animEffect transition="in" filter="wipe(right)">
                                      <p:cBhvr>
                                        <p:cTn id="33" dur="1000"/>
                                        <p:tgtEl>
                                          <p:spTgt spid="35"/>
                                        </p:tgtEl>
                                      </p:cBhvr>
                                    </p:animEffect>
                                  </p:childTnLst>
                                </p:cTn>
                              </p:par>
                              <p:par>
                                <p:cTn id="34" presetID="22" presetClass="entr" presetSubtype="8" fill="hold" nodeType="withEffect">
                                  <p:stCondLst>
                                    <p:cond delay="750"/>
                                  </p:stCondLst>
                                  <p:childTnLst>
                                    <p:set>
                                      <p:cBhvr>
                                        <p:cTn id="35" dur="1" fill="hold">
                                          <p:stCondLst>
                                            <p:cond delay="0"/>
                                          </p:stCondLst>
                                        </p:cTn>
                                        <p:tgtEl>
                                          <p:spTgt spid="20"/>
                                        </p:tgtEl>
                                        <p:attrNameLst>
                                          <p:attrName>style.visibility</p:attrName>
                                        </p:attrNameLst>
                                      </p:cBhvr>
                                      <p:to>
                                        <p:strVal val="visible"/>
                                      </p:to>
                                    </p:set>
                                    <p:animEffect transition="in" filter="wipe(left)">
                                      <p:cBhvr>
                                        <p:cTn id="36" dur="1000"/>
                                        <p:tgtEl>
                                          <p:spTgt spid="20"/>
                                        </p:tgtEl>
                                      </p:cBhvr>
                                    </p:animEffect>
                                  </p:childTnLst>
                                </p:cTn>
                              </p:par>
                              <p:par>
                                <p:cTn id="37" presetID="12" presetClass="entr" presetSubtype="8" fill="hold" grpId="0" nodeType="withEffect">
                                  <p:stCondLst>
                                    <p:cond delay="750"/>
                                  </p:stCondLst>
                                  <p:childTnLst>
                                    <p:set>
                                      <p:cBhvr>
                                        <p:cTn id="38" dur="1" fill="hold">
                                          <p:stCondLst>
                                            <p:cond delay="0"/>
                                          </p:stCondLst>
                                        </p:cTn>
                                        <p:tgtEl>
                                          <p:spTgt spid="36"/>
                                        </p:tgtEl>
                                        <p:attrNameLst>
                                          <p:attrName>style.visibility</p:attrName>
                                        </p:attrNameLst>
                                      </p:cBhvr>
                                      <p:to>
                                        <p:strVal val="visible"/>
                                      </p:to>
                                    </p:set>
                                    <p:anim calcmode="lin" valueType="num">
                                      <p:cBhvr additive="base">
                                        <p:cTn id="39" dur="1000"/>
                                        <p:tgtEl>
                                          <p:spTgt spid="36"/>
                                        </p:tgtEl>
                                        <p:attrNameLst>
                                          <p:attrName>ppt_x</p:attrName>
                                        </p:attrNameLst>
                                      </p:cBhvr>
                                      <p:tavLst>
                                        <p:tav tm="0">
                                          <p:val>
                                            <p:strVal val="#ppt_x-#ppt_w*1.125000"/>
                                          </p:val>
                                        </p:tav>
                                        <p:tav tm="100000">
                                          <p:val>
                                            <p:strVal val="#ppt_x"/>
                                          </p:val>
                                        </p:tav>
                                      </p:tavLst>
                                    </p:anim>
                                    <p:animEffect transition="in" filter="wipe(right)">
                                      <p:cBhvr>
                                        <p:cTn id="40" dur="1000"/>
                                        <p:tgtEl>
                                          <p:spTgt spid="36"/>
                                        </p:tgtEl>
                                      </p:cBhvr>
                                    </p:animEffect>
                                  </p:childTnLst>
                                </p:cTn>
                              </p:par>
                              <p:par>
                                <p:cTn id="41" presetID="22" presetClass="entr" presetSubtype="8" fill="hold" nodeType="withEffect">
                                  <p:stCondLst>
                                    <p:cond delay="1000"/>
                                  </p:stCondLst>
                                  <p:childTnLst>
                                    <p:set>
                                      <p:cBhvr>
                                        <p:cTn id="42" dur="1" fill="hold">
                                          <p:stCondLst>
                                            <p:cond delay="0"/>
                                          </p:stCondLst>
                                        </p:cTn>
                                        <p:tgtEl>
                                          <p:spTgt spid="21"/>
                                        </p:tgtEl>
                                        <p:attrNameLst>
                                          <p:attrName>style.visibility</p:attrName>
                                        </p:attrNameLst>
                                      </p:cBhvr>
                                      <p:to>
                                        <p:strVal val="visible"/>
                                      </p:to>
                                    </p:set>
                                    <p:animEffect transition="in" filter="wipe(left)">
                                      <p:cBhvr>
                                        <p:cTn id="43" dur="1000"/>
                                        <p:tgtEl>
                                          <p:spTgt spid="21"/>
                                        </p:tgtEl>
                                      </p:cBhvr>
                                    </p:animEffect>
                                  </p:childTnLst>
                                </p:cTn>
                              </p:par>
                              <p:par>
                                <p:cTn id="44" presetID="12" presetClass="entr" presetSubtype="8" fill="hold" grpId="0" nodeType="withEffect">
                                  <p:stCondLst>
                                    <p:cond delay="1000"/>
                                  </p:stCondLst>
                                  <p:childTnLst>
                                    <p:set>
                                      <p:cBhvr>
                                        <p:cTn id="45" dur="1" fill="hold">
                                          <p:stCondLst>
                                            <p:cond delay="0"/>
                                          </p:stCondLst>
                                        </p:cTn>
                                        <p:tgtEl>
                                          <p:spTgt spid="37"/>
                                        </p:tgtEl>
                                        <p:attrNameLst>
                                          <p:attrName>style.visibility</p:attrName>
                                        </p:attrNameLst>
                                      </p:cBhvr>
                                      <p:to>
                                        <p:strVal val="visible"/>
                                      </p:to>
                                    </p:set>
                                    <p:anim calcmode="lin" valueType="num">
                                      <p:cBhvr additive="base">
                                        <p:cTn id="46" dur="1000"/>
                                        <p:tgtEl>
                                          <p:spTgt spid="37"/>
                                        </p:tgtEl>
                                        <p:attrNameLst>
                                          <p:attrName>ppt_x</p:attrName>
                                        </p:attrNameLst>
                                      </p:cBhvr>
                                      <p:tavLst>
                                        <p:tav tm="0">
                                          <p:val>
                                            <p:strVal val="#ppt_x-#ppt_w*1.125000"/>
                                          </p:val>
                                        </p:tav>
                                        <p:tav tm="100000">
                                          <p:val>
                                            <p:strVal val="#ppt_x"/>
                                          </p:val>
                                        </p:tav>
                                      </p:tavLst>
                                    </p:anim>
                                    <p:animEffect transition="in" filter="wipe(right)">
                                      <p:cBhvr>
                                        <p:cTn id="47" dur="1000"/>
                                        <p:tgtEl>
                                          <p:spTgt spid="37"/>
                                        </p:tgtEl>
                                      </p:cBhvr>
                                    </p:animEffect>
                                  </p:childTnLst>
                                </p:cTn>
                              </p:par>
                              <p:par>
                                <p:cTn id="48" presetID="22" presetClass="entr" presetSubtype="8" fill="hold" nodeType="withEffect">
                                  <p:stCondLst>
                                    <p:cond delay="1250"/>
                                  </p:stCondLst>
                                  <p:childTnLst>
                                    <p:set>
                                      <p:cBhvr>
                                        <p:cTn id="49" dur="1" fill="hold">
                                          <p:stCondLst>
                                            <p:cond delay="0"/>
                                          </p:stCondLst>
                                        </p:cTn>
                                        <p:tgtEl>
                                          <p:spTgt spid="22"/>
                                        </p:tgtEl>
                                        <p:attrNameLst>
                                          <p:attrName>style.visibility</p:attrName>
                                        </p:attrNameLst>
                                      </p:cBhvr>
                                      <p:to>
                                        <p:strVal val="visible"/>
                                      </p:to>
                                    </p:set>
                                    <p:animEffect transition="in" filter="wipe(left)">
                                      <p:cBhvr>
                                        <p:cTn id="50" dur="1000"/>
                                        <p:tgtEl>
                                          <p:spTgt spid="22"/>
                                        </p:tgtEl>
                                      </p:cBhvr>
                                    </p:animEffect>
                                  </p:childTnLst>
                                </p:cTn>
                              </p:par>
                              <p:par>
                                <p:cTn id="51" presetID="12" presetClass="entr" presetSubtype="8" fill="hold" grpId="0" nodeType="withEffect">
                                  <p:stCondLst>
                                    <p:cond delay="1250"/>
                                  </p:stCondLst>
                                  <p:childTnLst>
                                    <p:set>
                                      <p:cBhvr>
                                        <p:cTn id="52" dur="1" fill="hold">
                                          <p:stCondLst>
                                            <p:cond delay="0"/>
                                          </p:stCondLst>
                                        </p:cTn>
                                        <p:tgtEl>
                                          <p:spTgt spid="38"/>
                                        </p:tgtEl>
                                        <p:attrNameLst>
                                          <p:attrName>style.visibility</p:attrName>
                                        </p:attrNameLst>
                                      </p:cBhvr>
                                      <p:to>
                                        <p:strVal val="visible"/>
                                      </p:to>
                                    </p:set>
                                    <p:anim calcmode="lin" valueType="num">
                                      <p:cBhvr additive="base">
                                        <p:cTn id="53" dur="1000"/>
                                        <p:tgtEl>
                                          <p:spTgt spid="38"/>
                                        </p:tgtEl>
                                        <p:attrNameLst>
                                          <p:attrName>ppt_x</p:attrName>
                                        </p:attrNameLst>
                                      </p:cBhvr>
                                      <p:tavLst>
                                        <p:tav tm="0">
                                          <p:val>
                                            <p:strVal val="#ppt_x-#ppt_w*1.125000"/>
                                          </p:val>
                                        </p:tav>
                                        <p:tav tm="100000">
                                          <p:val>
                                            <p:strVal val="#ppt_x"/>
                                          </p:val>
                                        </p:tav>
                                      </p:tavLst>
                                    </p:anim>
                                    <p:animEffect transition="in" filter="wipe(right)">
                                      <p:cBhvr>
                                        <p:cTn id="54" dur="1000"/>
                                        <p:tgtEl>
                                          <p:spTgt spid="38"/>
                                        </p:tgtEl>
                                      </p:cBhvr>
                                    </p:animEffect>
                                  </p:childTnLst>
                                </p:cTn>
                              </p:par>
                              <p:par>
                                <p:cTn id="55" presetID="22" presetClass="entr" presetSubtype="8" fill="hold" nodeType="withEffect">
                                  <p:stCondLst>
                                    <p:cond delay="1500"/>
                                  </p:stCondLst>
                                  <p:childTnLst>
                                    <p:set>
                                      <p:cBhvr>
                                        <p:cTn id="56" dur="1" fill="hold">
                                          <p:stCondLst>
                                            <p:cond delay="0"/>
                                          </p:stCondLst>
                                        </p:cTn>
                                        <p:tgtEl>
                                          <p:spTgt spid="23"/>
                                        </p:tgtEl>
                                        <p:attrNameLst>
                                          <p:attrName>style.visibility</p:attrName>
                                        </p:attrNameLst>
                                      </p:cBhvr>
                                      <p:to>
                                        <p:strVal val="visible"/>
                                      </p:to>
                                    </p:set>
                                    <p:animEffect transition="in" filter="wipe(left)">
                                      <p:cBhvr>
                                        <p:cTn id="57" dur="1000"/>
                                        <p:tgtEl>
                                          <p:spTgt spid="23"/>
                                        </p:tgtEl>
                                      </p:cBhvr>
                                    </p:animEffect>
                                  </p:childTnLst>
                                </p:cTn>
                              </p:par>
                              <p:par>
                                <p:cTn id="58" presetID="12" presetClass="entr" presetSubtype="8" fill="hold" grpId="0" nodeType="withEffect">
                                  <p:stCondLst>
                                    <p:cond delay="1500"/>
                                  </p:stCondLst>
                                  <p:childTnLst>
                                    <p:set>
                                      <p:cBhvr>
                                        <p:cTn id="59" dur="1" fill="hold">
                                          <p:stCondLst>
                                            <p:cond delay="0"/>
                                          </p:stCondLst>
                                        </p:cTn>
                                        <p:tgtEl>
                                          <p:spTgt spid="39"/>
                                        </p:tgtEl>
                                        <p:attrNameLst>
                                          <p:attrName>style.visibility</p:attrName>
                                        </p:attrNameLst>
                                      </p:cBhvr>
                                      <p:to>
                                        <p:strVal val="visible"/>
                                      </p:to>
                                    </p:set>
                                    <p:anim calcmode="lin" valueType="num">
                                      <p:cBhvr additive="base">
                                        <p:cTn id="60" dur="1000"/>
                                        <p:tgtEl>
                                          <p:spTgt spid="39"/>
                                        </p:tgtEl>
                                        <p:attrNameLst>
                                          <p:attrName>ppt_x</p:attrName>
                                        </p:attrNameLst>
                                      </p:cBhvr>
                                      <p:tavLst>
                                        <p:tav tm="0">
                                          <p:val>
                                            <p:strVal val="#ppt_x-#ppt_w*1.125000"/>
                                          </p:val>
                                        </p:tav>
                                        <p:tav tm="100000">
                                          <p:val>
                                            <p:strVal val="#ppt_x"/>
                                          </p:val>
                                        </p:tav>
                                      </p:tavLst>
                                    </p:anim>
                                    <p:animEffect transition="in" filter="wipe(right)">
                                      <p:cBhvr>
                                        <p:cTn id="61" dur="1000"/>
                                        <p:tgtEl>
                                          <p:spTgt spid="39"/>
                                        </p:tgtEl>
                                      </p:cBhvr>
                                    </p:animEffect>
                                  </p:childTnLst>
                                </p:cTn>
                              </p:par>
                              <p:par>
                                <p:cTn id="62" presetID="22" presetClass="entr" presetSubtype="8" fill="hold" nodeType="withEffect">
                                  <p:stCondLst>
                                    <p:cond delay="1750"/>
                                  </p:stCondLst>
                                  <p:childTnLst>
                                    <p:set>
                                      <p:cBhvr>
                                        <p:cTn id="63" dur="1" fill="hold">
                                          <p:stCondLst>
                                            <p:cond delay="0"/>
                                          </p:stCondLst>
                                        </p:cTn>
                                        <p:tgtEl>
                                          <p:spTgt spid="25"/>
                                        </p:tgtEl>
                                        <p:attrNameLst>
                                          <p:attrName>style.visibility</p:attrName>
                                        </p:attrNameLst>
                                      </p:cBhvr>
                                      <p:to>
                                        <p:strVal val="visible"/>
                                      </p:to>
                                    </p:set>
                                    <p:animEffect transition="in" filter="wipe(left)">
                                      <p:cBhvr>
                                        <p:cTn id="64" dur="1000"/>
                                        <p:tgtEl>
                                          <p:spTgt spid="25"/>
                                        </p:tgtEl>
                                      </p:cBhvr>
                                    </p:animEffect>
                                  </p:childTnLst>
                                </p:cTn>
                              </p:par>
                              <p:par>
                                <p:cTn id="65" presetID="12" presetClass="entr" presetSubtype="8" fill="hold" grpId="0" nodeType="withEffect">
                                  <p:stCondLst>
                                    <p:cond delay="1750"/>
                                  </p:stCondLst>
                                  <p:childTnLst>
                                    <p:set>
                                      <p:cBhvr>
                                        <p:cTn id="66" dur="1" fill="hold">
                                          <p:stCondLst>
                                            <p:cond delay="0"/>
                                          </p:stCondLst>
                                        </p:cTn>
                                        <p:tgtEl>
                                          <p:spTgt spid="40"/>
                                        </p:tgtEl>
                                        <p:attrNameLst>
                                          <p:attrName>style.visibility</p:attrName>
                                        </p:attrNameLst>
                                      </p:cBhvr>
                                      <p:to>
                                        <p:strVal val="visible"/>
                                      </p:to>
                                    </p:set>
                                    <p:anim calcmode="lin" valueType="num">
                                      <p:cBhvr additive="base">
                                        <p:cTn id="67" dur="1000"/>
                                        <p:tgtEl>
                                          <p:spTgt spid="40"/>
                                        </p:tgtEl>
                                        <p:attrNameLst>
                                          <p:attrName>ppt_x</p:attrName>
                                        </p:attrNameLst>
                                      </p:cBhvr>
                                      <p:tavLst>
                                        <p:tav tm="0">
                                          <p:val>
                                            <p:strVal val="#ppt_x-#ppt_w*1.125000"/>
                                          </p:val>
                                        </p:tav>
                                        <p:tav tm="100000">
                                          <p:val>
                                            <p:strVal val="#ppt_x"/>
                                          </p:val>
                                        </p:tav>
                                      </p:tavLst>
                                    </p:anim>
                                    <p:animEffect transition="in" filter="wipe(right)">
                                      <p:cBhvr>
                                        <p:cTn id="68"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5" grpId="0"/>
      <p:bldP spid="36" grpId="0"/>
      <p:bldP spid="37" grpId="0"/>
      <p:bldP spid="38" grpId="0"/>
      <p:bldP spid="39" grpId="0"/>
      <p:bldP spid="40" grpId="0"/>
      <p:bldP spid="3" grpId="0" animBg="1"/>
      <p:bldP spid="4" grpId="0" animBg="1"/>
      <p:bldP spid="5" grpId="0" animBg="1"/>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FE7F-2A8D-F414-AFCF-456CFAE5A6F3}"/>
              </a:ext>
            </a:extLst>
          </p:cNvPr>
          <p:cNvSpPr>
            <a:spLocks noGrp="1"/>
          </p:cNvSpPr>
          <p:nvPr>
            <p:ph type="title"/>
          </p:nvPr>
        </p:nvSpPr>
        <p:spPr/>
        <p:txBody>
          <a:bodyPr/>
          <a:lstStyle/>
          <a:p>
            <a:r>
              <a:rPr lang="en-GB" sz="2200" dirty="0"/>
              <a:t>GTM VALIDATION PROCEDURE</a:t>
            </a:r>
          </a:p>
        </p:txBody>
      </p:sp>
      <p:sp>
        <p:nvSpPr>
          <p:cNvPr id="8" name="Rectangle 7">
            <a:extLst>
              <a:ext uri="{FF2B5EF4-FFF2-40B4-BE49-F238E27FC236}">
                <a16:creationId xmlns:a16="http://schemas.microsoft.com/office/drawing/2014/main" id="{0DEE3504-36C0-B664-9B3E-E653B3DE4141}"/>
              </a:ext>
            </a:extLst>
          </p:cNvPr>
          <p:cNvSpPr/>
          <p:nvPr/>
        </p:nvSpPr>
        <p:spPr>
          <a:xfrm>
            <a:off x="0" y="0"/>
            <a:ext cx="12192000" cy="78735"/>
          </a:xfrm>
          <a:prstGeom prst="rect">
            <a:avLst/>
          </a:prstGeom>
          <a:gradFill>
            <a:gsLst>
              <a:gs pos="0">
                <a:schemeClr val="accent1"/>
              </a:gs>
              <a:gs pos="28000">
                <a:schemeClr val="tx2">
                  <a:lumMod val="40000"/>
                  <a:lumOff val="60000"/>
                </a:schemeClr>
              </a:gs>
              <a:gs pos="61000">
                <a:schemeClr val="accent1">
                  <a:lumMod val="60000"/>
                  <a:lumOff val="4000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4" name="Rounded Rectangle 3">
            <a:extLst>
              <a:ext uri="{FF2B5EF4-FFF2-40B4-BE49-F238E27FC236}">
                <a16:creationId xmlns:a16="http://schemas.microsoft.com/office/drawing/2014/main" id="{F1CF2F71-ABAA-9397-828B-1E10B5E1BC5D}"/>
              </a:ext>
            </a:extLst>
          </p:cNvPr>
          <p:cNvSpPr/>
          <p:nvPr/>
        </p:nvSpPr>
        <p:spPr>
          <a:xfrm>
            <a:off x="839788" y="1564962"/>
            <a:ext cx="10512425" cy="995104"/>
          </a:xfrm>
          <a:prstGeom prst="round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5" name="Rounded Rectangle 4">
            <a:extLst>
              <a:ext uri="{FF2B5EF4-FFF2-40B4-BE49-F238E27FC236}">
                <a16:creationId xmlns:a16="http://schemas.microsoft.com/office/drawing/2014/main" id="{B62A7D40-D168-E612-145C-B4351549A3D5}"/>
              </a:ext>
            </a:extLst>
          </p:cNvPr>
          <p:cNvSpPr/>
          <p:nvPr/>
        </p:nvSpPr>
        <p:spPr>
          <a:xfrm>
            <a:off x="839788" y="2734600"/>
            <a:ext cx="10512425" cy="995104"/>
          </a:xfrm>
          <a:prstGeom prst="round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6" name="Rounded Rectangle 5">
            <a:extLst>
              <a:ext uri="{FF2B5EF4-FFF2-40B4-BE49-F238E27FC236}">
                <a16:creationId xmlns:a16="http://schemas.microsoft.com/office/drawing/2014/main" id="{FD07A5AA-96A0-18B8-D176-11C58AD16DFC}"/>
              </a:ext>
            </a:extLst>
          </p:cNvPr>
          <p:cNvSpPr/>
          <p:nvPr/>
        </p:nvSpPr>
        <p:spPr>
          <a:xfrm>
            <a:off x="839788" y="3904239"/>
            <a:ext cx="10512425" cy="995104"/>
          </a:xfrm>
          <a:prstGeom prst="round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9" name="Rounded Rectangle 8">
            <a:extLst>
              <a:ext uri="{FF2B5EF4-FFF2-40B4-BE49-F238E27FC236}">
                <a16:creationId xmlns:a16="http://schemas.microsoft.com/office/drawing/2014/main" id="{8E550965-51EC-4315-AC6C-91D1158FF651}"/>
              </a:ext>
            </a:extLst>
          </p:cNvPr>
          <p:cNvSpPr/>
          <p:nvPr/>
        </p:nvSpPr>
        <p:spPr>
          <a:xfrm>
            <a:off x="839788" y="5073877"/>
            <a:ext cx="10512425" cy="995104"/>
          </a:xfrm>
          <a:prstGeom prst="round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nvGrpSpPr>
          <p:cNvPr id="14" name="Group 13">
            <a:extLst>
              <a:ext uri="{FF2B5EF4-FFF2-40B4-BE49-F238E27FC236}">
                <a16:creationId xmlns:a16="http://schemas.microsoft.com/office/drawing/2014/main" id="{2F27F992-E14D-8C27-84FC-470EF5134039}"/>
              </a:ext>
            </a:extLst>
          </p:cNvPr>
          <p:cNvGrpSpPr/>
          <p:nvPr/>
        </p:nvGrpSpPr>
        <p:grpSpPr>
          <a:xfrm>
            <a:off x="2121143" y="1693358"/>
            <a:ext cx="9136335" cy="4247226"/>
            <a:chOff x="2223467" y="1693358"/>
            <a:chExt cx="8864413" cy="4247226"/>
          </a:xfrm>
        </p:grpSpPr>
        <p:sp>
          <p:nvSpPr>
            <p:cNvPr id="10" name="Rounded Rectangle 9">
              <a:extLst>
                <a:ext uri="{FF2B5EF4-FFF2-40B4-BE49-F238E27FC236}">
                  <a16:creationId xmlns:a16="http://schemas.microsoft.com/office/drawing/2014/main" id="{75BB5D13-92EE-719A-5C28-0916F975B313}"/>
                </a:ext>
              </a:extLst>
            </p:cNvPr>
            <p:cNvSpPr/>
            <p:nvPr/>
          </p:nvSpPr>
          <p:spPr>
            <a:xfrm>
              <a:off x="2223467" y="1693358"/>
              <a:ext cx="1071227" cy="738311"/>
            </a:xfrm>
            <a:prstGeom prst="roundRect">
              <a:avLst>
                <a:gd name="adj" fmla="val 18107"/>
              </a:avLst>
            </a:prstGeom>
            <a:solidFill>
              <a:schemeClr val="tx1">
                <a:alpha val="50000"/>
              </a:schemeClr>
            </a:solidFill>
            <a:ln w="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A" sz="900" dirty="0">
                  <a:solidFill>
                    <a:schemeClr val="bg1"/>
                  </a:solidFill>
                  <a:latin typeface="Montserrat" pitchFamily="2" charset="77"/>
                  <a:ea typeface="Open Sans" panose="020B0606030504020204" pitchFamily="34" charset="0"/>
                  <a:cs typeface="Open Sans" panose="020B0606030504020204" pitchFamily="34" charset="0"/>
                </a:rPr>
                <a:t>Articulate a value proposition</a:t>
              </a:r>
            </a:p>
          </p:txBody>
        </p:sp>
        <p:sp>
          <p:nvSpPr>
            <p:cNvPr id="17" name="Rounded Rectangle 16">
              <a:extLst>
                <a:ext uri="{FF2B5EF4-FFF2-40B4-BE49-F238E27FC236}">
                  <a16:creationId xmlns:a16="http://schemas.microsoft.com/office/drawing/2014/main" id="{12D74AC8-50BE-ECDA-6EF2-52E83D909479}"/>
                </a:ext>
              </a:extLst>
            </p:cNvPr>
            <p:cNvSpPr/>
            <p:nvPr/>
          </p:nvSpPr>
          <p:spPr>
            <a:xfrm>
              <a:off x="3497461" y="1693358"/>
              <a:ext cx="1071227" cy="738311"/>
            </a:xfrm>
            <a:prstGeom prst="roundRect">
              <a:avLst>
                <a:gd name="adj" fmla="val 18107"/>
              </a:avLst>
            </a:prstGeom>
            <a:solidFill>
              <a:schemeClr val="tx1">
                <a:alpha val="50000"/>
              </a:schemeClr>
            </a:solidFill>
            <a:ln w="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A" sz="900" dirty="0">
                  <a:solidFill>
                    <a:schemeClr val="bg1"/>
                  </a:solidFill>
                  <a:latin typeface="Montserrat" pitchFamily="2" charset="77"/>
                  <a:ea typeface="Open Sans" panose="020B0606030504020204" pitchFamily="34" charset="0"/>
                  <a:cs typeface="Open Sans" panose="020B0606030504020204" pitchFamily="34" charset="0"/>
                </a:rPr>
                <a:t>Preliminary sales &amp; collateral materials</a:t>
              </a:r>
            </a:p>
          </p:txBody>
        </p:sp>
        <p:sp>
          <p:nvSpPr>
            <p:cNvPr id="18" name="Rounded Rectangle 17">
              <a:extLst>
                <a:ext uri="{FF2B5EF4-FFF2-40B4-BE49-F238E27FC236}">
                  <a16:creationId xmlns:a16="http://schemas.microsoft.com/office/drawing/2014/main" id="{F6AE6C34-1D17-89D5-E6D2-2A3463C16EA6}"/>
                </a:ext>
              </a:extLst>
            </p:cNvPr>
            <p:cNvSpPr/>
            <p:nvPr/>
          </p:nvSpPr>
          <p:spPr>
            <a:xfrm>
              <a:off x="4771454" y="1693358"/>
              <a:ext cx="1071227" cy="738311"/>
            </a:xfrm>
            <a:prstGeom prst="roundRect">
              <a:avLst>
                <a:gd name="adj" fmla="val 18107"/>
              </a:avLst>
            </a:prstGeom>
            <a:solidFill>
              <a:schemeClr val="tx1">
                <a:alpha val="50000"/>
              </a:schemeClr>
            </a:solidFill>
            <a:ln w="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A" sz="900" dirty="0">
                  <a:solidFill>
                    <a:schemeClr val="bg1"/>
                  </a:solidFill>
                  <a:latin typeface="Montserrat" pitchFamily="2" charset="77"/>
                  <a:ea typeface="Open Sans" panose="020B0606030504020204" pitchFamily="34" charset="0"/>
                  <a:cs typeface="Open Sans" panose="020B0606030504020204" pitchFamily="34" charset="0"/>
                </a:rPr>
                <a:t>Preliminary distribution channel plan</a:t>
              </a:r>
            </a:p>
          </p:txBody>
        </p:sp>
        <p:sp>
          <p:nvSpPr>
            <p:cNvPr id="19" name="Rounded Rectangle 18">
              <a:extLst>
                <a:ext uri="{FF2B5EF4-FFF2-40B4-BE49-F238E27FC236}">
                  <a16:creationId xmlns:a16="http://schemas.microsoft.com/office/drawing/2014/main" id="{187EAA13-BA63-28BD-8E2F-40617F04CB22}"/>
                </a:ext>
              </a:extLst>
            </p:cNvPr>
            <p:cNvSpPr/>
            <p:nvPr/>
          </p:nvSpPr>
          <p:spPr>
            <a:xfrm>
              <a:off x="6045448" y="1693358"/>
              <a:ext cx="1071227" cy="738311"/>
            </a:xfrm>
            <a:prstGeom prst="roundRect">
              <a:avLst>
                <a:gd name="adj" fmla="val 18107"/>
              </a:avLst>
            </a:prstGeom>
            <a:solidFill>
              <a:schemeClr val="tx1">
                <a:alpha val="50000"/>
              </a:schemeClr>
            </a:solidFill>
            <a:ln w="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A" sz="900" dirty="0">
                  <a:solidFill>
                    <a:schemeClr val="bg1"/>
                  </a:solidFill>
                  <a:latin typeface="Montserrat" pitchFamily="2" charset="77"/>
                  <a:ea typeface="Open Sans" panose="020B0606030504020204" pitchFamily="34" charset="0"/>
                  <a:cs typeface="Open Sans" panose="020B0606030504020204" pitchFamily="34" charset="0"/>
                </a:rPr>
                <a:t>Preliminary sales roadmap</a:t>
              </a:r>
            </a:p>
          </p:txBody>
        </p:sp>
        <p:sp>
          <p:nvSpPr>
            <p:cNvPr id="20" name="Rounded Rectangle 19">
              <a:extLst>
                <a:ext uri="{FF2B5EF4-FFF2-40B4-BE49-F238E27FC236}">
                  <a16:creationId xmlns:a16="http://schemas.microsoft.com/office/drawing/2014/main" id="{FDD30F0B-7BDA-37FF-B84E-DB1CD636E059}"/>
                </a:ext>
              </a:extLst>
            </p:cNvPr>
            <p:cNvSpPr/>
            <p:nvPr/>
          </p:nvSpPr>
          <p:spPr>
            <a:xfrm>
              <a:off x="7319442" y="1693358"/>
              <a:ext cx="1071227" cy="738311"/>
            </a:xfrm>
            <a:prstGeom prst="roundRect">
              <a:avLst>
                <a:gd name="adj" fmla="val 18107"/>
              </a:avLst>
            </a:prstGeom>
            <a:solidFill>
              <a:schemeClr val="tx1">
                <a:alpha val="50000"/>
              </a:schemeClr>
            </a:solidFill>
            <a:ln w="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A" sz="900" dirty="0">
                  <a:solidFill>
                    <a:schemeClr val="bg1"/>
                  </a:solidFill>
                  <a:latin typeface="Montserrat" pitchFamily="2" charset="77"/>
                  <a:ea typeface="Open Sans" panose="020B0606030504020204" pitchFamily="34" charset="0"/>
                  <a:cs typeface="Open Sans" panose="020B0606030504020204" pitchFamily="34" charset="0"/>
                </a:rPr>
                <a:t>Hire a “Sales Closer</a:t>
              </a:r>
            </a:p>
          </p:txBody>
        </p:sp>
        <p:sp>
          <p:nvSpPr>
            <p:cNvPr id="21" name="Rounded Rectangle 20">
              <a:extLst>
                <a:ext uri="{FF2B5EF4-FFF2-40B4-BE49-F238E27FC236}">
                  <a16:creationId xmlns:a16="http://schemas.microsoft.com/office/drawing/2014/main" id="{E0499499-53F1-C7A4-A930-E5AE3E11D9CD}"/>
                </a:ext>
              </a:extLst>
            </p:cNvPr>
            <p:cNvSpPr/>
            <p:nvPr/>
          </p:nvSpPr>
          <p:spPr>
            <a:xfrm>
              <a:off x="8593435" y="1693358"/>
              <a:ext cx="1071227" cy="738311"/>
            </a:xfrm>
            <a:prstGeom prst="roundRect">
              <a:avLst>
                <a:gd name="adj" fmla="val 18107"/>
              </a:avLst>
            </a:prstGeom>
            <a:solidFill>
              <a:schemeClr val="tx1">
                <a:alpha val="50000"/>
              </a:schemeClr>
            </a:solidFill>
            <a:ln w="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A" sz="900" dirty="0">
                  <a:solidFill>
                    <a:schemeClr val="bg1"/>
                  </a:solidFill>
                  <a:latin typeface="Montserrat" pitchFamily="2" charset="77"/>
                  <a:ea typeface="Open Sans" panose="020B0606030504020204" pitchFamily="34" charset="0"/>
                  <a:cs typeface="Open Sans" panose="020B0606030504020204" pitchFamily="34" charset="0"/>
                </a:rPr>
                <a:t>Align your executives</a:t>
              </a:r>
            </a:p>
          </p:txBody>
        </p:sp>
        <p:sp>
          <p:nvSpPr>
            <p:cNvPr id="22" name="Rounded Rectangle 21">
              <a:extLst>
                <a:ext uri="{FF2B5EF4-FFF2-40B4-BE49-F238E27FC236}">
                  <a16:creationId xmlns:a16="http://schemas.microsoft.com/office/drawing/2014/main" id="{F2DE38AD-F039-EAD5-B99A-209C6645B6F3}"/>
                </a:ext>
              </a:extLst>
            </p:cNvPr>
            <p:cNvSpPr/>
            <p:nvPr/>
          </p:nvSpPr>
          <p:spPr>
            <a:xfrm>
              <a:off x="9867429" y="1693358"/>
              <a:ext cx="1071227" cy="738311"/>
            </a:xfrm>
            <a:prstGeom prst="roundRect">
              <a:avLst>
                <a:gd name="adj" fmla="val 18107"/>
              </a:avLst>
            </a:prstGeom>
            <a:solidFill>
              <a:schemeClr val="tx1">
                <a:alpha val="50000"/>
              </a:schemeClr>
            </a:solidFill>
            <a:ln w="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A" sz="900" dirty="0">
                  <a:solidFill>
                    <a:schemeClr val="bg1"/>
                  </a:solidFill>
                  <a:latin typeface="Montserrat" pitchFamily="2" charset="77"/>
                  <a:ea typeface="Open Sans" panose="020B0606030504020204" pitchFamily="34" charset="0"/>
                  <a:cs typeface="Open Sans" panose="020B0606030504020204" pitchFamily="34" charset="0"/>
                </a:rPr>
                <a:t>Formalize advisory board</a:t>
              </a:r>
            </a:p>
          </p:txBody>
        </p:sp>
        <p:sp>
          <p:nvSpPr>
            <p:cNvPr id="26" name="Rounded Rectangle 25">
              <a:extLst>
                <a:ext uri="{FF2B5EF4-FFF2-40B4-BE49-F238E27FC236}">
                  <a16:creationId xmlns:a16="http://schemas.microsoft.com/office/drawing/2014/main" id="{157F1A94-7F47-84CB-94F0-F1F49BB46468}"/>
                </a:ext>
              </a:extLst>
            </p:cNvPr>
            <p:cNvSpPr/>
            <p:nvPr/>
          </p:nvSpPr>
          <p:spPr>
            <a:xfrm>
              <a:off x="3497461" y="2862997"/>
              <a:ext cx="1071227" cy="738311"/>
            </a:xfrm>
            <a:prstGeom prst="roundRect">
              <a:avLst>
                <a:gd name="adj" fmla="val 18107"/>
              </a:avLst>
            </a:prstGeom>
            <a:solidFill>
              <a:schemeClr val="tx1">
                <a:alpha val="50000"/>
              </a:schemeClr>
            </a:solidFill>
            <a:ln w="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A" sz="900" dirty="0">
                  <a:solidFill>
                    <a:schemeClr val="bg1"/>
                  </a:solidFill>
                  <a:latin typeface="Montserrat" pitchFamily="2" charset="77"/>
                  <a:ea typeface="Open Sans" panose="020B0606030504020204" pitchFamily="34" charset="0"/>
                  <a:cs typeface="Open Sans" panose="020B0606030504020204" pitchFamily="34" charset="0"/>
                </a:rPr>
                <a:t>Contact visionary customers</a:t>
              </a:r>
            </a:p>
          </p:txBody>
        </p:sp>
        <p:sp>
          <p:nvSpPr>
            <p:cNvPr id="27" name="Rounded Rectangle 26">
              <a:extLst>
                <a:ext uri="{FF2B5EF4-FFF2-40B4-BE49-F238E27FC236}">
                  <a16:creationId xmlns:a16="http://schemas.microsoft.com/office/drawing/2014/main" id="{88139474-4802-DF11-CB8F-A7DD60E566D5}"/>
                </a:ext>
              </a:extLst>
            </p:cNvPr>
            <p:cNvSpPr/>
            <p:nvPr/>
          </p:nvSpPr>
          <p:spPr>
            <a:xfrm>
              <a:off x="4771454" y="2862997"/>
              <a:ext cx="1071227" cy="738311"/>
            </a:xfrm>
            <a:prstGeom prst="roundRect">
              <a:avLst>
                <a:gd name="adj" fmla="val 18107"/>
              </a:avLst>
            </a:prstGeom>
            <a:solidFill>
              <a:schemeClr val="tx1">
                <a:alpha val="50000"/>
              </a:schemeClr>
            </a:solidFill>
            <a:ln w="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A" sz="900" dirty="0">
                  <a:solidFill>
                    <a:schemeClr val="bg1"/>
                  </a:solidFill>
                  <a:latin typeface="Montserrat" pitchFamily="2" charset="77"/>
                  <a:ea typeface="Open Sans" panose="020B0606030504020204" pitchFamily="34" charset="0"/>
                  <a:cs typeface="Open Sans" panose="020B0606030504020204" pitchFamily="34" charset="0"/>
                </a:rPr>
                <a:t>Sell to early customers</a:t>
              </a:r>
            </a:p>
          </p:txBody>
        </p:sp>
        <p:sp>
          <p:nvSpPr>
            <p:cNvPr id="28" name="Rounded Rectangle 27">
              <a:extLst>
                <a:ext uri="{FF2B5EF4-FFF2-40B4-BE49-F238E27FC236}">
                  <a16:creationId xmlns:a16="http://schemas.microsoft.com/office/drawing/2014/main" id="{46FE6C1F-7618-E3D3-6087-F9492B993015}"/>
                </a:ext>
              </a:extLst>
            </p:cNvPr>
            <p:cNvSpPr/>
            <p:nvPr/>
          </p:nvSpPr>
          <p:spPr>
            <a:xfrm>
              <a:off x="6045448" y="2862997"/>
              <a:ext cx="1071227" cy="738311"/>
            </a:xfrm>
            <a:prstGeom prst="roundRect">
              <a:avLst>
                <a:gd name="adj" fmla="val 18107"/>
              </a:avLst>
            </a:prstGeom>
            <a:solidFill>
              <a:schemeClr val="tx1">
                <a:alpha val="50000"/>
              </a:schemeClr>
            </a:solidFill>
            <a:ln w="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A" sz="900" dirty="0">
                  <a:solidFill>
                    <a:schemeClr val="bg1"/>
                  </a:solidFill>
                  <a:latin typeface="Montserrat" pitchFamily="2" charset="77"/>
                  <a:ea typeface="Open Sans" panose="020B0606030504020204" pitchFamily="34" charset="0"/>
                  <a:cs typeface="Open Sans" panose="020B0606030504020204" pitchFamily="34" charset="0"/>
                </a:rPr>
                <a:t>Refine sales roadmap</a:t>
              </a:r>
            </a:p>
          </p:txBody>
        </p:sp>
        <p:sp>
          <p:nvSpPr>
            <p:cNvPr id="29" name="Rounded Rectangle 28">
              <a:extLst>
                <a:ext uri="{FF2B5EF4-FFF2-40B4-BE49-F238E27FC236}">
                  <a16:creationId xmlns:a16="http://schemas.microsoft.com/office/drawing/2014/main" id="{878FAFC6-A19B-59C3-1F5F-CBD7BC1F594C}"/>
                </a:ext>
              </a:extLst>
            </p:cNvPr>
            <p:cNvSpPr/>
            <p:nvPr/>
          </p:nvSpPr>
          <p:spPr>
            <a:xfrm>
              <a:off x="7319442" y="2862997"/>
              <a:ext cx="1071227" cy="738311"/>
            </a:xfrm>
            <a:prstGeom prst="roundRect">
              <a:avLst>
                <a:gd name="adj" fmla="val 18107"/>
              </a:avLst>
            </a:prstGeom>
            <a:solidFill>
              <a:schemeClr val="tx1">
                <a:alpha val="50000"/>
              </a:schemeClr>
            </a:solidFill>
            <a:ln w="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A" sz="900" dirty="0">
                  <a:solidFill>
                    <a:schemeClr val="bg1"/>
                  </a:solidFill>
                  <a:latin typeface="Montserrat" pitchFamily="2" charset="77"/>
                  <a:ea typeface="Open Sans" panose="020B0606030504020204" pitchFamily="34" charset="0"/>
                  <a:cs typeface="Open Sans" panose="020B0606030504020204" pitchFamily="34" charset="0"/>
                </a:rPr>
                <a:t>Sell to channel partners</a:t>
              </a:r>
            </a:p>
          </p:txBody>
        </p:sp>
        <p:sp>
          <p:nvSpPr>
            <p:cNvPr id="30" name="Rounded Rectangle 29">
              <a:extLst>
                <a:ext uri="{FF2B5EF4-FFF2-40B4-BE49-F238E27FC236}">
                  <a16:creationId xmlns:a16="http://schemas.microsoft.com/office/drawing/2014/main" id="{3AE119FC-606D-D093-723D-F0C2F07C99DF}"/>
                </a:ext>
              </a:extLst>
            </p:cNvPr>
            <p:cNvSpPr/>
            <p:nvPr/>
          </p:nvSpPr>
          <p:spPr>
            <a:xfrm>
              <a:off x="8593435" y="2862997"/>
              <a:ext cx="1071227" cy="738311"/>
            </a:xfrm>
            <a:prstGeom prst="roundRect">
              <a:avLst>
                <a:gd name="adj" fmla="val 18107"/>
              </a:avLst>
            </a:prstGeom>
            <a:solidFill>
              <a:schemeClr val="tx1">
                <a:alpha val="50000"/>
              </a:schemeClr>
            </a:solidFill>
            <a:ln w="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A" sz="900" dirty="0">
                  <a:solidFill>
                    <a:schemeClr val="bg1"/>
                  </a:solidFill>
                  <a:latin typeface="Montserrat" pitchFamily="2" charset="77"/>
                  <a:ea typeface="Open Sans" panose="020B0606030504020204" pitchFamily="34" charset="0"/>
                  <a:cs typeface="Open Sans" panose="020B0606030504020204" pitchFamily="34" charset="0"/>
                </a:rPr>
                <a:t>Refine channel roadmap</a:t>
              </a:r>
            </a:p>
          </p:txBody>
        </p:sp>
        <p:sp>
          <p:nvSpPr>
            <p:cNvPr id="33" name="Rounded Rectangle 32">
              <a:extLst>
                <a:ext uri="{FF2B5EF4-FFF2-40B4-BE49-F238E27FC236}">
                  <a16:creationId xmlns:a16="http://schemas.microsoft.com/office/drawing/2014/main" id="{422C5FD6-1045-60BA-9641-771F87F60195}"/>
                </a:ext>
              </a:extLst>
            </p:cNvPr>
            <p:cNvSpPr/>
            <p:nvPr/>
          </p:nvSpPr>
          <p:spPr>
            <a:xfrm>
              <a:off x="4771454" y="4032635"/>
              <a:ext cx="1071227" cy="738311"/>
            </a:xfrm>
            <a:prstGeom prst="roundRect">
              <a:avLst>
                <a:gd name="adj" fmla="val 18107"/>
              </a:avLst>
            </a:prstGeom>
            <a:solidFill>
              <a:schemeClr val="tx1">
                <a:alpha val="50000"/>
              </a:schemeClr>
            </a:solidFill>
            <a:ln w="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A" sz="900" dirty="0">
                  <a:solidFill>
                    <a:schemeClr val="bg1"/>
                  </a:solidFill>
                  <a:latin typeface="Montserrat" pitchFamily="2" charset="77"/>
                  <a:ea typeface="Open Sans" panose="020B0606030504020204" pitchFamily="34" charset="0"/>
                  <a:cs typeface="Open Sans" panose="020B0606030504020204" pitchFamily="34" charset="0"/>
                </a:rPr>
                <a:t>Product positioning</a:t>
              </a:r>
            </a:p>
          </p:txBody>
        </p:sp>
        <p:sp>
          <p:nvSpPr>
            <p:cNvPr id="34" name="Rounded Rectangle 33">
              <a:extLst>
                <a:ext uri="{FF2B5EF4-FFF2-40B4-BE49-F238E27FC236}">
                  <a16:creationId xmlns:a16="http://schemas.microsoft.com/office/drawing/2014/main" id="{16CA6722-09B7-6440-6912-E6E5190D4B7F}"/>
                </a:ext>
              </a:extLst>
            </p:cNvPr>
            <p:cNvSpPr/>
            <p:nvPr/>
          </p:nvSpPr>
          <p:spPr>
            <a:xfrm>
              <a:off x="6045448" y="4032635"/>
              <a:ext cx="1071227" cy="738311"/>
            </a:xfrm>
            <a:prstGeom prst="roundRect">
              <a:avLst>
                <a:gd name="adj" fmla="val 18107"/>
              </a:avLst>
            </a:prstGeom>
            <a:solidFill>
              <a:schemeClr val="tx1">
                <a:alpha val="50000"/>
              </a:schemeClr>
            </a:solidFill>
            <a:ln w="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A" sz="900" dirty="0">
                  <a:solidFill>
                    <a:schemeClr val="bg1"/>
                  </a:solidFill>
                  <a:latin typeface="Montserrat" pitchFamily="2" charset="77"/>
                  <a:ea typeface="Open Sans" panose="020B0606030504020204" pitchFamily="34" charset="0"/>
                  <a:cs typeface="Open Sans" panose="020B0606030504020204" pitchFamily="34" charset="0"/>
                </a:rPr>
                <a:t>Company positioning</a:t>
              </a:r>
            </a:p>
          </p:txBody>
        </p:sp>
        <p:sp>
          <p:nvSpPr>
            <p:cNvPr id="35" name="Rounded Rectangle 34">
              <a:extLst>
                <a:ext uri="{FF2B5EF4-FFF2-40B4-BE49-F238E27FC236}">
                  <a16:creationId xmlns:a16="http://schemas.microsoft.com/office/drawing/2014/main" id="{29C19FA5-4930-D340-0583-73DE45427C38}"/>
                </a:ext>
              </a:extLst>
            </p:cNvPr>
            <p:cNvSpPr/>
            <p:nvPr/>
          </p:nvSpPr>
          <p:spPr>
            <a:xfrm>
              <a:off x="7319442" y="4032635"/>
              <a:ext cx="1071227" cy="738311"/>
            </a:xfrm>
            <a:prstGeom prst="roundRect">
              <a:avLst>
                <a:gd name="adj" fmla="val 18107"/>
              </a:avLst>
            </a:prstGeom>
            <a:solidFill>
              <a:schemeClr val="tx1">
                <a:alpha val="50000"/>
              </a:schemeClr>
            </a:solidFill>
            <a:ln w="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A" sz="900" dirty="0">
                  <a:solidFill>
                    <a:schemeClr val="bg1"/>
                  </a:solidFill>
                  <a:latin typeface="Montserrat" pitchFamily="2" charset="77"/>
                  <a:ea typeface="Open Sans" panose="020B0606030504020204" pitchFamily="34" charset="0"/>
                  <a:cs typeface="Open Sans" panose="020B0606030504020204" pitchFamily="34" charset="0"/>
                </a:rPr>
                <a:t>Present to analysts &amp; influencers</a:t>
              </a:r>
            </a:p>
          </p:txBody>
        </p:sp>
        <p:sp>
          <p:nvSpPr>
            <p:cNvPr id="36" name="Rounded Rectangle 35">
              <a:extLst>
                <a:ext uri="{FF2B5EF4-FFF2-40B4-BE49-F238E27FC236}">
                  <a16:creationId xmlns:a16="http://schemas.microsoft.com/office/drawing/2014/main" id="{D2A6FD31-0B17-A2A6-E330-9B3B545AB9CC}"/>
                </a:ext>
              </a:extLst>
            </p:cNvPr>
            <p:cNvSpPr/>
            <p:nvPr/>
          </p:nvSpPr>
          <p:spPr>
            <a:xfrm>
              <a:off x="3497461" y="5202273"/>
              <a:ext cx="1071227" cy="738311"/>
            </a:xfrm>
            <a:prstGeom prst="roundRect">
              <a:avLst>
                <a:gd name="adj" fmla="val 18107"/>
              </a:avLst>
            </a:prstGeom>
            <a:solidFill>
              <a:schemeClr val="tx1">
                <a:alpha val="50000"/>
              </a:schemeClr>
            </a:solidFill>
            <a:ln w="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A" sz="900" dirty="0">
                  <a:solidFill>
                    <a:schemeClr val="bg1"/>
                  </a:solidFill>
                  <a:latin typeface="Montserrat" pitchFamily="2" charset="77"/>
                  <a:ea typeface="Open Sans" panose="020B0606030504020204" pitchFamily="34" charset="0"/>
                  <a:cs typeface="Open Sans" panose="020B0606030504020204" pitchFamily="34" charset="0"/>
                </a:rPr>
                <a:t>Verify the product</a:t>
              </a:r>
            </a:p>
          </p:txBody>
        </p:sp>
        <p:sp>
          <p:nvSpPr>
            <p:cNvPr id="37" name="Rounded Rectangle 36">
              <a:extLst>
                <a:ext uri="{FF2B5EF4-FFF2-40B4-BE49-F238E27FC236}">
                  <a16:creationId xmlns:a16="http://schemas.microsoft.com/office/drawing/2014/main" id="{204593A7-5122-FE05-049B-06C91365418D}"/>
                </a:ext>
              </a:extLst>
            </p:cNvPr>
            <p:cNvSpPr/>
            <p:nvPr/>
          </p:nvSpPr>
          <p:spPr>
            <a:xfrm>
              <a:off x="4771454" y="5202273"/>
              <a:ext cx="1071227" cy="738311"/>
            </a:xfrm>
            <a:prstGeom prst="roundRect">
              <a:avLst>
                <a:gd name="adj" fmla="val 18107"/>
              </a:avLst>
            </a:prstGeom>
            <a:solidFill>
              <a:schemeClr val="tx1">
                <a:alpha val="50000"/>
              </a:schemeClr>
            </a:solidFill>
            <a:ln w="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A" sz="900" dirty="0">
                  <a:solidFill>
                    <a:schemeClr val="bg1"/>
                  </a:solidFill>
                  <a:latin typeface="Montserrat" pitchFamily="2" charset="77"/>
                  <a:ea typeface="Open Sans" panose="020B0606030504020204" pitchFamily="34" charset="0"/>
                  <a:cs typeface="Open Sans" panose="020B0606030504020204" pitchFamily="34" charset="0"/>
                </a:rPr>
                <a:t>Verify the sales roadmap</a:t>
              </a:r>
            </a:p>
          </p:txBody>
        </p:sp>
        <p:sp>
          <p:nvSpPr>
            <p:cNvPr id="38" name="Rounded Rectangle 37">
              <a:extLst>
                <a:ext uri="{FF2B5EF4-FFF2-40B4-BE49-F238E27FC236}">
                  <a16:creationId xmlns:a16="http://schemas.microsoft.com/office/drawing/2014/main" id="{2E43A11E-CCA1-3082-A617-3251532915D6}"/>
                </a:ext>
              </a:extLst>
            </p:cNvPr>
            <p:cNvSpPr/>
            <p:nvPr/>
          </p:nvSpPr>
          <p:spPr>
            <a:xfrm>
              <a:off x="6045448" y="5202273"/>
              <a:ext cx="1071227" cy="738311"/>
            </a:xfrm>
            <a:prstGeom prst="roundRect">
              <a:avLst>
                <a:gd name="adj" fmla="val 18107"/>
              </a:avLst>
            </a:prstGeom>
            <a:solidFill>
              <a:schemeClr val="tx1">
                <a:alpha val="50000"/>
              </a:schemeClr>
            </a:solidFill>
            <a:ln w="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A" sz="900" dirty="0">
                  <a:solidFill>
                    <a:schemeClr val="bg1"/>
                  </a:solidFill>
                  <a:latin typeface="Montserrat" pitchFamily="2" charset="77"/>
                  <a:ea typeface="Open Sans" panose="020B0606030504020204" pitchFamily="34" charset="0"/>
                  <a:cs typeface="Open Sans" panose="020B0606030504020204" pitchFamily="34" charset="0"/>
                </a:rPr>
                <a:t>Verify the channel roadmap</a:t>
              </a:r>
            </a:p>
          </p:txBody>
        </p:sp>
        <p:sp>
          <p:nvSpPr>
            <p:cNvPr id="39" name="Rounded Rectangle 38">
              <a:extLst>
                <a:ext uri="{FF2B5EF4-FFF2-40B4-BE49-F238E27FC236}">
                  <a16:creationId xmlns:a16="http://schemas.microsoft.com/office/drawing/2014/main" id="{71D0305F-34CA-98FD-0BBC-253C879319D8}"/>
                </a:ext>
              </a:extLst>
            </p:cNvPr>
            <p:cNvSpPr/>
            <p:nvPr/>
          </p:nvSpPr>
          <p:spPr>
            <a:xfrm>
              <a:off x="7319442" y="5202273"/>
              <a:ext cx="1071227" cy="738311"/>
            </a:xfrm>
            <a:prstGeom prst="roundRect">
              <a:avLst>
                <a:gd name="adj" fmla="val 18107"/>
              </a:avLst>
            </a:prstGeom>
            <a:solidFill>
              <a:schemeClr val="tx1">
                <a:alpha val="50000"/>
              </a:schemeClr>
            </a:solidFill>
            <a:ln w="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A" sz="900" dirty="0">
                  <a:solidFill>
                    <a:schemeClr val="bg1"/>
                  </a:solidFill>
                  <a:latin typeface="Montserrat" pitchFamily="2" charset="77"/>
                  <a:ea typeface="Open Sans" panose="020B0606030504020204" pitchFamily="34" charset="0"/>
                  <a:cs typeface="Open Sans" panose="020B0606030504020204" pitchFamily="34" charset="0"/>
                </a:rPr>
                <a:t>Verify the business model</a:t>
              </a:r>
            </a:p>
          </p:txBody>
        </p:sp>
        <p:sp>
          <p:nvSpPr>
            <p:cNvPr id="40" name="Rounded Rectangle 39">
              <a:extLst>
                <a:ext uri="{FF2B5EF4-FFF2-40B4-BE49-F238E27FC236}">
                  <a16:creationId xmlns:a16="http://schemas.microsoft.com/office/drawing/2014/main" id="{B3574306-5C1E-59EC-133A-3CBC6378180B}"/>
                </a:ext>
              </a:extLst>
            </p:cNvPr>
            <p:cNvSpPr/>
            <p:nvPr/>
          </p:nvSpPr>
          <p:spPr>
            <a:xfrm>
              <a:off x="8593435" y="5202273"/>
              <a:ext cx="1071227" cy="738311"/>
            </a:xfrm>
            <a:prstGeom prst="roundRect">
              <a:avLst>
                <a:gd name="adj" fmla="val 18107"/>
              </a:avLst>
            </a:prstGeom>
            <a:solidFill>
              <a:schemeClr val="tx1">
                <a:alpha val="50000"/>
              </a:schemeClr>
            </a:solidFill>
            <a:ln w="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A" sz="900" dirty="0">
                  <a:solidFill>
                    <a:schemeClr val="bg1"/>
                  </a:solidFill>
                  <a:latin typeface="Montserrat" pitchFamily="2" charset="77"/>
                  <a:ea typeface="Open Sans" panose="020B0606030504020204" pitchFamily="34" charset="0"/>
                  <a:cs typeface="Open Sans" panose="020B0606030504020204" pitchFamily="34" charset="0"/>
                </a:rPr>
                <a:t>Iterate or exit</a:t>
              </a:r>
            </a:p>
          </p:txBody>
        </p:sp>
        <p:cxnSp>
          <p:nvCxnSpPr>
            <p:cNvPr id="44" name="Straight Arrow Connector 43">
              <a:extLst>
                <a:ext uri="{FF2B5EF4-FFF2-40B4-BE49-F238E27FC236}">
                  <a16:creationId xmlns:a16="http://schemas.microsoft.com/office/drawing/2014/main" id="{37E7AF6B-8773-90C0-841F-F444D1250882}"/>
                </a:ext>
              </a:extLst>
            </p:cNvPr>
            <p:cNvCxnSpPr/>
            <p:nvPr/>
          </p:nvCxnSpPr>
          <p:spPr>
            <a:xfrm>
              <a:off x="3294694" y="2062664"/>
              <a:ext cx="202767"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0347DB2-DEBA-E6E4-360A-89D4C3FFA8B2}"/>
                </a:ext>
              </a:extLst>
            </p:cNvPr>
            <p:cNvCxnSpPr/>
            <p:nvPr/>
          </p:nvCxnSpPr>
          <p:spPr>
            <a:xfrm>
              <a:off x="4568688" y="2062664"/>
              <a:ext cx="202767"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BF7441B-0C18-750E-F0E1-F48989FC3555}"/>
                </a:ext>
              </a:extLst>
            </p:cNvPr>
            <p:cNvCxnSpPr/>
            <p:nvPr/>
          </p:nvCxnSpPr>
          <p:spPr>
            <a:xfrm>
              <a:off x="5842681" y="2062664"/>
              <a:ext cx="202767"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E45D9AC-671C-23C0-D1BC-EF6D73B1BE35}"/>
                </a:ext>
              </a:extLst>
            </p:cNvPr>
            <p:cNvCxnSpPr/>
            <p:nvPr/>
          </p:nvCxnSpPr>
          <p:spPr>
            <a:xfrm>
              <a:off x="7116675" y="2062664"/>
              <a:ext cx="202767"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9FD6891-C8EB-9CA9-A1AC-4AFAA4ED5668}"/>
                </a:ext>
              </a:extLst>
            </p:cNvPr>
            <p:cNvCxnSpPr/>
            <p:nvPr/>
          </p:nvCxnSpPr>
          <p:spPr>
            <a:xfrm>
              <a:off x="8389801" y="2062664"/>
              <a:ext cx="202767"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9BA2BE0-032F-95F5-7898-2149E5CACAB3}"/>
                </a:ext>
              </a:extLst>
            </p:cNvPr>
            <p:cNvCxnSpPr/>
            <p:nvPr/>
          </p:nvCxnSpPr>
          <p:spPr>
            <a:xfrm>
              <a:off x="9669961" y="2062664"/>
              <a:ext cx="202767"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A7F3204-4086-B37B-3AE9-596F72B89A1B}"/>
                </a:ext>
              </a:extLst>
            </p:cNvPr>
            <p:cNvCxnSpPr>
              <a:cxnSpLocks/>
            </p:cNvCxnSpPr>
            <p:nvPr/>
          </p:nvCxnSpPr>
          <p:spPr>
            <a:xfrm>
              <a:off x="4568688" y="3232152"/>
              <a:ext cx="202767"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DE8B95F-F897-73AB-9E83-D0AF35FE5B7C}"/>
                </a:ext>
              </a:extLst>
            </p:cNvPr>
            <p:cNvCxnSpPr>
              <a:cxnSpLocks/>
            </p:cNvCxnSpPr>
            <p:nvPr/>
          </p:nvCxnSpPr>
          <p:spPr>
            <a:xfrm>
              <a:off x="5842681" y="3232152"/>
              <a:ext cx="202767"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7596A78-1558-0F64-DE43-75902C1EB5D6}"/>
                </a:ext>
              </a:extLst>
            </p:cNvPr>
            <p:cNvCxnSpPr>
              <a:cxnSpLocks/>
            </p:cNvCxnSpPr>
            <p:nvPr/>
          </p:nvCxnSpPr>
          <p:spPr>
            <a:xfrm>
              <a:off x="7116675" y="3232152"/>
              <a:ext cx="202767"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E7B9230-6C67-C21F-7ECA-C156573AECB5}"/>
                </a:ext>
              </a:extLst>
            </p:cNvPr>
            <p:cNvCxnSpPr>
              <a:cxnSpLocks/>
            </p:cNvCxnSpPr>
            <p:nvPr/>
          </p:nvCxnSpPr>
          <p:spPr>
            <a:xfrm>
              <a:off x="8389801" y="3232152"/>
              <a:ext cx="202767"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0473FE1-FAAF-0C1B-34EF-DDC772201D21}"/>
                </a:ext>
              </a:extLst>
            </p:cNvPr>
            <p:cNvCxnSpPr>
              <a:cxnSpLocks/>
            </p:cNvCxnSpPr>
            <p:nvPr/>
          </p:nvCxnSpPr>
          <p:spPr>
            <a:xfrm>
              <a:off x="4568688" y="5571429"/>
              <a:ext cx="202767"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52796C3A-686C-16CF-33F3-6313D96D7AEF}"/>
                </a:ext>
              </a:extLst>
            </p:cNvPr>
            <p:cNvCxnSpPr>
              <a:cxnSpLocks/>
            </p:cNvCxnSpPr>
            <p:nvPr/>
          </p:nvCxnSpPr>
          <p:spPr>
            <a:xfrm>
              <a:off x="5842681" y="5571429"/>
              <a:ext cx="202767"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4C60AF68-5C29-EEF0-6414-CA24648F2C56}"/>
                </a:ext>
              </a:extLst>
            </p:cNvPr>
            <p:cNvCxnSpPr>
              <a:cxnSpLocks/>
            </p:cNvCxnSpPr>
            <p:nvPr/>
          </p:nvCxnSpPr>
          <p:spPr>
            <a:xfrm>
              <a:off x="7116675" y="5571429"/>
              <a:ext cx="202767"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ACD8DA9E-EDBA-77D5-EAE9-73439B5565E2}"/>
                </a:ext>
              </a:extLst>
            </p:cNvPr>
            <p:cNvCxnSpPr>
              <a:cxnSpLocks/>
            </p:cNvCxnSpPr>
            <p:nvPr/>
          </p:nvCxnSpPr>
          <p:spPr>
            <a:xfrm>
              <a:off x="8389801" y="5571429"/>
              <a:ext cx="202767"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DEFBF1C-411C-57CD-B990-D4332E1232E1}"/>
                </a:ext>
              </a:extLst>
            </p:cNvPr>
            <p:cNvCxnSpPr>
              <a:cxnSpLocks/>
            </p:cNvCxnSpPr>
            <p:nvPr/>
          </p:nvCxnSpPr>
          <p:spPr>
            <a:xfrm>
              <a:off x="5842681" y="4401791"/>
              <a:ext cx="202767"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4A99E43-0CA7-11CC-7079-269F76B18A96}"/>
                </a:ext>
              </a:extLst>
            </p:cNvPr>
            <p:cNvCxnSpPr>
              <a:cxnSpLocks/>
            </p:cNvCxnSpPr>
            <p:nvPr/>
          </p:nvCxnSpPr>
          <p:spPr>
            <a:xfrm>
              <a:off x="7116675" y="4401791"/>
              <a:ext cx="202767"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0BAD7A7-3E36-9F7C-EEA2-FB97EDBDABB5}"/>
                </a:ext>
              </a:extLst>
            </p:cNvPr>
            <p:cNvCxnSpPr>
              <a:cxnSpLocks/>
            </p:cNvCxnSpPr>
            <p:nvPr/>
          </p:nvCxnSpPr>
          <p:spPr>
            <a:xfrm>
              <a:off x="3294694" y="2650645"/>
              <a:ext cx="779318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124477B-9486-615A-F3EC-B8CB98658A05}"/>
                </a:ext>
              </a:extLst>
            </p:cNvPr>
            <p:cNvCxnSpPr>
              <a:cxnSpLocks/>
            </p:cNvCxnSpPr>
            <p:nvPr/>
          </p:nvCxnSpPr>
          <p:spPr>
            <a:xfrm flipV="1">
              <a:off x="11087880" y="2062664"/>
              <a:ext cx="0" cy="58798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E6DEB1FE-ECBD-2ADE-C5B2-136C6CA22DFA}"/>
                </a:ext>
              </a:extLst>
            </p:cNvPr>
            <p:cNvCxnSpPr>
              <a:cxnSpLocks/>
            </p:cNvCxnSpPr>
            <p:nvPr/>
          </p:nvCxnSpPr>
          <p:spPr>
            <a:xfrm>
              <a:off x="10938656" y="2062514"/>
              <a:ext cx="149223" cy="0"/>
            </a:xfrm>
            <a:prstGeom prst="straightConnector1">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71D101C-1CF6-E87B-9167-8F7740C8B149}"/>
                </a:ext>
              </a:extLst>
            </p:cNvPr>
            <p:cNvCxnSpPr>
              <a:cxnSpLocks/>
            </p:cNvCxnSpPr>
            <p:nvPr/>
          </p:nvCxnSpPr>
          <p:spPr>
            <a:xfrm>
              <a:off x="3294693" y="3232152"/>
              <a:ext cx="202767"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99D9AAE-00B6-F19D-97D9-33F16515B698}"/>
                </a:ext>
              </a:extLst>
            </p:cNvPr>
            <p:cNvCxnSpPr>
              <a:cxnSpLocks/>
            </p:cNvCxnSpPr>
            <p:nvPr/>
          </p:nvCxnSpPr>
          <p:spPr>
            <a:xfrm flipV="1">
              <a:off x="3294693" y="2644171"/>
              <a:ext cx="0" cy="58798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466C111-62BE-1B7B-B798-7ED5A5B10025}"/>
                </a:ext>
              </a:extLst>
            </p:cNvPr>
            <p:cNvCxnSpPr>
              <a:cxnSpLocks/>
            </p:cNvCxnSpPr>
            <p:nvPr/>
          </p:nvCxnSpPr>
          <p:spPr>
            <a:xfrm>
              <a:off x="4568687" y="3810990"/>
              <a:ext cx="526325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66D9447-DAC5-DB58-3844-8E2296DACC15}"/>
                </a:ext>
              </a:extLst>
            </p:cNvPr>
            <p:cNvCxnSpPr>
              <a:cxnSpLocks/>
            </p:cNvCxnSpPr>
            <p:nvPr/>
          </p:nvCxnSpPr>
          <p:spPr>
            <a:xfrm flipV="1">
              <a:off x="9823069" y="3232152"/>
              <a:ext cx="0" cy="58798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9668B67-5997-C490-8A46-45F8D8BF2AB0}"/>
                </a:ext>
              </a:extLst>
            </p:cNvPr>
            <p:cNvCxnSpPr>
              <a:cxnSpLocks/>
            </p:cNvCxnSpPr>
            <p:nvPr/>
          </p:nvCxnSpPr>
          <p:spPr>
            <a:xfrm>
              <a:off x="9668561" y="3232152"/>
              <a:ext cx="163380" cy="0"/>
            </a:xfrm>
            <a:prstGeom prst="straightConnector1">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F1ECC5AB-AF02-8DC9-A15A-A73C582724EF}"/>
                </a:ext>
              </a:extLst>
            </p:cNvPr>
            <p:cNvCxnSpPr>
              <a:cxnSpLocks/>
            </p:cNvCxnSpPr>
            <p:nvPr/>
          </p:nvCxnSpPr>
          <p:spPr>
            <a:xfrm>
              <a:off x="4568687" y="4401791"/>
              <a:ext cx="202767"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A070895-9461-592B-2427-A0325B6AA9A9}"/>
                </a:ext>
              </a:extLst>
            </p:cNvPr>
            <p:cNvCxnSpPr>
              <a:cxnSpLocks/>
            </p:cNvCxnSpPr>
            <p:nvPr/>
          </p:nvCxnSpPr>
          <p:spPr>
            <a:xfrm flipV="1">
              <a:off x="4568687" y="3813809"/>
              <a:ext cx="0" cy="58798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BD07791-34E9-ECE3-BCFA-F39D1A7A09A8}"/>
                </a:ext>
              </a:extLst>
            </p:cNvPr>
            <p:cNvCxnSpPr>
              <a:cxnSpLocks/>
            </p:cNvCxnSpPr>
            <p:nvPr/>
          </p:nvCxnSpPr>
          <p:spPr>
            <a:xfrm>
              <a:off x="3293826" y="4989772"/>
              <a:ext cx="524551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1476FF5-EB65-82B1-8BED-A29A06B6508C}"/>
                </a:ext>
              </a:extLst>
            </p:cNvPr>
            <p:cNvCxnSpPr>
              <a:cxnSpLocks/>
            </p:cNvCxnSpPr>
            <p:nvPr/>
          </p:nvCxnSpPr>
          <p:spPr>
            <a:xfrm flipV="1">
              <a:off x="8539337" y="4401791"/>
              <a:ext cx="0" cy="58798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16266330-FD9E-FC51-9ABD-157CBED6485C}"/>
                </a:ext>
              </a:extLst>
            </p:cNvPr>
            <p:cNvCxnSpPr>
              <a:cxnSpLocks/>
            </p:cNvCxnSpPr>
            <p:nvPr/>
          </p:nvCxnSpPr>
          <p:spPr>
            <a:xfrm>
              <a:off x="8393700" y="4401791"/>
              <a:ext cx="145637" cy="0"/>
            </a:xfrm>
            <a:prstGeom prst="straightConnector1">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1592C55F-C9FD-DF09-2E3E-3F90461100D5}"/>
                </a:ext>
              </a:extLst>
            </p:cNvPr>
            <p:cNvCxnSpPr>
              <a:cxnSpLocks/>
            </p:cNvCxnSpPr>
            <p:nvPr/>
          </p:nvCxnSpPr>
          <p:spPr>
            <a:xfrm>
              <a:off x="3293826" y="5571429"/>
              <a:ext cx="202767"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94E48798-B9F0-579C-BED5-056BA4F09228}"/>
                </a:ext>
              </a:extLst>
            </p:cNvPr>
            <p:cNvCxnSpPr>
              <a:cxnSpLocks/>
            </p:cNvCxnSpPr>
            <p:nvPr/>
          </p:nvCxnSpPr>
          <p:spPr>
            <a:xfrm flipV="1">
              <a:off x="3293826" y="4983447"/>
              <a:ext cx="0" cy="58798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42" name="Round Same-side Corner of Rectangle 133">
            <a:extLst>
              <a:ext uri="{FF2B5EF4-FFF2-40B4-BE49-F238E27FC236}">
                <a16:creationId xmlns:a16="http://schemas.microsoft.com/office/drawing/2014/main" id="{F1E1739E-BC02-1EE7-A37E-35E054FC3F03}"/>
              </a:ext>
            </a:extLst>
          </p:cNvPr>
          <p:cNvSpPr/>
          <p:nvPr/>
        </p:nvSpPr>
        <p:spPr>
          <a:xfrm rot="16200000">
            <a:off x="932674" y="1474401"/>
            <a:ext cx="1001718" cy="1170702"/>
          </a:xfrm>
          <a:prstGeom prst="round2SameRect">
            <a:avLst/>
          </a:prstGeom>
          <a:gradFill>
            <a:gsLst>
              <a:gs pos="0">
                <a:schemeClr val="accent2">
                  <a:lumMod val="75000"/>
                </a:schemeClr>
              </a:gs>
              <a:gs pos="39000">
                <a:srgbClr val="3155EA"/>
              </a:gs>
              <a:gs pos="81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00"/>
              </a:spcBef>
              <a:spcAft>
                <a:spcPts val="100"/>
              </a:spcAft>
            </a:pPr>
            <a:endParaRPr lang="en-UA" sz="700" dirty="0">
              <a:latin typeface="Montserrat" pitchFamily="2" charset="77"/>
            </a:endParaRPr>
          </a:p>
        </p:txBody>
      </p:sp>
      <p:sp>
        <p:nvSpPr>
          <p:cNvPr id="43" name="Round Same-side Corner of Rectangle 133">
            <a:extLst>
              <a:ext uri="{FF2B5EF4-FFF2-40B4-BE49-F238E27FC236}">
                <a16:creationId xmlns:a16="http://schemas.microsoft.com/office/drawing/2014/main" id="{E16C8AA7-6DC0-25AB-3E7F-579029DD53AB}"/>
              </a:ext>
            </a:extLst>
          </p:cNvPr>
          <p:cNvSpPr/>
          <p:nvPr/>
        </p:nvSpPr>
        <p:spPr>
          <a:xfrm rot="16200000">
            <a:off x="924407" y="2646801"/>
            <a:ext cx="995104" cy="1170702"/>
          </a:xfrm>
          <a:prstGeom prst="round2SameRect">
            <a:avLst/>
          </a:prstGeom>
          <a:gradFill>
            <a:gsLst>
              <a:gs pos="0">
                <a:schemeClr val="accent2">
                  <a:lumMod val="75000"/>
                </a:schemeClr>
              </a:gs>
              <a:gs pos="39000">
                <a:srgbClr val="3155EA"/>
              </a:gs>
              <a:gs pos="81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00"/>
              </a:spcBef>
              <a:spcAft>
                <a:spcPts val="100"/>
              </a:spcAft>
            </a:pPr>
            <a:endParaRPr lang="en-UA" sz="700" dirty="0">
              <a:latin typeface="Montserrat" pitchFamily="2" charset="77"/>
            </a:endParaRPr>
          </a:p>
        </p:txBody>
      </p:sp>
      <p:sp>
        <p:nvSpPr>
          <p:cNvPr id="60" name="Round Same-side Corner of Rectangle 133">
            <a:extLst>
              <a:ext uri="{FF2B5EF4-FFF2-40B4-BE49-F238E27FC236}">
                <a16:creationId xmlns:a16="http://schemas.microsoft.com/office/drawing/2014/main" id="{1DA05A26-A492-A3F7-0FBE-5828904EBB2B}"/>
              </a:ext>
            </a:extLst>
          </p:cNvPr>
          <p:cNvSpPr/>
          <p:nvPr/>
        </p:nvSpPr>
        <p:spPr>
          <a:xfrm rot="16200000">
            <a:off x="934505" y="3813132"/>
            <a:ext cx="995104" cy="1170702"/>
          </a:xfrm>
          <a:prstGeom prst="round2SameRect">
            <a:avLst/>
          </a:prstGeom>
          <a:gradFill>
            <a:gsLst>
              <a:gs pos="0">
                <a:schemeClr val="accent2">
                  <a:lumMod val="75000"/>
                </a:schemeClr>
              </a:gs>
              <a:gs pos="39000">
                <a:srgbClr val="3155EA"/>
              </a:gs>
              <a:gs pos="81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00"/>
              </a:spcBef>
              <a:spcAft>
                <a:spcPts val="100"/>
              </a:spcAft>
            </a:pPr>
            <a:endParaRPr lang="en-UA" sz="700" dirty="0">
              <a:latin typeface="Montserrat" pitchFamily="2" charset="77"/>
            </a:endParaRPr>
          </a:p>
        </p:txBody>
      </p:sp>
      <p:sp>
        <p:nvSpPr>
          <p:cNvPr id="62" name="Round Same-side Corner of Rectangle 133">
            <a:extLst>
              <a:ext uri="{FF2B5EF4-FFF2-40B4-BE49-F238E27FC236}">
                <a16:creationId xmlns:a16="http://schemas.microsoft.com/office/drawing/2014/main" id="{474E09A5-2015-A961-ECF8-B3192C8949BF}"/>
              </a:ext>
            </a:extLst>
          </p:cNvPr>
          <p:cNvSpPr/>
          <p:nvPr/>
        </p:nvSpPr>
        <p:spPr>
          <a:xfrm rot="16200000">
            <a:off x="924408" y="4986078"/>
            <a:ext cx="995104" cy="1170702"/>
          </a:xfrm>
          <a:prstGeom prst="round2SameRect">
            <a:avLst/>
          </a:prstGeom>
          <a:gradFill>
            <a:gsLst>
              <a:gs pos="0">
                <a:schemeClr val="accent2">
                  <a:lumMod val="75000"/>
                </a:schemeClr>
              </a:gs>
              <a:gs pos="39000">
                <a:srgbClr val="3155EA"/>
              </a:gs>
              <a:gs pos="81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00"/>
              </a:spcBef>
              <a:spcAft>
                <a:spcPts val="100"/>
              </a:spcAft>
            </a:pPr>
            <a:endParaRPr lang="en-UA" sz="700" dirty="0">
              <a:latin typeface="Montserrat" pitchFamily="2" charset="77"/>
            </a:endParaRPr>
          </a:p>
        </p:txBody>
      </p:sp>
      <p:sp>
        <p:nvSpPr>
          <p:cNvPr id="11" name="TextBox 10">
            <a:extLst>
              <a:ext uri="{FF2B5EF4-FFF2-40B4-BE49-F238E27FC236}">
                <a16:creationId xmlns:a16="http://schemas.microsoft.com/office/drawing/2014/main" id="{CD11AFDD-FF4C-CEDB-17B5-EFB3959E2629}"/>
              </a:ext>
            </a:extLst>
          </p:cNvPr>
          <p:cNvSpPr txBox="1"/>
          <p:nvPr/>
        </p:nvSpPr>
        <p:spPr>
          <a:xfrm>
            <a:off x="999934" y="1911361"/>
            <a:ext cx="1221708" cy="299148"/>
          </a:xfrm>
          <a:prstGeom prst="rect">
            <a:avLst/>
          </a:prstGeom>
          <a:noFill/>
        </p:spPr>
        <p:txBody>
          <a:bodyPr wrap="square" lIns="0" rIns="0" rtlCol="0" anchor="ctr">
            <a:noAutofit/>
          </a:bodyPr>
          <a:lstStyle/>
          <a:p>
            <a:pPr>
              <a:lnSpc>
                <a:spcPts val="1520"/>
              </a:lnSpc>
            </a:pPr>
            <a:r>
              <a:rPr lang="en-US" sz="1100" b="1" dirty="0">
                <a:solidFill>
                  <a:schemeClr val="bg1"/>
                </a:solidFill>
                <a:latin typeface="Montserrat" panose="00000500000000000000" pitchFamily="50" charset="0"/>
              </a:rPr>
              <a:t>Get ready </a:t>
            </a:r>
            <a:br>
              <a:rPr lang="en-US" sz="1100" b="1" dirty="0">
                <a:solidFill>
                  <a:schemeClr val="bg1"/>
                </a:solidFill>
                <a:latin typeface="Montserrat" panose="00000500000000000000" pitchFamily="50" charset="0"/>
              </a:rPr>
            </a:br>
            <a:r>
              <a:rPr lang="en-US" sz="1100" b="1" dirty="0">
                <a:solidFill>
                  <a:schemeClr val="bg1"/>
                </a:solidFill>
                <a:latin typeface="Montserrat" panose="00000500000000000000" pitchFamily="50" charset="0"/>
              </a:rPr>
              <a:t>to sell</a:t>
            </a:r>
          </a:p>
        </p:txBody>
      </p:sp>
      <p:sp>
        <p:nvSpPr>
          <p:cNvPr id="12" name="TextBox 11">
            <a:extLst>
              <a:ext uri="{FF2B5EF4-FFF2-40B4-BE49-F238E27FC236}">
                <a16:creationId xmlns:a16="http://schemas.microsoft.com/office/drawing/2014/main" id="{23A3016A-6A12-4366-EFAA-3A592BB1545D}"/>
              </a:ext>
            </a:extLst>
          </p:cNvPr>
          <p:cNvSpPr txBox="1"/>
          <p:nvPr/>
        </p:nvSpPr>
        <p:spPr>
          <a:xfrm>
            <a:off x="999934" y="3082578"/>
            <a:ext cx="1349256" cy="299148"/>
          </a:xfrm>
          <a:prstGeom prst="rect">
            <a:avLst/>
          </a:prstGeom>
          <a:noFill/>
        </p:spPr>
        <p:txBody>
          <a:bodyPr wrap="square" lIns="0" rIns="0" rtlCol="0" anchor="ctr">
            <a:noAutofit/>
          </a:bodyPr>
          <a:lstStyle/>
          <a:p>
            <a:pPr>
              <a:lnSpc>
                <a:spcPts val="1520"/>
              </a:lnSpc>
            </a:pPr>
            <a:r>
              <a:rPr lang="en-US" sz="1100" b="1" dirty="0">
                <a:solidFill>
                  <a:schemeClr val="bg1"/>
                </a:solidFill>
                <a:latin typeface="Montserrat" panose="00000500000000000000" pitchFamily="50" charset="0"/>
              </a:rPr>
              <a:t>Sell to early evangelists</a:t>
            </a:r>
          </a:p>
        </p:txBody>
      </p:sp>
      <p:sp>
        <p:nvSpPr>
          <p:cNvPr id="13" name="TextBox 12">
            <a:extLst>
              <a:ext uri="{FF2B5EF4-FFF2-40B4-BE49-F238E27FC236}">
                <a16:creationId xmlns:a16="http://schemas.microsoft.com/office/drawing/2014/main" id="{9211D71F-137E-02B7-AC6F-68A185765E20}"/>
              </a:ext>
            </a:extLst>
          </p:cNvPr>
          <p:cNvSpPr txBox="1"/>
          <p:nvPr/>
        </p:nvSpPr>
        <p:spPr>
          <a:xfrm>
            <a:off x="999934" y="4252216"/>
            <a:ext cx="1221708" cy="299148"/>
          </a:xfrm>
          <a:prstGeom prst="rect">
            <a:avLst/>
          </a:prstGeom>
          <a:noFill/>
        </p:spPr>
        <p:txBody>
          <a:bodyPr wrap="square" lIns="0" rIns="0" rtlCol="0" anchor="ctr">
            <a:noAutofit/>
          </a:bodyPr>
          <a:lstStyle/>
          <a:p>
            <a:pPr>
              <a:lnSpc>
                <a:spcPts val="1520"/>
              </a:lnSpc>
            </a:pPr>
            <a:r>
              <a:rPr lang="en-US" sz="1100" b="1" dirty="0">
                <a:solidFill>
                  <a:schemeClr val="bg1"/>
                </a:solidFill>
                <a:latin typeface="Montserrat" panose="00000500000000000000" pitchFamily="50" charset="0"/>
              </a:rPr>
              <a:t>Develop positioning</a:t>
            </a:r>
          </a:p>
        </p:txBody>
      </p:sp>
      <p:sp>
        <p:nvSpPr>
          <p:cNvPr id="15" name="TextBox 14">
            <a:extLst>
              <a:ext uri="{FF2B5EF4-FFF2-40B4-BE49-F238E27FC236}">
                <a16:creationId xmlns:a16="http://schemas.microsoft.com/office/drawing/2014/main" id="{E378C7E5-8072-4E85-562C-9C9886B9E160}"/>
              </a:ext>
            </a:extLst>
          </p:cNvPr>
          <p:cNvSpPr txBox="1"/>
          <p:nvPr/>
        </p:nvSpPr>
        <p:spPr>
          <a:xfrm>
            <a:off x="999934" y="5421854"/>
            <a:ext cx="1221708" cy="299148"/>
          </a:xfrm>
          <a:prstGeom prst="rect">
            <a:avLst/>
          </a:prstGeom>
          <a:noFill/>
        </p:spPr>
        <p:txBody>
          <a:bodyPr wrap="square" lIns="0" rIns="0" rtlCol="0" anchor="ctr">
            <a:noAutofit/>
          </a:bodyPr>
          <a:lstStyle/>
          <a:p>
            <a:pPr>
              <a:lnSpc>
                <a:spcPts val="1520"/>
              </a:lnSpc>
            </a:pPr>
            <a:r>
              <a:rPr lang="en-US" sz="1100" b="1" dirty="0">
                <a:solidFill>
                  <a:schemeClr val="bg1"/>
                </a:solidFill>
                <a:latin typeface="Montserrat" panose="00000500000000000000" pitchFamily="50" charset="0"/>
              </a:rPr>
              <a:t>Verify</a:t>
            </a:r>
          </a:p>
        </p:txBody>
      </p:sp>
    </p:spTree>
    <p:extLst>
      <p:ext uri="{BB962C8B-B14F-4D97-AF65-F5344CB8AC3E}">
        <p14:creationId xmlns:p14="http://schemas.microsoft.com/office/powerpoint/2010/main" val="28525052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AA3CFC22-BF99-E245-80B6-A946ED2E65D8}"/>
              </a:ext>
            </a:extLst>
          </p:cNvPr>
          <p:cNvPicPr>
            <a:picLocks noChangeAspect="1"/>
          </p:cNvPicPr>
          <p:nvPr/>
        </p:nvPicPr>
        <p:blipFill>
          <a:blip r:embed="rId4"/>
          <a:srcRect/>
          <a:stretch/>
        </p:blipFill>
        <p:spPr>
          <a:xfrm>
            <a:off x="4048772" y="863422"/>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14" name="TextBox 13">
            <a:extLst>
              <a:ext uri="{FF2B5EF4-FFF2-40B4-BE49-F238E27FC236}">
                <a16:creationId xmlns:a16="http://schemas.microsoft.com/office/drawing/2014/main" id="{C43E536B-30A9-AF47-88CD-B0C3BE6C4082}"/>
              </a:ext>
            </a:extLst>
          </p:cNvPr>
          <p:cNvSpPr txBox="1"/>
          <p:nvPr/>
        </p:nvSpPr>
        <p:spPr>
          <a:xfrm>
            <a:off x="744776" y="611752"/>
            <a:ext cx="2866176" cy="576120"/>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Related</a:t>
            </a:r>
          </a:p>
        </p:txBody>
      </p:sp>
      <p:sp>
        <p:nvSpPr>
          <p:cNvPr id="15" name="Rounded Rectangle 14">
            <a:hlinkClick r:id="rId3"/>
            <a:extLst>
              <a:ext uri="{FF2B5EF4-FFF2-40B4-BE49-F238E27FC236}">
                <a16:creationId xmlns:a16="http://schemas.microsoft.com/office/drawing/2014/main" id="{F66D41B6-E740-D140-BB0D-F39E37E14AAC}"/>
              </a:ext>
            </a:extLst>
          </p:cNvPr>
          <p:cNvSpPr/>
          <p:nvPr/>
        </p:nvSpPr>
        <p:spPr bwMode="auto">
          <a:xfrm>
            <a:off x="4486592" y="2671595"/>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Market Entry</a:t>
            </a:r>
          </a:p>
        </p:txBody>
      </p:sp>
      <p:pic>
        <p:nvPicPr>
          <p:cNvPr id="16" name="Picture 15">
            <a:hlinkClick r:id="rId5"/>
            <a:extLst>
              <a:ext uri="{FF2B5EF4-FFF2-40B4-BE49-F238E27FC236}">
                <a16:creationId xmlns:a16="http://schemas.microsoft.com/office/drawing/2014/main" id="{5C4E2841-866B-8541-B6A2-6E14C1BDA095}"/>
              </a:ext>
            </a:extLst>
          </p:cNvPr>
          <p:cNvPicPr>
            <a:picLocks noChangeAspect="1"/>
          </p:cNvPicPr>
          <p:nvPr/>
        </p:nvPicPr>
        <p:blipFill>
          <a:blip r:embed="rId6"/>
          <a:srcRect/>
          <a:stretch/>
        </p:blipFill>
        <p:spPr>
          <a:xfrm>
            <a:off x="8056810" y="863422"/>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17" name="Rounded Rectangle 16">
            <a:hlinkClick r:id="rId5"/>
            <a:extLst>
              <a:ext uri="{FF2B5EF4-FFF2-40B4-BE49-F238E27FC236}">
                <a16:creationId xmlns:a16="http://schemas.microsoft.com/office/drawing/2014/main" id="{955879B9-FF5D-0048-9554-EBC3EEC4272E}"/>
              </a:ext>
            </a:extLst>
          </p:cNvPr>
          <p:cNvSpPr/>
          <p:nvPr/>
        </p:nvSpPr>
        <p:spPr bwMode="auto">
          <a:xfrm>
            <a:off x="8494630" y="2671595"/>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Market Research</a:t>
            </a:r>
          </a:p>
        </p:txBody>
      </p:sp>
      <p:pic>
        <p:nvPicPr>
          <p:cNvPr id="18" name="Picture 17">
            <a:hlinkClick r:id="rId7"/>
            <a:extLst>
              <a:ext uri="{FF2B5EF4-FFF2-40B4-BE49-F238E27FC236}">
                <a16:creationId xmlns:a16="http://schemas.microsoft.com/office/drawing/2014/main" id="{8E411872-98A0-784E-8CDB-FC13C254A00A}"/>
              </a:ext>
            </a:extLst>
          </p:cNvPr>
          <p:cNvPicPr>
            <a:picLocks noChangeAspect="1"/>
          </p:cNvPicPr>
          <p:nvPr/>
        </p:nvPicPr>
        <p:blipFill>
          <a:blip r:embed="rId8"/>
          <a:srcRect/>
          <a:stretch/>
        </p:blipFill>
        <p:spPr>
          <a:xfrm>
            <a:off x="4048772" y="3755451"/>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19" name="Rounded Rectangle 18">
            <a:hlinkClick r:id="rId7"/>
            <a:extLst>
              <a:ext uri="{FF2B5EF4-FFF2-40B4-BE49-F238E27FC236}">
                <a16:creationId xmlns:a16="http://schemas.microsoft.com/office/drawing/2014/main" id="{688AAFB8-C6B3-384F-A061-1D4221085CD3}"/>
              </a:ext>
            </a:extLst>
          </p:cNvPr>
          <p:cNvSpPr/>
          <p:nvPr/>
        </p:nvSpPr>
        <p:spPr bwMode="auto">
          <a:xfrm>
            <a:off x="4486592" y="5563624"/>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Minimum Viable Product</a:t>
            </a:r>
          </a:p>
        </p:txBody>
      </p:sp>
      <p:pic>
        <p:nvPicPr>
          <p:cNvPr id="20" name="Picture 19">
            <a:hlinkClick r:id="rId9"/>
            <a:extLst>
              <a:ext uri="{FF2B5EF4-FFF2-40B4-BE49-F238E27FC236}">
                <a16:creationId xmlns:a16="http://schemas.microsoft.com/office/drawing/2014/main" id="{8B59CCA0-7F30-5D49-BC06-CAB42990D906}"/>
              </a:ext>
            </a:extLst>
          </p:cNvPr>
          <p:cNvPicPr>
            <a:picLocks noChangeAspect="1"/>
          </p:cNvPicPr>
          <p:nvPr/>
        </p:nvPicPr>
        <p:blipFill>
          <a:blip r:embed="rId10"/>
          <a:srcRect/>
          <a:stretch/>
        </p:blipFill>
        <p:spPr>
          <a:xfrm>
            <a:off x="8056810" y="3755451"/>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21" name="Rounded Rectangle 20">
            <a:hlinkClick r:id="rId9"/>
            <a:extLst>
              <a:ext uri="{FF2B5EF4-FFF2-40B4-BE49-F238E27FC236}">
                <a16:creationId xmlns:a16="http://schemas.microsoft.com/office/drawing/2014/main" id="{4297B13F-5B10-404E-B4D7-56E27BEB5458}"/>
              </a:ext>
            </a:extLst>
          </p:cNvPr>
          <p:cNvSpPr/>
          <p:nvPr/>
        </p:nvSpPr>
        <p:spPr bwMode="auto">
          <a:xfrm>
            <a:off x="8494630" y="5563624"/>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Viral Strategies</a:t>
            </a:r>
          </a:p>
        </p:txBody>
      </p:sp>
      <p:sp>
        <p:nvSpPr>
          <p:cNvPr id="22" name="TextBox 21">
            <a:extLst>
              <a:ext uri="{FF2B5EF4-FFF2-40B4-BE49-F238E27FC236}">
                <a16:creationId xmlns:a16="http://schemas.microsoft.com/office/drawing/2014/main" id="{CD32708B-4137-464E-B42A-197E5544EDD6}"/>
              </a:ext>
            </a:extLst>
          </p:cNvPr>
          <p:cNvSpPr txBox="1"/>
          <p:nvPr/>
        </p:nvSpPr>
        <p:spPr>
          <a:xfrm>
            <a:off x="744776" y="1356917"/>
            <a:ext cx="2514773" cy="2273186"/>
          </a:xfrm>
          <a:prstGeom prst="rect">
            <a:avLst/>
          </a:prstGeom>
          <a:solidFill>
            <a:schemeClr val="bg1"/>
          </a:solid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The following resources are related to this framework and can save you hours of work.</a:t>
            </a:r>
          </a:p>
          <a:p>
            <a:pPr marL="0" marR="0" lvl="0" indent="0" algn="l" defTabSz="912847" rtl="0" eaLnBrk="1" fontAlgn="auto" latinLnBrk="0" hangingPunct="1">
              <a:lnSpc>
                <a:spcPct val="15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endParaRPr>
          </a:p>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If you’re a free or paid member, log into You Exec first for a better download experience.</a:t>
            </a:r>
          </a:p>
        </p:txBody>
      </p:sp>
    </p:spTree>
    <p:extLst>
      <p:ext uri="{BB962C8B-B14F-4D97-AF65-F5344CB8AC3E}">
        <p14:creationId xmlns:p14="http://schemas.microsoft.com/office/powerpoint/2010/main" val="164888773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Earth from outer space">
            <a:extLst>
              <a:ext uri="{FF2B5EF4-FFF2-40B4-BE49-F238E27FC236}">
                <a16:creationId xmlns:a16="http://schemas.microsoft.com/office/drawing/2014/main" id="{9C0D77F4-81C6-F16D-038C-E2141A7E805A}"/>
              </a:ext>
            </a:extLst>
          </p:cNvPr>
          <p:cNvPicPr>
            <a:picLocks noChangeAspect="1"/>
          </p:cNvPicPr>
          <p:nvPr/>
        </p:nvPicPr>
        <p:blipFill rotWithShape="1">
          <a:blip r:embed="rId3">
            <a:alphaModFix amt="64000"/>
            <a:extLst>
              <a:ext uri="{BEBA8EAE-BF5A-486C-A8C5-ECC9F3942E4B}">
                <a14:imgProps xmlns:a14="http://schemas.microsoft.com/office/drawing/2010/main">
                  <a14:imgLayer r:embed="rId4">
                    <a14:imgEffect>
                      <a14:backgroundRemoval t="11667" b="93194" l="27109" r="73021">
                        <a14:foregroundMark x1="49401" y1="63194" x2="47370" y2="77639"/>
                        <a14:foregroundMark x1="47370" y1="77639" x2="47786" y2="83750"/>
                        <a14:foregroundMark x1="47786" y1="83750" x2="55313" y2="89167"/>
                        <a14:foregroundMark x1="55313" y1="89167" x2="59818" y2="88333"/>
                        <a14:foregroundMark x1="59818" y1="88333" x2="64531" y2="81157"/>
                        <a14:foregroundMark x1="64531" y1="81157" x2="71068" y2="63796"/>
                        <a14:foregroundMark x1="71068" y1="63796" x2="72083" y2="54259"/>
                        <a14:foregroundMark x1="72083" y1="54259" x2="68620" y2="57593"/>
                        <a14:foregroundMark x1="68620" y1="57593" x2="53984" y2="78843"/>
                        <a14:foregroundMark x1="53984" y1="78843" x2="63307" y2="64537"/>
                        <a14:foregroundMark x1="63307" y1="64537" x2="63073" y2="64769"/>
                        <a14:foregroundMark x1="58646" y1="81806" x2="47578" y2="91250"/>
                        <a14:foregroundMark x1="47578" y1="91250" x2="42865" y2="90324"/>
                        <a14:foregroundMark x1="42865" y1="90324" x2="36042" y2="71806"/>
                        <a14:foregroundMark x1="36042" y1="71806" x2="34557" y2="59583"/>
                        <a14:foregroundMark x1="34557" y1="59583" x2="32552" y2="55093"/>
                        <a14:foregroundMark x1="32552" y1="55093" x2="31849" y2="41343"/>
                        <a14:foregroundMark x1="31849" y1="41343" x2="30000" y2="47037"/>
                        <a14:foregroundMark x1="30000" y1="47037" x2="30781" y2="63148"/>
                        <a14:foregroundMark x1="30781" y1="63148" x2="37031" y2="76991"/>
                        <a14:foregroundMark x1="37031" y1="76991" x2="40234" y2="81296"/>
                        <a14:foregroundMark x1="61172" y1="85370" x2="67266" y2="78981"/>
                        <a14:foregroundMark x1="67266" y1="78981" x2="72188" y2="66898"/>
                        <a14:foregroundMark x1="72188" y1="66898" x2="73021" y2="42176"/>
                        <a14:foregroundMark x1="73021" y1="42176" x2="72526" y2="41713"/>
                        <a14:foregroundMark x1="59193" y1="15324" x2="55833" y2="11667"/>
                        <a14:foregroundMark x1="55833" y1="11667" x2="52578" y2="10370"/>
                        <a14:foregroundMark x1="52578" y1="10370" x2="42448" y2="14491"/>
                        <a14:foregroundMark x1="42448" y1="14491" x2="49609" y2="11667"/>
                        <a14:foregroundMark x1="49609" y1="11667" x2="57708" y2="14167"/>
                        <a14:foregroundMark x1="29740" y1="43796" x2="28594" y2="49120"/>
                        <a14:foregroundMark x1="28594" y1="49120" x2="27917" y2="62269"/>
                        <a14:foregroundMark x1="27917" y1="62269" x2="32396" y2="76528"/>
                        <a14:foregroundMark x1="32396" y1="76528" x2="40938" y2="88241"/>
                        <a14:foregroundMark x1="40938" y1="88241" x2="41276" y2="88287"/>
                        <a14:foregroundMark x1="29219" y1="46528" x2="29375" y2="57593"/>
                        <a14:foregroundMark x1="29375" y1="57593" x2="40833" y2="82176"/>
                        <a14:foregroundMark x1="40833" y1="82176" x2="50755" y2="92546"/>
                        <a14:foregroundMark x1="50755" y1="92546" x2="58099" y2="90880"/>
                        <a14:foregroundMark x1="58099" y1="90880" x2="63828" y2="83843"/>
                        <a14:foregroundMark x1="63828" y1="83843" x2="64089" y2="83796"/>
                        <a14:foregroundMark x1="40938" y1="85972" x2="36797" y2="83380"/>
                        <a14:foregroundMark x1="36797" y1="83380" x2="31354" y2="76204"/>
                        <a14:foregroundMark x1="31354" y1="76204" x2="29922" y2="72778"/>
                        <a14:foregroundMark x1="44167" y1="89583" x2="38125" y2="85324"/>
                        <a14:foregroundMark x1="38125" y1="85324" x2="31458" y2="76991"/>
                        <a14:foregroundMark x1="31458" y1="76991" x2="27526" y2="66667"/>
                        <a14:foregroundMark x1="27526" y1="66667" x2="27734" y2="61204"/>
                        <a14:foregroundMark x1="27734" y1="61204" x2="27682" y2="60972"/>
                        <a14:foregroundMark x1="30964" y1="71852" x2="27760" y2="62731"/>
                        <a14:foregroundMark x1="27760" y1="62731" x2="27135" y2="57500"/>
                        <a14:foregroundMark x1="27135" y1="57500" x2="27135" y2="57500"/>
                        <a14:foregroundMark x1="58490" y1="90833" x2="61563" y2="91481"/>
                        <a14:foregroundMark x1="61563" y1="91481" x2="66979" y2="82685"/>
                        <a14:foregroundMark x1="66979" y1="82685" x2="68932" y2="76667"/>
                        <a14:foregroundMark x1="68932" y1="76667" x2="66120" y2="79769"/>
                        <a14:foregroundMark x1="66120" y1="79769" x2="63307" y2="87824"/>
                        <a14:foregroundMark x1="63307" y1="87824" x2="57917" y2="93194"/>
                      </a14:backgroundRemoval>
                    </a14:imgEffect>
                  </a14:imgLayer>
                </a14:imgProps>
              </a:ext>
            </a:extLst>
          </a:blip>
          <a:srcRect l="24914" t="6802" r="25807" b="8126"/>
          <a:stretch/>
        </p:blipFill>
        <p:spPr>
          <a:xfrm rot="9006060">
            <a:off x="-3534943" y="-205548"/>
            <a:ext cx="7846879" cy="7619996"/>
          </a:xfrm>
          <a:prstGeom prst="rect">
            <a:avLst/>
          </a:prstGeom>
        </p:spPr>
      </p:pic>
      <p:grpSp>
        <p:nvGrpSpPr>
          <p:cNvPr id="19" name="Group 18">
            <a:extLst>
              <a:ext uri="{FF2B5EF4-FFF2-40B4-BE49-F238E27FC236}">
                <a16:creationId xmlns:a16="http://schemas.microsoft.com/office/drawing/2014/main" id="{1C26BA88-4B02-CB3F-502B-0A7FADFBF6FE}"/>
              </a:ext>
            </a:extLst>
          </p:cNvPr>
          <p:cNvGrpSpPr/>
          <p:nvPr/>
        </p:nvGrpSpPr>
        <p:grpSpPr>
          <a:xfrm>
            <a:off x="5872799" y="5288620"/>
            <a:ext cx="3687708" cy="259552"/>
            <a:chOff x="838200" y="5285372"/>
            <a:chExt cx="2490626" cy="259552"/>
          </a:xfrm>
        </p:grpSpPr>
        <p:sp>
          <p:nvSpPr>
            <p:cNvPr id="20" name="Rectangle 19">
              <a:extLst>
                <a:ext uri="{FF2B5EF4-FFF2-40B4-BE49-F238E27FC236}">
                  <a16:creationId xmlns:a16="http://schemas.microsoft.com/office/drawing/2014/main" id="{665A8DBA-2883-66AB-1F27-6EC901EC9A58}"/>
                </a:ext>
              </a:extLst>
            </p:cNvPr>
            <p:cNvSpPr/>
            <p:nvPr/>
          </p:nvSpPr>
          <p:spPr>
            <a:xfrm>
              <a:off x="838200" y="5285372"/>
              <a:ext cx="1797608" cy="2595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2"/>
                  </a:solidFill>
                  <a:latin typeface="Montserrat" pitchFamily="2" charset="77"/>
                </a:rPr>
                <a:t>65</a:t>
              </a:r>
              <a:endParaRPr lang="en-UA" sz="1000" b="1" dirty="0">
                <a:solidFill>
                  <a:schemeClr val="tx2"/>
                </a:solidFill>
                <a:latin typeface="Montserrat" pitchFamily="2" charset="77"/>
              </a:endParaRPr>
            </a:p>
          </p:txBody>
        </p:sp>
        <p:sp>
          <p:nvSpPr>
            <p:cNvPr id="21" name="Rectangle 20">
              <a:extLst>
                <a:ext uri="{FF2B5EF4-FFF2-40B4-BE49-F238E27FC236}">
                  <a16:creationId xmlns:a16="http://schemas.microsoft.com/office/drawing/2014/main" id="{EA1F1370-A7FB-6BC8-4642-23B494700A7C}"/>
                </a:ext>
              </a:extLst>
            </p:cNvPr>
            <p:cNvSpPr/>
            <p:nvPr/>
          </p:nvSpPr>
          <p:spPr>
            <a:xfrm>
              <a:off x="2635808" y="5285372"/>
              <a:ext cx="693018" cy="2595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Montserrat" pitchFamily="2" charset="77"/>
                </a:rPr>
                <a:t>35</a:t>
              </a:r>
              <a:endParaRPr lang="en-UA" sz="1000" b="1" dirty="0">
                <a:latin typeface="Montserrat" pitchFamily="2" charset="77"/>
              </a:endParaRPr>
            </a:p>
          </p:txBody>
        </p:sp>
      </p:grpSp>
      <p:grpSp>
        <p:nvGrpSpPr>
          <p:cNvPr id="22" name="Group 21">
            <a:extLst>
              <a:ext uri="{FF2B5EF4-FFF2-40B4-BE49-F238E27FC236}">
                <a16:creationId xmlns:a16="http://schemas.microsoft.com/office/drawing/2014/main" id="{C23AC14A-70CA-36E0-8A08-20731FA9FC52}"/>
              </a:ext>
            </a:extLst>
          </p:cNvPr>
          <p:cNvGrpSpPr/>
          <p:nvPr/>
        </p:nvGrpSpPr>
        <p:grpSpPr>
          <a:xfrm>
            <a:off x="5872800" y="4887990"/>
            <a:ext cx="4175440" cy="259552"/>
            <a:chOff x="838201" y="5647886"/>
            <a:chExt cx="1112238" cy="259552"/>
          </a:xfrm>
        </p:grpSpPr>
        <p:sp>
          <p:nvSpPr>
            <p:cNvPr id="24" name="Rectangle 23">
              <a:extLst>
                <a:ext uri="{FF2B5EF4-FFF2-40B4-BE49-F238E27FC236}">
                  <a16:creationId xmlns:a16="http://schemas.microsoft.com/office/drawing/2014/main" id="{28895FE1-5C15-177B-AF3D-B020076342BD}"/>
                </a:ext>
              </a:extLst>
            </p:cNvPr>
            <p:cNvSpPr/>
            <p:nvPr/>
          </p:nvSpPr>
          <p:spPr>
            <a:xfrm>
              <a:off x="1211964" y="5647886"/>
              <a:ext cx="738475" cy="2595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Montserrat" pitchFamily="2" charset="77"/>
                </a:rPr>
                <a:t>70 </a:t>
              </a:r>
              <a:endParaRPr lang="en-UA" sz="1000" b="1" dirty="0">
                <a:latin typeface="Montserrat" pitchFamily="2" charset="77"/>
              </a:endParaRPr>
            </a:p>
          </p:txBody>
        </p:sp>
        <p:sp>
          <p:nvSpPr>
            <p:cNvPr id="23" name="Rectangle 22">
              <a:extLst>
                <a:ext uri="{FF2B5EF4-FFF2-40B4-BE49-F238E27FC236}">
                  <a16:creationId xmlns:a16="http://schemas.microsoft.com/office/drawing/2014/main" id="{AEBA58F5-AD2F-FA27-8A3C-722E2F753749}"/>
                </a:ext>
              </a:extLst>
            </p:cNvPr>
            <p:cNvSpPr/>
            <p:nvPr/>
          </p:nvSpPr>
          <p:spPr>
            <a:xfrm>
              <a:off x="838201" y="5647886"/>
              <a:ext cx="373763" cy="25955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2"/>
                  </a:solidFill>
                  <a:latin typeface="Montserrat" pitchFamily="2" charset="77"/>
                </a:rPr>
                <a:t>30</a:t>
              </a:r>
              <a:endParaRPr lang="en-UA" sz="1000" b="1" dirty="0">
                <a:solidFill>
                  <a:schemeClr val="tx2"/>
                </a:solidFill>
                <a:latin typeface="Montserrat" pitchFamily="2" charset="77"/>
              </a:endParaRPr>
            </a:p>
          </p:txBody>
        </p:sp>
      </p:grpSp>
      <p:sp>
        <p:nvSpPr>
          <p:cNvPr id="25" name="Rectangle 24">
            <a:extLst>
              <a:ext uri="{FF2B5EF4-FFF2-40B4-BE49-F238E27FC236}">
                <a16:creationId xmlns:a16="http://schemas.microsoft.com/office/drawing/2014/main" id="{C539FD50-9315-EB34-F10C-8ED1C07D2734}"/>
              </a:ext>
            </a:extLst>
          </p:cNvPr>
          <p:cNvSpPr/>
          <p:nvPr/>
        </p:nvSpPr>
        <p:spPr>
          <a:xfrm>
            <a:off x="5883866" y="5830329"/>
            <a:ext cx="84588" cy="8270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26" name="Title 3">
            <a:extLst>
              <a:ext uri="{FF2B5EF4-FFF2-40B4-BE49-F238E27FC236}">
                <a16:creationId xmlns:a16="http://schemas.microsoft.com/office/drawing/2014/main" id="{A7A87289-2049-078C-3A16-F5C8ED582F7D}"/>
              </a:ext>
            </a:extLst>
          </p:cNvPr>
          <p:cNvSpPr txBox="1">
            <a:spLocks/>
          </p:cNvSpPr>
          <p:nvPr/>
        </p:nvSpPr>
        <p:spPr>
          <a:xfrm>
            <a:off x="6096000" y="5749193"/>
            <a:ext cx="1458645" cy="244971"/>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r>
              <a:rPr lang="en-GB" sz="1200" dirty="0"/>
              <a:t>Online Sales</a:t>
            </a:r>
          </a:p>
        </p:txBody>
      </p:sp>
      <p:sp>
        <p:nvSpPr>
          <p:cNvPr id="27" name="Rectangle 26">
            <a:extLst>
              <a:ext uri="{FF2B5EF4-FFF2-40B4-BE49-F238E27FC236}">
                <a16:creationId xmlns:a16="http://schemas.microsoft.com/office/drawing/2014/main" id="{DFDD7932-E4EB-DE34-FC18-A380B0F84BD0}"/>
              </a:ext>
            </a:extLst>
          </p:cNvPr>
          <p:cNvSpPr/>
          <p:nvPr/>
        </p:nvSpPr>
        <p:spPr>
          <a:xfrm>
            <a:off x="7372518" y="5830329"/>
            <a:ext cx="84588" cy="827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28" name="Title 3">
            <a:extLst>
              <a:ext uri="{FF2B5EF4-FFF2-40B4-BE49-F238E27FC236}">
                <a16:creationId xmlns:a16="http://schemas.microsoft.com/office/drawing/2014/main" id="{6AD4BF1D-89D0-912E-C8AD-E4693076D385}"/>
              </a:ext>
            </a:extLst>
          </p:cNvPr>
          <p:cNvSpPr txBox="1">
            <a:spLocks/>
          </p:cNvSpPr>
          <p:nvPr/>
        </p:nvSpPr>
        <p:spPr>
          <a:xfrm>
            <a:off x="7584652" y="5749193"/>
            <a:ext cx="1690878" cy="244971"/>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r>
              <a:rPr lang="en-GB" sz="1200" dirty="0"/>
              <a:t>Non Online Sales</a:t>
            </a:r>
          </a:p>
        </p:txBody>
      </p:sp>
      <p:sp>
        <p:nvSpPr>
          <p:cNvPr id="31" name="Title 3">
            <a:extLst>
              <a:ext uri="{FF2B5EF4-FFF2-40B4-BE49-F238E27FC236}">
                <a16:creationId xmlns:a16="http://schemas.microsoft.com/office/drawing/2014/main" id="{32DDA393-402E-CF14-84EC-8D5D8964EB52}"/>
              </a:ext>
            </a:extLst>
          </p:cNvPr>
          <p:cNvSpPr txBox="1">
            <a:spLocks/>
          </p:cNvSpPr>
          <p:nvPr/>
        </p:nvSpPr>
        <p:spPr>
          <a:xfrm>
            <a:off x="959223" y="4594541"/>
            <a:ext cx="4290391" cy="633629"/>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a:lnSpc>
                <a:spcPct val="110000"/>
              </a:lnSpc>
            </a:pPr>
            <a:r>
              <a:rPr lang="en-GB" sz="2800" dirty="0">
                <a:effectLst>
                  <a:outerShdw blurRad="290737" dist="38100" dir="2700000" algn="tl" rotWithShape="0">
                    <a:prstClr val="black">
                      <a:alpha val="76000"/>
                    </a:prstClr>
                  </a:outerShdw>
                </a:effectLst>
              </a:rPr>
              <a:t>Global online orders account for 65% of total sales volume.</a:t>
            </a:r>
          </a:p>
        </p:txBody>
      </p:sp>
      <p:sp>
        <p:nvSpPr>
          <p:cNvPr id="3" name="Title 3">
            <a:extLst>
              <a:ext uri="{FF2B5EF4-FFF2-40B4-BE49-F238E27FC236}">
                <a16:creationId xmlns:a16="http://schemas.microsoft.com/office/drawing/2014/main" id="{0E47DAE6-4221-5158-79E6-DCC9E2C1313C}"/>
              </a:ext>
            </a:extLst>
          </p:cNvPr>
          <p:cNvSpPr txBox="1">
            <a:spLocks/>
          </p:cNvSpPr>
          <p:nvPr/>
        </p:nvSpPr>
        <p:spPr>
          <a:xfrm>
            <a:off x="10245556" y="4900758"/>
            <a:ext cx="872195" cy="244971"/>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r>
              <a:rPr lang="en-GB" sz="1000" b="0" dirty="0"/>
              <a:t>YEAR 1</a:t>
            </a:r>
          </a:p>
        </p:txBody>
      </p:sp>
      <p:sp>
        <p:nvSpPr>
          <p:cNvPr id="4" name="Title 3">
            <a:extLst>
              <a:ext uri="{FF2B5EF4-FFF2-40B4-BE49-F238E27FC236}">
                <a16:creationId xmlns:a16="http://schemas.microsoft.com/office/drawing/2014/main" id="{BE274934-7524-FF89-DFBC-465421EBE111}"/>
              </a:ext>
            </a:extLst>
          </p:cNvPr>
          <p:cNvSpPr txBox="1">
            <a:spLocks/>
          </p:cNvSpPr>
          <p:nvPr/>
        </p:nvSpPr>
        <p:spPr>
          <a:xfrm>
            <a:off x="9752332" y="5295910"/>
            <a:ext cx="872195" cy="244971"/>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r>
              <a:rPr lang="en-GB" sz="1000" b="0" dirty="0"/>
              <a:t>YEAR 5</a:t>
            </a:r>
          </a:p>
        </p:txBody>
      </p:sp>
      <p:sp>
        <p:nvSpPr>
          <p:cNvPr id="7" name="Rectangle 6">
            <a:extLst>
              <a:ext uri="{FF2B5EF4-FFF2-40B4-BE49-F238E27FC236}">
                <a16:creationId xmlns:a16="http://schemas.microsoft.com/office/drawing/2014/main" id="{3404B4BD-AA8C-7D0A-A37B-3DC0C19F36D1}"/>
              </a:ext>
            </a:extLst>
          </p:cNvPr>
          <p:cNvSpPr/>
          <p:nvPr/>
        </p:nvSpPr>
        <p:spPr>
          <a:xfrm>
            <a:off x="0" y="28853"/>
            <a:ext cx="12192002" cy="2949740"/>
          </a:xfrm>
          <a:prstGeom prst="rect">
            <a:avLst/>
          </a:prstGeom>
          <a:gradFill flip="none" rotWithShape="1">
            <a:gsLst>
              <a:gs pos="21000">
                <a:srgbClr val="01000E">
                  <a:alpha val="0"/>
                </a:srgbClr>
              </a:gs>
              <a:gs pos="40000">
                <a:srgbClr val="01000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64EBBC-050D-EC03-0838-3C1BA6DAABEC}"/>
              </a:ext>
            </a:extLst>
          </p:cNvPr>
          <p:cNvSpPr>
            <a:spLocks noGrp="1"/>
          </p:cNvSpPr>
          <p:nvPr>
            <p:ph type="title"/>
          </p:nvPr>
        </p:nvSpPr>
        <p:spPr>
          <a:xfrm>
            <a:off x="959223" y="898230"/>
            <a:ext cx="4366971" cy="914074"/>
          </a:xfrm>
        </p:spPr>
        <p:txBody>
          <a:bodyPr/>
          <a:lstStyle/>
          <a:p>
            <a:r>
              <a:rPr lang="en-GB" sz="2200" dirty="0"/>
              <a:t>GLOBAL MARKET TRENDS</a:t>
            </a:r>
            <a:endParaRPr lang="en-UA" sz="2200" dirty="0"/>
          </a:p>
        </p:txBody>
      </p:sp>
      <p:sp>
        <p:nvSpPr>
          <p:cNvPr id="47" name="Title 3">
            <a:extLst>
              <a:ext uri="{FF2B5EF4-FFF2-40B4-BE49-F238E27FC236}">
                <a16:creationId xmlns:a16="http://schemas.microsoft.com/office/drawing/2014/main" id="{230952BB-AF6E-6B23-A4F3-B7E860589E2B}"/>
              </a:ext>
            </a:extLst>
          </p:cNvPr>
          <p:cNvSpPr txBox="1">
            <a:spLocks/>
          </p:cNvSpPr>
          <p:nvPr/>
        </p:nvSpPr>
        <p:spPr>
          <a:xfrm>
            <a:off x="5777193" y="986321"/>
            <a:ext cx="1377090" cy="291344"/>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marL="0" marR="0" lvl="0" indent="0" algn="ctr" defTabSz="914400" rtl="0" eaLnBrk="1" fontAlgn="auto" latinLnBrk="0" hangingPunct="1">
              <a:lnSpc>
                <a:spcPts val="2140"/>
              </a:lnSpc>
              <a:spcBef>
                <a:spcPct val="0"/>
              </a:spcBef>
              <a:spcAft>
                <a:spcPts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Montserrat" pitchFamily="2" charset="77"/>
                <a:ea typeface="+mj-ea"/>
                <a:cs typeface="+mj-cs"/>
              </a:rPr>
              <a:t>United States</a:t>
            </a:r>
            <a:br>
              <a:rPr kumimoji="0" lang="en-GB" sz="1400" b="1" i="0" u="none" strike="noStrike" kern="1200" cap="none" spc="0" normalizeH="0" baseline="0" noProof="0" dirty="0">
                <a:ln>
                  <a:noFill/>
                </a:ln>
                <a:solidFill>
                  <a:srgbClr val="FFFFFF"/>
                </a:solidFill>
                <a:effectLst/>
                <a:uLnTx/>
                <a:uFillTx/>
                <a:latin typeface="Montserrat Black" pitchFamily="2" charset="77"/>
                <a:ea typeface="+mj-ea"/>
                <a:cs typeface="+mj-cs"/>
              </a:rPr>
            </a:br>
            <a:r>
              <a:rPr kumimoji="0" lang="en-GB" sz="1400" b="1" i="0" u="none" strike="noStrike" kern="1200" cap="none" spc="0" normalizeH="0" baseline="0" noProof="0" dirty="0">
                <a:ln>
                  <a:noFill/>
                </a:ln>
                <a:solidFill>
                  <a:srgbClr val="FFFFFF"/>
                </a:solidFill>
                <a:effectLst/>
                <a:uLnTx/>
                <a:uFillTx/>
                <a:latin typeface="Montserrat Black" pitchFamily="2" charset="77"/>
                <a:ea typeface="+mj-ea"/>
                <a:cs typeface="+mj-cs"/>
              </a:rPr>
              <a:t>$1.32 Trillion</a:t>
            </a:r>
          </a:p>
        </p:txBody>
      </p:sp>
      <p:sp>
        <p:nvSpPr>
          <p:cNvPr id="50" name="Title 3">
            <a:extLst>
              <a:ext uri="{FF2B5EF4-FFF2-40B4-BE49-F238E27FC236}">
                <a16:creationId xmlns:a16="http://schemas.microsoft.com/office/drawing/2014/main" id="{175DD885-803B-AF5D-9D48-75CABBF0940E}"/>
              </a:ext>
            </a:extLst>
          </p:cNvPr>
          <p:cNvSpPr txBox="1">
            <a:spLocks/>
          </p:cNvSpPr>
          <p:nvPr/>
        </p:nvSpPr>
        <p:spPr>
          <a:xfrm>
            <a:off x="7702491" y="1007223"/>
            <a:ext cx="1560256" cy="288611"/>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marL="0" marR="0" lvl="0" indent="0" algn="ctr" defTabSz="914400" rtl="0" eaLnBrk="1" fontAlgn="auto" latinLnBrk="0" hangingPunct="1">
              <a:lnSpc>
                <a:spcPts val="2140"/>
              </a:lnSpc>
              <a:spcBef>
                <a:spcPct val="0"/>
              </a:spcBef>
              <a:spcAft>
                <a:spcPts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Montserrat" pitchFamily="2" charset="77"/>
                <a:ea typeface="+mj-ea"/>
                <a:cs typeface="+mj-cs"/>
              </a:rPr>
              <a:t>United Kingdom</a:t>
            </a:r>
            <a:br>
              <a:rPr kumimoji="0" lang="en-GB" sz="1400" b="1" i="0" u="none" strike="noStrike" kern="1200" cap="none" spc="0" normalizeH="0" baseline="0" noProof="0" dirty="0">
                <a:ln>
                  <a:noFill/>
                </a:ln>
                <a:solidFill>
                  <a:srgbClr val="FFFFFF"/>
                </a:solidFill>
                <a:effectLst/>
                <a:uLnTx/>
                <a:uFillTx/>
                <a:latin typeface="Montserrat Black" pitchFamily="2" charset="77"/>
                <a:ea typeface="+mj-ea"/>
                <a:cs typeface="+mj-cs"/>
              </a:rPr>
            </a:br>
            <a:r>
              <a:rPr kumimoji="0" lang="en-GB" sz="1400" b="1" i="0" u="none" strike="noStrike" kern="1200" cap="none" spc="0" normalizeH="0" baseline="0" noProof="0" dirty="0">
                <a:ln>
                  <a:noFill/>
                </a:ln>
                <a:solidFill>
                  <a:srgbClr val="FFFFFF"/>
                </a:solidFill>
                <a:effectLst/>
                <a:uLnTx/>
                <a:uFillTx/>
                <a:latin typeface="Montserrat Black" pitchFamily="2" charset="77"/>
                <a:ea typeface="+mj-ea"/>
                <a:cs typeface="+mj-cs"/>
              </a:rPr>
              <a:t>$0.21 Trillion</a:t>
            </a:r>
          </a:p>
        </p:txBody>
      </p:sp>
      <p:sp>
        <p:nvSpPr>
          <p:cNvPr id="52" name="Title 3">
            <a:extLst>
              <a:ext uri="{FF2B5EF4-FFF2-40B4-BE49-F238E27FC236}">
                <a16:creationId xmlns:a16="http://schemas.microsoft.com/office/drawing/2014/main" id="{7A8FA4F8-02DA-5A30-25A5-E174791018B9}"/>
              </a:ext>
            </a:extLst>
          </p:cNvPr>
          <p:cNvSpPr txBox="1">
            <a:spLocks/>
          </p:cNvSpPr>
          <p:nvPr/>
        </p:nvSpPr>
        <p:spPr>
          <a:xfrm>
            <a:off x="9679144" y="995389"/>
            <a:ext cx="1560256" cy="288611"/>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marL="0" marR="0" lvl="0" indent="0" algn="ctr" defTabSz="914400" rtl="0" eaLnBrk="1" fontAlgn="auto" latinLnBrk="0" hangingPunct="1">
              <a:lnSpc>
                <a:spcPts val="2140"/>
              </a:lnSpc>
              <a:spcBef>
                <a:spcPct val="0"/>
              </a:spcBef>
              <a:spcAft>
                <a:spcPts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Montserrat" pitchFamily="2" charset="77"/>
                <a:ea typeface="+mj-ea"/>
                <a:cs typeface="+mj-cs"/>
              </a:rPr>
              <a:t>Germany</a:t>
            </a:r>
            <a:br>
              <a:rPr kumimoji="0" lang="en-GB" sz="1400" b="1" i="0" u="none" strike="noStrike" kern="1200" cap="none" spc="0" normalizeH="0" baseline="0" noProof="0" dirty="0">
                <a:ln>
                  <a:noFill/>
                </a:ln>
                <a:solidFill>
                  <a:srgbClr val="FFFFFF"/>
                </a:solidFill>
                <a:effectLst/>
                <a:uLnTx/>
                <a:uFillTx/>
                <a:latin typeface="Montserrat Black" pitchFamily="2" charset="77"/>
                <a:ea typeface="+mj-ea"/>
                <a:cs typeface="+mj-cs"/>
              </a:rPr>
            </a:br>
            <a:r>
              <a:rPr kumimoji="0" lang="en-GB" sz="1400" b="1" i="0" u="none" strike="noStrike" kern="1200" cap="none" spc="0" normalizeH="0" baseline="0" noProof="0" dirty="0">
                <a:ln>
                  <a:noFill/>
                </a:ln>
                <a:solidFill>
                  <a:srgbClr val="FFFFFF"/>
                </a:solidFill>
                <a:effectLst/>
                <a:uLnTx/>
                <a:uFillTx/>
                <a:latin typeface="Montserrat Black" pitchFamily="2" charset="77"/>
                <a:ea typeface="+mj-ea"/>
                <a:cs typeface="+mj-cs"/>
              </a:rPr>
              <a:t>$0.09 Trillion</a:t>
            </a:r>
          </a:p>
        </p:txBody>
      </p:sp>
      <p:sp>
        <p:nvSpPr>
          <p:cNvPr id="54" name="Title 3">
            <a:extLst>
              <a:ext uri="{FF2B5EF4-FFF2-40B4-BE49-F238E27FC236}">
                <a16:creationId xmlns:a16="http://schemas.microsoft.com/office/drawing/2014/main" id="{327AE23F-0E70-8649-6A7B-C9F66F60DA34}"/>
              </a:ext>
            </a:extLst>
          </p:cNvPr>
          <p:cNvSpPr txBox="1">
            <a:spLocks/>
          </p:cNvSpPr>
          <p:nvPr/>
        </p:nvSpPr>
        <p:spPr>
          <a:xfrm>
            <a:off x="5715684" y="2789440"/>
            <a:ext cx="1560256" cy="288611"/>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marL="0" marR="0" lvl="0" indent="0" algn="ctr" defTabSz="914400" rtl="0" eaLnBrk="1" fontAlgn="auto" latinLnBrk="0" hangingPunct="1">
              <a:lnSpc>
                <a:spcPts val="2140"/>
              </a:lnSpc>
              <a:spcBef>
                <a:spcPct val="0"/>
              </a:spcBef>
              <a:spcAft>
                <a:spcPts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Montserrat" pitchFamily="2" charset="77"/>
                <a:ea typeface="+mj-ea"/>
                <a:cs typeface="+mj-cs"/>
              </a:rPr>
              <a:t>China</a:t>
            </a:r>
            <a:br>
              <a:rPr kumimoji="0" lang="en-GB" sz="1400" b="1" i="0" u="none" strike="noStrike" kern="1200" cap="none" spc="0" normalizeH="0" baseline="0" noProof="0" dirty="0">
                <a:ln>
                  <a:noFill/>
                </a:ln>
                <a:solidFill>
                  <a:srgbClr val="FFFFFF"/>
                </a:solidFill>
                <a:effectLst/>
                <a:uLnTx/>
                <a:uFillTx/>
                <a:latin typeface="Montserrat Black" pitchFamily="2" charset="77"/>
                <a:ea typeface="+mj-ea"/>
                <a:cs typeface="+mj-cs"/>
              </a:rPr>
            </a:br>
            <a:r>
              <a:rPr kumimoji="0" lang="en-GB" sz="1400" b="1" i="0" u="none" strike="noStrike" kern="1200" cap="none" spc="0" normalizeH="0" baseline="0" noProof="0" dirty="0">
                <a:ln>
                  <a:noFill/>
                </a:ln>
                <a:solidFill>
                  <a:srgbClr val="FFFFFF"/>
                </a:solidFill>
                <a:effectLst/>
                <a:uLnTx/>
                <a:uFillTx/>
                <a:latin typeface="Montserrat Black" pitchFamily="2" charset="77"/>
                <a:ea typeface="+mj-ea"/>
                <a:cs typeface="+mj-cs"/>
              </a:rPr>
              <a:t>$1.30 Trillion</a:t>
            </a:r>
          </a:p>
        </p:txBody>
      </p:sp>
      <p:sp>
        <p:nvSpPr>
          <p:cNvPr id="58" name="Title 3">
            <a:extLst>
              <a:ext uri="{FF2B5EF4-FFF2-40B4-BE49-F238E27FC236}">
                <a16:creationId xmlns:a16="http://schemas.microsoft.com/office/drawing/2014/main" id="{0593A59D-A948-7418-06DD-6B02B3977B3D}"/>
              </a:ext>
            </a:extLst>
          </p:cNvPr>
          <p:cNvSpPr txBox="1">
            <a:spLocks/>
          </p:cNvSpPr>
          <p:nvPr/>
        </p:nvSpPr>
        <p:spPr>
          <a:xfrm>
            <a:off x="7702491" y="2784830"/>
            <a:ext cx="1560256" cy="288611"/>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marL="0" marR="0" lvl="0" indent="0" algn="ctr" defTabSz="914400" rtl="0" eaLnBrk="1" fontAlgn="auto" latinLnBrk="0" hangingPunct="1">
              <a:lnSpc>
                <a:spcPts val="2140"/>
              </a:lnSpc>
              <a:spcBef>
                <a:spcPct val="0"/>
              </a:spcBef>
              <a:spcAft>
                <a:spcPts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Montserrat" pitchFamily="2" charset="77"/>
                <a:ea typeface="+mj-ea"/>
                <a:cs typeface="+mj-cs"/>
              </a:rPr>
              <a:t>Japan</a:t>
            </a:r>
            <a:br>
              <a:rPr kumimoji="0" lang="en-GB" sz="1400" b="1" i="0" u="none" strike="noStrike" kern="1200" cap="none" spc="0" normalizeH="0" baseline="0" noProof="0" dirty="0">
                <a:ln>
                  <a:noFill/>
                </a:ln>
                <a:solidFill>
                  <a:srgbClr val="FFFFFF"/>
                </a:solidFill>
                <a:effectLst/>
                <a:uLnTx/>
                <a:uFillTx/>
                <a:latin typeface="Montserrat Black" pitchFamily="2" charset="77"/>
                <a:ea typeface="+mj-ea"/>
                <a:cs typeface="+mj-cs"/>
              </a:rPr>
            </a:br>
            <a:r>
              <a:rPr kumimoji="0" lang="en-GB" sz="1400" b="1" i="0" u="none" strike="noStrike" kern="1200" cap="none" spc="0" normalizeH="0" baseline="0" noProof="0" dirty="0">
                <a:ln>
                  <a:noFill/>
                </a:ln>
                <a:solidFill>
                  <a:srgbClr val="FFFFFF"/>
                </a:solidFill>
                <a:effectLst/>
                <a:uLnTx/>
                <a:uFillTx/>
                <a:latin typeface="Montserrat Black" pitchFamily="2" charset="77"/>
                <a:ea typeface="+mj-ea"/>
                <a:cs typeface="+mj-cs"/>
              </a:rPr>
              <a:t>$0.17 Trillion</a:t>
            </a:r>
          </a:p>
        </p:txBody>
      </p:sp>
      <p:graphicFrame>
        <p:nvGraphicFramePr>
          <p:cNvPr id="14" name="Chart 13">
            <a:extLst>
              <a:ext uri="{FF2B5EF4-FFF2-40B4-BE49-F238E27FC236}">
                <a16:creationId xmlns:a16="http://schemas.microsoft.com/office/drawing/2014/main" id="{D6C53D92-B385-5B09-A727-BC54C573479D}"/>
              </a:ext>
            </a:extLst>
          </p:cNvPr>
          <p:cNvGraphicFramePr/>
          <p:nvPr>
            <p:extLst>
              <p:ext uri="{D42A27DB-BD31-4B8C-83A1-F6EECF244321}">
                <p14:modId xmlns:p14="http://schemas.microsoft.com/office/powerpoint/2010/main" val="2322648015"/>
              </p:ext>
            </p:extLst>
          </p:nvPr>
        </p:nvGraphicFramePr>
        <p:xfrm>
          <a:off x="5599551" y="1398722"/>
          <a:ext cx="1732374" cy="107205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5" name="Chart 14">
            <a:extLst>
              <a:ext uri="{FF2B5EF4-FFF2-40B4-BE49-F238E27FC236}">
                <a16:creationId xmlns:a16="http://schemas.microsoft.com/office/drawing/2014/main" id="{C5F5D0C5-4739-6FC5-1DF6-676DF91CF2A1}"/>
              </a:ext>
            </a:extLst>
          </p:cNvPr>
          <p:cNvGraphicFramePr/>
          <p:nvPr>
            <p:extLst>
              <p:ext uri="{D42A27DB-BD31-4B8C-83A1-F6EECF244321}">
                <p14:modId xmlns:p14="http://schemas.microsoft.com/office/powerpoint/2010/main" val="4004530384"/>
              </p:ext>
            </p:extLst>
          </p:nvPr>
        </p:nvGraphicFramePr>
        <p:xfrm>
          <a:off x="7605282" y="1398722"/>
          <a:ext cx="1732374" cy="107205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6" name="Chart 15">
            <a:extLst>
              <a:ext uri="{FF2B5EF4-FFF2-40B4-BE49-F238E27FC236}">
                <a16:creationId xmlns:a16="http://schemas.microsoft.com/office/drawing/2014/main" id="{40060EDD-26F2-5242-3C53-FCAED20BBFA9}"/>
              </a:ext>
            </a:extLst>
          </p:cNvPr>
          <p:cNvGraphicFramePr/>
          <p:nvPr>
            <p:extLst>
              <p:ext uri="{D42A27DB-BD31-4B8C-83A1-F6EECF244321}">
                <p14:modId xmlns:p14="http://schemas.microsoft.com/office/powerpoint/2010/main" val="4210206968"/>
              </p:ext>
            </p:extLst>
          </p:nvPr>
        </p:nvGraphicFramePr>
        <p:xfrm>
          <a:off x="9593085" y="1398722"/>
          <a:ext cx="1732374" cy="1072055"/>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7" name="Chart 16">
            <a:extLst>
              <a:ext uri="{FF2B5EF4-FFF2-40B4-BE49-F238E27FC236}">
                <a16:creationId xmlns:a16="http://schemas.microsoft.com/office/drawing/2014/main" id="{F1F725C5-5DCF-2F2D-5670-1EAF6BC1DA2F}"/>
              </a:ext>
            </a:extLst>
          </p:cNvPr>
          <p:cNvGraphicFramePr/>
          <p:nvPr>
            <p:extLst>
              <p:ext uri="{D42A27DB-BD31-4B8C-83A1-F6EECF244321}">
                <p14:modId xmlns:p14="http://schemas.microsoft.com/office/powerpoint/2010/main" val="3986848682"/>
              </p:ext>
            </p:extLst>
          </p:nvPr>
        </p:nvGraphicFramePr>
        <p:xfrm>
          <a:off x="5617636" y="3196732"/>
          <a:ext cx="1732374" cy="1072055"/>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8" name="Chart 17">
            <a:extLst>
              <a:ext uri="{FF2B5EF4-FFF2-40B4-BE49-F238E27FC236}">
                <a16:creationId xmlns:a16="http://schemas.microsoft.com/office/drawing/2014/main" id="{4A4D0452-E1D0-B722-BC74-46C0090228CD}"/>
              </a:ext>
            </a:extLst>
          </p:cNvPr>
          <p:cNvGraphicFramePr/>
          <p:nvPr>
            <p:extLst>
              <p:ext uri="{D42A27DB-BD31-4B8C-83A1-F6EECF244321}">
                <p14:modId xmlns:p14="http://schemas.microsoft.com/office/powerpoint/2010/main" val="2025356903"/>
              </p:ext>
            </p:extLst>
          </p:nvPr>
        </p:nvGraphicFramePr>
        <p:xfrm>
          <a:off x="7616432" y="3196732"/>
          <a:ext cx="1732374" cy="1072055"/>
        </p:xfrm>
        <a:graphic>
          <a:graphicData uri="http://schemas.openxmlformats.org/drawingml/2006/chart">
            <c:chart xmlns:c="http://schemas.openxmlformats.org/drawingml/2006/chart" xmlns:r="http://schemas.openxmlformats.org/officeDocument/2006/relationships" r:id="rId9"/>
          </a:graphicData>
        </a:graphic>
      </p:graphicFrame>
      <p:sp>
        <p:nvSpPr>
          <p:cNvPr id="35" name="Rectangle 34">
            <a:extLst>
              <a:ext uri="{FF2B5EF4-FFF2-40B4-BE49-F238E27FC236}">
                <a16:creationId xmlns:a16="http://schemas.microsoft.com/office/drawing/2014/main" id="{B9C284C5-70B1-C5D7-26A1-A53AEAE50BD7}"/>
              </a:ext>
            </a:extLst>
          </p:cNvPr>
          <p:cNvSpPr/>
          <p:nvPr/>
        </p:nvSpPr>
        <p:spPr>
          <a:xfrm flipV="1">
            <a:off x="959223" y="1398722"/>
            <a:ext cx="1233763" cy="45719"/>
          </a:xfrm>
          <a:prstGeom prst="rect">
            <a:avLst/>
          </a:prstGeom>
          <a:gradFill>
            <a:gsLst>
              <a:gs pos="0">
                <a:schemeClr val="accent1"/>
              </a:gs>
              <a:gs pos="28000">
                <a:schemeClr val="tx2">
                  <a:lumMod val="40000"/>
                  <a:lumOff val="60000"/>
                </a:schemeClr>
              </a:gs>
              <a:gs pos="61000">
                <a:schemeClr val="accent1">
                  <a:lumMod val="60000"/>
                  <a:lumOff val="4000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4CF88F37-1D27-DC13-E348-5498A25E16D3}"/>
              </a:ext>
            </a:extLst>
          </p:cNvPr>
          <p:cNvSpPr/>
          <p:nvPr/>
        </p:nvSpPr>
        <p:spPr>
          <a:xfrm>
            <a:off x="0" y="0"/>
            <a:ext cx="12192000" cy="78735"/>
          </a:xfrm>
          <a:prstGeom prst="rect">
            <a:avLst/>
          </a:prstGeom>
          <a:gradFill>
            <a:gsLst>
              <a:gs pos="0">
                <a:schemeClr val="accent1"/>
              </a:gs>
              <a:gs pos="28000">
                <a:schemeClr val="tx2">
                  <a:lumMod val="40000"/>
                  <a:lumOff val="60000"/>
                </a:schemeClr>
              </a:gs>
              <a:gs pos="61000">
                <a:schemeClr val="accent1">
                  <a:lumMod val="60000"/>
                  <a:lumOff val="4000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1891384E-FFAC-E206-A1C7-D904E27C84EE}"/>
              </a:ext>
            </a:extLst>
          </p:cNvPr>
          <p:cNvPicPr>
            <a:picLocks noChangeAspect="1"/>
          </p:cNvPicPr>
          <p:nvPr/>
        </p:nvPicPr>
        <p:blipFill>
          <a:blip r:embed="rId10">
            <a:alphaModFix amt="65000"/>
          </a:blip>
          <a:srcRect/>
          <a:stretch/>
        </p:blipFill>
        <p:spPr>
          <a:xfrm rot="11626788" flipH="1">
            <a:off x="8280528" y="-1887436"/>
            <a:ext cx="8044076" cy="8044076"/>
          </a:xfrm>
          <a:prstGeom prst="rect">
            <a:avLst/>
          </a:prstGeom>
        </p:spPr>
      </p:pic>
    </p:spTree>
    <p:extLst>
      <p:ext uri="{BB962C8B-B14F-4D97-AF65-F5344CB8AC3E}">
        <p14:creationId xmlns:p14="http://schemas.microsoft.com/office/powerpoint/2010/main" val="1785030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hold" nodeType="withEffect">
                                  <p:stCondLst>
                                    <p:cond delay="0"/>
                                  </p:stCondLst>
                                  <p:endCondLst>
                                    <p:cond evt="onNext" delay="0">
                                      <p:tgtEl>
                                        <p:sldTgt/>
                                      </p:tgtEl>
                                    </p:cond>
                                  </p:endCondLst>
                                  <p:childTnLst>
                                    <p:animRot by="-10800000">
                                      <p:cBhvr>
                                        <p:cTn id="6" dur="80000" fill="hold"/>
                                        <p:tgtEl>
                                          <p:spTgt spid="5"/>
                                        </p:tgtEl>
                                        <p:attrNameLst>
                                          <p:attrName>r</p:attrName>
                                        </p:attrNameLst>
                                      </p:cBhvr>
                                    </p:animRot>
                                  </p:childTnLst>
                                </p:cTn>
                              </p:par>
                              <p:par>
                                <p:cTn id="7" presetID="10" presetClass="entr" presetSubtype="0" fill="hold" grpId="0" nodeType="withEffect">
                                  <p:stCondLst>
                                    <p:cond delay="2000"/>
                                  </p:stCondLst>
                                  <p:childTnLst>
                                    <p:set>
                                      <p:cBhvr>
                                        <p:cTn id="8" dur="1" fill="hold">
                                          <p:stCondLst>
                                            <p:cond delay="0"/>
                                          </p:stCondLst>
                                        </p:cTn>
                                        <p:tgtEl>
                                          <p:spTgt spid="31"/>
                                        </p:tgtEl>
                                        <p:attrNameLst>
                                          <p:attrName>style.visibility</p:attrName>
                                        </p:attrNameLst>
                                      </p:cBhvr>
                                      <p:to>
                                        <p:strVal val="visible"/>
                                      </p:to>
                                    </p:set>
                                    <p:animEffect transition="in" filter="fade">
                                      <p:cBhvr>
                                        <p:cTn id="9" dur="1500"/>
                                        <p:tgtEl>
                                          <p:spTgt spid="31"/>
                                        </p:tgtEl>
                                      </p:cBhvr>
                                    </p:animEffect>
                                  </p:childTnLst>
                                </p:cTn>
                              </p:par>
                              <p:par>
                                <p:cTn id="10" presetID="0" presetClass="path" presetSubtype="0" decel="50000" fill="hold" grpId="1" nodeType="withEffect">
                                  <p:stCondLst>
                                    <p:cond delay="2000"/>
                                  </p:stCondLst>
                                  <p:childTnLst>
                                    <p:animMotion origin="layout" path="M -0.06042 -0.00139 L 2.70833E-6 -2.22222E-6 " pathEditMode="relative" rAng="0" ptsTypes="AA">
                                      <p:cBhvr>
                                        <p:cTn id="11" dur="1500" fill="hold"/>
                                        <p:tgtEl>
                                          <p:spTgt spid="31"/>
                                        </p:tgtEl>
                                        <p:attrNameLst>
                                          <p:attrName>ppt_x</p:attrName>
                                          <p:attrName>ppt_y</p:attrName>
                                        </p:attrNameLst>
                                      </p:cBhvr>
                                      <p:rCtr x="3021" y="69"/>
                                    </p:animMotion>
                                  </p:childTnLst>
                                </p:cTn>
                              </p:par>
                              <p:par>
                                <p:cTn id="12" presetID="21" presetClass="entr" presetSubtype="1"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heel(1)">
                                      <p:cBhvr>
                                        <p:cTn id="14" dur="2000"/>
                                        <p:tgtEl>
                                          <p:spTgt spid="14"/>
                                        </p:tgtEl>
                                      </p:cBhvr>
                                    </p:animEffect>
                                  </p:childTnLst>
                                </p:cTn>
                              </p:par>
                              <p:par>
                                <p:cTn id="15" presetID="21" presetClass="entr" presetSubtype="1"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heel(1)">
                                      <p:cBhvr>
                                        <p:cTn id="17" dur="2000"/>
                                        <p:tgtEl>
                                          <p:spTgt spid="15"/>
                                        </p:tgtEl>
                                      </p:cBhvr>
                                    </p:animEffect>
                                  </p:childTnLst>
                                </p:cTn>
                              </p:par>
                              <p:par>
                                <p:cTn id="18" presetID="21" presetClass="entr" presetSubtype="1"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heel(1)">
                                      <p:cBhvr>
                                        <p:cTn id="20" dur="2000"/>
                                        <p:tgtEl>
                                          <p:spTgt spid="16"/>
                                        </p:tgtEl>
                                      </p:cBhvr>
                                    </p:animEffect>
                                  </p:childTnLst>
                                </p:cTn>
                              </p:par>
                              <p:par>
                                <p:cTn id="21" presetID="21" presetClass="entr" presetSubtype="1"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heel(1)">
                                      <p:cBhvr>
                                        <p:cTn id="23" dur="2000"/>
                                        <p:tgtEl>
                                          <p:spTgt spid="17"/>
                                        </p:tgtEl>
                                      </p:cBhvr>
                                    </p:animEffect>
                                  </p:childTnLst>
                                </p:cTn>
                              </p:par>
                              <p:par>
                                <p:cTn id="24" presetID="21" presetClass="entr" presetSubtype="1"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heel(1)">
                                      <p:cBhvr>
                                        <p:cTn id="26" dur="2000"/>
                                        <p:tgtEl>
                                          <p:spTgt spid="18"/>
                                        </p:tgtEl>
                                      </p:cBhvr>
                                    </p:animEffect>
                                  </p:childTnLst>
                                </p:cTn>
                              </p:par>
                              <p:par>
                                <p:cTn id="27" presetID="22" presetClass="entr" presetSubtype="8" fill="hold" nodeType="withEffect">
                                  <p:stCondLst>
                                    <p:cond delay="2000"/>
                                  </p:stCondLst>
                                  <p:childTnLst>
                                    <p:set>
                                      <p:cBhvr>
                                        <p:cTn id="28" dur="1" fill="hold">
                                          <p:stCondLst>
                                            <p:cond delay="0"/>
                                          </p:stCondLst>
                                        </p:cTn>
                                        <p:tgtEl>
                                          <p:spTgt spid="22"/>
                                        </p:tgtEl>
                                        <p:attrNameLst>
                                          <p:attrName>style.visibility</p:attrName>
                                        </p:attrNameLst>
                                      </p:cBhvr>
                                      <p:to>
                                        <p:strVal val="visible"/>
                                      </p:to>
                                    </p:set>
                                    <p:animEffect transition="in" filter="wipe(left)">
                                      <p:cBhvr>
                                        <p:cTn id="29" dur="1500"/>
                                        <p:tgtEl>
                                          <p:spTgt spid="22"/>
                                        </p:tgtEl>
                                      </p:cBhvr>
                                    </p:animEffect>
                                  </p:childTnLst>
                                </p:cTn>
                              </p:par>
                              <p:par>
                                <p:cTn id="30" presetID="10" presetClass="entr" presetSubtype="0" fill="hold" grpId="0" nodeType="withEffect">
                                  <p:stCondLst>
                                    <p:cond delay="300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childTnLst>
                                </p:cTn>
                              </p:par>
                              <p:par>
                                <p:cTn id="33" presetID="22" presetClass="entr" presetSubtype="8" fill="hold" nodeType="withEffect">
                                  <p:stCondLst>
                                    <p:cond delay="2500"/>
                                  </p:stCondLst>
                                  <p:childTnLst>
                                    <p:set>
                                      <p:cBhvr>
                                        <p:cTn id="34" dur="1" fill="hold">
                                          <p:stCondLst>
                                            <p:cond delay="0"/>
                                          </p:stCondLst>
                                        </p:cTn>
                                        <p:tgtEl>
                                          <p:spTgt spid="19"/>
                                        </p:tgtEl>
                                        <p:attrNameLst>
                                          <p:attrName>style.visibility</p:attrName>
                                        </p:attrNameLst>
                                      </p:cBhvr>
                                      <p:to>
                                        <p:strVal val="visible"/>
                                      </p:to>
                                    </p:set>
                                    <p:animEffect transition="in" filter="wipe(left)">
                                      <p:cBhvr>
                                        <p:cTn id="35" dur="1500"/>
                                        <p:tgtEl>
                                          <p:spTgt spid="19"/>
                                        </p:tgtEl>
                                      </p:cBhvr>
                                    </p:animEffect>
                                  </p:childTnLst>
                                </p:cTn>
                              </p:par>
                              <p:par>
                                <p:cTn id="36" presetID="10" presetClass="entr" presetSubtype="0" fill="hold" grpId="0" nodeType="withEffect">
                                  <p:stCondLst>
                                    <p:cond delay="350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1000"/>
                                        <p:tgtEl>
                                          <p:spTgt spid="4"/>
                                        </p:tgtEl>
                                      </p:cBhvr>
                                    </p:animEffect>
                                  </p:childTnLst>
                                </p:cTn>
                              </p:par>
                              <p:par>
                                <p:cTn id="39" presetID="10" presetClass="entr" presetSubtype="0" fill="hold" grpId="0" nodeType="withEffect">
                                  <p:stCondLst>
                                    <p:cond delay="300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1000"/>
                                        <p:tgtEl>
                                          <p:spTgt spid="25"/>
                                        </p:tgtEl>
                                      </p:cBhvr>
                                    </p:animEffect>
                                  </p:childTnLst>
                                </p:cTn>
                              </p:par>
                              <p:par>
                                <p:cTn id="42" presetID="10" presetClass="entr" presetSubtype="0" fill="hold" grpId="0" nodeType="withEffect">
                                  <p:stCondLst>
                                    <p:cond delay="300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1000"/>
                                        <p:tgtEl>
                                          <p:spTgt spid="26"/>
                                        </p:tgtEl>
                                      </p:cBhvr>
                                    </p:animEffect>
                                  </p:childTnLst>
                                </p:cTn>
                              </p:par>
                              <p:par>
                                <p:cTn id="45" presetID="10" presetClass="entr" presetSubtype="0" fill="hold" grpId="0" nodeType="withEffect">
                                  <p:stCondLst>
                                    <p:cond delay="300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1000"/>
                                        <p:tgtEl>
                                          <p:spTgt spid="27"/>
                                        </p:tgtEl>
                                      </p:cBhvr>
                                    </p:animEffect>
                                  </p:childTnLst>
                                </p:cTn>
                              </p:par>
                              <p:par>
                                <p:cTn id="48" presetID="10" presetClass="entr" presetSubtype="0" fill="hold" grpId="0" nodeType="withEffect">
                                  <p:stCondLst>
                                    <p:cond delay="300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1000"/>
                                        <p:tgtEl>
                                          <p:spTgt spid="28"/>
                                        </p:tgtEl>
                                      </p:cBhvr>
                                    </p:animEffect>
                                  </p:childTnLst>
                                </p:cTn>
                              </p:par>
                              <p:par>
                                <p:cTn id="51" presetID="6" presetClass="emph" presetSubtype="0" repeatCount="indefinite" autoRev="1" fill="hold" nodeType="withEffect">
                                  <p:stCondLst>
                                    <p:cond delay="0"/>
                                  </p:stCondLst>
                                  <p:endCondLst>
                                    <p:cond evt="onNext" delay="0">
                                      <p:tgtEl>
                                        <p:sldTgt/>
                                      </p:tgtEl>
                                    </p:cond>
                                  </p:endCondLst>
                                  <p:childTnLst>
                                    <p:animScale>
                                      <p:cBhvr>
                                        <p:cTn id="52" dur="10000" fill="hold"/>
                                        <p:tgtEl>
                                          <p:spTgt spid="8"/>
                                        </p:tgtEl>
                                      </p:cBhvr>
                                      <p:by x="130000" y="130000"/>
                                    </p:animScale>
                                  </p:childTnLst>
                                </p:cTn>
                              </p:par>
                              <p:par>
                                <p:cTn id="53" presetID="2" presetClass="exit" presetSubtype="4" fill="hold" nodeType="withEffect">
                                  <p:stCondLst>
                                    <p:cond delay="0"/>
                                  </p:stCondLst>
                                  <p:childTnLst>
                                    <p:anim calcmode="lin" valueType="num">
                                      <p:cBhvr additive="base">
                                        <p:cTn id="54" dur="60000"/>
                                        <p:tgtEl>
                                          <p:spTgt spid="8"/>
                                        </p:tgtEl>
                                        <p:attrNameLst>
                                          <p:attrName>ppt_x</p:attrName>
                                        </p:attrNameLst>
                                      </p:cBhvr>
                                      <p:tavLst>
                                        <p:tav tm="0">
                                          <p:val>
                                            <p:strVal val="ppt_x"/>
                                          </p:val>
                                        </p:tav>
                                        <p:tav tm="100000">
                                          <p:val>
                                            <p:strVal val="ppt_x"/>
                                          </p:val>
                                        </p:tav>
                                      </p:tavLst>
                                    </p:anim>
                                    <p:anim calcmode="lin" valueType="num">
                                      <p:cBhvr additive="base">
                                        <p:cTn id="55" dur="60000"/>
                                        <p:tgtEl>
                                          <p:spTgt spid="8"/>
                                        </p:tgtEl>
                                        <p:attrNameLst>
                                          <p:attrName>ppt_y</p:attrName>
                                        </p:attrNameLst>
                                      </p:cBhvr>
                                      <p:tavLst>
                                        <p:tav tm="0">
                                          <p:val>
                                            <p:strVal val="ppt_y"/>
                                          </p:val>
                                        </p:tav>
                                        <p:tav tm="100000">
                                          <p:val>
                                            <p:strVal val="1+ppt_h/2"/>
                                          </p:val>
                                        </p:tav>
                                      </p:tavLst>
                                    </p:anim>
                                    <p:set>
                                      <p:cBhvr>
                                        <p:cTn id="56" dur="1" fill="hold">
                                          <p:stCondLst>
                                            <p:cond delay="59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animBg="1"/>
      <p:bldP spid="28" grpId="0"/>
      <p:bldP spid="31" grpId="0"/>
      <p:bldP spid="31" grpId="1"/>
      <p:bldP spid="3" grpId="0"/>
      <p:bldP spid="4" grpId="0"/>
      <p:bldGraphic spid="14" grpId="0">
        <p:bldAsOne/>
      </p:bldGraphic>
      <p:bldGraphic spid="15" grpId="0">
        <p:bldAsOne/>
      </p:bldGraphic>
      <p:bldGraphic spid="16" grpId="0">
        <p:bldAsOne/>
      </p:bldGraphic>
      <p:bldGraphic spid="17" grpId="0">
        <p:bldAsOne/>
      </p:bldGraphic>
      <p:bldGraphic spid="18"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855480B5-FF33-5E75-344D-6BBD9FF36635}"/>
              </a:ext>
            </a:extLst>
          </p:cNvPr>
          <p:cNvGrpSpPr/>
          <p:nvPr/>
        </p:nvGrpSpPr>
        <p:grpSpPr>
          <a:xfrm>
            <a:off x="1159095" y="1786530"/>
            <a:ext cx="10139217" cy="3718097"/>
            <a:chOff x="1159096" y="1793645"/>
            <a:chExt cx="6499154" cy="3718097"/>
          </a:xfrm>
        </p:grpSpPr>
        <p:cxnSp>
          <p:nvCxnSpPr>
            <p:cNvPr id="52" name="Straight Connector 51">
              <a:extLst>
                <a:ext uri="{FF2B5EF4-FFF2-40B4-BE49-F238E27FC236}">
                  <a16:creationId xmlns:a16="http://schemas.microsoft.com/office/drawing/2014/main" id="{7AADABDB-A11D-D4B0-3EE0-71A6C407F854}"/>
                </a:ext>
              </a:extLst>
            </p:cNvPr>
            <p:cNvCxnSpPr>
              <a:stCxn id="54" idx="1"/>
              <a:endCxn id="54" idx="3"/>
            </p:cNvCxnSpPr>
            <p:nvPr/>
          </p:nvCxnSpPr>
          <p:spPr>
            <a:xfrm>
              <a:off x="1159096" y="3652694"/>
              <a:ext cx="649915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3DB9C6C-09EE-D116-EA33-F9E50CCEC451}"/>
                </a:ext>
              </a:extLst>
            </p:cNvPr>
            <p:cNvCxnSpPr>
              <a:stCxn id="54" idx="0"/>
              <a:endCxn id="54" idx="2"/>
            </p:cNvCxnSpPr>
            <p:nvPr/>
          </p:nvCxnSpPr>
          <p:spPr>
            <a:xfrm>
              <a:off x="4408673" y="1793645"/>
              <a:ext cx="0" cy="371809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4" name="Rounded Rectangle 53">
              <a:extLst>
                <a:ext uri="{FF2B5EF4-FFF2-40B4-BE49-F238E27FC236}">
                  <a16:creationId xmlns:a16="http://schemas.microsoft.com/office/drawing/2014/main" id="{7198181B-25F4-0C62-F925-6A731F90A586}"/>
                </a:ext>
              </a:extLst>
            </p:cNvPr>
            <p:cNvSpPr/>
            <p:nvPr/>
          </p:nvSpPr>
          <p:spPr>
            <a:xfrm>
              <a:off x="1159096" y="1793645"/>
              <a:ext cx="6499154" cy="3718097"/>
            </a:xfrm>
            <a:prstGeom prst="roundRect">
              <a:avLst>
                <a:gd name="adj" fmla="val 3435"/>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pic>
        <p:nvPicPr>
          <p:cNvPr id="3" name="Picture 2">
            <a:extLst>
              <a:ext uri="{FF2B5EF4-FFF2-40B4-BE49-F238E27FC236}">
                <a16:creationId xmlns:a16="http://schemas.microsoft.com/office/drawing/2014/main" id="{C717E773-D5FB-01C0-A53D-7B74ADE087B8}"/>
              </a:ext>
            </a:extLst>
          </p:cNvPr>
          <p:cNvPicPr>
            <a:picLocks noChangeAspect="1"/>
          </p:cNvPicPr>
          <p:nvPr/>
        </p:nvPicPr>
        <p:blipFill>
          <a:blip r:embed="rId3">
            <a:alphaModFix amt="67000"/>
          </a:blip>
          <a:srcRect/>
          <a:stretch/>
        </p:blipFill>
        <p:spPr>
          <a:xfrm rot="8419052">
            <a:off x="-3875334" y="2099401"/>
            <a:ext cx="7540932" cy="7540932"/>
          </a:xfrm>
          <a:prstGeom prst="rect">
            <a:avLst/>
          </a:prstGeom>
        </p:spPr>
      </p:pic>
      <p:pic>
        <p:nvPicPr>
          <p:cNvPr id="4" name="Picture 3">
            <a:extLst>
              <a:ext uri="{FF2B5EF4-FFF2-40B4-BE49-F238E27FC236}">
                <a16:creationId xmlns:a16="http://schemas.microsoft.com/office/drawing/2014/main" id="{95A87435-3541-8606-8C5D-A67DD268D11E}"/>
              </a:ext>
            </a:extLst>
          </p:cNvPr>
          <p:cNvPicPr>
            <a:picLocks noChangeAspect="1"/>
          </p:cNvPicPr>
          <p:nvPr/>
        </p:nvPicPr>
        <p:blipFill>
          <a:blip r:embed="rId4">
            <a:alphaModFix amt="65000"/>
          </a:blip>
          <a:srcRect/>
          <a:stretch/>
        </p:blipFill>
        <p:spPr>
          <a:xfrm rot="6799754" flipH="1">
            <a:off x="7010868" y="-3304799"/>
            <a:ext cx="8044076" cy="8044076"/>
          </a:xfrm>
          <a:prstGeom prst="rect">
            <a:avLst/>
          </a:prstGeom>
        </p:spPr>
      </p:pic>
      <p:sp>
        <p:nvSpPr>
          <p:cNvPr id="2" name="Title 1">
            <a:extLst>
              <a:ext uri="{FF2B5EF4-FFF2-40B4-BE49-F238E27FC236}">
                <a16:creationId xmlns:a16="http://schemas.microsoft.com/office/drawing/2014/main" id="{E0B3FE7F-2A8D-F414-AFCF-456CFAE5A6F3}"/>
              </a:ext>
            </a:extLst>
          </p:cNvPr>
          <p:cNvSpPr>
            <a:spLocks noGrp="1"/>
          </p:cNvSpPr>
          <p:nvPr>
            <p:ph type="title"/>
          </p:nvPr>
        </p:nvSpPr>
        <p:spPr/>
        <p:txBody>
          <a:bodyPr/>
          <a:lstStyle/>
          <a:p>
            <a:pPr algn="ctr"/>
            <a:r>
              <a:rPr lang="en-GB" sz="2200" dirty="0"/>
              <a:t>CUSTOMER VALUE MAP</a:t>
            </a:r>
          </a:p>
        </p:txBody>
      </p:sp>
      <p:sp>
        <p:nvSpPr>
          <p:cNvPr id="7" name="Rectangle 6">
            <a:extLst>
              <a:ext uri="{FF2B5EF4-FFF2-40B4-BE49-F238E27FC236}">
                <a16:creationId xmlns:a16="http://schemas.microsoft.com/office/drawing/2014/main" id="{B65FD1F3-4C46-76D6-D3FE-74EE7648D845}"/>
              </a:ext>
            </a:extLst>
          </p:cNvPr>
          <p:cNvSpPr/>
          <p:nvPr/>
        </p:nvSpPr>
        <p:spPr>
          <a:xfrm>
            <a:off x="6228699" y="1786530"/>
            <a:ext cx="5069615" cy="1865378"/>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9" name="TextBox 8">
            <a:extLst>
              <a:ext uri="{FF2B5EF4-FFF2-40B4-BE49-F238E27FC236}">
                <a16:creationId xmlns:a16="http://schemas.microsoft.com/office/drawing/2014/main" id="{A89856DA-DB7B-22B1-2979-96A7FF4FC337}"/>
              </a:ext>
            </a:extLst>
          </p:cNvPr>
          <p:cNvSpPr txBox="1"/>
          <p:nvPr/>
        </p:nvSpPr>
        <p:spPr>
          <a:xfrm rot="16200000">
            <a:off x="-31479" y="3433654"/>
            <a:ext cx="2024812" cy="462689"/>
          </a:xfrm>
          <a:prstGeom prst="rect">
            <a:avLst/>
          </a:prstGeom>
          <a:noFill/>
        </p:spPr>
        <p:txBody>
          <a:bodyPr wrap="square" lIns="0" rIns="0" rtlCol="0" anchor="ctr">
            <a:noAutofit/>
          </a:bodyPr>
          <a:lstStyle/>
          <a:p>
            <a:pPr algn="ctr">
              <a:lnSpc>
                <a:spcPct val="90000"/>
              </a:lnSpc>
            </a:pPr>
            <a:r>
              <a:rPr lang="en-US" sz="1200" b="1" dirty="0">
                <a:solidFill>
                  <a:schemeClr val="accent2">
                    <a:lumMod val="60000"/>
                    <a:lumOff val="40000"/>
                  </a:schemeClr>
                </a:solidFill>
                <a:latin typeface="Montserrat" panose="00000500000000000000" pitchFamily="50" charset="0"/>
              </a:rPr>
              <a:t>Relative Price</a:t>
            </a:r>
          </a:p>
        </p:txBody>
      </p:sp>
      <p:sp>
        <p:nvSpPr>
          <p:cNvPr id="10" name="TextBox 9">
            <a:extLst>
              <a:ext uri="{FF2B5EF4-FFF2-40B4-BE49-F238E27FC236}">
                <a16:creationId xmlns:a16="http://schemas.microsoft.com/office/drawing/2014/main" id="{50EAA9EA-F1AB-212B-4AA6-91C095216609}"/>
              </a:ext>
            </a:extLst>
          </p:cNvPr>
          <p:cNvSpPr txBox="1"/>
          <p:nvPr/>
        </p:nvSpPr>
        <p:spPr>
          <a:xfrm rot="16200000">
            <a:off x="559556" y="1964250"/>
            <a:ext cx="842744" cy="462689"/>
          </a:xfrm>
          <a:prstGeom prst="rect">
            <a:avLst/>
          </a:prstGeom>
          <a:noFill/>
        </p:spPr>
        <p:txBody>
          <a:bodyPr wrap="square" lIns="0" rIns="0" rtlCol="0" anchor="ctr">
            <a:noAutofit/>
          </a:bodyPr>
          <a:lstStyle/>
          <a:p>
            <a:pPr algn="r">
              <a:lnSpc>
                <a:spcPct val="90000"/>
              </a:lnSpc>
            </a:pPr>
            <a:r>
              <a:rPr lang="en-US" sz="1000" spc="300" dirty="0">
                <a:solidFill>
                  <a:schemeClr val="accent2">
                    <a:lumMod val="60000"/>
                    <a:lumOff val="40000"/>
                  </a:schemeClr>
                </a:solidFill>
                <a:latin typeface="Montserrat" panose="00000500000000000000" pitchFamily="50" charset="0"/>
              </a:rPr>
              <a:t>HIGH</a:t>
            </a:r>
          </a:p>
        </p:txBody>
      </p:sp>
      <p:sp>
        <p:nvSpPr>
          <p:cNvPr id="11" name="TextBox 10">
            <a:extLst>
              <a:ext uri="{FF2B5EF4-FFF2-40B4-BE49-F238E27FC236}">
                <a16:creationId xmlns:a16="http://schemas.microsoft.com/office/drawing/2014/main" id="{6BBD363C-AC35-6A7A-73FA-5351AAFA6514}"/>
              </a:ext>
            </a:extLst>
          </p:cNvPr>
          <p:cNvSpPr txBox="1"/>
          <p:nvPr/>
        </p:nvSpPr>
        <p:spPr>
          <a:xfrm rot="16200000">
            <a:off x="559556" y="4900584"/>
            <a:ext cx="842744" cy="462689"/>
          </a:xfrm>
          <a:prstGeom prst="rect">
            <a:avLst/>
          </a:prstGeom>
          <a:noFill/>
        </p:spPr>
        <p:txBody>
          <a:bodyPr wrap="square" lIns="0" rIns="0" rtlCol="0" anchor="ctr">
            <a:noAutofit/>
          </a:bodyPr>
          <a:lstStyle/>
          <a:p>
            <a:pPr>
              <a:lnSpc>
                <a:spcPct val="90000"/>
              </a:lnSpc>
            </a:pPr>
            <a:r>
              <a:rPr lang="en-US" sz="1000" spc="300" dirty="0">
                <a:solidFill>
                  <a:schemeClr val="accent2">
                    <a:lumMod val="60000"/>
                    <a:lumOff val="40000"/>
                  </a:schemeClr>
                </a:solidFill>
                <a:latin typeface="Montserrat" panose="00000500000000000000" pitchFamily="50" charset="0"/>
              </a:rPr>
              <a:t>LOW</a:t>
            </a:r>
          </a:p>
        </p:txBody>
      </p:sp>
      <p:sp>
        <p:nvSpPr>
          <p:cNvPr id="12" name="TextBox 11">
            <a:extLst>
              <a:ext uri="{FF2B5EF4-FFF2-40B4-BE49-F238E27FC236}">
                <a16:creationId xmlns:a16="http://schemas.microsoft.com/office/drawing/2014/main" id="{0A86895B-7180-6C17-8645-BFDAB72E7897}"/>
              </a:ext>
            </a:extLst>
          </p:cNvPr>
          <p:cNvSpPr txBox="1"/>
          <p:nvPr/>
        </p:nvSpPr>
        <p:spPr>
          <a:xfrm>
            <a:off x="4568571" y="5592826"/>
            <a:ext cx="3317987" cy="306086"/>
          </a:xfrm>
          <a:prstGeom prst="rect">
            <a:avLst/>
          </a:prstGeom>
          <a:noFill/>
        </p:spPr>
        <p:txBody>
          <a:bodyPr wrap="square" lIns="0" rIns="0" rtlCol="0" anchor="ctr">
            <a:noAutofit/>
          </a:bodyPr>
          <a:lstStyle/>
          <a:p>
            <a:pPr algn="ctr">
              <a:lnSpc>
                <a:spcPct val="90000"/>
              </a:lnSpc>
            </a:pPr>
            <a:r>
              <a:rPr lang="en-US" sz="1200" b="1" dirty="0">
                <a:solidFill>
                  <a:schemeClr val="accent2">
                    <a:lumMod val="60000"/>
                    <a:lumOff val="40000"/>
                  </a:schemeClr>
                </a:solidFill>
                <a:latin typeface="Montserrat" panose="00000500000000000000" pitchFamily="50" charset="0"/>
              </a:rPr>
              <a:t>Relative Satisfaction / Quality</a:t>
            </a:r>
          </a:p>
        </p:txBody>
      </p:sp>
      <p:sp>
        <p:nvSpPr>
          <p:cNvPr id="13" name="TextBox 12">
            <a:extLst>
              <a:ext uri="{FF2B5EF4-FFF2-40B4-BE49-F238E27FC236}">
                <a16:creationId xmlns:a16="http://schemas.microsoft.com/office/drawing/2014/main" id="{5BD21E9A-5743-1D88-18B6-0BB21795A042}"/>
              </a:ext>
            </a:extLst>
          </p:cNvPr>
          <p:cNvSpPr txBox="1"/>
          <p:nvPr/>
        </p:nvSpPr>
        <p:spPr>
          <a:xfrm>
            <a:off x="1175311" y="5563782"/>
            <a:ext cx="719088" cy="306086"/>
          </a:xfrm>
          <a:prstGeom prst="rect">
            <a:avLst/>
          </a:prstGeom>
          <a:noFill/>
        </p:spPr>
        <p:txBody>
          <a:bodyPr wrap="square" lIns="0" rIns="0" rtlCol="0" anchor="ctr">
            <a:noAutofit/>
          </a:bodyPr>
          <a:lstStyle/>
          <a:p>
            <a:pPr>
              <a:lnSpc>
                <a:spcPct val="90000"/>
              </a:lnSpc>
            </a:pPr>
            <a:r>
              <a:rPr lang="en-US" sz="1000" spc="300" dirty="0">
                <a:solidFill>
                  <a:schemeClr val="accent2">
                    <a:lumMod val="60000"/>
                    <a:lumOff val="40000"/>
                  </a:schemeClr>
                </a:solidFill>
                <a:latin typeface="Montserrat" panose="00000500000000000000" pitchFamily="50" charset="0"/>
              </a:rPr>
              <a:t>LOW</a:t>
            </a:r>
          </a:p>
        </p:txBody>
      </p:sp>
      <p:sp>
        <p:nvSpPr>
          <p:cNvPr id="14" name="TextBox 13">
            <a:extLst>
              <a:ext uri="{FF2B5EF4-FFF2-40B4-BE49-F238E27FC236}">
                <a16:creationId xmlns:a16="http://schemas.microsoft.com/office/drawing/2014/main" id="{54160910-2605-A20F-8A89-F63CF521F649}"/>
              </a:ext>
            </a:extLst>
          </p:cNvPr>
          <p:cNvSpPr txBox="1"/>
          <p:nvPr/>
        </p:nvSpPr>
        <p:spPr>
          <a:xfrm>
            <a:off x="10634711" y="5563782"/>
            <a:ext cx="719088" cy="306086"/>
          </a:xfrm>
          <a:prstGeom prst="rect">
            <a:avLst/>
          </a:prstGeom>
          <a:noFill/>
        </p:spPr>
        <p:txBody>
          <a:bodyPr wrap="square" lIns="0" rIns="0" rtlCol="0" anchor="ctr">
            <a:noAutofit/>
          </a:bodyPr>
          <a:lstStyle/>
          <a:p>
            <a:pPr algn="r">
              <a:lnSpc>
                <a:spcPct val="90000"/>
              </a:lnSpc>
            </a:pPr>
            <a:r>
              <a:rPr lang="en-US" sz="1000" spc="300" dirty="0">
                <a:solidFill>
                  <a:schemeClr val="accent2">
                    <a:lumMod val="60000"/>
                    <a:lumOff val="40000"/>
                  </a:schemeClr>
                </a:solidFill>
                <a:latin typeface="Montserrat" panose="00000500000000000000" pitchFamily="50" charset="0"/>
              </a:rPr>
              <a:t>HIGH</a:t>
            </a:r>
          </a:p>
        </p:txBody>
      </p:sp>
      <p:cxnSp>
        <p:nvCxnSpPr>
          <p:cNvPr id="18" name="Straight Arrow Connector 17">
            <a:extLst>
              <a:ext uri="{FF2B5EF4-FFF2-40B4-BE49-F238E27FC236}">
                <a16:creationId xmlns:a16="http://schemas.microsoft.com/office/drawing/2014/main" id="{97C0845C-A681-92C0-775F-9F66610C4B12}"/>
              </a:ext>
            </a:extLst>
          </p:cNvPr>
          <p:cNvCxnSpPr>
            <a:cxnSpLocks/>
          </p:cNvCxnSpPr>
          <p:nvPr/>
        </p:nvCxnSpPr>
        <p:spPr>
          <a:xfrm flipV="1">
            <a:off x="1212272" y="1891791"/>
            <a:ext cx="10032581" cy="3545852"/>
          </a:xfrm>
          <a:prstGeom prst="straightConnector1">
            <a:avLst/>
          </a:prstGeom>
          <a:ln w="15875">
            <a:solidFill>
              <a:schemeClr val="accent2"/>
            </a:solidFill>
            <a:tailEnd type="arrow"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3CE40BE-7437-8834-4915-934DE4D82023}"/>
              </a:ext>
            </a:extLst>
          </p:cNvPr>
          <p:cNvSpPr txBox="1"/>
          <p:nvPr/>
        </p:nvSpPr>
        <p:spPr>
          <a:xfrm>
            <a:off x="1325196" y="1891791"/>
            <a:ext cx="2709220" cy="209063"/>
          </a:xfrm>
          <a:prstGeom prst="rect">
            <a:avLst/>
          </a:prstGeom>
          <a:noFill/>
        </p:spPr>
        <p:txBody>
          <a:bodyPr wrap="square" lIns="0" rIns="0" rtlCol="0" anchor="ctr">
            <a:noAutofit/>
          </a:bodyPr>
          <a:lstStyle/>
          <a:p>
            <a:pPr>
              <a:lnSpc>
                <a:spcPct val="90000"/>
              </a:lnSpc>
            </a:pPr>
            <a:r>
              <a:rPr lang="en-US" sz="1000" dirty="0">
                <a:solidFill>
                  <a:schemeClr val="accent2">
                    <a:lumMod val="60000"/>
                    <a:lumOff val="40000"/>
                  </a:schemeClr>
                </a:solidFill>
                <a:latin typeface="Montserrat" panose="00000500000000000000" pitchFamily="50" charset="0"/>
              </a:rPr>
              <a:t>POOR VALUE</a:t>
            </a:r>
          </a:p>
        </p:txBody>
      </p:sp>
      <p:sp>
        <p:nvSpPr>
          <p:cNvPr id="21" name="TextBox 20">
            <a:extLst>
              <a:ext uri="{FF2B5EF4-FFF2-40B4-BE49-F238E27FC236}">
                <a16:creationId xmlns:a16="http://schemas.microsoft.com/office/drawing/2014/main" id="{0DB0DD8F-E1B0-7F62-038D-6E883547421B}"/>
              </a:ext>
            </a:extLst>
          </p:cNvPr>
          <p:cNvSpPr txBox="1"/>
          <p:nvPr/>
        </p:nvSpPr>
        <p:spPr>
          <a:xfrm>
            <a:off x="6403215" y="1893769"/>
            <a:ext cx="2709220" cy="278261"/>
          </a:xfrm>
          <a:prstGeom prst="rect">
            <a:avLst/>
          </a:prstGeom>
          <a:noFill/>
        </p:spPr>
        <p:txBody>
          <a:bodyPr wrap="square" lIns="0" rIns="0" rtlCol="0" anchor="ctr">
            <a:noAutofit/>
          </a:bodyPr>
          <a:lstStyle/>
          <a:p>
            <a:pPr>
              <a:lnSpc>
                <a:spcPct val="90000"/>
              </a:lnSpc>
            </a:pPr>
            <a:r>
              <a:rPr lang="en-US" sz="1000" b="1" dirty="0">
                <a:solidFill>
                  <a:schemeClr val="accent2">
                    <a:lumMod val="60000"/>
                    <a:lumOff val="40000"/>
                  </a:schemeClr>
                </a:solidFill>
                <a:latin typeface="Montserrat" panose="00000500000000000000" pitchFamily="50" charset="0"/>
              </a:rPr>
              <a:t>INTENDED NICHE</a:t>
            </a:r>
          </a:p>
        </p:txBody>
      </p:sp>
      <p:sp>
        <p:nvSpPr>
          <p:cNvPr id="22" name="TextBox 21">
            <a:extLst>
              <a:ext uri="{FF2B5EF4-FFF2-40B4-BE49-F238E27FC236}">
                <a16:creationId xmlns:a16="http://schemas.microsoft.com/office/drawing/2014/main" id="{D9B0A814-C0D7-7B1F-7F20-F59D83532D11}"/>
              </a:ext>
            </a:extLst>
          </p:cNvPr>
          <p:cNvSpPr txBox="1"/>
          <p:nvPr/>
        </p:nvSpPr>
        <p:spPr>
          <a:xfrm>
            <a:off x="8468058" y="5207674"/>
            <a:ext cx="2709220" cy="229969"/>
          </a:xfrm>
          <a:prstGeom prst="rect">
            <a:avLst/>
          </a:prstGeom>
          <a:noFill/>
        </p:spPr>
        <p:txBody>
          <a:bodyPr wrap="square" lIns="0" rIns="0" rtlCol="0" anchor="ctr">
            <a:noAutofit/>
          </a:bodyPr>
          <a:lstStyle/>
          <a:p>
            <a:pPr algn="r">
              <a:lnSpc>
                <a:spcPct val="90000"/>
              </a:lnSpc>
            </a:pPr>
            <a:r>
              <a:rPr lang="en-US" sz="1000" dirty="0">
                <a:solidFill>
                  <a:schemeClr val="accent2">
                    <a:lumMod val="60000"/>
                    <a:lumOff val="40000"/>
                  </a:schemeClr>
                </a:solidFill>
                <a:latin typeface="Montserrat" panose="00000500000000000000" pitchFamily="50" charset="0"/>
              </a:rPr>
              <a:t>EXCELLENT VALUE</a:t>
            </a:r>
          </a:p>
        </p:txBody>
      </p:sp>
      <p:sp>
        <p:nvSpPr>
          <p:cNvPr id="43" name="Oval 42">
            <a:extLst>
              <a:ext uri="{FF2B5EF4-FFF2-40B4-BE49-F238E27FC236}">
                <a16:creationId xmlns:a16="http://schemas.microsoft.com/office/drawing/2014/main" id="{C2D38536-3A08-2154-C92F-EF8389D9E9CA}"/>
              </a:ext>
            </a:extLst>
          </p:cNvPr>
          <p:cNvSpPr/>
          <p:nvPr/>
        </p:nvSpPr>
        <p:spPr>
          <a:xfrm>
            <a:off x="4968355" y="2163219"/>
            <a:ext cx="139344" cy="139344"/>
          </a:xfrm>
          <a:prstGeom prst="ellipse">
            <a:avLst/>
          </a:prstGeom>
          <a:gradFill>
            <a:gsLst>
              <a:gs pos="0">
                <a:schemeClr val="accent1">
                  <a:lumMod val="60000"/>
                  <a:lumOff val="40000"/>
                </a:schemeClr>
              </a:gs>
              <a:gs pos="100000">
                <a:schemeClr val="accent1"/>
              </a:gs>
            </a:gsLst>
            <a:lin ang="2700000" scaled="0"/>
          </a:gradFill>
          <a:ln>
            <a:noFill/>
          </a:ln>
          <a:effectLst>
            <a:outerShdw blurRad="152400" dist="50800" dir="2700000" algn="tl"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44" name="TextBox 43">
            <a:extLst>
              <a:ext uri="{FF2B5EF4-FFF2-40B4-BE49-F238E27FC236}">
                <a16:creationId xmlns:a16="http://schemas.microsoft.com/office/drawing/2014/main" id="{7AE8E778-108D-F1D5-2203-20C760FA5BD8}"/>
              </a:ext>
            </a:extLst>
          </p:cNvPr>
          <p:cNvSpPr txBox="1"/>
          <p:nvPr/>
        </p:nvSpPr>
        <p:spPr>
          <a:xfrm>
            <a:off x="4346166" y="2452279"/>
            <a:ext cx="1383723" cy="185541"/>
          </a:xfrm>
          <a:prstGeom prst="rect">
            <a:avLst/>
          </a:prstGeom>
          <a:noFill/>
        </p:spPr>
        <p:txBody>
          <a:bodyPr wrap="square" lIns="0" rIns="0" rtlCol="0" anchor="ctr">
            <a:noAutofit/>
          </a:bodyPr>
          <a:lstStyle/>
          <a:p>
            <a:pPr algn="ctr">
              <a:lnSpc>
                <a:spcPct val="90000"/>
              </a:lnSpc>
            </a:pPr>
            <a:r>
              <a:rPr lang="en-US" sz="1400" b="1" dirty="0">
                <a:solidFill>
                  <a:schemeClr val="bg1"/>
                </a:solidFill>
                <a:latin typeface="Montserrat" panose="00000500000000000000" pitchFamily="50" charset="0"/>
              </a:rPr>
              <a:t>Company 1</a:t>
            </a:r>
          </a:p>
        </p:txBody>
      </p:sp>
      <p:sp>
        <p:nvSpPr>
          <p:cNvPr id="45" name="Oval 44">
            <a:extLst>
              <a:ext uri="{FF2B5EF4-FFF2-40B4-BE49-F238E27FC236}">
                <a16:creationId xmlns:a16="http://schemas.microsoft.com/office/drawing/2014/main" id="{B11ECB4D-DD6C-3729-D4BD-D48B124C89F7}"/>
              </a:ext>
            </a:extLst>
          </p:cNvPr>
          <p:cNvSpPr/>
          <p:nvPr/>
        </p:nvSpPr>
        <p:spPr>
          <a:xfrm>
            <a:off x="2048337" y="4272456"/>
            <a:ext cx="139344" cy="139344"/>
          </a:xfrm>
          <a:prstGeom prst="ellipse">
            <a:avLst/>
          </a:prstGeom>
          <a:gradFill>
            <a:gsLst>
              <a:gs pos="0">
                <a:schemeClr val="accent1">
                  <a:lumMod val="60000"/>
                  <a:lumOff val="40000"/>
                </a:schemeClr>
              </a:gs>
              <a:gs pos="100000">
                <a:schemeClr val="accent1"/>
              </a:gs>
            </a:gsLst>
            <a:lin ang="2700000" scaled="0"/>
          </a:gradFill>
          <a:ln>
            <a:noFill/>
          </a:ln>
          <a:effectLst>
            <a:outerShdw blurRad="152400" dist="50800" dir="2700000" algn="tl"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46" name="TextBox 45">
            <a:extLst>
              <a:ext uri="{FF2B5EF4-FFF2-40B4-BE49-F238E27FC236}">
                <a16:creationId xmlns:a16="http://schemas.microsoft.com/office/drawing/2014/main" id="{7077BB1E-1007-D3D9-5673-3D7DC2408E15}"/>
              </a:ext>
            </a:extLst>
          </p:cNvPr>
          <p:cNvSpPr txBox="1"/>
          <p:nvPr/>
        </p:nvSpPr>
        <p:spPr>
          <a:xfrm>
            <a:off x="1546223" y="4561516"/>
            <a:ext cx="1143573" cy="185541"/>
          </a:xfrm>
          <a:prstGeom prst="rect">
            <a:avLst/>
          </a:prstGeom>
          <a:noFill/>
        </p:spPr>
        <p:txBody>
          <a:bodyPr wrap="square" lIns="0" rIns="0" rtlCol="0" anchor="ctr">
            <a:noAutofit/>
          </a:bodyPr>
          <a:lstStyle/>
          <a:p>
            <a:pPr algn="ctr">
              <a:lnSpc>
                <a:spcPct val="90000"/>
              </a:lnSpc>
            </a:pPr>
            <a:r>
              <a:rPr lang="en-US" sz="1400" b="1" dirty="0">
                <a:solidFill>
                  <a:schemeClr val="bg1"/>
                </a:solidFill>
                <a:latin typeface="Montserrat" panose="00000500000000000000" pitchFamily="50" charset="0"/>
              </a:rPr>
              <a:t>Company 2</a:t>
            </a:r>
          </a:p>
        </p:txBody>
      </p:sp>
      <p:sp>
        <p:nvSpPr>
          <p:cNvPr id="47" name="Oval 46">
            <a:extLst>
              <a:ext uri="{FF2B5EF4-FFF2-40B4-BE49-F238E27FC236}">
                <a16:creationId xmlns:a16="http://schemas.microsoft.com/office/drawing/2014/main" id="{23D6BBE3-FC23-7627-F175-32BB31F48735}"/>
              </a:ext>
            </a:extLst>
          </p:cNvPr>
          <p:cNvSpPr/>
          <p:nvPr/>
        </p:nvSpPr>
        <p:spPr>
          <a:xfrm>
            <a:off x="10157824" y="3075984"/>
            <a:ext cx="139344" cy="139344"/>
          </a:xfrm>
          <a:prstGeom prst="ellipse">
            <a:avLst/>
          </a:prstGeom>
          <a:gradFill>
            <a:gsLst>
              <a:gs pos="0">
                <a:schemeClr val="accent1">
                  <a:lumMod val="60000"/>
                  <a:lumOff val="40000"/>
                </a:schemeClr>
              </a:gs>
              <a:gs pos="100000">
                <a:schemeClr val="accent1"/>
              </a:gs>
            </a:gsLst>
            <a:lin ang="2700000" scaled="0"/>
          </a:gradFill>
          <a:ln>
            <a:noFill/>
          </a:ln>
          <a:effectLst>
            <a:outerShdw blurRad="152400" dist="50800" dir="2700000" algn="tl"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48" name="TextBox 47">
            <a:extLst>
              <a:ext uri="{FF2B5EF4-FFF2-40B4-BE49-F238E27FC236}">
                <a16:creationId xmlns:a16="http://schemas.microsoft.com/office/drawing/2014/main" id="{503F92C2-B3A1-556E-6F09-C3215701B4CB}"/>
              </a:ext>
            </a:extLst>
          </p:cNvPr>
          <p:cNvSpPr txBox="1"/>
          <p:nvPr/>
        </p:nvSpPr>
        <p:spPr>
          <a:xfrm>
            <a:off x="9655710" y="3365044"/>
            <a:ext cx="1143573" cy="185541"/>
          </a:xfrm>
          <a:prstGeom prst="rect">
            <a:avLst/>
          </a:prstGeom>
          <a:noFill/>
        </p:spPr>
        <p:txBody>
          <a:bodyPr wrap="square" lIns="0" rIns="0" rtlCol="0" anchor="ctr">
            <a:noAutofit/>
          </a:bodyPr>
          <a:lstStyle/>
          <a:p>
            <a:pPr algn="ctr">
              <a:lnSpc>
                <a:spcPct val="90000"/>
              </a:lnSpc>
            </a:pPr>
            <a:r>
              <a:rPr lang="en-US" sz="1400" b="1" dirty="0">
                <a:solidFill>
                  <a:schemeClr val="bg1"/>
                </a:solidFill>
                <a:latin typeface="Montserrat" panose="00000500000000000000" pitchFamily="50" charset="0"/>
              </a:rPr>
              <a:t>Company 3</a:t>
            </a:r>
          </a:p>
        </p:txBody>
      </p:sp>
      <p:sp>
        <p:nvSpPr>
          <p:cNvPr id="49" name="Oval 48">
            <a:extLst>
              <a:ext uri="{FF2B5EF4-FFF2-40B4-BE49-F238E27FC236}">
                <a16:creationId xmlns:a16="http://schemas.microsoft.com/office/drawing/2014/main" id="{7A39893B-C73F-B4E9-FE86-6A04C949C6F2}"/>
              </a:ext>
            </a:extLst>
          </p:cNvPr>
          <p:cNvSpPr/>
          <p:nvPr/>
        </p:nvSpPr>
        <p:spPr>
          <a:xfrm>
            <a:off x="7285040" y="4875795"/>
            <a:ext cx="139344" cy="139344"/>
          </a:xfrm>
          <a:prstGeom prst="ellipse">
            <a:avLst/>
          </a:prstGeom>
          <a:gradFill>
            <a:gsLst>
              <a:gs pos="0">
                <a:schemeClr val="accent1">
                  <a:lumMod val="60000"/>
                  <a:lumOff val="40000"/>
                </a:schemeClr>
              </a:gs>
              <a:gs pos="100000">
                <a:schemeClr val="accent1"/>
              </a:gs>
            </a:gsLst>
            <a:lin ang="2700000" scaled="0"/>
          </a:gradFill>
          <a:ln>
            <a:noFill/>
          </a:ln>
          <a:effectLst>
            <a:outerShdw blurRad="152400" dist="50800" dir="2700000" algn="tl"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50" name="TextBox 49">
            <a:extLst>
              <a:ext uri="{FF2B5EF4-FFF2-40B4-BE49-F238E27FC236}">
                <a16:creationId xmlns:a16="http://schemas.microsoft.com/office/drawing/2014/main" id="{FD6631F2-9728-620F-5402-67F7AEED9BC2}"/>
              </a:ext>
            </a:extLst>
          </p:cNvPr>
          <p:cNvSpPr txBox="1"/>
          <p:nvPr/>
        </p:nvSpPr>
        <p:spPr>
          <a:xfrm>
            <a:off x="6782926" y="5164855"/>
            <a:ext cx="1143573" cy="185541"/>
          </a:xfrm>
          <a:prstGeom prst="rect">
            <a:avLst/>
          </a:prstGeom>
          <a:noFill/>
        </p:spPr>
        <p:txBody>
          <a:bodyPr wrap="square" lIns="0" rIns="0" rtlCol="0" anchor="ctr">
            <a:noAutofit/>
          </a:bodyPr>
          <a:lstStyle/>
          <a:p>
            <a:pPr algn="ctr">
              <a:lnSpc>
                <a:spcPct val="90000"/>
              </a:lnSpc>
            </a:pPr>
            <a:r>
              <a:rPr lang="en-US" sz="1400" b="1" dirty="0">
                <a:solidFill>
                  <a:schemeClr val="bg1"/>
                </a:solidFill>
                <a:latin typeface="Montserrat" panose="00000500000000000000" pitchFamily="50" charset="0"/>
              </a:rPr>
              <a:t>Company 4</a:t>
            </a:r>
          </a:p>
        </p:txBody>
      </p:sp>
      <p:sp>
        <p:nvSpPr>
          <p:cNvPr id="51" name="Pentagon 50">
            <a:extLst>
              <a:ext uri="{FF2B5EF4-FFF2-40B4-BE49-F238E27FC236}">
                <a16:creationId xmlns:a16="http://schemas.microsoft.com/office/drawing/2014/main" id="{3378B22F-BA59-C704-5631-61D0069A70B8}"/>
              </a:ext>
            </a:extLst>
          </p:cNvPr>
          <p:cNvSpPr/>
          <p:nvPr/>
        </p:nvSpPr>
        <p:spPr>
          <a:xfrm rot="20404332">
            <a:off x="5295969" y="3464059"/>
            <a:ext cx="1868322" cy="432053"/>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rtlCol="0" anchor="ctr"/>
          <a:lstStyle/>
          <a:p>
            <a:pPr marL="0" marR="0" lvl="0" indent="0" defTabSz="914400" rtl="0" eaLnBrk="1" fontAlgn="auto" latinLnBrk="0" hangingPunct="1">
              <a:lnSpc>
                <a:spcPct val="100000"/>
              </a:lnSpc>
              <a:spcBef>
                <a:spcPts val="0"/>
              </a:spcBef>
              <a:spcAft>
                <a:spcPts val="0"/>
              </a:spcAft>
              <a:buClrTx/>
              <a:buSzTx/>
              <a:buFontTx/>
              <a:buNone/>
              <a:tabLst/>
              <a:defRPr sz="8000">
                <a:solidFill>
                  <a:srgbClr val="2F2F2F"/>
                </a:solidFill>
                <a:latin typeface="Nunito-SemiBold"/>
                <a:ea typeface="Nunito-SemiBold"/>
                <a:cs typeface="Nunito-SemiBold"/>
                <a:sym typeface="Nunito-SemiBold"/>
              </a:defRPr>
            </a:pPr>
            <a:r>
              <a:rPr kumimoji="0" lang="en-US" sz="1100" b="1" i="0" u="none" strike="noStrike" kern="1200" cap="none" spc="100" normalizeH="0" baseline="0" noProof="0" dirty="0">
                <a:ln>
                  <a:noFill/>
                </a:ln>
                <a:solidFill>
                  <a:prstClr val="white"/>
                </a:solidFill>
                <a:effectLst/>
                <a:uLnTx/>
                <a:uFillTx/>
                <a:latin typeface="Montserrat" pitchFamily="2" charset="77"/>
                <a:sym typeface="Nunito-SemiBold"/>
              </a:rPr>
              <a:t>FAIR-VALUE LINE</a:t>
            </a:r>
          </a:p>
        </p:txBody>
      </p:sp>
      <p:sp>
        <p:nvSpPr>
          <p:cNvPr id="19" name="Rectangle 18">
            <a:extLst>
              <a:ext uri="{FF2B5EF4-FFF2-40B4-BE49-F238E27FC236}">
                <a16:creationId xmlns:a16="http://schemas.microsoft.com/office/drawing/2014/main" id="{578E8798-5CE9-C97F-0E4D-5EFC47EB25B3}"/>
              </a:ext>
            </a:extLst>
          </p:cNvPr>
          <p:cNvSpPr/>
          <p:nvPr/>
        </p:nvSpPr>
        <p:spPr>
          <a:xfrm>
            <a:off x="0" y="0"/>
            <a:ext cx="12192000" cy="78735"/>
          </a:xfrm>
          <a:prstGeom prst="rect">
            <a:avLst/>
          </a:prstGeom>
          <a:gradFill>
            <a:gsLst>
              <a:gs pos="0">
                <a:schemeClr val="accent1"/>
              </a:gs>
              <a:gs pos="28000">
                <a:schemeClr val="tx2">
                  <a:lumMod val="40000"/>
                  <a:lumOff val="60000"/>
                </a:schemeClr>
              </a:gs>
              <a:gs pos="61000">
                <a:schemeClr val="accent1">
                  <a:lumMod val="60000"/>
                  <a:lumOff val="4000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5" name="Picture 4" descr="A picture containing blur, stove, kitchen appliance&#10;&#10;Description automatically generated">
            <a:extLst>
              <a:ext uri="{FF2B5EF4-FFF2-40B4-BE49-F238E27FC236}">
                <a16:creationId xmlns:a16="http://schemas.microsoft.com/office/drawing/2014/main" id="{52466B42-1193-4035-AFBE-7C8B57EFD410}"/>
              </a:ext>
            </a:extLst>
          </p:cNvPr>
          <p:cNvPicPr>
            <a:picLocks noChangeAspect="1"/>
          </p:cNvPicPr>
          <p:nvPr/>
        </p:nvPicPr>
        <p:blipFill>
          <a:blip r:embed="rId5">
            <a:alphaModFix amt="65000"/>
          </a:blip>
          <a:stretch>
            <a:fillRect/>
          </a:stretch>
        </p:blipFill>
        <p:spPr>
          <a:xfrm>
            <a:off x="10143663" y="2090858"/>
            <a:ext cx="6749647" cy="6749647"/>
          </a:xfrm>
          <a:prstGeom prst="rect">
            <a:avLst/>
          </a:prstGeom>
        </p:spPr>
      </p:pic>
    </p:spTree>
    <p:extLst>
      <p:ext uri="{BB962C8B-B14F-4D97-AF65-F5344CB8AC3E}">
        <p14:creationId xmlns:p14="http://schemas.microsoft.com/office/powerpoint/2010/main" val="491032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1500" fill="hold"/>
                                        <p:tgtEl>
                                          <p:spTgt spid="55"/>
                                        </p:tgtEl>
                                        <p:attrNameLst>
                                          <p:attrName>ppt_w</p:attrName>
                                        </p:attrNameLst>
                                      </p:cBhvr>
                                      <p:tavLst>
                                        <p:tav tm="0">
                                          <p:val>
                                            <p:strVal val="4/3*#ppt_w"/>
                                          </p:val>
                                        </p:tav>
                                        <p:tav tm="100000">
                                          <p:val>
                                            <p:strVal val="#ppt_w"/>
                                          </p:val>
                                        </p:tav>
                                      </p:tavLst>
                                    </p:anim>
                                    <p:anim calcmode="lin" valueType="num">
                                      <p:cBhvr>
                                        <p:cTn id="8" dur="1500" fill="hold"/>
                                        <p:tgtEl>
                                          <p:spTgt spid="55"/>
                                        </p:tgtEl>
                                        <p:attrNameLst>
                                          <p:attrName>ppt_h</p:attrName>
                                        </p:attrNameLst>
                                      </p:cBhvr>
                                      <p:tavLst>
                                        <p:tav tm="0">
                                          <p:val>
                                            <p:strVal val="4/3*#ppt_h"/>
                                          </p:val>
                                        </p:tav>
                                        <p:tav tm="100000">
                                          <p:val>
                                            <p:strVal val="#ppt_h"/>
                                          </p:val>
                                        </p:tav>
                                      </p:tavLst>
                                    </p:anim>
                                  </p:childTnLst>
                                </p:cTn>
                              </p:par>
                              <p:par>
                                <p:cTn id="9" presetID="12" presetClass="entr" presetSubtype="2"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p:tgtEl>
                                          <p:spTgt spid="9"/>
                                        </p:tgtEl>
                                        <p:attrNameLst>
                                          <p:attrName>ppt_x</p:attrName>
                                        </p:attrNameLst>
                                      </p:cBhvr>
                                      <p:tavLst>
                                        <p:tav tm="0">
                                          <p:val>
                                            <p:strVal val="#ppt_x+#ppt_w*1.125000"/>
                                          </p:val>
                                        </p:tav>
                                        <p:tav tm="100000">
                                          <p:val>
                                            <p:strVal val="#ppt_x"/>
                                          </p:val>
                                        </p:tav>
                                      </p:tavLst>
                                    </p:anim>
                                    <p:animEffect transition="in" filter="wipe(left)">
                                      <p:cBhvr>
                                        <p:cTn id="12" dur="1000"/>
                                        <p:tgtEl>
                                          <p:spTgt spid="9"/>
                                        </p:tgtEl>
                                      </p:cBhvr>
                                    </p:animEffect>
                                  </p:childTnLst>
                                </p:cTn>
                              </p:par>
                              <p:par>
                                <p:cTn id="13" presetID="12" presetClass="entr" presetSubtype="2" fill="hold" grpId="0" nodeType="withEffect">
                                  <p:stCondLst>
                                    <p:cond delay="5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p:tgtEl>
                                          <p:spTgt spid="10"/>
                                        </p:tgtEl>
                                        <p:attrNameLst>
                                          <p:attrName>ppt_x</p:attrName>
                                        </p:attrNameLst>
                                      </p:cBhvr>
                                      <p:tavLst>
                                        <p:tav tm="0">
                                          <p:val>
                                            <p:strVal val="#ppt_x+#ppt_w*1.125000"/>
                                          </p:val>
                                        </p:tav>
                                        <p:tav tm="100000">
                                          <p:val>
                                            <p:strVal val="#ppt_x"/>
                                          </p:val>
                                        </p:tav>
                                      </p:tavLst>
                                    </p:anim>
                                    <p:animEffect transition="in" filter="wipe(left)">
                                      <p:cBhvr>
                                        <p:cTn id="16" dur="1000"/>
                                        <p:tgtEl>
                                          <p:spTgt spid="10"/>
                                        </p:tgtEl>
                                      </p:cBhvr>
                                    </p:animEffect>
                                  </p:childTnLst>
                                </p:cTn>
                              </p:par>
                              <p:par>
                                <p:cTn id="17" presetID="12" presetClass="entr" presetSubtype="2" fill="hold" grpId="0" nodeType="withEffect">
                                  <p:stCondLst>
                                    <p:cond delay="5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p:tgtEl>
                                          <p:spTgt spid="11"/>
                                        </p:tgtEl>
                                        <p:attrNameLst>
                                          <p:attrName>ppt_x</p:attrName>
                                        </p:attrNameLst>
                                      </p:cBhvr>
                                      <p:tavLst>
                                        <p:tav tm="0">
                                          <p:val>
                                            <p:strVal val="#ppt_x+#ppt_w*1.125000"/>
                                          </p:val>
                                        </p:tav>
                                        <p:tav tm="100000">
                                          <p:val>
                                            <p:strVal val="#ppt_x"/>
                                          </p:val>
                                        </p:tav>
                                      </p:tavLst>
                                    </p:anim>
                                    <p:animEffect transition="in" filter="wipe(left)">
                                      <p:cBhvr>
                                        <p:cTn id="20" dur="1000"/>
                                        <p:tgtEl>
                                          <p:spTgt spid="11"/>
                                        </p:tgtEl>
                                      </p:cBhvr>
                                    </p:animEffect>
                                  </p:childTnLst>
                                </p:cTn>
                              </p:par>
                              <p:par>
                                <p:cTn id="21" presetID="12" presetClass="entr" presetSubtype="1" fill="hold" grpId="0" nodeType="withEffect">
                                  <p:stCondLst>
                                    <p:cond delay="5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p:tgtEl>
                                          <p:spTgt spid="13"/>
                                        </p:tgtEl>
                                        <p:attrNameLst>
                                          <p:attrName>ppt_y</p:attrName>
                                        </p:attrNameLst>
                                      </p:cBhvr>
                                      <p:tavLst>
                                        <p:tav tm="0">
                                          <p:val>
                                            <p:strVal val="#ppt_y-#ppt_h*1.125000"/>
                                          </p:val>
                                        </p:tav>
                                        <p:tav tm="100000">
                                          <p:val>
                                            <p:strVal val="#ppt_y"/>
                                          </p:val>
                                        </p:tav>
                                      </p:tavLst>
                                    </p:anim>
                                    <p:animEffect transition="in" filter="wipe(down)">
                                      <p:cBhvr>
                                        <p:cTn id="24" dur="1000"/>
                                        <p:tgtEl>
                                          <p:spTgt spid="13"/>
                                        </p:tgtEl>
                                      </p:cBhvr>
                                    </p:animEffect>
                                  </p:childTnLst>
                                </p:cTn>
                              </p:par>
                              <p:par>
                                <p:cTn id="25" presetID="12" presetClass="entr" presetSubtype="1" fill="hold" grpId="0" nodeType="withEffect">
                                  <p:stCondLst>
                                    <p:cond delay="50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1000"/>
                                        <p:tgtEl>
                                          <p:spTgt spid="12"/>
                                        </p:tgtEl>
                                        <p:attrNameLst>
                                          <p:attrName>ppt_y</p:attrName>
                                        </p:attrNameLst>
                                      </p:cBhvr>
                                      <p:tavLst>
                                        <p:tav tm="0">
                                          <p:val>
                                            <p:strVal val="#ppt_y-#ppt_h*1.125000"/>
                                          </p:val>
                                        </p:tav>
                                        <p:tav tm="100000">
                                          <p:val>
                                            <p:strVal val="#ppt_y"/>
                                          </p:val>
                                        </p:tav>
                                      </p:tavLst>
                                    </p:anim>
                                    <p:animEffect transition="in" filter="wipe(down)">
                                      <p:cBhvr>
                                        <p:cTn id="28" dur="1000"/>
                                        <p:tgtEl>
                                          <p:spTgt spid="12"/>
                                        </p:tgtEl>
                                      </p:cBhvr>
                                    </p:animEffect>
                                  </p:childTnLst>
                                </p:cTn>
                              </p:par>
                              <p:par>
                                <p:cTn id="29" presetID="12" presetClass="entr" presetSubtype="1" fill="hold" grpId="0" nodeType="withEffect">
                                  <p:stCondLst>
                                    <p:cond delay="50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1000"/>
                                        <p:tgtEl>
                                          <p:spTgt spid="14"/>
                                        </p:tgtEl>
                                        <p:attrNameLst>
                                          <p:attrName>ppt_y</p:attrName>
                                        </p:attrNameLst>
                                      </p:cBhvr>
                                      <p:tavLst>
                                        <p:tav tm="0">
                                          <p:val>
                                            <p:strVal val="#ppt_y-#ppt_h*1.125000"/>
                                          </p:val>
                                        </p:tav>
                                        <p:tav tm="100000">
                                          <p:val>
                                            <p:strVal val="#ppt_y"/>
                                          </p:val>
                                        </p:tav>
                                      </p:tavLst>
                                    </p:anim>
                                    <p:animEffect transition="in" filter="wipe(down)">
                                      <p:cBhvr>
                                        <p:cTn id="32" dur="1000"/>
                                        <p:tgtEl>
                                          <p:spTgt spid="14"/>
                                        </p:tgtEl>
                                      </p:cBhvr>
                                    </p:animEffect>
                                  </p:childTnLst>
                                </p:cTn>
                              </p:par>
                              <p:par>
                                <p:cTn id="33" presetID="10" presetClass="entr" presetSubtype="0" fill="hold" grpId="0" nodeType="withEffect">
                                  <p:stCondLst>
                                    <p:cond delay="150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1000"/>
                                        <p:tgtEl>
                                          <p:spTgt spid="20"/>
                                        </p:tgtEl>
                                      </p:cBhvr>
                                    </p:animEffect>
                                  </p:childTnLst>
                                </p:cTn>
                              </p:par>
                              <p:par>
                                <p:cTn id="36" presetID="10" presetClass="entr" presetSubtype="0" fill="hold" grpId="0" nodeType="withEffect">
                                  <p:stCondLst>
                                    <p:cond delay="150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1000"/>
                                        <p:tgtEl>
                                          <p:spTgt spid="22"/>
                                        </p:tgtEl>
                                      </p:cBhvr>
                                    </p:animEffect>
                                  </p:childTnLst>
                                </p:cTn>
                              </p:par>
                              <p:par>
                                <p:cTn id="39" presetID="22" presetClass="entr" presetSubtype="8" fill="hold" nodeType="withEffect">
                                  <p:stCondLst>
                                    <p:cond delay="1500"/>
                                  </p:stCondLst>
                                  <p:childTnLst>
                                    <p:set>
                                      <p:cBhvr>
                                        <p:cTn id="40" dur="1" fill="hold">
                                          <p:stCondLst>
                                            <p:cond delay="0"/>
                                          </p:stCondLst>
                                        </p:cTn>
                                        <p:tgtEl>
                                          <p:spTgt spid="18"/>
                                        </p:tgtEl>
                                        <p:attrNameLst>
                                          <p:attrName>style.visibility</p:attrName>
                                        </p:attrNameLst>
                                      </p:cBhvr>
                                      <p:to>
                                        <p:strVal val="visible"/>
                                      </p:to>
                                    </p:set>
                                    <p:animEffect transition="in" filter="wipe(left)">
                                      <p:cBhvr>
                                        <p:cTn id="41" dur="1500"/>
                                        <p:tgtEl>
                                          <p:spTgt spid="18"/>
                                        </p:tgtEl>
                                      </p:cBhvr>
                                    </p:animEffect>
                                  </p:childTnLst>
                                </p:cTn>
                              </p:par>
                              <p:par>
                                <p:cTn id="42" presetID="10" presetClass="entr" presetSubtype="0" fill="hold" grpId="0" nodeType="withEffect">
                                  <p:stCondLst>
                                    <p:cond delay="200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1000"/>
                                        <p:tgtEl>
                                          <p:spTgt spid="51"/>
                                        </p:tgtEl>
                                      </p:cBhvr>
                                    </p:animEffect>
                                  </p:childTnLst>
                                </p:cTn>
                              </p:par>
                              <p:par>
                                <p:cTn id="45" presetID="0" presetClass="path" presetSubtype="0" decel="50000" fill="hold" grpId="1" nodeType="withEffect">
                                  <p:stCondLst>
                                    <p:cond delay="2000"/>
                                  </p:stCondLst>
                                  <p:childTnLst>
                                    <p:animMotion origin="layout" path="M -0.11459 0.07176 L 2.5E-6 7.40741E-7 " pathEditMode="relative" rAng="0" ptsTypes="AA">
                                      <p:cBhvr>
                                        <p:cTn id="46" dur="1500" fill="hold"/>
                                        <p:tgtEl>
                                          <p:spTgt spid="51"/>
                                        </p:tgtEl>
                                        <p:attrNameLst>
                                          <p:attrName>ppt_x</p:attrName>
                                          <p:attrName>ppt_y</p:attrName>
                                        </p:attrNameLst>
                                      </p:cBhvr>
                                      <p:rCtr x="5729" y="-3704"/>
                                    </p:animMotion>
                                  </p:childTnLst>
                                </p:cTn>
                              </p:par>
                              <p:par>
                                <p:cTn id="47" presetID="23" presetClass="entr" presetSubtype="16" fill="hold" grpId="0" nodeType="withEffect">
                                  <p:stCondLst>
                                    <p:cond delay="3000"/>
                                  </p:stCondLst>
                                  <p:childTnLst>
                                    <p:set>
                                      <p:cBhvr>
                                        <p:cTn id="48" dur="1" fill="hold">
                                          <p:stCondLst>
                                            <p:cond delay="0"/>
                                          </p:stCondLst>
                                        </p:cTn>
                                        <p:tgtEl>
                                          <p:spTgt spid="43"/>
                                        </p:tgtEl>
                                        <p:attrNameLst>
                                          <p:attrName>style.visibility</p:attrName>
                                        </p:attrNameLst>
                                      </p:cBhvr>
                                      <p:to>
                                        <p:strVal val="visible"/>
                                      </p:to>
                                    </p:set>
                                    <p:anim calcmode="lin" valueType="num">
                                      <p:cBhvr>
                                        <p:cTn id="49" dur="1000" fill="hold"/>
                                        <p:tgtEl>
                                          <p:spTgt spid="43"/>
                                        </p:tgtEl>
                                        <p:attrNameLst>
                                          <p:attrName>ppt_w</p:attrName>
                                        </p:attrNameLst>
                                      </p:cBhvr>
                                      <p:tavLst>
                                        <p:tav tm="0">
                                          <p:val>
                                            <p:fltVal val="0"/>
                                          </p:val>
                                        </p:tav>
                                        <p:tav tm="100000">
                                          <p:val>
                                            <p:strVal val="#ppt_w"/>
                                          </p:val>
                                        </p:tav>
                                      </p:tavLst>
                                    </p:anim>
                                    <p:anim calcmode="lin" valueType="num">
                                      <p:cBhvr>
                                        <p:cTn id="50" dur="1000" fill="hold"/>
                                        <p:tgtEl>
                                          <p:spTgt spid="43"/>
                                        </p:tgtEl>
                                        <p:attrNameLst>
                                          <p:attrName>ppt_h</p:attrName>
                                        </p:attrNameLst>
                                      </p:cBhvr>
                                      <p:tavLst>
                                        <p:tav tm="0">
                                          <p:val>
                                            <p:fltVal val="0"/>
                                          </p:val>
                                        </p:tav>
                                        <p:tav tm="100000">
                                          <p:val>
                                            <p:strVal val="#ppt_h"/>
                                          </p:val>
                                        </p:tav>
                                      </p:tavLst>
                                    </p:anim>
                                  </p:childTnLst>
                                </p:cTn>
                              </p:par>
                              <p:par>
                                <p:cTn id="51" presetID="23" presetClass="entr" presetSubtype="16" fill="hold" grpId="0" nodeType="withEffect">
                                  <p:stCondLst>
                                    <p:cond delay="3000"/>
                                  </p:stCondLst>
                                  <p:childTnLst>
                                    <p:set>
                                      <p:cBhvr>
                                        <p:cTn id="52" dur="1" fill="hold">
                                          <p:stCondLst>
                                            <p:cond delay="0"/>
                                          </p:stCondLst>
                                        </p:cTn>
                                        <p:tgtEl>
                                          <p:spTgt spid="45"/>
                                        </p:tgtEl>
                                        <p:attrNameLst>
                                          <p:attrName>style.visibility</p:attrName>
                                        </p:attrNameLst>
                                      </p:cBhvr>
                                      <p:to>
                                        <p:strVal val="visible"/>
                                      </p:to>
                                    </p:set>
                                    <p:anim calcmode="lin" valueType="num">
                                      <p:cBhvr>
                                        <p:cTn id="53" dur="1000" fill="hold"/>
                                        <p:tgtEl>
                                          <p:spTgt spid="45"/>
                                        </p:tgtEl>
                                        <p:attrNameLst>
                                          <p:attrName>ppt_w</p:attrName>
                                        </p:attrNameLst>
                                      </p:cBhvr>
                                      <p:tavLst>
                                        <p:tav tm="0">
                                          <p:val>
                                            <p:fltVal val="0"/>
                                          </p:val>
                                        </p:tav>
                                        <p:tav tm="100000">
                                          <p:val>
                                            <p:strVal val="#ppt_w"/>
                                          </p:val>
                                        </p:tav>
                                      </p:tavLst>
                                    </p:anim>
                                    <p:anim calcmode="lin" valueType="num">
                                      <p:cBhvr>
                                        <p:cTn id="54" dur="1000" fill="hold"/>
                                        <p:tgtEl>
                                          <p:spTgt spid="45"/>
                                        </p:tgtEl>
                                        <p:attrNameLst>
                                          <p:attrName>ppt_h</p:attrName>
                                        </p:attrNameLst>
                                      </p:cBhvr>
                                      <p:tavLst>
                                        <p:tav tm="0">
                                          <p:val>
                                            <p:fltVal val="0"/>
                                          </p:val>
                                        </p:tav>
                                        <p:tav tm="100000">
                                          <p:val>
                                            <p:strVal val="#ppt_h"/>
                                          </p:val>
                                        </p:tav>
                                      </p:tavLst>
                                    </p:anim>
                                  </p:childTnLst>
                                </p:cTn>
                              </p:par>
                              <p:par>
                                <p:cTn id="55" presetID="23" presetClass="entr" presetSubtype="16" fill="hold" grpId="0" nodeType="withEffect">
                                  <p:stCondLst>
                                    <p:cond delay="3000"/>
                                  </p:stCondLst>
                                  <p:childTnLst>
                                    <p:set>
                                      <p:cBhvr>
                                        <p:cTn id="56" dur="1" fill="hold">
                                          <p:stCondLst>
                                            <p:cond delay="0"/>
                                          </p:stCondLst>
                                        </p:cTn>
                                        <p:tgtEl>
                                          <p:spTgt spid="47"/>
                                        </p:tgtEl>
                                        <p:attrNameLst>
                                          <p:attrName>style.visibility</p:attrName>
                                        </p:attrNameLst>
                                      </p:cBhvr>
                                      <p:to>
                                        <p:strVal val="visible"/>
                                      </p:to>
                                    </p:set>
                                    <p:anim calcmode="lin" valueType="num">
                                      <p:cBhvr>
                                        <p:cTn id="57" dur="1000" fill="hold"/>
                                        <p:tgtEl>
                                          <p:spTgt spid="47"/>
                                        </p:tgtEl>
                                        <p:attrNameLst>
                                          <p:attrName>ppt_w</p:attrName>
                                        </p:attrNameLst>
                                      </p:cBhvr>
                                      <p:tavLst>
                                        <p:tav tm="0">
                                          <p:val>
                                            <p:fltVal val="0"/>
                                          </p:val>
                                        </p:tav>
                                        <p:tav tm="100000">
                                          <p:val>
                                            <p:strVal val="#ppt_w"/>
                                          </p:val>
                                        </p:tav>
                                      </p:tavLst>
                                    </p:anim>
                                    <p:anim calcmode="lin" valueType="num">
                                      <p:cBhvr>
                                        <p:cTn id="58" dur="1000" fill="hold"/>
                                        <p:tgtEl>
                                          <p:spTgt spid="47"/>
                                        </p:tgtEl>
                                        <p:attrNameLst>
                                          <p:attrName>ppt_h</p:attrName>
                                        </p:attrNameLst>
                                      </p:cBhvr>
                                      <p:tavLst>
                                        <p:tav tm="0">
                                          <p:val>
                                            <p:fltVal val="0"/>
                                          </p:val>
                                        </p:tav>
                                        <p:tav tm="100000">
                                          <p:val>
                                            <p:strVal val="#ppt_h"/>
                                          </p:val>
                                        </p:tav>
                                      </p:tavLst>
                                    </p:anim>
                                  </p:childTnLst>
                                </p:cTn>
                              </p:par>
                              <p:par>
                                <p:cTn id="59" presetID="23" presetClass="entr" presetSubtype="16" fill="hold" grpId="0" nodeType="withEffect">
                                  <p:stCondLst>
                                    <p:cond delay="3000"/>
                                  </p:stCondLst>
                                  <p:childTnLst>
                                    <p:set>
                                      <p:cBhvr>
                                        <p:cTn id="60" dur="1" fill="hold">
                                          <p:stCondLst>
                                            <p:cond delay="0"/>
                                          </p:stCondLst>
                                        </p:cTn>
                                        <p:tgtEl>
                                          <p:spTgt spid="49"/>
                                        </p:tgtEl>
                                        <p:attrNameLst>
                                          <p:attrName>style.visibility</p:attrName>
                                        </p:attrNameLst>
                                      </p:cBhvr>
                                      <p:to>
                                        <p:strVal val="visible"/>
                                      </p:to>
                                    </p:set>
                                    <p:anim calcmode="lin" valueType="num">
                                      <p:cBhvr>
                                        <p:cTn id="61" dur="1000" fill="hold"/>
                                        <p:tgtEl>
                                          <p:spTgt spid="49"/>
                                        </p:tgtEl>
                                        <p:attrNameLst>
                                          <p:attrName>ppt_w</p:attrName>
                                        </p:attrNameLst>
                                      </p:cBhvr>
                                      <p:tavLst>
                                        <p:tav tm="0">
                                          <p:val>
                                            <p:fltVal val="0"/>
                                          </p:val>
                                        </p:tav>
                                        <p:tav tm="100000">
                                          <p:val>
                                            <p:strVal val="#ppt_w"/>
                                          </p:val>
                                        </p:tav>
                                      </p:tavLst>
                                    </p:anim>
                                    <p:anim calcmode="lin" valueType="num">
                                      <p:cBhvr>
                                        <p:cTn id="62" dur="1000" fill="hold"/>
                                        <p:tgtEl>
                                          <p:spTgt spid="49"/>
                                        </p:tgtEl>
                                        <p:attrNameLst>
                                          <p:attrName>ppt_h</p:attrName>
                                        </p:attrNameLst>
                                      </p:cBhvr>
                                      <p:tavLst>
                                        <p:tav tm="0">
                                          <p:val>
                                            <p:fltVal val="0"/>
                                          </p:val>
                                        </p:tav>
                                        <p:tav tm="100000">
                                          <p:val>
                                            <p:strVal val="#ppt_h"/>
                                          </p:val>
                                        </p:tav>
                                      </p:tavLst>
                                    </p:anim>
                                  </p:childTnLst>
                                </p:cTn>
                              </p:par>
                              <p:par>
                                <p:cTn id="63" presetID="10" presetClass="entr" presetSubtype="0" fill="hold" grpId="0" nodeType="withEffect">
                                  <p:stCondLst>
                                    <p:cond delay="3500"/>
                                  </p:stCondLst>
                                  <p:childTnLst>
                                    <p:set>
                                      <p:cBhvr>
                                        <p:cTn id="64" dur="1" fill="hold">
                                          <p:stCondLst>
                                            <p:cond delay="0"/>
                                          </p:stCondLst>
                                        </p:cTn>
                                        <p:tgtEl>
                                          <p:spTgt spid="46"/>
                                        </p:tgtEl>
                                        <p:attrNameLst>
                                          <p:attrName>style.visibility</p:attrName>
                                        </p:attrNameLst>
                                      </p:cBhvr>
                                      <p:to>
                                        <p:strVal val="visible"/>
                                      </p:to>
                                    </p:set>
                                    <p:animEffect transition="in" filter="fade">
                                      <p:cBhvr>
                                        <p:cTn id="65" dur="1000"/>
                                        <p:tgtEl>
                                          <p:spTgt spid="46"/>
                                        </p:tgtEl>
                                      </p:cBhvr>
                                    </p:animEffect>
                                  </p:childTnLst>
                                </p:cTn>
                              </p:par>
                              <p:par>
                                <p:cTn id="66" presetID="10" presetClass="entr" presetSubtype="0" fill="hold" grpId="0" nodeType="withEffect">
                                  <p:stCondLst>
                                    <p:cond delay="3500"/>
                                  </p:stCondLst>
                                  <p:childTnLst>
                                    <p:set>
                                      <p:cBhvr>
                                        <p:cTn id="67" dur="1" fill="hold">
                                          <p:stCondLst>
                                            <p:cond delay="0"/>
                                          </p:stCondLst>
                                        </p:cTn>
                                        <p:tgtEl>
                                          <p:spTgt spid="44"/>
                                        </p:tgtEl>
                                        <p:attrNameLst>
                                          <p:attrName>style.visibility</p:attrName>
                                        </p:attrNameLst>
                                      </p:cBhvr>
                                      <p:to>
                                        <p:strVal val="visible"/>
                                      </p:to>
                                    </p:set>
                                    <p:animEffect transition="in" filter="fade">
                                      <p:cBhvr>
                                        <p:cTn id="68" dur="1000"/>
                                        <p:tgtEl>
                                          <p:spTgt spid="44"/>
                                        </p:tgtEl>
                                      </p:cBhvr>
                                    </p:animEffect>
                                  </p:childTnLst>
                                </p:cTn>
                              </p:par>
                              <p:par>
                                <p:cTn id="69" presetID="10" presetClass="entr" presetSubtype="0" fill="hold" grpId="0" nodeType="withEffect">
                                  <p:stCondLst>
                                    <p:cond delay="3500"/>
                                  </p:stCondLst>
                                  <p:childTnLst>
                                    <p:set>
                                      <p:cBhvr>
                                        <p:cTn id="70" dur="1" fill="hold">
                                          <p:stCondLst>
                                            <p:cond delay="0"/>
                                          </p:stCondLst>
                                        </p:cTn>
                                        <p:tgtEl>
                                          <p:spTgt spid="50"/>
                                        </p:tgtEl>
                                        <p:attrNameLst>
                                          <p:attrName>style.visibility</p:attrName>
                                        </p:attrNameLst>
                                      </p:cBhvr>
                                      <p:to>
                                        <p:strVal val="visible"/>
                                      </p:to>
                                    </p:set>
                                    <p:animEffect transition="in" filter="fade">
                                      <p:cBhvr>
                                        <p:cTn id="71" dur="1000"/>
                                        <p:tgtEl>
                                          <p:spTgt spid="50"/>
                                        </p:tgtEl>
                                      </p:cBhvr>
                                    </p:animEffect>
                                  </p:childTnLst>
                                </p:cTn>
                              </p:par>
                              <p:par>
                                <p:cTn id="72" presetID="10" presetClass="entr" presetSubtype="0" fill="hold" grpId="0" nodeType="withEffect">
                                  <p:stCondLst>
                                    <p:cond delay="3500"/>
                                  </p:stCondLst>
                                  <p:childTnLst>
                                    <p:set>
                                      <p:cBhvr>
                                        <p:cTn id="73" dur="1" fill="hold">
                                          <p:stCondLst>
                                            <p:cond delay="0"/>
                                          </p:stCondLst>
                                        </p:cTn>
                                        <p:tgtEl>
                                          <p:spTgt spid="48"/>
                                        </p:tgtEl>
                                        <p:attrNameLst>
                                          <p:attrName>style.visibility</p:attrName>
                                        </p:attrNameLst>
                                      </p:cBhvr>
                                      <p:to>
                                        <p:strVal val="visible"/>
                                      </p:to>
                                    </p:set>
                                    <p:animEffect transition="in" filter="fade">
                                      <p:cBhvr>
                                        <p:cTn id="74" dur="1000"/>
                                        <p:tgtEl>
                                          <p:spTgt spid="48"/>
                                        </p:tgtEl>
                                      </p:cBhvr>
                                    </p:animEffect>
                                  </p:childTnLst>
                                </p:cTn>
                              </p:par>
                              <p:par>
                                <p:cTn id="75" presetID="4" presetClass="entr" presetSubtype="32" fill="hold" grpId="0" nodeType="withEffect">
                                  <p:stCondLst>
                                    <p:cond delay="3500"/>
                                  </p:stCondLst>
                                  <p:childTnLst>
                                    <p:set>
                                      <p:cBhvr>
                                        <p:cTn id="76" dur="1" fill="hold">
                                          <p:stCondLst>
                                            <p:cond delay="0"/>
                                          </p:stCondLst>
                                        </p:cTn>
                                        <p:tgtEl>
                                          <p:spTgt spid="7"/>
                                        </p:tgtEl>
                                        <p:attrNameLst>
                                          <p:attrName>style.visibility</p:attrName>
                                        </p:attrNameLst>
                                      </p:cBhvr>
                                      <p:to>
                                        <p:strVal val="visible"/>
                                      </p:to>
                                    </p:set>
                                    <p:animEffect transition="in" filter="box(out)">
                                      <p:cBhvr>
                                        <p:cTn id="77" dur="2000"/>
                                        <p:tgtEl>
                                          <p:spTgt spid="7"/>
                                        </p:tgtEl>
                                      </p:cBhvr>
                                    </p:animEffect>
                                  </p:childTnLst>
                                </p:cTn>
                              </p:par>
                              <p:par>
                                <p:cTn id="78" presetID="10" presetClass="entr" presetSubtype="0" fill="hold" grpId="0" nodeType="withEffect">
                                  <p:stCondLst>
                                    <p:cond delay="4500"/>
                                  </p:stCondLst>
                                  <p:childTnLst>
                                    <p:set>
                                      <p:cBhvr>
                                        <p:cTn id="79" dur="1" fill="hold">
                                          <p:stCondLst>
                                            <p:cond delay="0"/>
                                          </p:stCondLst>
                                        </p:cTn>
                                        <p:tgtEl>
                                          <p:spTgt spid="21"/>
                                        </p:tgtEl>
                                        <p:attrNameLst>
                                          <p:attrName>style.visibility</p:attrName>
                                        </p:attrNameLst>
                                      </p:cBhvr>
                                      <p:to>
                                        <p:strVal val="visible"/>
                                      </p:to>
                                    </p:set>
                                    <p:animEffect transition="in" filter="fade">
                                      <p:cBhvr>
                                        <p:cTn id="80" dur="1000"/>
                                        <p:tgtEl>
                                          <p:spTgt spid="21"/>
                                        </p:tgtEl>
                                      </p:cBhvr>
                                    </p:animEffect>
                                  </p:childTnLst>
                                </p:cTn>
                              </p:par>
                              <p:par>
                                <p:cTn id="81" presetID="8" presetClass="emph" presetSubtype="0" repeatCount="indefinite" autoRev="1" fill="hold" nodeType="withEffect">
                                  <p:stCondLst>
                                    <p:cond delay="0"/>
                                  </p:stCondLst>
                                  <p:endCondLst>
                                    <p:cond evt="onNext" delay="0">
                                      <p:tgtEl>
                                        <p:sldTgt/>
                                      </p:tgtEl>
                                    </p:cond>
                                  </p:endCondLst>
                                  <p:childTnLst>
                                    <p:animRot by="-2700000">
                                      <p:cBhvr>
                                        <p:cTn id="82" dur="10000" fill="hold"/>
                                        <p:tgtEl>
                                          <p:spTgt spid="4"/>
                                        </p:tgtEl>
                                        <p:attrNameLst>
                                          <p:attrName>r</p:attrName>
                                        </p:attrNameLst>
                                      </p:cBhvr>
                                    </p:animRot>
                                  </p:childTnLst>
                                </p:cTn>
                              </p:par>
                              <p:par>
                                <p:cTn id="83" presetID="10" presetClass="entr" presetSubtype="0" fill="hold" nodeType="withEffect">
                                  <p:stCondLst>
                                    <p:cond delay="0"/>
                                  </p:stCondLst>
                                  <p:childTnLst>
                                    <p:set>
                                      <p:cBhvr>
                                        <p:cTn id="84" dur="1" fill="hold">
                                          <p:stCondLst>
                                            <p:cond delay="0"/>
                                          </p:stCondLst>
                                        </p:cTn>
                                        <p:tgtEl>
                                          <p:spTgt spid="3"/>
                                        </p:tgtEl>
                                        <p:attrNameLst>
                                          <p:attrName>style.visibility</p:attrName>
                                        </p:attrNameLst>
                                      </p:cBhvr>
                                      <p:to>
                                        <p:strVal val="visible"/>
                                      </p:to>
                                    </p:set>
                                    <p:animEffect transition="in" filter="fade">
                                      <p:cBhvr>
                                        <p:cTn id="85" dur="1000"/>
                                        <p:tgtEl>
                                          <p:spTgt spid="3"/>
                                        </p:tgtEl>
                                      </p:cBhvr>
                                    </p:animEffect>
                                  </p:childTnLst>
                                </p:cTn>
                              </p:par>
                              <p:par>
                                <p:cTn id="86" presetID="0" presetClass="path" presetSubtype="0" fill="hold" nodeType="withEffect">
                                  <p:stCondLst>
                                    <p:cond delay="0"/>
                                  </p:stCondLst>
                                  <p:childTnLst>
                                    <p:animMotion origin="layout" path="M 0.00156 -0.36505 L 3.75E-6 2.96296E-6 " pathEditMode="relative" rAng="0" ptsTypes="AA">
                                      <p:cBhvr>
                                        <p:cTn id="87" dur="10000" fill="hold"/>
                                        <p:tgtEl>
                                          <p:spTgt spid="3"/>
                                        </p:tgtEl>
                                        <p:attrNameLst>
                                          <p:attrName>ppt_x</p:attrName>
                                          <p:attrName>ppt_y</p:attrName>
                                        </p:attrNameLst>
                                      </p:cBhvr>
                                      <p:rCtr x="-78" y="182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p:bldP spid="11" grpId="0"/>
      <p:bldP spid="12" grpId="0"/>
      <p:bldP spid="13" grpId="0"/>
      <p:bldP spid="14" grpId="0"/>
      <p:bldP spid="20" grpId="0"/>
      <p:bldP spid="21" grpId="0"/>
      <p:bldP spid="22" grpId="0"/>
      <p:bldP spid="43" grpId="0" animBg="1"/>
      <p:bldP spid="44" grpId="0"/>
      <p:bldP spid="45" grpId="0" animBg="1"/>
      <p:bldP spid="46" grpId="0"/>
      <p:bldP spid="47" grpId="0" animBg="1"/>
      <p:bldP spid="48" grpId="0"/>
      <p:bldP spid="49" grpId="0" animBg="1"/>
      <p:bldP spid="50" grpId="0"/>
      <p:bldP spid="51" grpId="0" animBg="1"/>
      <p:bldP spid="51"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5835A6F-2058-6B7F-B250-9791A970AD11}"/>
              </a:ext>
            </a:extLst>
          </p:cNvPr>
          <p:cNvGrpSpPr/>
          <p:nvPr/>
        </p:nvGrpSpPr>
        <p:grpSpPr>
          <a:xfrm>
            <a:off x="861299" y="1793645"/>
            <a:ext cx="6499154" cy="3718097"/>
            <a:chOff x="861299" y="1793645"/>
            <a:chExt cx="6499154" cy="3718097"/>
          </a:xfrm>
        </p:grpSpPr>
        <p:cxnSp>
          <p:nvCxnSpPr>
            <p:cNvPr id="14" name="Straight Connector 13">
              <a:extLst>
                <a:ext uri="{FF2B5EF4-FFF2-40B4-BE49-F238E27FC236}">
                  <a16:creationId xmlns:a16="http://schemas.microsoft.com/office/drawing/2014/main" id="{6C59E998-8405-2F67-06D9-FBD31A7C8B92}"/>
                </a:ext>
              </a:extLst>
            </p:cNvPr>
            <p:cNvCxnSpPr>
              <a:stCxn id="10" idx="1"/>
              <a:endCxn id="10" idx="3"/>
            </p:cNvCxnSpPr>
            <p:nvPr/>
          </p:nvCxnSpPr>
          <p:spPr>
            <a:xfrm>
              <a:off x="861299" y="3652694"/>
              <a:ext cx="649915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DA9A8AE-3E87-652F-9665-34F456827E25}"/>
                </a:ext>
              </a:extLst>
            </p:cNvPr>
            <p:cNvCxnSpPr>
              <a:stCxn id="10" idx="0"/>
              <a:endCxn id="10" idx="2"/>
            </p:cNvCxnSpPr>
            <p:nvPr/>
          </p:nvCxnSpPr>
          <p:spPr>
            <a:xfrm>
              <a:off x="4110876" y="1793645"/>
              <a:ext cx="0" cy="371809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75BB5D13-92EE-719A-5C28-0916F975B313}"/>
                </a:ext>
              </a:extLst>
            </p:cNvPr>
            <p:cNvSpPr/>
            <p:nvPr/>
          </p:nvSpPr>
          <p:spPr>
            <a:xfrm>
              <a:off x="861299" y="1793645"/>
              <a:ext cx="6499154" cy="3718097"/>
            </a:xfrm>
            <a:prstGeom prst="roundRect">
              <a:avLst>
                <a:gd name="adj" fmla="val 3435"/>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pic>
        <p:nvPicPr>
          <p:cNvPr id="7" name="Picture 6" descr="A picture containing blur, stove, kitchen appliance&#10;&#10;Description automatically generated">
            <a:extLst>
              <a:ext uri="{FF2B5EF4-FFF2-40B4-BE49-F238E27FC236}">
                <a16:creationId xmlns:a16="http://schemas.microsoft.com/office/drawing/2014/main" id="{C1400677-584D-C931-1D87-7F6165BB4FBD}"/>
              </a:ext>
            </a:extLst>
          </p:cNvPr>
          <p:cNvPicPr>
            <a:picLocks noChangeAspect="1"/>
          </p:cNvPicPr>
          <p:nvPr/>
        </p:nvPicPr>
        <p:blipFill>
          <a:blip r:embed="rId3">
            <a:alphaModFix amt="65000"/>
          </a:blip>
          <a:stretch>
            <a:fillRect/>
          </a:stretch>
        </p:blipFill>
        <p:spPr>
          <a:xfrm>
            <a:off x="8781437" y="-722232"/>
            <a:ext cx="6749647" cy="6749647"/>
          </a:xfrm>
          <a:prstGeom prst="rect">
            <a:avLst/>
          </a:prstGeom>
        </p:spPr>
      </p:pic>
      <p:sp>
        <p:nvSpPr>
          <p:cNvPr id="2" name="Title 1">
            <a:extLst>
              <a:ext uri="{FF2B5EF4-FFF2-40B4-BE49-F238E27FC236}">
                <a16:creationId xmlns:a16="http://schemas.microsoft.com/office/drawing/2014/main" id="{E0B3FE7F-2A8D-F414-AFCF-456CFAE5A6F3}"/>
              </a:ext>
            </a:extLst>
          </p:cNvPr>
          <p:cNvSpPr>
            <a:spLocks noGrp="1"/>
          </p:cNvSpPr>
          <p:nvPr>
            <p:ph type="title"/>
          </p:nvPr>
        </p:nvSpPr>
        <p:spPr>
          <a:xfrm>
            <a:off x="661738" y="717239"/>
            <a:ext cx="10515600" cy="914074"/>
          </a:xfrm>
        </p:spPr>
        <p:txBody>
          <a:bodyPr/>
          <a:lstStyle/>
          <a:p>
            <a:r>
              <a:rPr lang="en-GB" sz="2200" dirty="0"/>
              <a:t>CUSTOMER VALUE MAP</a:t>
            </a:r>
          </a:p>
        </p:txBody>
      </p:sp>
      <p:sp>
        <p:nvSpPr>
          <p:cNvPr id="110" name="Rectangle 109">
            <a:extLst>
              <a:ext uri="{FF2B5EF4-FFF2-40B4-BE49-F238E27FC236}">
                <a16:creationId xmlns:a16="http://schemas.microsoft.com/office/drawing/2014/main" id="{057200AA-D31F-7C34-BD4D-276D00C08322}"/>
              </a:ext>
            </a:extLst>
          </p:cNvPr>
          <p:cNvSpPr/>
          <p:nvPr/>
        </p:nvSpPr>
        <p:spPr>
          <a:xfrm>
            <a:off x="4090944" y="1786530"/>
            <a:ext cx="3254905" cy="1865378"/>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77" name="TextBox 76">
            <a:extLst>
              <a:ext uri="{FF2B5EF4-FFF2-40B4-BE49-F238E27FC236}">
                <a16:creationId xmlns:a16="http://schemas.microsoft.com/office/drawing/2014/main" id="{5AC898E5-9906-2185-4E7B-31ADC2C069A1}"/>
              </a:ext>
            </a:extLst>
          </p:cNvPr>
          <p:cNvSpPr txBox="1"/>
          <p:nvPr/>
        </p:nvSpPr>
        <p:spPr>
          <a:xfrm rot="16200000">
            <a:off x="-290752" y="3516466"/>
            <a:ext cx="2024812" cy="297065"/>
          </a:xfrm>
          <a:prstGeom prst="rect">
            <a:avLst/>
          </a:prstGeom>
          <a:noFill/>
        </p:spPr>
        <p:txBody>
          <a:bodyPr wrap="square" lIns="0" rIns="0" rtlCol="0" anchor="ctr">
            <a:noAutofit/>
          </a:bodyPr>
          <a:lstStyle/>
          <a:p>
            <a:pPr algn="ctr">
              <a:lnSpc>
                <a:spcPct val="90000"/>
              </a:lnSpc>
            </a:pPr>
            <a:r>
              <a:rPr lang="en-US" sz="1000" b="1" dirty="0">
                <a:solidFill>
                  <a:schemeClr val="accent2">
                    <a:lumMod val="60000"/>
                    <a:lumOff val="40000"/>
                  </a:schemeClr>
                </a:solidFill>
                <a:latin typeface="Montserrat" panose="00000500000000000000" pitchFamily="50" charset="0"/>
              </a:rPr>
              <a:t>Relative Price</a:t>
            </a:r>
          </a:p>
        </p:txBody>
      </p:sp>
      <p:sp>
        <p:nvSpPr>
          <p:cNvPr id="80" name="TextBox 79">
            <a:extLst>
              <a:ext uri="{FF2B5EF4-FFF2-40B4-BE49-F238E27FC236}">
                <a16:creationId xmlns:a16="http://schemas.microsoft.com/office/drawing/2014/main" id="{50AE7B85-6841-2569-07D5-6DC82D2A4629}"/>
              </a:ext>
            </a:extLst>
          </p:cNvPr>
          <p:cNvSpPr txBox="1"/>
          <p:nvPr/>
        </p:nvSpPr>
        <p:spPr>
          <a:xfrm rot="16200000">
            <a:off x="300283" y="2047061"/>
            <a:ext cx="842744" cy="297065"/>
          </a:xfrm>
          <a:prstGeom prst="rect">
            <a:avLst/>
          </a:prstGeom>
          <a:noFill/>
        </p:spPr>
        <p:txBody>
          <a:bodyPr wrap="square" lIns="0" rIns="0" rtlCol="0" anchor="ctr">
            <a:noAutofit/>
          </a:bodyPr>
          <a:lstStyle/>
          <a:p>
            <a:pPr algn="r">
              <a:lnSpc>
                <a:spcPct val="90000"/>
              </a:lnSpc>
            </a:pPr>
            <a:r>
              <a:rPr lang="en-US" sz="800" spc="300" dirty="0">
                <a:solidFill>
                  <a:schemeClr val="accent2">
                    <a:lumMod val="60000"/>
                    <a:lumOff val="40000"/>
                  </a:schemeClr>
                </a:solidFill>
                <a:latin typeface="Montserrat" panose="00000500000000000000" pitchFamily="50" charset="0"/>
              </a:rPr>
              <a:t>HIGH</a:t>
            </a:r>
          </a:p>
        </p:txBody>
      </p:sp>
      <p:sp>
        <p:nvSpPr>
          <p:cNvPr id="81" name="TextBox 80">
            <a:extLst>
              <a:ext uri="{FF2B5EF4-FFF2-40B4-BE49-F238E27FC236}">
                <a16:creationId xmlns:a16="http://schemas.microsoft.com/office/drawing/2014/main" id="{E44AECB3-AB3A-59C1-E071-9246BB2E6C0F}"/>
              </a:ext>
            </a:extLst>
          </p:cNvPr>
          <p:cNvSpPr txBox="1"/>
          <p:nvPr/>
        </p:nvSpPr>
        <p:spPr>
          <a:xfrm rot="16200000">
            <a:off x="300283" y="4983396"/>
            <a:ext cx="842744" cy="297065"/>
          </a:xfrm>
          <a:prstGeom prst="rect">
            <a:avLst/>
          </a:prstGeom>
          <a:noFill/>
        </p:spPr>
        <p:txBody>
          <a:bodyPr wrap="square" lIns="0" rIns="0" rtlCol="0" anchor="ctr">
            <a:noAutofit/>
          </a:bodyPr>
          <a:lstStyle/>
          <a:p>
            <a:pPr>
              <a:lnSpc>
                <a:spcPct val="90000"/>
              </a:lnSpc>
            </a:pPr>
            <a:r>
              <a:rPr lang="en-US" sz="800" spc="300" dirty="0">
                <a:solidFill>
                  <a:schemeClr val="accent2">
                    <a:lumMod val="60000"/>
                    <a:lumOff val="40000"/>
                  </a:schemeClr>
                </a:solidFill>
                <a:latin typeface="Montserrat" panose="00000500000000000000" pitchFamily="50" charset="0"/>
              </a:rPr>
              <a:t>LOW</a:t>
            </a:r>
          </a:p>
        </p:txBody>
      </p:sp>
      <p:sp>
        <p:nvSpPr>
          <p:cNvPr id="82" name="TextBox 81">
            <a:extLst>
              <a:ext uri="{FF2B5EF4-FFF2-40B4-BE49-F238E27FC236}">
                <a16:creationId xmlns:a16="http://schemas.microsoft.com/office/drawing/2014/main" id="{5CA90047-BBC3-F02B-699A-5CAFC1A9BE8D}"/>
              </a:ext>
            </a:extLst>
          </p:cNvPr>
          <p:cNvSpPr txBox="1"/>
          <p:nvPr/>
        </p:nvSpPr>
        <p:spPr>
          <a:xfrm>
            <a:off x="3025072" y="5557201"/>
            <a:ext cx="2130287" cy="306086"/>
          </a:xfrm>
          <a:prstGeom prst="rect">
            <a:avLst/>
          </a:prstGeom>
          <a:noFill/>
        </p:spPr>
        <p:txBody>
          <a:bodyPr wrap="square" lIns="0" rIns="0" rtlCol="0" anchor="ctr">
            <a:noAutofit/>
          </a:bodyPr>
          <a:lstStyle/>
          <a:p>
            <a:pPr algn="ctr">
              <a:lnSpc>
                <a:spcPct val="90000"/>
              </a:lnSpc>
            </a:pPr>
            <a:r>
              <a:rPr lang="en-US" sz="1000" b="1" dirty="0">
                <a:solidFill>
                  <a:schemeClr val="accent2">
                    <a:lumMod val="60000"/>
                    <a:lumOff val="40000"/>
                  </a:schemeClr>
                </a:solidFill>
                <a:latin typeface="Montserrat" panose="00000500000000000000" pitchFamily="50" charset="0"/>
              </a:rPr>
              <a:t>Relative Satisfaction / Quality</a:t>
            </a:r>
          </a:p>
        </p:txBody>
      </p:sp>
      <p:sp>
        <p:nvSpPr>
          <p:cNvPr id="83" name="TextBox 82">
            <a:extLst>
              <a:ext uri="{FF2B5EF4-FFF2-40B4-BE49-F238E27FC236}">
                <a16:creationId xmlns:a16="http://schemas.microsoft.com/office/drawing/2014/main" id="{BFB3C321-9C15-9063-4808-B020A7C5CC51}"/>
              </a:ext>
            </a:extLst>
          </p:cNvPr>
          <p:cNvSpPr txBox="1"/>
          <p:nvPr/>
        </p:nvSpPr>
        <p:spPr>
          <a:xfrm>
            <a:off x="846457" y="5528157"/>
            <a:ext cx="461685" cy="306086"/>
          </a:xfrm>
          <a:prstGeom prst="rect">
            <a:avLst/>
          </a:prstGeom>
          <a:noFill/>
        </p:spPr>
        <p:txBody>
          <a:bodyPr wrap="square" lIns="0" rIns="0" rtlCol="0" anchor="ctr">
            <a:noAutofit/>
          </a:bodyPr>
          <a:lstStyle/>
          <a:p>
            <a:pPr>
              <a:lnSpc>
                <a:spcPct val="90000"/>
              </a:lnSpc>
            </a:pPr>
            <a:r>
              <a:rPr lang="en-US" sz="800" spc="300" dirty="0">
                <a:solidFill>
                  <a:schemeClr val="accent2">
                    <a:lumMod val="60000"/>
                    <a:lumOff val="40000"/>
                  </a:schemeClr>
                </a:solidFill>
                <a:latin typeface="Montserrat" panose="00000500000000000000" pitchFamily="50" charset="0"/>
              </a:rPr>
              <a:t>LOW</a:t>
            </a:r>
          </a:p>
        </p:txBody>
      </p:sp>
      <p:sp>
        <p:nvSpPr>
          <p:cNvPr id="85" name="TextBox 84">
            <a:extLst>
              <a:ext uri="{FF2B5EF4-FFF2-40B4-BE49-F238E27FC236}">
                <a16:creationId xmlns:a16="http://schemas.microsoft.com/office/drawing/2014/main" id="{A60CC614-2526-4B4C-22C7-77BE56A5FC1A}"/>
              </a:ext>
            </a:extLst>
          </p:cNvPr>
          <p:cNvSpPr txBox="1"/>
          <p:nvPr/>
        </p:nvSpPr>
        <p:spPr>
          <a:xfrm>
            <a:off x="6919788" y="5528157"/>
            <a:ext cx="461685" cy="306086"/>
          </a:xfrm>
          <a:prstGeom prst="rect">
            <a:avLst/>
          </a:prstGeom>
          <a:noFill/>
        </p:spPr>
        <p:txBody>
          <a:bodyPr wrap="square" lIns="0" rIns="0" rtlCol="0" anchor="ctr">
            <a:noAutofit/>
          </a:bodyPr>
          <a:lstStyle/>
          <a:p>
            <a:pPr algn="r">
              <a:lnSpc>
                <a:spcPct val="90000"/>
              </a:lnSpc>
            </a:pPr>
            <a:r>
              <a:rPr lang="en-US" sz="800" spc="300" dirty="0">
                <a:solidFill>
                  <a:schemeClr val="accent2">
                    <a:lumMod val="60000"/>
                    <a:lumOff val="40000"/>
                  </a:schemeClr>
                </a:solidFill>
                <a:latin typeface="Montserrat" panose="00000500000000000000" pitchFamily="50" charset="0"/>
              </a:rPr>
              <a:t>HIGH</a:t>
            </a:r>
          </a:p>
        </p:txBody>
      </p:sp>
      <p:cxnSp>
        <p:nvCxnSpPr>
          <p:cNvPr id="88" name="Straight Arrow Connector 87">
            <a:extLst>
              <a:ext uri="{FF2B5EF4-FFF2-40B4-BE49-F238E27FC236}">
                <a16:creationId xmlns:a16="http://schemas.microsoft.com/office/drawing/2014/main" id="{2C3DBE20-A40F-2503-740E-D41C285F72FA}"/>
              </a:ext>
            </a:extLst>
          </p:cNvPr>
          <p:cNvCxnSpPr>
            <a:cxnSpLocks/>
          </p:cNvCxnSpPr>
          <p:nvPr/>
        </p:nvCxnSpPr>
        <p:spPr>
          <a:xfrm flipV="1">
            <a:off x="976568" y="1830836"/>
            <a:ext cx="6286824" cy="3613676"/>
          </a:xfrm>
          <a:prstGeom prst="straightConnector1">
            <a:avLst/>
          </a:prstGeom>
          <a:ln w="15875">
            <a:solidFill>
              <a:schemeClr val="accent2"/>
            </a:solidFill>
            <a:tailEnd type="arrow" w="lg" len="lg"/>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A7C2FEA1-B753-7AAF-CA2C-91009E2451F8}"/>
              </a:ext>
            </a:extLst>
          </p:cNvPr>
          <p:cNvSpPr txBox="1"/>
          <p:nvPr/>
        </p:nvSpPr>
        <p:spPr>
          <a:xfrm>
            <a:off x="988431" y="1891791"/>
            <a:ext cx="1739433" cy="209063"/>
          </a:xfrm>
          <a:prstGeom prst="rect">
            <a:avLst/>
          </a:prstGeom>
          <a:noFill/>
        </p:spPr>
        <p:txBody>
          <a:bodyPr wrap="square" lIns="0" rIns="0" rtlCol="0" anchor="ctr">
            <a:noAutofit/>
          </a:bodyPr>
          <a:lstStyle/>
          <a:p>
            <a:pPr>
              <a:lnSpc>
                <a:spcPct val="90000"/>
              </a:lnSpc>
            </a:pPr>
            <a:r>
              <a:rPr lang="en-US" sz="1200" dirty="0">
                <a:solidFill>
                  <a:schemeClr val="accent2">
                    <a:lumMod val="60000"/>
                    <a:lumOff val="40000"/>
                  </a:schemeClr>
                </a:solidFill>
                <a:latin typeface="Montserrat" panose="00000500000000000000" pitchFamily="50" charset="0"/>
              </a:rPr>
              <a:t>POOR VALUE</a:t>
            </a:r>
          </a:p>
        </p:txBody>
      </p:sp>
      <p:sp>
        <p:nvSpPr>
          <p:cNvPr id="109" name="TextBox 108">
            <a:extLst>
              <a:ext uri="{FF2B5EF4-FFF2-40B4-BE49-F238E27FC236}">
                <a16:creationId xmlns:a16="http://schemas.microsoft.com/office/drawing/2014/main" id="{E551BB1D-A9B6-34AB-B3A0-C574CD861319}"/>
              </a:ext>
            </a:extLst>
          </p:cNvPr>
          <p:cNvSpPr txBox="1"/>
          <p:nvPr/>
        </p:nvSpPr>
        <p:spPr>
          <a:xfrm>
            <a:off x="4271605" y="1893769"/>
            <a:ext cx="1739433" cy="278261"/>
          </a:xfrm>
          <a:prstGeom prst="rect">
            <a:avLst/>
          </a:prstGeom>
          <a:noFill/>
        </p:spPr>
        <p:txBody>
          <a:bodyPr wrap="square" lIns="0" rIns="0" rtlCol="0" anchor="ctr">
            <a:noAutofit/>
          </a:bodyPr>
          <a:lstStyle/>
          <a:p>
            <a:pPr>
              <a:lnSpc>
                <a:spcPct val="90000"/>
              </a:lnSpc>
            </a:pPr>
            <a:r>
              <a:rPr lang="en-US" sz="1200" b="1" dirty="0">
                <a:solidFill>
                  <a:schemeClr val="accent2">
                    <a:lumMod val="60000"/>
                    <a:lumOff val="40000"/>
                  </a:schemeClr>
                </a:solidFill>
                <a:latin typeface="Montserrat" panose="00000500000000000000" pitchFamily="50" charset="0"/>
              </a:rPr>
              <a:t>INTENDED NICHE</a:t>
            </a:r>
          </a:p>
        </p:txBody>
      </p:sp>
      <p:sp>
        <p:nvSpPr>
          <p:cNvPr id="111" name="TextBox 110">
            <a:extLst>
              <a:ext uri="{FF2B5EF4-FFF2-40B4-BE49-F238E27FC236}">
                <a16:creationId xmlns:a16="http://schemas.microsoft.com/office/drawing/2014/main" id="{769554EF-41BE-1145-3743-3F8BB3765BD3}"/>
              </a:ext>
            </a:extLst>
          </p:cNvPr>
          <p:cNvSpPr txBox="1"/>
          <p:nvPr/>
        </p:nvSpPr>
        <p:spPr>
          <a:xfrm>
            <a:off x="5452460" y="5207674"/>
            <a:ext cx="1739433" cy="229969"/>
          </a:xfrm>
          <a:prstGeom prst="rect">
            <a:avLst/>
          </a:prstGeom>
          <a:noFill/>
        </p:spPr>
        <p:txBody>
          <a:bodyPr wrap="square" lIns="0" rIns="0" rtlCol="0" anchor="ctr">
            <a:noAutofit/>
          </a:bodyPr>
          <a:lstStyle/>
          <a:p>
            <a:pPr algn="r">
              <a:lnSpc>
                <a:spcPct val="90000"/>
              </a:lnSpc>
            </a:pPr>
            <a:r>
              <a:rPr lang="en-US" sz="1200" dirty="0">
                <a:solidFill>
                  <a:schemeClr val="accent2">
                    <a:lumMod val="60000"/>
                    <a:lumOff val="40000"/>
                  </a:schemeClr>
                </a:solidFill>
                <a:latin typeface="Montserrat" panose="00000500000000000000" pitchFamily="50" charset="0"/>
              </a:rPr>
              <a:t>EXCELLENT VALUE</a:t>
            </a:r>
          </a:p>
        </p:txBody>
      </p:sp>
      <p:sp>
        <p:nvSpPr>
          <p:cNvPr id="112" name="Oval 111">
            <a:extLst>
              <a:ext uri="{FF2B5EF4-FFF2-40B4-BE49-F238E27FC236}">
                <a16:creationId xmlns:a16="http://schemas.microsoft.com/office/drawing/2014/main" id="{A9B179AD-6C57-7476-A40E-A6F199056489}"/>
              </a:ext>
            </a:extLst>
          </p:cNvPr>
          <p:cNvSpPr/>
          <p:nvPr/>
        </p:nvSpPr>
        <p:spPr>
          <a:xfrm>
            <a:off x="3360431" y="2180546"/>
            <a:ext cx="104691" cy="104691"/>
          </a:xfrm>
          <a:prstGeom prst="ellipse">
            <a:avLst/>
          </a:prstGeom>
          <a:gradFill>
            <a:gsLst>
              <a:gs pos="0">
                <a:schemeClr val="accent1">
                  <a:lumMod val="60000"/>
                  <a:lumOff val="40000"/>
                </a:schemeClr>
              </a:gs>
              <a:gs pos="100000">
                <a:schemeClr val="accent1"/>
              </a:gs>
            </a:gsLst>
            <a:lin ang="2700000" scaled="0"/>
          </a:gradFill>
          <a:ln>
            <a:noFill/>
          </a:ln>
          <a:effectLst>
            <a:outerShdw blurRad="152400" dist="50800" dir="2700000" algn="tl"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13" name="TextBox 112">
            <a:extLst>
              <a:ext uri="{FF2B5EF4-FFF2-40B4-BE49-F238E27FC236}">
                <a16:creationId xmlns:a16="http://schemas.microsoft.com/office/drawing/2014/main" id="{0A505E5E-1310-7657-6F89-1C916EB22D08}"/>
              </a:ext>
            </a:extLst>
          </p:cNvPr>
          <p:cNvSpPr txBox="1"/>
          <p:nvPr/>
        </p:nvSpPr>
        <p:spPr>
          <a:xfrm>
            <a:off x="2840990" y="2321665"/>
            <a:ext cx="1143573" cy="185541"/>
          </a:xfrm>
          <a:prstGeom prst="rect">
            <a:avLst/>
          </a:prstGeom>
          <a:noFill/>
        </p:spPr>
        <p:txBody>
          <a:bodyPr wrap="square" lIns="0" rIns="0" rtlCol="0" anchor="ctr">
            <a:noAutofit/>
          </a:bodyPr>
          <a:lstStyle/>
          <a:p>
            <a:pPr algn="ctr">
              <a:lnSpc>
                <a:spcPct val="90000"/>
              </a:lnSpc>
            </a:pPr>
            <a:r>
              <a:rPr lang="en-US" sz="800" b="1" dirty="0">
                <a:solidFill>
                  <a:schemeClr val="bg1"/>
                </a:solidFill>
                <a:latin typeface="Montserrat" panose="00000500000000000000" pitchFamily="50" charset="0"/>
              </a:rPr>
              <a:t>Company 1</a:t>
            </a:r>
          </a:p>
        </p:txBody>
      </p:sp>
      <p:sp>
        <p:nvSpPr>
          <p:cNvPr id="114" name="Oval 113">
            <a:extLst>
              <a:ext uri="{FF2B5EF4-FFF2-40B4-BE49-F238E27FC236}">
                <a16:creationId xmlns:a16="http://schemas.microsoft.com/office/drawing/2014/main" id="{A08A15F8-B1FD-CAB7-70B6-FF3E786C2D99}"/>
              </a:ext>
            </a:extLst>
          </p:cNvPr>
          <p:cNvSpPr/>
          <p:nvPr/>
        </p:nvSpPr>
        <p:spPr>
          <a:xfrm>
            <a:off x="1556697" y="3981025"/>
            <a:ext cx="104691" cy="104691"/>
          </a:xfrm>
          <a:prstGeom prst="ellipse">
            <a:avLst/>
          </a:prstGeom>
          <a:gradFill>
            <a:gsLst>
              <a:gs pos="0">
                <a:schemeClr val="accent1">
                  <a:lumMod val="60000"/>
                  <a:lumOff val="40000"/>
                </a:schemeClr>
              </a:gs>
              <a:gs pos="100000">
                <a:schemeClr val="accent1"/>
              </a:gs>
            </a:gsLst>
            <a:lin ang="2700000" scaled="0"/>
          </a:gradFill>
          <a:ln>
            <a:noFill/>
          </a:ln>
          <a:effectLst>
            <a:outerShdw blurRad="152400" dist="50800" dir="2700000" algn="tl"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15" name="TextBox 114">
            <a:extLst>
              <a:ext uri="{FF2B5EF4-FFF2-40B4-BE49-F238E27FC236}">
                <a16:creationId xmlns:a16="http://schemas.microsoft.com/office/drawing/2014/main" id="{A1E18FCC-919F-3423-6604-98A39C56DEB8}"/>
              </a:ext>
            </a:extLst>
          </p:cNvPr>
          <p:cNvSpPr txBox="1"/>
          <p:nvPr/>
        </p:nvSpPr>
        <p:spPr>
          <a:xfrm>
            <a:off x="1037256" y="4122144"/>
            <a:ext cx="1143573" cy="185541"/>
          </a:xfrm>
          <a:prstGeom prst="rect">
            <a:avLst/>
          </a:prstGeom>
          <a:noFill/>
        </p:spPr>
        <p:txBody>
          <a:bodyPr wrap="square" lIns="0" rIns="0" rtlCol="0" anchor="ctr">
            <a:noAutofit/>
          </a:bodyPr>
          <a:lstStyle/>
          <a:p>
            <a:pPr algn="ctr">
              <a:lnSpc>
                <a:spcPct val="90000"/>
              </a:lnSpc>
            </a:pPr>
            <a:r>
              <a:rPr lang="en-US" sz="800" b="1" dirty="0">
                <a:solidFill>
                  <a:schemeClr val="bg1"/>
                </a:solidFill>
                <a:latin typeface="Montserrat" panose="00000500000000000000" pitchFamily="50" charset="0"/>
              </a:rPr>
              <a:t>Company 2</a:t>
            </a:r>
          </a:p>
        </p:txBody>
      </p:sp>
      <p:sp>
        <p:nvSpPr>
          <p:cNvPr id="116" name="Oval 115">
            <a:extLst>
              <a:ext uri="{FF2B5EF4-FFF2-40B4-BE49-F238E27FC236}">
                <a16:creationId xmlns:a16="http://schemas.microsoft.com/office/drawing/2014/main" id="{0CF60C2F-FABF-5765-0FD1-968D511CAD8A}"/>
              </a:ext>
            </a:extLst>
          </p:cNvPr>
          <p:cNvSpPr/>
          <p:nvPr/>
        </p:nvSpPr>
        <p:spPr>
          <a:xfrm>
            <a:off x="6341094" y="3117061"/>
            <a:ext cx="104691" cy="104691"/>
          </a:xfrm>
          <a:prstGeom prst="ellipse">
            <a:avLst/>
          </a:prstGeom>
          <a:gradFill>
            <a:gsLst>
              <a:gs pos="0">
                <a:schemeClr val="accent1">
                  <a:lumMod val="60000"/>
                  <a:lumOff val="40000"/>
                </a:schemeClr>
              </a:gs>
              <a:gs pos="100000">
                <a:schemeClr val="accent1"/>
              </a:gs>
            </a:gsLst>
            <a:lin ang="2700000" scaled="0"/>
          </a:gradFill>
          <a:ln>
            <a:noFill/>
          </a:ln>
          <a:effectLst>
            <a:outerShdw blurRad="152400" dist="50800" dir="2700000" algn="tl"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17" name="TextBox 116">
            <a:extLst>
              <a:ext uri="{FF2B5EF4-FFF2-40B4-BE49-F238E27FC236}">
                <a16:creationId xmlns:a16="http://schemas.microsoft.com/office/drawing/2014/main" id="{B2B494A4-CDA3-27D0-86CA-AE73BAC23935}"/>
              </a:ext>
            </a:extLst>
          </p:cNvPr>
          <p:cNvSpPr txBox="1"/>
          <p:nvPr/>
        </p:nvSpPr>
        <p:spPr>
          <a:xfrm>
            <a:off x="5821653" y="3258180"/>
            <a:ext cx="1143573" cy="185541"/>
          </a:xfrm>
          <a:prstGeom prst="rect">
            <a:avLst/>
          </a:prstGeom>
          <a:noFill/>
        </p:spPr>
        <p:txBody>
          <a:bodyPr wrap="square" lIns="0" rIns="0" rtlCol="0" anchor="ctr">
            <a:noAutofit/>
          </a:bodyPr>
          <a:lstStyle/>
          <a:p>
            <a:pPr algn="ctr">
              <a:lnSpc>
                <a:spcPct val="90000"/>
              </a:lnSpc>
            </a:pPr>
            <a:r>
              <a:rPr lang="en-US" sz="800" b="1" dirty="0">
                <a:solidFill>
                  <a:schemeClr val="bg1"/>
                </a:solidFill>
                <a:latin typeface="Montserrat" panose="00000500000000000000" pitchFamily="50" charset="0"/>
              </a:rPr>
              <a:t>Company 3</a:t>
            </a:r>
          </a:p>
        </p:txBody>
      </p:sp>
      <p:sp>
        <p:nvSpPr>
          <p:cNvPr id="118" name="Oval 117">
            <a:extLst>
              <a:ext uri="{FF2B5EF4-FFF2-40B4-BE49-F238E27FC236}">
                <a16:creationId xmlns:a16="http://schemas.microsoft.com/office/drawing/2014/main" id="{F27AE144-39DC-B084-04BE-BC7A6C0C2AB2}"/>
              </a:ext>
            </a:extLst>
          </p:cNvPr>
          <p:cNvSpPr/>
          <p:nvPr/>
        </p:nvSpPr>
        <p:spPr>
          <a:xfrm>
            <a:off x="4691464" y="4667490"/>
            <a:ext cx="104691" cy="104691"/>
          </a:xfrm>
          <a:prstGeom prst="ellipse">
            <a:avLst/>
          </a:prstGeom>
          <a:gradFill>
            <a:gsLst>
              <a:gs pos="0">
                <a:schemeClr val="accent1">
                  <a:lumMod val="60000"/>
                  <a:lumOff val="40000"/>
                </a:schemeClr>
              </a:gs>
              <a:gs pos="100000">
                <a:schemeClr val="accent1"/>
              </a:gs>
            </a:gsLst>
            <a:lin ang="2700000" scaled="0"/>
          </a:gradFill>
          <a:ln>
            <a:noFill/>
          </a:ln>
          <a:effectLst>
            <a:outerShdw blurRad="152400" dist="50800" dir="2700000" algn="tl"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19" name="TextBox 118">
            <a:extLst>
              <a:ext uri="{FF2B5EF4-FFF2-40B4-BE49-F238E27FC236}">
                <a16:creationId xmlns:a16="http://schemas.microsoft.com/office/drawing/2014/main" id="{85269810-690F-0B0F-5195-16FDD8FA72B4}"/>
              </a:ext>
            </a:extLst>
          </p:cNvPr>
          <p:cNvSpPr txBox="1"/>
          <p:nvPr/>
        </p:nvSpPr>
        <p:spPr>
          <a:xfrm>
            <a:off x="4172023" y="4808609"/>
            <a:ext cx="1143573" cy="185541"/>
          </a:xfrm>
          <a:prstGeom prst="rect">
            <a:avLst/>
          </a:prstGeom>
          <a:noFill/>
        </p:spPr>
        <p:txBody>
          <a:bodyPr wrap="square" lIns="0" rIns="0" rtlCol="0" anchor="ctr">
            <a:noAutofit/>
          </a:bodyPr>
          <a:lstStyle/>
          <a:p>
            <a:pPr algn="ctr">
              <a:lnSpc>
                <a:spcPct val="90000"/>
              </a:lnSpc>
            </a:pPr>
            <a:r>
              <a:rPr lang="en-US" sz="800" b="1" dirty="0">
                <a:solidFill>
                  <a:schemeClr val="bg1"/>
                </a:solidFill>
                <a:latin typeface="Montserrat" panose="00000500000000000000" pitchFamily="50" charset="0"/>
              </a:rPr>
              <a:t>Company 4</a:t>
            </a:r>
          </a:p>
        </p:txBody>
      </p:sp>
      <p:sp>
        <p:nvSpPr>
          <p:cNvPr id="120" name="TextBox 119">
            <a:extLst>
              <a:ext uri="{FF2B5EF4-FFF2-40B4-BE49-F238E27FC236}">
                <a16:creationId xmlns:a16="http://schemas.microsoft.com/office/drawing/2014/main" id="{7FE91A81-6EC1-1F4E-FF25-568862A945B2}"/>
              </a:ext>
            </a:extLst>
          </p:cNvPr>
          <p:cNvSpPr txBox="1"/>
          <p:nvPr/>
        </p:nvSpPr>
        <p:spPr>
          <a:xfrm>
            <a:off x="7934813" y="1738066"/>
            <a:ext cx="1143573" cy="185541"/>
          </a:xfrm>
          <a:prstGeom prst="rect">
            <a:avLst/>
          </a:prstGeom>
          <a:noFill/>
        </p:spPr>
        <p:txBody>
          <a:bodyPr wrap="square" lIns="0" rIns="0" rtlCol="0" anchor="ctr">
            <a:noAutofit/>
          </a:bodyPr>
          <a:lstStyle/>
          <a:p>
            <a:pPr>
              <a:lnSpc>
                <a:spcPct val="90000"/>
              </a:lnSpc>
            </a:pPr>
            <a:r>
              <a:rPr lang="en-US" sz="1200" b="1" dirty="0">
                <a:solidFill>
                  <a:schemeClr val="bg1"/>
                </a:solidFill>
                <a:latin typeface="Montserrat" panose="00000500000000000000" pitchFamily="50" charset="0"/>
              </a:rPr>
              <a:t>Company 1</a:t>
            </a:r>
          </a:p>
        </p:txBody>
      </p:sp>
      <p:sp>
        <p:nvSpPr>
          <p:cNvPr id="121" name="TextBox 120">
            <a:extLst>
              <a:ext uri="{FF2B5EF4-FFF2-40B4-BE49-F238E27FC236}">
                <a16:creationId xmlns:a16="http://schemas.microsoft.com/office/drawing/2014/main" id="{3306777B-FAB7-1D7C-81CF-7BC9B93B1291}"/>
              </a:ext>
            </a:extLst>
          </p:cNvPr>
          <p:cNvSpPr txBox="1"/>
          <p:nvPr/>
        </p:nvSpPr>
        <p:spPr>
          <a:xfrm>
            <a:off x="9848145" y="1738066"/>
            <a:ext cx="1143573" cy="185541"/>
          </a:xfrm>
          <a:prstGeom prst="rect">
            <a:avLst/>
          </a:prstGeom>
          <a:noFill/>
        </p:spPr>
        <p:txBody>
          <a:bodyPr wrap="square" lIns="0" rIns="0" rtlCol="0" anchor="ctr">
            <a:noAutofit/>
          </a:bodyPr>
          <a:lstStyle/>
          <a:p>
            <a:pPr>
              <a:lnSpc>
                <a:spcPct val="90000"/>
              </a:lnSpc>
            </a:pPr>
            <a:r>
              <a:rPr lang="en-US" sz="1200" b="1" dirty="0">
                <a:solidFill>
                  <a:schemeClr val="bg1"/>
                </a:solidFill>
                <a:latin typeface="Montserrat" panose="00000500000000000000" pitchFamily="50" charset="0"/>
              </a:rPr>
              <a:t>Company 2</a:t>
            </a:r>
          </a:p>
        </p:txBody>
      </p:sp>
      <p:sp>
        <p:nvSpPr>
          <p:cNvPr id="122" name="TextBox 121">
            <a:extLst>
              <a:ext uri="{FF2B5EF4-FFF2-40B4-BE49-F238E27FC236}">
                <a16:creationId xmlns:a16="http://schemas.microsoft.com/office/drawing/2014/main" id="{BBB4D515-6DF8-A96E-C70A-F3FADDEA8FB3}"/>
              </a:ext>
            </a:extLst>
          </p:cNvPr>
          <p:cNvSpPr txBox="1"/>
          <p:nvPr/>
        </p:nvSpPr>
        <p:spPr>
          <a:xfrm>
            <a:off x="7934813" y="3598201"/>
            <a:ext cx="1143573" cy="185541"/>
          </a:xfrm>
          <a:prstGeom prst="rect">
            <a:avLst/>
          </a:prstGeom>
          <a:noFill/>
        </p:spPr>
        <p:txBody>
          <a:bodyPr wrap="square" lIns="0" rIns="0" rtlCol="0" anchor="ctr">
            <a:noAutofit/>
          </a:bodyPr>
          <a:lstStyle/>
          <a:p>
            <a:pPr>
              <a:lnSpc>
                <a:spcPct val="90000"/>
              </a:lnSpc>
            </a:pPr>
            <a:r>
              <a:rPr lang="en-US" sz="1200" b="1" dirty="0">
                <a:solidFill>
                  <a:schemeClr val="bg1"/>
                </a:solidFill>
                <a:latin typeface="Montserrat" panose="00000500000000000000" pitchFamily="50" charset="0"/>
              </a:rPr>
              <a:t>Company 3</a:t>
            </a:r>
          </a:p>
        </p:txBody>
      </p:sp>
      <p:sp>
        <p:nvSpPr>
          <p:cNvPr id="123" name="TextBox 122">
            <a:extLst>
              <a:ext uri="{FF2B5EF4-FFF2-40B4-BE49-F238E27FC236}">
                <a16:creationId xmlns:a16="http://schemas.microsoft.com/office/drawing/2014/main" id="{6C39DB27-D77D-18CA-1CA3-9CEBC1E7F59C}"/>
              </a:ext>
            </a:extLst>
          </p:cNvPr>
          <p:cNvSpPr txBox="1"/>
          <p:nvPr/>
        </p:nvSpPr>
        <p:spPr>
          <a:xfrm>
            <a:off x="9848145" y="3598201"/>
            <a:ext cx="1143573" cy="185541"/>
          </a:xfrm>
          <a:prstGeom prst="rect">
            <a:avLst/>
          </a:prstGeom>
          <a:noFill/>
        </p:spPr>
        <p:txBody>
          <a:bodyPr wrap="square" lIns="0" rIns="0" rtlCol="0" anchor="ctr">
            <a:noAutofit/>
          </a:bodyPr>
          <a:lstStyle/>
          <a:p>
            <a:pPr>
              <a:lnSpc>
                <a:spcPct val="90000"/>
              </a:lnSpc>
            </a:pPr>
            <a:r>
              <a:rPr lang="en-US" sz="1200" b="1" dirty="0">
                <a:solidFill>
                  <a:schemeClr val="bg1"/>
                </a:solidFill>
                <a:latin typeface="Montserrat" panose="00000500000000000000" pitchFamily="50" charset="0"/>
              </a:rPr>
              <a:t>Company 4</a:t>
            </a:r>
          </a:p>
        </p:txBody>
      </p:sp>
      <p:sp>
        <p:nvSpPr>
          <p:cNvPr id="129" name="Pentagon 128">
            <a:extLst>
              <a:ext uri="{FF2B5EF4-FFF2-40B4-BE49-F238E27FC236}">
                <a16:creationId xmlns:a16="http://schemas.microsoft.com/office/drawing/2014/main" id="{47F7C27B-8D3E-0E3B-D841-55659C5992F2}"/>
              </a:ext>
            </a:extLst>
          </p:cNvPr>
          <p:cNvSpPr/>
          <p:nvPr/>
        </p:nvSpPr>
        <p:spPr>
          <a:xfrm rot="19807557">
            <a:off x="3331455" y="3472157"/>
            <a:ext cx="1489574" cy="392775"/>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rtlCol="0" anchor="ctr"/>
          <a:lstStyle/>
          <a:p>
            <a:pPr marL="0" marR="0" lvl="0" indent="0" defTabSz="914400" rtl="0" eaLnBrk="1" fontAlgn="auto" latinLnBrk="0" hangingPunct="1">
              <a:lnSpc>
                <a:spcPct val="100000"/>
              </a:lnSpc>
              <a:spcBef>
                <a:spcPts val="0"/>
              </a:spcBef>
              <a:spcAft>
                <a:spcPts val="0"/>
              </a:spcAft>
              <a:buClrTx/>
              <a:buSzTx/>
              <a:buFontTx/>
              <a:buNone/>
              <a:tabLst/>
              <a:defRPr sz="8000">
                <a:solidFill>
                  <a:srgbClr val="2F2F2F"/>
                </a:solidFill>
                <a:latin typeface="Nunito-SemiBold"/>
                <a:ea typeface="Nunito-SemiBold"/>
                <a:cs typeface="Nunito-SemiBold"/>
                <a:sym typeface="Nunito-SemiBold"/>
              </a:defRPr>
            </a:pPr>
            <a:r>
              <a:rPr kumimoji="0" lang="en-US" sz="800" b="1" i="0" u="none" strike="noStrike" kern="1200" cap="none" spc="100" normalizeH="0" baseline="0" noProof="0" dirty="0">
                <a:ln>
                  <a:noFill/>
                </a:ln>
                <a:solidFill>
                  <a:prstClr val="white"/>
                </a:solidFill>
                <a:effectLst/>
                <a:uLnTx/>
                <a:uFillTx/>
                <a:latin typeface="Montserrat" pitchFamily="2" charset="77"/>
                <a:sym typeface="Nunito-SemiBold"/>
              </a:rPr>
              <a:t>FAIR-VALUE LINE</a:t>
            </a:r>
          </a:p>
        </p:txBody>
      </p:sp>
      <p:sp>
        <p:nvSpPr>
          <p:cNvPr id="8" name="Rectangle 7">
            <a:extLst>
              <a:ext uri="{FF2B5EF4-FFF2-40B4-BE49-F238E27FC236}">
                <a16:creationId xmlns:a16="http://schemas.microsoft.com/office/drawing/2014/main" id="{0DEE3504-36C0-B664-9B3E-E653B3DE4141}"/>
              </a:ext>
            </a:extLst>
          </p:cNvPr>
          <p:cNvSpPr/>
          <p:nvPr/>
        </p:nvSpPr>
        <p:spPr>
          <a:xfrm>
            <a:off x="0" y="0"/>
            <a:ext cx="12192000" cy="78735"/>
          </a:xfrm>
          <a:prstGeom prst="rect">
            <a:avLst/>
          </a:prstGeom>
          <a:gradFill>
            <a:gsLst>
              <a:gs pos="0">
                <a:schemeClr val="accent1"/>
              </a:gs>
              <a:gs pos="28000">
                <a:schemeClr val="tx2">
                  <a:lumMod val="40000"/>
                  <a:lumOff val="60000"/>
                </a:schemeClr>
              </a:gs>
              <a:gs pos="61000">
                <a:schemeClr val="accent1">
                  <a:lumMod val="60000"/>
                  <a:lumOff val="4000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nvGrpSpPr>
          <p:cNvPr id="4" name="Group 3">
            <a:extLst>
              <a:ext uri="{FF2B5EF4-FFF2-40B4-BE49-F238E27FC236}">
                <a16:creationId xmlns:a16="http://schemas.microsoft.com/office/drawing/2014/main" id="{0AEA5EA5-FC85-345D-3338-793B09E637D4}"/>
              </a:ext>
            </a:extLst>
          </p:cNvPr>
          <p:cNvGrpSpPr/>
          <p:nvPr/>
        </p:nvGrpSpPr>
        <p:grpSpPr>
          <a:xfrm>
            <a:off x="7934813" y="2028600"/>
            <a:ext cx="1680539" cy="1205830"/>
            <a:chOff x="7934813" y="2028600"/>
            <a:chExt cx="1680539" cy="1205830"/>
          </a:xfrm>
        </p:grpSpPr>
        <p:sp>
          <p:nvSpPr>
            <p:cNvPr id="124" name="Rounded Rectangle 123">
              <a:extLst>
                <a:ext uri="{FF2B5EF4-FFF2-40B4-BE49-F238E27FC236}">
                  <a16:creationId xmlns:a16="http://schemas.microsoft.com/office/drawing/2014/main" id="{2582166B-2BBA-DEB1-6809-DF590CA6B7A1}"/>
                </a:ext>
              </a:extLst>
            </p:cNvPr>
            <p:cNvSpPr/>
            <p:nvPr/>
          </p:nvSpPr>
          <p:spPr>
            <a:xfrm>
              <a:off x="7934813" y="2028600"/>
              <a:ext cx="1680539" cy="1205830"/>
            </a:xfrm>
            <a:prstGeom prst="roundRect">
              <a:avLst>
                <a:gd name="adj" fmla="val 8822"/>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9" name="TextBox 8">
              <a:extLst>
                <a:ext uri="{FF2B5EF4-FFF2-40B4-BE49-F238E27FC236}">
                  <a16:creationId xmlns:a16="http://schemas.microsoft.com/office/drawing/2014/main" id="{2790A8E1-C4FE-282A-EF7F-BEEF4CDE8B20}"/>
                </a:ext>
              </a:extLst>
            </p:cNvPr>
            <p:cNvSpPr txBox="1"/>
            <p:nvPr/>
          </p:nvSpPr>
          <p:spPr>
            <a:xfrm>
              <a:off x="8174597" y="2390454"/>
              <a:ext cx="1200970" cy="492443"/>
            </a:xfrm>
            <a:prstGeom prst="rect">
              <a:avLst/>
            </a:prstGeom>
            <a:noFill/>
          </p:spPr>
          <p:txBody>
            <a:bodyPr wrap="none" rtlCol="0">
              <a:spAutoFit/>
            </a:bodyPr>
            <a:lstStyle/>
            <a:p>
              <a:pPr algn="ctr"/>
              <a:r>
                <a:rPr lang="en-US" sz="2600" dirty="0">
                  <a:solidFill>
                    <a:schemeClr val="bg1">
                      <a:alpha val="26370"/>
                    </a:schemeClr>
                  </a:solidFill>
                  <a:latin typeface="Montserrat" pitchFamily="2" charset="77"/>
                </a:rPr>
                <a:t>LOGO</a:t>
              </a:r>
            </a:p>
          </p:txBody>
        </p:sp>
      </p:grpSp>
      <p:grpSp>
        <p:nvGrpSpPr>
          <p:cNvPr id="5" name="Group 4">
            <a:extLst>
              <a:ext uri="{FF2B5EF4-FFF2-40B4-BE49-F238E27FC236}">
                <a16:creationId xmlns:a16="http://schemas.microsoft.com/office/drawing/2014/main" id="{31F98297-F936-1635-5899-3AEABA729419}"/>
              </a:ext>
            </a:extLst>
          </p:cNvPr>
          <p:cNvGrpSpPr/>
          <p:nvPr/>
        </p:nvGrpSpPr>
        <p:grpSpPr>
          <a:xfrm>
            <a:off x="9848144" y="2028600"/>
            <a:ext cx="1680539" cy="1205830"/>
            <a:chOff x="9848144" y="2028600"/>
            <a:chExt cx="1680539" cy="1205830"/>
          </a:xfrm>
        </p:grpSpPr>
        <p:sp>
          <p:nvSpPr>
            <p:cNvPr id="125" name="Rounded Rectangle 124">
              <a:extLst>
                <a:ext uri="{FF2B5EF4-FFF2-40B4-BE49-F238E27FC236}">
                  <a16:creationId xmlns:a16="http://schemas.microsoft.com/office/drawing/2014/main" id="{E3C89CC8-BE08-8E74-F9B4-E315F08CFBCF}"/>
                </a:ext>
              </a:extLst>
            </p:cNvPr>
            <p:cNvSpPr/>
            <p:nvPr/>
          </p:nvSpPr>
          <p:spPr>
            <a:xfrm>
              <a:off x="9848144" y="2028600"/>
              <a:ext cx="1680539" cy="1205830"/>
            </a:xfrm>
            <a:prstGeom prst="roundRect">
              <a:avLst>
                <a:gd name="adj" fmla="val 8822"/>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1" name="TextBox 10">
              <a:extLst>
                <a:ext uri="{FF2B5EF4-FFF2-40B4-BE49-F238E27FC236}">
                  <a16:creationId xmlns:a16="http://schemas.microsoft.com/office/drawing/2014/main" id="{7F763320-E746-30CA-B939-64F52BBB3503}"/>
                </a:ext>
              </a:extLst>
            </p:cNvPr>
            <p:cNvSpPr txBox="1"/>
            <p:nvPr/>
          </p:nvSpPr>
          <p:spPr>
            <a:xfrm>
              <a:off x="10087928" y="2390454"/>
              <a:ext cx="1200970" cy="492443"/>
            </a:xfrm>
            <a:prstGeom prst="rect">
              <a:avLst/>
            </a:prstGeom>
            <a:noFill/>
          </p:spPr>
          <p:txBody>
            <a:bodyPr wrap="none" rtlCol="0">
              <a:spAutoFit/>
            </a:bodyPr>
            <a:lstStyle/>
            <a:p>
              <a:pPr algn="ctr"/>
              <a:r>
                <a:rPr lang="en-US" sz="2600" dirty="0">
                  <a:solidFill>
                    <a:schemeClr val="bg1">
                      <a:alpha val="26370"/>
                    </a:schemeClr>
                  </a:solidFill>
                  <a:latin typeface="Montserrat" pitchFamily="2" charset="77"/>
                </a:rPr>
                <a:t>LOGO</a:t>
              </a:r>
            </a:p>
          </p:txBody>
        </p:sp>
      </p:grpSp>
      <p:grpSp>
        <p:nvGrpSpPr>
          <p:cNvPr id="6" name="Group 5">
            <a:extLst>
              <a:ext uri="{FF2B5EF4-FFF2-40B4-BE49-F238E27FC236}">
                <a16:creationId xmlns:a16="http://schemas.microsoft.com/office/drawing/2014/main" id="{584B266C-2F65-6E40-A262-61CBFF6B56BF}"/>
              </a:ext>
            </a:extLst>
          </p:cNvPr>
          <p:cNvGrpSpPr/>
          <p:nvPr/>
        </p:nvGrpSpPr>
        <p:grpSpPr>
          <a:xfrm>
            <a:off x="7934813" y="3890099"/>
            <a:ext cx="1680539" cy="1205830"/>
            <a:chOff x="7934813" y="3890099"/>
            <a:chExt cx="1680539" cy="1205830"/>
          </a:xfrm>
        </p:grpSpPr>
        <p:sp>
          <p:nvSpPr>
            <p:cNvPr id="126" name="Rounded Rectangle 125">
              <a:extLst>
                <a:ext uri="{FF2B5EF4-FFF2-40B4-BE49-F238E27FC236}">
                  <a16:creationId xmlns:a16="http://schemas.microsoft.com/office/drawing/2014/main" id="{CC883357-BBFB-4F9B-B78B-A8ADDA96859D}"/>
                </a:ext>
              </a:extLst>
            </p:cNvPr>
            <p:cNvSpPr/>
            <p:nvPr/>
          </p:nvSpPr>
          <p:spPr>
            <a:xfrm>
              <a:off x="7934813" y="3890099"/>
              <a:ext cx="1680539" cy="1205830"/>
            </a:xfrm>
            <a:prstGeom prst="roundRect">
              <a:avLst>
                <a:gd name="adj" fmla="val 9694"/>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2" name="TextBox 11">
              <a:extLst>
                <a:ext uri="{FF2B5EF4-FFF2-40B4-BE49-F238E27FC236}">
                  <a16:creationId xmlns:a16="http://schemas.microsoft.com/office/drawing/2014/main" id="{66505604-425B-5F97-1D5D-D8012F9D524F}"/>
                </a:ext>
              </a:extLst>
            </p:cNvPr>
            <p:cNvSpPr txBox="1"/>
            <p:nvPr/>
          </p:nvSpPr>
          <p:spPr>
            <a:xfrm>
              <a:off x="8174597" y="4279738"/>
              <a:ext cx="1200970" cy="492443"/>
            </a:xfrm>
            <a:prstGeom prst="rect">
              <a:avLst/>
            </a:prstGeom>
            <a:noFill/>
          </p:spPr>
          <p:txBody>
            <a:bodyPr wrap="none" rtlCol="0">
              <a:spAutoFit/>
            </a:bodyPr>
            <a:lstStyle/>
            <a:p>
              <a:pPr algn="ctr"/>
              <a:r>
                <a:rPr lang="en-US" sz="2600" dirty="0">
                  <a:solidFill>
                    <a:schemeClr val="bg1">
                      <a:alpha val="26370"/>
                    </a:schemeClr>
                  </a:solidFill>
                  <a:latin typeface="Montserrat" pitchFamily="2" charset="77"/>
                </a:rPr>
                <a:t>LOGO</a:t>
              </a:r>
            </a:p>
          </p:txBody>
        </p:sp>
      </p:grpSp>
      <p:grpSp>
        <p:nvGrpSpPr>
          <p:cNvPr id="15" name="Group 14">
            <a:extLst>
              <a:ext uri="{FF2B5EF4-FFF2-40B4-BE49-F238E27FC236}">
                <a16:creationId xmlns:a16="http://schemas.microsoft.com/office/drawing/2014/main" id="{0BD19D46-7AF9-B78B-A316-9FF227F44695}"/>
              </a:ext>
            </a:extLst>
          </p:cNvPr>
          <p:cNvGrpSpPr/>
          <p:nvPr/>
        </p:nvGrpSpPr>
        <p:grpSpPr>
          <a:xfrm>
            <a:off x="9848144" y="3890099"/>
            <a:ext cx="1680539" cy="1205830"/>
            <a:chOff x="9848144" y="3890099"/>
            <a:chExt cx="1680539" cy="1205830"/>
          </a:xfrm>
        </p:grpSpPr>
        <p:sp>
          <p:nvSpPr>
            <p:cNvPr id="127" name="Rounded Rectangle 126">
              <a:extLst>
                <a:ext uri="{FF2B5EF4-FFF2-40B4-BE49-F238E27FC236}">
                  <a16:creationId xmlns:a16="http://schemas.microsoft.com/office/drawing/2014/main" id="{4F1295F3-E633-A0A0-A3D1-8EC6EFC5942F}"/>
                </a:ext>
              </a:extLst>
            </p:cNvPr>
            <p:cNvSpPr/>
            <p:nvPr/>
          </p:nvSpPr>
          <p:spPr>
            <a:xfrm>
              <a:off x="9848144" y="3890099"/>
              <a:ext cx="1680539" cy="1205830"/>
            </a:xfrm>
            <a:prstGeom prst="roundRect">
              <a:avLst>
                <a:gd name="adj" fmla="val 9694"/>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3" name="TextBox 12">
              <a:extLst>
                <a:ext uri="{FF2B5EF4-FFF2-40B4-BE49-F238E27FC236}">
                  <a16:creationId xmlns:a16="http://schemas.microsoft.com/office/drawing/2014/main" id="{1357E3D9-8AC0-60F7-CCD5-22C3336E1E24}"/>
                </a:ext>
              </a:extLst>
            </p:cNvPr>
            <p:cNvSpPr txBox="1"/>
            <p:nvPr/>
          </p:nvSpPr>
          <p:spPr>
            <a:xfrm>
              <a:off x="10087928" y="4279738"/>
              <a:ext cx="1200970" cy="492443"/>
            </a:xfrm>
            <a:prstGeom prst="rect">
              <a:avLst/>
            </a:prstGeom>
            <a:noFill/>
          </p:spPr>
          <p:txBody>
            <a:bodyPr wrap="none" rtlCol="0">
              <a:spAutoFit/>
            </a:bodyPr>
            <a:lstStyle/>
            <a:p>
              <a:pPr algn="ctr"/>
              <a:r>
                <a:rPr lang="en-US" sz="2600" dirty="0">
                  <a:solidFill>
                    <a:schemeClr val="bg1">
                      <a:alpha val="26370"/>
                    </a:schemeClr>
                  </a:solidFill>
                  <a:latin typeface="Montserrat" pitchFamily="2" charset="77"/>
                </a:rPr>
                <a:t>LOGO</a:t>
              </a:r>
            </a:p>
          </p:txBody>
        </p:sp>
      </p:grpSp>
    </p:spTree>
    <p:extLst>
      <p:ext uri="{BB962C8B-B14F-4D97-AF65-F5344CB8AC3E}">
        <p14:creationId xmlns:p14="http://schemas.microsoft.com/office/powerpoint/2010/main" val="808890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500" fill="hold"/>
                                        <p:tgtEl>
                                          <p:spTgt spid="4"/>
                                        </p:tgtEl>
                                        <p:attrNameLst>
                                          <p:attrName>ppt_w</p:attrName>
                                        </p:attrNameLst>
                                      </p:cBhvr>
                                      <p:tavLst>
                                        <p:tav tm="0">
                                          <p:val>
                                            <p:fltVal val="0"/>
                                          </p:val>
                                        </p:tav>
                                        <p:tav tm="100000">
                                          <p:val>
                                            <p:strVal val="#ppt_w"/>
                                          </p:val>
                                        </p:tav>
                                      </p:tavLst>
                                    </p:anim>
                                    <p:anim calcmode="lin" valueType="num">
                                      <p:cBhvr>
                                        <p:cTn id="8" dur="1500" fill="hold"/>
                                        <p:tgtEl>
                                          <p:spTgt spid="4"/>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1500" fill="hold"/>
                                        <p:tgtEl>
                                          <p:spTgt spid="5"/>
                                        </p:tgtEl>
                                        <p:attrNameLst>
                                          <p:attrName>ppt_w</p:attrName>
                                        </p:attrNameLst>
                                      </p:cBhvr>
                                      <p:tavLst>
                                        <p:tav tm="0">
                                          <p:val>
                                            <p:fltVal val="0"/>
                                          </p:val>
                                        </p:tav>
                                        <p:tav tm="100000">
                                          <p:val>
                                            <p:strVal val="#ppt_w"/>
                                          </p:val>
                                        </p:tav>
                                      </p:tavLst>
                                    </p:anim>
                                    <p:anim calcmode="lin" valueType="num">
                                      <p:cBhvr>
                                        <p:cTn id="12" dur="1500" fill="hold"/>
                                        <p:tgtEl>
                                          <p:spTgt spid="5"/>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1500" fill="hold"/>
                                        <p:tgtEl>
                                          <p:spTgt spid="6"/>
                                        </p:tgtEl>
                                        <p:attrNameLst>
                                          <p:attrName>ppt_w</p:attrName>
                                        </p:attrNameLst>
                                      </p:cBhvr>
                                      <p:tavLst>
                                        <p:tav tm="0">
                                          <p:val>
                                            <p:fltVal val="0"/>
                                          </p:val>
                                        </p:tav>
                                        <p:tav tm="100000">
                                          <p:val>
                                            <p:strVal val="#ppt_w"/>
                                          </p:val>
                                        </p:tav>
                                      </p:tavLst>
                                    </p:anim>
                                    <p:anim calcmode="lin" valueType="num">
                                      <p:cBhvr>
                                        <p:cTn id="16" dur="1500" fill="hold"/>
                                        <p:tgtEl>
                                          <p:spTgt spid="6"/>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p:cTn id="19" dur="1500" fill="hold"/>
                                        <p:tgtEl>
                                          <p:spTgt spid="15"/>
                                        </p:tgtEl>
                                        <p:attrNameLst>
                                          <p:attrName>ppt_w</p:attrName>
                                        </p:attrNameLst>
                                      </p:cBhvr>
                                      <p:tavLst>
                                        <p:tav tm="0">
                                          <p:val>
                                            <p:fltVal val="0"/>
                                          </p:val>
                                        </p:tav>
                                        <p:tav tm="100000">
                                          <p:val>
                                            <p:strVal val="#ppt_w"/>
                                          </p:val>
                                        </p:tav>
                                      </p:tavLst>
                                    </p:anim>
                                    <p:anim calcmode="lin" valueType="num">
                                      <p:cBhvr>
                                        <p:cTn id="20" dur="1500" fill="hold"/>
                                        <p:tgtEl>
                                          <p:spTgt spid="15"/>
                                        </p:tgtEl>
                                        <p:attrNameLst>
                                          <p:attrName>ppt_h</p:attrName>
                                        </p:attrNameLst>
                                      </p:cBhvr>
                                      <p:tavLst>
                                        <p:tav tm="0">
                                          <p:val>
                                            <p:fltVal val="0"/>
                                          </p:val>
                                        </p:tav>
                                        <p:tav tm="100000">
                                          <p:val>
                                            <p:strVal val="#ppt_h"/>
                                          </p:val>
                                        </p:tav>
                                      </p:tavLst>
                                    </p:anim>
                                  </p:childTnLst>
                                </p:cTn>
                              </p:par>
                              <p:par>
                                <p:cTn id="21" presetID="12" presetClass="entr" presetSubtype="4" fill="hold" grpId="0" nodeType="withEffect">
                                  <p:stCondLst>
                                    <p:cond delay="1000"/>
                                  </p:stCondLst>
                                  <p:childTnLst>
                                    <p:set>
                                      <p:cBhvr>
                                        <p:cTn id="22" dur="1" fill="hold">
                                          <p:stCondLst>
                                            <p:cond delay="0"/>
                                          </p:stCondLst>
                                        </p:cTn>
                                        <p:tgtEl>
                                          <p:spTgt spid="120"/>
                                        </p:tgtEl>
                                        <p:attrNameLst>
                                          <p:attrName>style.visibility</p:attrName>
                                        </p:attrNameLst>
                                      </p:cBhvr>
                                      <p:to>
                                        <p:strVal val="visible"/>
                                      </p:to>
                                    </p:set>
                                    <p:anim calcmode="lin" valueType="num">
                                      <p:cBhvr additive="base">
                                        <p:cTn id="23" dur="1000"/>
                                        <p:tgtEl>
                                          <p:spTgt spid="120"/>
                                        </p:tgtEl>
                                        <p:attrNameLst>
                                          <p:attrName>ppt_y</p:attrName>
                                        </p:attrNameLst>
                                      </p:cBhvr>
                                      <p:tavLst>
                                        <p:tav tm="0">
                                          <p:val>
                                            <p:strVal val="#ppt_y+#ppt_h*1.125000"/>
                                          </p:val>
                                        </p:tav>
                                        <p:tav tm="100000">
                                          <p:val>
                                            <p:strVal val="#ppt_y"/>
                                          </p:val>
                                        </p:tav>
                                      </p:tavLst>
                                    </p:anim>
                                    <p:animEffect transition="in" filter="wipe(up)">
                                      <p:cBhvr>
                                        <p:cTn id="24" dur="1000"/>
                                        <p:tgtEl>
                                          <p:spTgt spid="120"/>
                                        </p:tgtEl>
                                      </p:cBhvr>
                                    </p:animEffect>
                                  </p:childTnLst>
                                </p:cTn>
                              </p:par>
                              <p:par>
                                <p:cTn id="25" presetID="12" presetClass="entr" presetSubtype="4" fill="hold" grpId="0" nodeType="withEffect">
                                  <p:stCondLst>
                                    <p:cond delay="1000"/>
                                  </p:stCondLst>
                                  <p:childTnLst>
                                    <p:set>
                                      <p:cBhvr>
                                        <p:cTn id="26" dur="1" fill="hold">
                                          <p:stCondLst>
                                            <p:cond delay="0"/>
                                          </p:stCondLst>
                                        </p:cTn>
                                        <p:tgtEl>
                                          <p:spTgt spid="121"/>
                                        </p:tgtEl>
                                        <p:attrNameLst>
                                          <p:attrName>style.visibility</p:attrName>
                                        </p:attrNameLst>
                                      </p:cBhvr>
                                      <p:to>
                                        <p:strVal val="visible"/>
                                      </p:to>
                                    </p:set>
                                    <p:anim calcmode="lin" valueType="num">
                                      <p:cBhvr additive="base">
                                        <p:cTn id="27" dur="1000"/>
                                        <p:tgtEl>
                                          <p:spTgt spid="121"/>
                                        </p:tgtEl>
                                        <p:attrNameLst>
                                          <p:attrName>ppt_y</p:attrName>
                                        </p:attrNameLst>
                                      </p:cBhvr>
                                      <p:tavLst>
                                        <p:tav tm="0">
                                          <p:val>
                                            <p:strVal val="#ppt_y+#ppt_h*1.125000"/>
                                          </p:val>
                                        </p:tav>
                                        <p:tav tm="100000">
                                          <p:val>
                                            <p:strVal val="#ppt_y"/>
                                          </p:val>
                                        </p:tav>
                                      </p:tavLst>
                                    </p:anim>
                                    <p:animEffect transition="in" filter="wipe(up)">
                                      <p:cBhvr>
                                        <p:cTn id="28" dur="1000"/>
                                        <p:tgtEl>
                                          <p:spTgt spid="121"/>
                                        </p:tgtEl>
                                      </p:cBhvr>
                                    </p:animEffect>
                                  </p:childTnLst>
                                </p:cTn>
                              </p:par>
                              <p:par>
                                <p:cTn id="29" presetID="12" presetClass="entr" presetSubtype="4" fill="hold" grpId="0" nodeType="withEffect">
                                  <p:stCondLst>
                                    <p:cond delay="1000"/>
                                  </p:stCondLst>
                                  <p:childTnLst>
                                    <p:set>
                                      <p:cBhvr>
                                        <p:cTn id="30" dur="1" fill="hold">
                                          <p:stCondLst>
                                            <p:cond delay="0"/>
                                          </p:stCondLst>
                                        </p:cTn>
                                        <p:tgtEl>
                                          <p:spTgt spid="122"/>
                                        </p:tgtEl>
                                        <p:attrNameLst>
                                          <p:attrName>style.visibility</p:attrName>
                                        </p:attrNameLst>
                                      </p:cBhvr>
                                      <p:to>
                                        <p:strVal val="visible"/>
                                      </p:to>
                                    </p:set>
                                    <p:anim calcmode="lin" valueType="num">
                                      <p:cBhvr additive="base">
                                        <p:cTn id="31" dur="1000"/>
                                        <p:tgtEl>
                                          <p:spTgt spid="122"/>
                                        </p:tgtEl>
                                        <p:attrNameLst>
                                          <p:attrName>ppt_y</p:attrName>
                                        </p:attrNameLst>
                                      </p:cBhvr>
                                      <p:tavLst>
                                        <p:tav tm="0">
                                          <p:val>
                                            <p:strVal val="#ppt_y+#ppt_h*1.125000"/>
                                          </p:val>
                                        </p:tav>
                                        <p:tav tm="100000">
                                          <p:val>
                                            <p:strVal val="#ppt_y"/>
                                          </p:val>
                                        </p:tav>
                                      </p:tavLst>
                                    </p:anim>
                                    <p:animEffect transition="in" filter="wipe(up)">
                                      <p:cBhvr>
                                        <p:cTn id="32" dur="1000"/>
                                        <p:tgtEl>
                                          <p:spTgt spid="122"/>
                                        </p:tgtEl>
                                      </p:cBhvr>
                                    </p:animEffect>
                                  </p:childTnLst>
                                </p:cTn>
                              </p:par>
                              <p:par>
                                <p:cTn id="33" presetID="12" presetClass="entr" presetSubtype="4" fill="hold" grpId="0" nodeType="withEffect">
                                  <p:stCondLst>
                                    <p:cond delay="1000"/>
                                  </p:stCondLst>
                                  <p:childTnLst>
                                    <p:set>
                                      <p:cBhvr>
                                        <p:cTn id="34" dur="1" fill="hold">
                                          <p:stCondLst>
                                            <p:cond delay="0"/>
                                          </p:stCondLst>
                                        </p:cTn>
                                        <p:tgtEl>
                                          <p:spTgt spid="123"/>
                                        </p:tgtEl>
                                        <p:attrNameLst>
                                          <p:attrName>style.visibility</p:attrName>
                                        </p:attrNameLst>
                                      </p:cBhvr>
                                      <p:to>
                                        <p:strVal val="visible"/>
                                      </p:to>
                                    </p:set>
                                    <p:anim calcmode="lin" valueType="num">
                                      <p:cBhvr additive="base">
                                        <p:cTn id="35" dur="1000"/>
                                        <p:tgtEl>
                                          <p:spTgt spid="123"/>
                                        </p:tgtEl>
                                        <p:attrNameLst>
                                          <p:attrName>ppt_y</p:attrName>
                                        </p:attrNameLst>
                                      </p:cBhvr>
                                      <p:tavLst>
                                        <p:tav tm="0">
                                          <p:val>
                                            <p:strVal val="#ppt_y+#ppt_h*1.125000"/>
                                          </p:val>
                                        </p:tav>
                                        <p:tav tm="100000">
                                          <p:val>
                                            <p:strVal val="#ppt_y"/>
                                          </p:val>
                                        </p:tav>
                                      </p:tavLst>
                                    </p:anim>
                                    <p:animEffect transition="in" filter="wipe(up)">
                                      <p:cBhvr>
                                        <p:cTn id="36" dur="1000"/>
                                        <p:tgtEl>
                                          <p:spTgt spid="123"/>
                                        </p:tgtEl>
                                      </p:cBhvr>
                                    </p:animEffect>
                                  </p:childTnLst>
                                </p:cTn>
                              </p:par>
                              <p:par>
                                <p:cTn id="37" presetID="2" presetClass="exit" presetSubtype="1" fill="hold" nodeType="withEffect">
                                  <p:stCondLst>
                                    <p:cond delay="0"/>
                                  </p:stCondLst>
                                  <p:childTnLst>
                                    <p:anim calcmode="lin" valueType="num">
                                      <p:cBhvr additive="base">
                                        <p:cTn id="38" dur="15000"/>
                                        <p:tgtEl>
                                          <p:spTgt spid="7"/>
                                        </p:tgtEl>
                                        <p:attrNameLst>
                                          <p:attrName>ppt_x</p:attrName>
                                        </p:attrNameLst>
                                      </p:cBhvr>
                                      <p:tavLst>
                                        <p:tav tm="0">
                                          <p:val>
                                            <p:strVal val="ppt_x"/>
                                          </p:val>
                                        </p:tav>
                                        <p:tav tm="100000">
                                          <p:val>
                                            <p:strVal val="ppt_x"/>
                                          </p:val>
                                        </p:tav>
                                      </p:tavLst>
                                    </p:anim>
                                    <p:anim calcmode="lin" valueType="num">
                                      <p:cBhvr additive="base">
                                        <p:cTn id="39" dur="15000"/>
                                        <p:tgtEl>
                                          <p:spTgt spid="7"/>
                                        </p:tgtEl>
                                        <p:attrNameLst>
                                          <p:attrName>ppt_y</p:attrName>
                                        </p:attrNameLst>
                                      </p:cBhvr>
                                      <p:tavLst>
                                        <p:tav tm="0">
                                          <p:val>
                                            <p:strVal val="ppt_y"/>
                                          </p:val>
                                        </p:tav>
                                        <p:tav tm="100000">
                                          <p:val>
                                            <p:strVal val="0-ppt_h/2"/>
                                          </p:val>
                                        </p:tav>
                                      </p:tavLst>
                                    </p:anim>
                                    <p:set>
                                      <p:cBhvr>
                                        <p:cTn id="40" dur="1" fill="hold">
                                          <p:stCondLst>
                                            <p:cond delay="14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21" grpId="0"/>
      <p:bldP spid="122" grpId="0"/>
      <p:bldP spid="1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95" descr="A picture containing blur, stove, kitchen appliance&#10;&#10;Description automatically generated">
            <a:extLst>
              <a:ext uri="{FF2B5EF4-FFF2-40B4-BE49-F238E27FC236}">
                <a16:creationId xmlns:a16="http://schemas.microsoft.com/office/drawing/2014/main" id="{82656307-3BD3-64B5-48FE-E72730BDB97A}"/>
              </a:ext>
            </a:extLst>
          </p:cNvPr>
          <p:cNvPicPr>
            <a:picLocks noChangeAspect="1"/>
          </p:cNvPicPr>
          <p:nvPr/>
        </p:nvPicPr>
        <p:blipFill>
          <a:blip r:embed="rId3">
            <a:alphaModFix amt="68000"/>
          </a:blip>
          <a:stretch>
            <a:fillRect/>
          </a:stretch>
        </p:blipFill>
        <p:spPr>
          <a:xfrm rot="6696580">
            <a:off x="-4792694" y="2845451"/>
            <a:ext cx="6749647" cy="6749647"/>
          </a:xfrm>
          <a:prstGeom prst="rect">
            <a:avLst/>
          </a:prstGeom>
        </p:spPr>
      </p:pic>
      <p:sp>
        <p:nvSpPr>
          <p:cNvPr id="98" name="Round Same Side Corner Rectangle 97">
            <a:extLst>
              <a:ext uri="{FF2B5EF4-FFF2-40B4-BE49-F238E27FC236}">
                <a16:creationId xmlns:a16="http://schemas.microsoft.com/office/drawing/2014/main" id="{561E3329-2791-249A-E6D2-713D1E622ED4}"/>
              </a:ext>
            </a:extLst>
          </p:cNvPr>
          <p:cNvSpPr/>
          <p:nvPr/>
        </p:nvSpPr>
        <p:spPr>
          <a:xfrm rot="5400000" flipH="1">
            <a:off x="9032586" y="3667341"/>
            <a:ext cx="3865833" cy="780424"/>
          </a:xfrm>
          <a:prstGeom prst="round2Same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97" name="Round Same Side Corner Rectangle 96">
            <a:extLst>
              <a:ext uri="{FF2B5EF4-FFF2-40B4-BE49-F238E27FC236}">
                <a16:creationId xmlns:a16="http://schemas.microsoft.com/office/drawing/2014/main" id="{AAED5B3F-8469-319F-0C99-7BEEDC2E5944}"/>
              </a:ext>
            </a:extLst>
          </p:cNvPr>
          <p:cNvSpPr/>
          <p:nvPr/>
        </p:nvSpPr>
        <p:spPr>
          <a:xfrm rot="16200000">
            <a:off x="-692404" y="3667340"/>
            <a:ext cx="3865833" cy="780424"/>
          </a:xfrm>
          <a:prstGeom prst="round2Same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2" name="Picture 1">
            <a:extLst>
              <a:ext uri="{FF2B5EF4-FFF2-40B4-BE49-F238E27FC236}">
                <a16:creationId xmlns:a16="http://schemas.microsoft.com/office/drawing/2014/main" id="{9677C300-ECB2-4211-4EA4-9850F3449D0F}"/>
              </a:ext>
            </a:extLst>
          </p:cNvPr>
          <p:cNvPicPr>
            <a:picLocks noChangeAspect="1"/>
          </p:cNvPicPr>
          <p:nvPr/>
        </p:nvPicPr>
        <p:blipFill>
          <a:blip r:embed="rId4"/>
          <a:srcRect/>
          <a:stretch/>
        </p:blipFill>
        <p:spPr>
          <a:xfrm rot="19595016">
            <a:off x="8331983" y="-2598074"/>
            <a:ext cx="6043633" cy="6043633"/>
          </a:xfrm>
          <a:prstGeom prst="rect">
            <a:avLst/>
          </a:prstGeom>
        </p:spPr>
      </p:pic>
      <p:sp>
        <p:nvSpPr>
          <p:cNvPr id="4" name="Title 3">
            <a:extLst>
              <a:ext uri="{FF2B5EF4-FFF2-40B4-BE49-F238E27FC236}">
                <a16:creationId xmlns:a16="http://schemas.microsoft.com/office/drawing/2014/main" id="{32E9F832-5B5F-4EB9-D1BD-00D13D3C0DDB}"/>
              </a:ext>
            </a:extLst>
          </p:cNvPr>
          <p:cNvSpPr>
            <a:spLocks noGrp="1"/>
          </p:cNvSpPr>
          <p:nvPr>
            <p:ph type="title"/>
          </p:nvPr>
        </p:nvSpPr>
        <p:spPr>
          <a:xfrm>
            <a:off x="838200" y="717239"/>
            <a:ext cx="10515600" cy="444797"/>
          </a:xfrm>
        </p:spPr>
        <p:txBody>
          <a:bodyPr/>
          <a:lstStyle/>
          <a:p>
            <a:pPr algn="ctr"/>
            <a:r>
              <a:rPr lang="en-GB" sz="2200" dirty="0"/>
              <a:t>PRODUCT-MARKET FIT</a:t>
            </a:r>
            <a:endParaRPr lang="en-UA" sz="2200" dirty="0"/>
          </a:p>
        </p:txBody>
      </p:sp>
      <p:sp>
        <p:nvSpPr>
          <p:cNvPr id="7" name="Content Placeholder 9">
            <a:extLst>
              <a:ext uri="{FF2B5EF4-FFF2-40B4-BE49-F238E27FC236}">
                <a16:creationId xmlns:a16="http://schemas.microsoft.com/office/drawing/2014/main" id="{E7047BB8-04DA-D24C-2098-AB91F5205299}"/>
              </a:ext>
            </a:extLst>
          </p:cNvPr>
          <p:cNvSpPr txBox="1">
            <a:spLocks/>
          </p:cNvSpPr>
          <p:nvPr/>
        </p:nvSpPr>
        <p:spPr>
          <a:xfrm>
            <a:off x="838200" y="1581889"/>
            <a:ext cx="5003800" cy="294444"/>
          </a:xfrm>
          <a:prstGeom prst="rect">
            <a:avLst/>
          </a:prstGeom>
        </p:spPr>
        <p:txBody>
          <a:bodyPr vert="horz" lIns="0" tIns="45720" rIns="0" bIns="45720" rtlCol="0" anchor="t">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A" sz="1400" b="1" dirty="0"/>
              <a:t>CUSTOMER SEGMENT</a:t>
            </a:r>
          </a:p>
        </p:txBody>
      </p:sp>
      <p:sp>
        <p:nvSpPr>
          <p:cNvPr id="8" name="Content Placeholder 9">
            <a:extLst>
              <a:ext uri="{FF2B5EF4-FFF2-40B4-BE49-F238E27FC236}">
                <a16:creationId xmlns:a16="http://schemas.microsoft.com/office/drawing/2014/main" id="{608BB797-6F24-76C1-5263-1999AA7D3FCC}"/>
              </a:ext>
            </a:extLst>
          </p:cNvPr>
          <p:cNvSpPr txBox="1">
            <a:spLocks/>
          </p:cNvSpPr>
          <p:nvPr/>
        </p:nvSpPr>
        <p:spPr>
          <a:xfrm>
            <a:off x="6350000" y="1581889"/>
            <a:ext cx="5003800" cy="294444"/>
          </a:xfrm>
          <a:prstGeom prst="rect">
            <a:avLst/>
          </a:prstGeom>
        </p:spPr>
        <p:txBody>
          <a:bodyPr vert="horz" lIns="0" tIns="45720" rIns="0" bIns="45720" rtlCol="0" anchor="t">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buNone/>
            </a:pPr>
            <a:r>
              <a:rPr lang="en-UA" sz="1400" b="1" dirty="0"/>
              <a:t>PRODUCT OR SERVICE</a:t>
            </a:r>
          </a:p>
        </p:txBody>
      </p:sp>
      <p:grpSp>
        <p:nvGrpSpPr>
          <p:cNvPr id="99" name="Group 98">
            <a:extLst>
              <a:ext uri="{FF2B5EF4-FFF2-40B4-BE49-F238E27FC236}">
                <a16:creationId xmlns:a16="http://schemas.microsoft.com/office/drawing/2014/main" id="{D4F41018-3A9A-5C01-F091-BD3A501CD84B}"/>
              </a:ext>
            </a:extLst>
          </p:cNvPr>
          <p:cNvGrpSpPr/>
          <p:nvPr/>
        </p:nvGrpSpPr>
        <p:grpSpPr>
          <a:xfrm>
            <a:off x="1846938" y="2227443"/>
            <a:ext cx="3878179" cy="567576"/>
            <a:chOff x="1846938" y="2227443"/>
            <a:chExt cx="3878179" cy="567576"/>
          </a:xfrm>
        </p:grpSpPr>
        <p:sp>
          <p:nvSpPr>
            <p:cNvPr id="11" name="Content Placeholder 9">
              <a:extLst>
                <a:ext uri="{FF2B5EF4-FFF2-40B4-BE49-F238E27FC236}">
                  <a16:creationId xmlns:a16="http://schemas.microsoft.com/office/drawing/2014/main" id="{9C79F7F4-63FB-94C6-EDCE-D7A727FD2816}"/>
                </a:ext>
              </a:extLst>
            </p:cNvPr>
            <p:cNvSpPr txBox="1">
              <a:spLocks/>
            </p:cNvSpPr>
            <p:nvPr/>
          </p:nvSpPr>
          <p:spPr>
            <a:xfrm>
              <a:off x="1846938" y="2227443"/>
              <a:ext cx="3878179" cy="294444"/>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A" sz="1100" b="1" dirty="0">
                  <a:solidFill>
                    <a:schemeClr val="accent2">
                      <a:lumMod val="20000"/>
                      <a:lumOff val="80000"/>
                    </a:schemeClr>
                  </a:solidFill>
                </a:rPr>
                <a:t>Characteristic &amp; jobs to be done</a:t>
              </a:r>
            </a:p>
          </p:txBody>
        </p:sp>
        <p:sp>
          <p:nvSpPr>
            <p:cNvPr id="17" name="Content Placeholder 9">
              <a:extLst>
                <a:ext uri="{FF2B5EF4-FFF2-40B4-BE49-F238E27FC236}">
                  <a16:creationId xmlns:a16="http://schemas.microsoft.com/office/drawing/2014/main" id="{DECEAC7A-0852-8C88-A552-B1E46A48AD74}"/>
                </a:ext>
              </a:extLst>
            </p:cNvPr>
            <p:cNvSpPr txBox="1">
              <a:spLocks/>
            </p:cNvSpPr>
            <p:nvPr/>
          </p:nvSpPr>
          <p:spPr>
            <a:xfrm>
              <a:off x="1846938" y="2500575"/>
              <a:ext cx="3878179" cy="294444"/>
            </a:xfrm>
            <a:prstGeom prst="rect">
              <a:avLst/>
            </a:prstGeom>
          </p:spPr>
          <p:txBody>
            <a:bodyPr vert="horz" lIns="0" tIns="45720" rIns="0" bIns="45720" rtlCol="0" anchor="t">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A" sz="1000" dirty="0"/>
                <a:t>Who is the tyical customer for your product/service </a:t>
              </a:r>
              <a:br>
                <a:rPr lang="en-UA" sz="1000" dirty="0"/>
              </a:br>
              <a:r>
                <a:rPr lang="en-UA" sz="1000" dirty="0"/>
                <a:t>and what job(s) he/she is trying to get done?</a:t>
              </a:r>
            </a:p>
          </p:txBody>
        </p:sp>
      </p:grpSp>
      <p:grpSp>
        <p:nvGrpSpPr>
          <p:cNvPr id="100" name="Group 99">
            <a:extLst>
              <a:ext uri="{FF2B5EF4-FFF2-40B4-BE49-F238E27FC236}">
                <a16:creationId xmlns:a16="http://schemas.microsoft.com/office/drawing/2014/main" id="{E0EA80C7-8F03-D37F-58F7-F99CFA64B653}"/>
              </a:ext>
            </a:extLst>
          </p:cNvPr>
          <p:cNvGrpSpPr/>
          <p:nvPr/>
        </p:nvGrpSpPr>
        <p:grpSpPr>
          <a:xfrm>
            <a:off x="6465868" y="2227443"/>
            <a:ext cx="3878179" cy="567576"/>
            <a:chOff x="6465868" y="2227443"/>
            <a:chExt cx="3878179" cy="567576"/>
          </a:xfrm>
        </p:grpSpPr>
        <p:sp>
          <p:nvSpPr>
            <p:cNvPr id="12" name="Content Placeholder 9">
              <a:extLst>
                <a:ext uri="{FF2B5EF4-FFF2-40B4-BE49-F238E27FC236}">
                  <a16:creationId xmlns:a16="http://schemas.microsoft.com/office/drawing/2014/main" id="{1704D6D6-CB5E-5EEB-B5BB-18C694EDFABB}"/>
                </a:ext>
              </a:extLst>
            </p:cNvPr>
            <p:cNvSpPr txBox="1">
              <a:spLocks/>
            </p:cNvSpPr>
            <p:nvPr/>
          </p:nvSpPr>
          <p:spPr>
            <a:xfrm>
              <a:off x="6465868" y="2227443"/>
              <a:ext cx="3878179" cy="294444"/>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buNone/>
              </a:pPr>
              <a:r>
                <a:rPr lang="en-UA" sz="1100" b="1" dirty="0">
                  <a:solidFill>
                    <a:schemeClr val="accent2">
                      <a:lumMod val="20000"/>
                      <a:lumOff val="80000"/>
                    </a:schemeClr>
                  </a:solidFill>
                </a:rPr>
                <a:t>Alternatives</a:t>
              </a:r>
            </a:p>
          </p:txBody>
        </p:sp>
        <p:sp>
          <p:nvSpPr>
            <p:cNvPr id="18" name="Content Placeholder 9">
              <a:extLst>
                <a:ext uri="{FF2B5EF4-FFF2-40B4-BE49-F238E27FC236}">
                  <a16:creationId xmlns:a16="http://schemas.microsoft.com/office/drawing/2014/main" id="{DFBD8B90-CD3B-60F4-3B1D-4C376EEAA2D1}"/>
                </a:ext>
              </a:extLst>
            </p:cNvPr>
            <p:cNvSpPr txBox="1">
              <a:spLocks/>
            </p:cNvSpPr>
            <p:nvPr/>
          </p:nvSpPr>
          <p:spPr>
            <a:xfrm>
              <a:off x="7112259" y="2500575"/>
              <a:ext cx="3231788" cy="294444"/>
            </a:xfrm>
            <a:prstGeom prst="rect">
              <a:avLst/>
            </a:prstGeom>
          </p:spPr>
          <p:txBody>
            <a:bodyPr vert="horz" lIns="0" tIns="45720" rIns="0" bIns="45720" rtlCol="0" anchor="t">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buNone/>
              </a:pPr>
              <a:r>
                <a:rPr lang="en-UA" sz="1000" dirty="0"/>
                <a:t>The approach(es) your customer taking to get their job(s) done, including the tools they are using</a:t>
              </a:r>
            </a:p>
          </p:txBody>
        </p:sp>
      </p:grpSp>
      <p:grpSp>
        <p:nvGrpSpPr>
          <p:cNvPr id="101" name="Group 100">
            <a:extLst>
              <a:ext uri="{FF2B5EF4-FFF2-40B4-BE49-F238E27FC236}">
                <a16:creationId xmlns:a16="http://schemas.microsoft.com/office/drawing/2014/main" id="{9FB745A2-169C-45FC-9386-C6F292169A69}"/>
              </a:ext>
            </a:extLst>
          </p:cNvPr>
          <p:cNvGrpSpPr/>
          <p:nvPr/>
        </p:nvGrpSpPr>
        <p:grpSpPr>
          <a:xfrm>
            <a:off x="1846938" y="3203757"/>
            <a:ext cx="3878179" cy="567576"/>
            <a:chOff x="1846938" y="3203757"/>
            <a:chExt cx="3878179" cy="567576"/>
          </a:xfrm>
        </p:grpSpPr>
        <p:sp>
          <p:nvSpPr>
            <p:cNvPr id="13" name="Content Placeholder 9">
              <a:extLst>
                <a:ext uri="{FF2B5EF4-FFF2-40B4-BE49-F238E27FC236}">
                  <a16:creationId xmlns:a16="http://schemas.microsoft.com/office/drawing/2014/main" id="{E893BB34-2473-01B7-5399-C5A6972B83F3}"/>
                </a:ext>
              </a:extLst>
            </p:cNvPr>
            <p:cNvSpPr txBox="1">
              <a:spLocks/>
            </p:cNvSpPr>
            <p:nvPr/>
          </p:nvSpPr>
          <p:spPr>
            <a:xfrm>
              <a:off x="1846938" y="3203757"/>
              <a:ext cx="3878179" cy="294444"/>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A" sz="1100" b="1" dirty="0">
                  <a:solidFill>
                    <a:schemeClr val="accent2">
                      <a:lumMod val="20000"/>
                      <a:lumOff val="80000"/>
                    </a:schemeClr>
                  </a:solidFill>
                </a:rPr>
                <a:t>Problems &amp; needs</a:t>
              </a:r>
            </a:p>
          </p:txBody>
        </p:sp>
        <p:sp>
          <p:nvSpPr>
            <p:cNvPr id="19" name="Content Placeholder 9">
              <a:extLst>
                <a:ext uri="{FF2B5EF4-FFF2-40B4-BE49-F238E27FC236}">
                  <a16:creationId xmlns:a16="http://schemas.microsoft.com/office/drawing/2014/main" id="{91E69AF0-00CC-30F6-085C-D0318260C833}"/>
                </a:ext>
              </a:extLst>
            </p:cNvPr>
            <p:cNvSpPr txBox="1">
              <a:spLocks/>
            </p:cNvSpPr>
            <p:nvPr/>
          </p:nvSpPr>
          <p:spPr>
            <a:xfrm>
              <a:off x="1846938" y="3476889"/>
              <a:ext cx="3878179" cy="294444"/>
            </a:xfrm>
            <a:prstGeom prst="rect">
              <a:avLst/>
            </a:prstGeom>
          </p:spPr>
          <p:txBody>
            <a:bodyPr vert="horz" lIns="0" tIns="45720" rIns="0" bIns="45720" rtlCol="0" anchor="t">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A" sz="1000" dirty="0"/>
                <a:t>Why do your customers need to be use your </a:t>
              </a:r>
              <a:br>
                <a:rPr lang="en-UA" sz="1000" dirty="0"/>
              </a:br>
              <a:r>
                <a:rPr lang="en-UA" sz="1000" dirty="0"/>
                <a:t>product/service in order to get their job(s) done?</a:t>
              </a:r>
            </a:p>
          </p:txBody>
        </p:sp>
      </p:grpSp>
      <p:grpSp>
        <p:nvGrpSpPr>
          <p:cNvPr id="102" name="Group 101">
            <a:extLst>
              <a:ext uri="{FF2B5EF4-FFF2-40B4-BE49-F238E27FC236}">
                <a16:creationId xmlns:a16="http://schemas.microsoft.com/office/drawing/2014/main" id="{BE9D11EE-BA0C-80CA-43C0-F661DD013818}"/>
              </a:ext>
            </a:extLst>
          </p:cNvPr>
          <p:cNvGrpSpPr/>
          <p:nvPr/>
        </p:nvGrpSpPr>
        <p:grpSpPr>
          <a:xfrm>
            <a:off x="6465868" y="3203757"/>
            <a:ext cx="3878179" cy="763498"/>
            <a:chOff x="6465868" y="3203757"/>
            <a:chExt cx="3878179" cy="763498"/>
          </a:xfrm>
        </p:grpSpPr>
        <p:sp>
          <p:nvSpPr>
            <p:cNvPr id="14" name="Content Placeholder 9">
              <a:extLst>
                <a:ext uri="{FF2B5EF4-FFF2-40B4-BE49-F238E27FC236}">
                  <a16:creationId xmlns:a16="http://schemas.microsoft.com/office/drawing/2014/main" id="{C2B3B84E-9F01-743C-45BE-CE3FF9B30437}"/>
                </a:ext>
              </a:extLst>
            </p:cNvPr>
            <p:cNvSpPr txBox="1">
              <a:spLocks/>
            </p:cNvSpPr>
            <p:nvPr/>
          </p:nvSpPr>
          <p:spPr>
            <a:xfrm>
              <a:off x="6465868" y="3203757"/>
              <a:ext cx="3878179" cy="294444"/>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buNone/>
              </a:pPr>
              <a:r>
                <a:rPr lang="en-UA" sz="1100" b="1" dirty="0">
                  <a:solidFill>
                    <a:schemeClr val="accent2">
                      <a:lumMod val="20000"/>
                      <a:lumOff val="80000"/>
                    </a:schemeClr>
                  </a:solidFill>
                </a:rPr>
                <a:t>Key features</a:t>
              </a:r>
            </a:p>
          </p:txBody>
        </p:sp>
        <p:sp>
          <p:nvSpPr>
            <p:cNvPr id="20" name="Content Placeholder 9">
              <a:extLst>
                <a:ext uri="{FF2B5EF4-FFF2-40B4-BE49-F238E27FC236}">
                  <a16:creationId xmlns:a16="http://schemas.microsoft.com/office/drawing/2014/main" id="{19E358CA-F6E4-FB7F-85C5-45D62CDB32E6}"/>
                </a:ext>
              </a:extLst>
            </p:cNvPr>
            <p:cNvSpPr txBox="1">
              <a:spLocks/>
            </p:cNvSpPr>
            <p:nvPr/>
          </p:nvSpPr>
          <p:spPr>
            <a:xfrm>
              <a:off x="6465868" y="3476889"/>
              <a:ext cx="3878179" cy="490366"/>
            </a:xfrm>
            <a:prstGeom prst="rect">
              <a:avLst/>
            </a:prstGeom>
          </p:spPr>
          <p:txBody>
            <a:bodyPr vert="horz" lIns="0" tIns="45720" rIns="0" bIns="45720" rtlCol="0" anchor="t">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buNone/>
              </a:pPr>
              <a:r>
                <a:rPr lang="en-UA" sz="1000" dirty="0"/>
                <a:t>The essential elements </a:t>
              </a:r>
              <a:r>
                <a:rPr lang="en-UA" sz="1000"/>
                <a:t>that </a:t>
              </a:r>
              <a:r>
                <a:rPr lang="en-US" sz="1000" dirty="0"/>
                <a:t>the</a:t>
              </a:r>
              <a:r>
                <a:rPr lang="en-UA" sz="1000"/>
                <a:t> </a:t>
              </a:r>
              <a:r>
                <a:rPr lang="en-UA" sz="1000" dirty="0"/>
                <a:t>product or service must have to </a:t>
              </a:r>
              <a:r>
                <a:rPr lang="en-UA" sz="1000"/>
                <a:t>meet customer </a:t>
              </a:r>
              <a:r>
                <a:rPr lang="en-UA" sz="1000" dirty="0"/>
                <a:t>needs and solve their problem</a:t>
              </a:r>
            </a:p>
          </p:txBody>
        </p:sp>
      </p:grpSp>
      <p:grpSp>
        <p:nvGrpSpPr>
          <p:cNvPr id="103" name="Group 102">
            <a:extLst>
              <a:ext uri="{FF2B5EF4-FFF2-40B4-BE49-F238E27FC236}">
                <a16:creationId xmlns:a16="http://schemas.microsoft.com/office/drawing/2014/main" id="{B5CEF17F-EB4B-1FD6-BFD5-BB444FF107B1}"/>
              </a:ext>
            </a:extLst>
          </p:cNvPr>
          <p:cNvGrpSpPr/>
          <p:nvPr/>
        </p:nvGrpSpPr>
        <p:grpSpPr>
          <a:xfrm>
            <a:off x="1846938" y="4263200"/>
            <a:ext cx="3878638" cy="567576"/>
            <a:chOff x="1846938" y="4263200"/>
            <a:chExt cx="3878638" cy="567576"/>
          </a:xfrm>
        </p:grpSpPr>
        <p:sp>
          <p:nvSpPr>
            <p:cNvPr id="15" name="Content Placeholder 9">
              <a:extLst>
                <a:ext uri="{FF2B5EF4-FFF2-40B4-BE49-F238E27FC236}">
                  <a16:creationId xmlns:a16="http://schemas.microsoft.com/office/drawing/2014/main" id="{A3E491B3-4E6B-B842-9331-43DB4E51E848}"/>
                </a:ext>
              </a:extLst>
            </p:cNvPr>
            <p:cNvSpPr txBox="1">
              <a:spLocks/>
            </p:cNvSpPr>
            <p:nvPr/>
          </p:nvSpPr>
          <p:spPr>
            <a:xfrm>
              <a:off x="1847397" y="4263200"/>
              <a:ext cx="3878179" cy="294444"/>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A" sz="1100" b="1" dirty="0">
                  <a:solidFill>
                    <a:schemeClr val="accent2">
                      <a:lumMod val="20000"/>
                      <a:lumOff val="80000"/>
                    </a:schemeClr>
                  </a:solidFill>
                </a:rPr>
                <a:t>Channel</a:t>
              </a:r>
            </a:p>
          </p:txBody>
        </p:sp>
        <p:sp>
          <p:nvSpPr>
            <p:cNvPr id="21" name="Content Placeholder 9">
              <a:extLst>
                <a:ext uri="{FF2B5EF4-FFF2-40B4-BE49-F238E27FC236}">
                  <a16:creationId xmlns:a16="http://schemas.microsoft.com/office/drawing/2014/main" id="{EC5630AA-4FF9-5619-379E-484079A4A194}"/>
                </a:ext>
              </a:extLst>
            </p:cNvPr>
            <p:cNvSpPr txBox="1">
              <a:spLocks/>
            </p:cNvSpPr>
            <p:nvPr/>
          </p:nvSpPr>
          <p:spPr>
            <a:xfrm>
              <a:off x="1846938" y="4536332"/>
              <a:ext cx="3878179" cy="294444"/>
            </a:xfrm>
            <a:prstGeom prst="rect">
              <a:avLst/>
            </a:prstGeom>
          </p:spPr>
          <p:txBody>
            <a:bodyPr vert="horz" lIns="0" tIns="45720" rIns="0" bIns="45720" rtlCol="0" anchor="t">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A" sz="1000" dirty="0"/>
                <a:t>How do your customers acquire your product/service</a:t>
              </a:r>
            </a:p>
          </p:txBody>
        </p:sp>
      </p:grpSp>
      <p:grpSp>
        <p:nvGrpSpPr>
          <p:cNvPr id="104" name="Group 103">
            <a:extLst>
              <a:ext uri="{FF2B5EF4-FFF2-40B4-BE49-F238E27FC236}">
                <a16:creationId xmlns:a16="http://schemas.microsoft.com/office/drawing/2014/main" id="{08AD3E3F-ADAB-90A5-B16B-9A6A5D12CC00}"/>
              </a:ext>
            </a:extLst>
          </p:cNvPr>
          <p:cNvGrpSpPr/>
          <p:nvPr/>
        </p:nvGrpSpPr>
        <p:grpSpPr>
          <a:xfrm>
            <a:off x="6465868" y="4180071"/>
            <a:ext cx="3878179" cy="567576"/>
            <a:chOff x="6465868" y="4180071"/>
            <a:chExt cx="3878179" cy="567576"/>
          </a:xfrm>
        </p:grpSpPr>
        <p:sp>
          <p:nvSpPr>
            <p:cNvPr id="16" name="Content Placeholder 9">
              <a:extLst>
                <a:ext uri="{FF2B5EF4-FFF2-40B4-BE49-F238E27FC236}">
                  <a16:creationId xmlns:a16="http://schemas.microsoft.com/office/drawing/2014/main" id="{39F6EA2A-1B0F-1596-14B1-786D182E09F7}"/>
                </a:ext>
              </a:extLst>
            </p:cNvPr>
            <p:cNvSpPr txBox="1">
              <a:spLocks/>
            </p:cNvSpPr>
            <p:nvPr/>
          </p:nvSpPr>
          <p:spPr>
            <a:xfrm>
              <a:off x="6465868" y="4180071"/>
              <a:ext cx="3878179" cy="294444"/>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buNone/>
              </a:pPr>
              <a:r>
                <a:rPr lang="en-UA" sz="1100" b="1">
                  <a:solidFill>
                    <a:schemeClr val="accent2">
                      <a:lumMod val="20000"/>
                      <a:lumOff val="80000"/>
                    </a:schemeClr>
                  </a:solidFill>
                </a:rPr>
                <a:t>Value for </a:t>
              </a:r>
              <a:r>
                <a:rPr lang="en-UA" sz="1100" b="1" dirty="0">
                  <a:solidFill>
                    <a:schemeClr val="accent2">
                      <a:lumMod val="20000"/>
                      <a:lumOff val="80000"/>
                    </a:schemeClr>
                  </a:solidFill>
                </a:rPr>
                <a:t>the channel</a:t>
              </a:r>
            </a:p>
          </p:txBody>
        </p:sp>
        <p:sp>
          <p:nvSpPr>
            <p:cNvPr id="22" name="Content Placeholder 9">
              <a:extLst>
                <a:ext uri="{FF2B5EF4-FFF2-40B4-BE49-F238E27FC236}">
                  <a16:creationId xmlns:a16="http://schemas.microsoft.com/office/drawing/2014/main" id="{5DF7650A-AA59-BF37-CF15-08E3214C463D}"/>
                </a:ext>
              </a:extLst>
            </p:cNvPr>
            <p:cNvSpPr txBox="1">
              <a:spLocks/>
            </p:cNvSpPr>
            <p:nvPr/>
          </p:nvSpPr>
          <p:spPr>
            <a:xfrm>
              <a:off x="6465868" y="4453203"/>
              <a:ext cx="3878179" cy="294444"/>
            </a:xfrm>
            <a:prstGeom prst="rect">
              <a:avLst/>
            </a:prstGeom>
          </p:spPr>
          <p:txBody>
            <a:bodyPr vert="horz" lIns="0" tIns="45720" rIns="0" bIns="45720" rtlCol="0" anchor="t">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buNone/>
              </a:pPr>
              <a:r>
                <a:rPr lang="en-UA" sz="1000" dirty="0"/>
                <a:t>The value your channel will get by offering and selling </a:t>
              </a:r>
              <a:br>
                <a:rPr lang="en-UA" sz="1000" dirty="0"/>
              </a:br>
              <a:r>
                <a:rPr lang="en-UA" sz="1000" dirty="0"/>
                <a:t>your product</a:t>
              </a:r>
            </a:p>
          </p:txBody>
        </p:sp>
      </p:grpSp>
      <p:grpSp>
        <p:nvGrpSpPr>
          <p:cNvPr id="105" name="Group 104">
            <a:extLst>
              <a:ext uri="{FF2B5EF4-FFF2-40B4-BE49-F238E27FC236}">
                <a16:creationId xmlns:a16="http://schemas.microsoft.com/office/drawing/2014/main" id="{71726A2D-2229-15C0-6156-1C46621CF264}"/>
              </a:ext>
            </a:extLst>
          </p:cNvPr>
          <p:cNvGrpSpPr/>
          <p:nvPr/>
        </p:nvGrpSpPr>
        <p:grpSpPr>
          <a:xfrm>
            <a:off x="1846938" y="5178266"/>
            <a:ext cx="3878179" cy="567576"/>
            <a:chOff x="1846938" y="5178266"/>
            <a:chExt cx="3878179" cy="567576"/>
          </a:xfrm>
        </p:grpSpPr>
        <p:sp>
          <p:nvSpPr>
            <p:cNvPr id="23" name="Content Placeholder 9">
              <a:extLst>
                <a:ext uri="{FF2B5EF4-FFF2-40B4-BE49-F238E27FC236}">
                  <a16:creationId xmlns:a16="http://schemas.microsoft.com/office/drawing/2014/main" id="{8A50FCDC-B4B4-0080-6A4F-5320E1A7C60B}"/>
                </a:ext>
              </a:extLst>
            </p:cNvPr>
            <p:cNvSpPr txBox="1">
              <a:spLocks/>
            </p:cNvSpPr>
            <p:nvPr/>
          </p:nvSpPr>
          <p:spPr>
            <a:xfrm>
              <a:off x="1846938" y="5178266"/>
              <a:ext cx="3878179" cy="294444"/>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A" sz="1100" b="1" dirty="0">
                  <a:solidFill>
                    <a:schemeClr val="accent2">
                      <a:lumMod val="20000"/>
                      <a:lumOff val="80000"/>
                    </a:schemeClr>
                  </a:solidFill>
                </a:rPr>
                <a:t>User experience</a:t>
              </a:r>
            </a:p>
          </p:txBody>
        </p:sp>
        <p:sp>
          <p:nvSpPr>
            <p:cNvPr id="25" name="Content Placeholder 9">
              <a:extLst>
                <a:ext uri="{FF2B5EF4-FFF2-40B4-BE49-F238E27FC236}">
                  <a16:creationId xmlns:a16="http://schemas.microsoft.com/office/drawing/2014/main" id="{3F3BE868-834F-1D57-605A-3DF4B947A8AF}"/>
                </a:ext>
              </a:extLst>
            </p:cNvPr>
            <p:cNvSpPr txBox="1">
              <a:spLocks/>
            </p:cNvSpPr>
            <p:nvPr/>
          </p:nvSpPr>
          <p:spPr>
            <a:xfrm>
              <a:off x="1846938" y="5451398"/>
              <a:ext cx="3878179" cy="294444"/>
            </a:xfrm>
            <a:prstGeom prst="rect">
              <a:avLst/>
            </a:prstGeom>
          </p:spPr>
          <p:txBody>
            <a:bodyPr vert="horz" lIns="0" tIns="45720" rIns="0" bIns="45720" rtlCol="0" anchor="t">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A" sz="1000" dirty="0"/>
                <a:t>What does your customer do with the product to get </a:t>
              </a:r>
              <a:br>
                <a:rPr lang="en-UA" sz="1000" dirty="0"/>
              </a:br>
              <a:r>
                <a:rPr lang="en-UA" sz="1000" dirty="0"/>
                <a:t>real value?</a:t>
              </a:r>
            </a:p>
          </p:txBody>
        </p:sp>
      </p:grpSp>
      <p:grpSp>
        <p:nvGrpSpPr>
          <p:cNvPr id="106" name="Group 105">
            <a:extLst>
              <a:ext uri="{FF2B5EF4-FFF2-40B4-BE49-F238E27FC236}">
                <a16:creationId xmlns:a16="http://schemas.microsoft.com/office/drawing/2014/main" id="{E54D1C01-059C-2286-21CD-BC5DD0D277BC}"/>
              </a:ext>
            </a:extLst>
          </p:cNvPr>
          <p:cNvGrpSpPr/>
          <p:nvPr/>
        </p:nvGrpSpPr>
        <p:grpSpPr>
          <a:xfrm>
            <a:off x="6465868" y="5178266"/>
            <a:ext cx="3878179" cy="962494"/>
            <a:chOff x="6465868" y="5178266"/>
            <a:chExt cx="3878179" cy="962494"/>
          </a:xfrm>
        </p:grpSpPr>
        <p:sp>
          <p:nvSpPr>
            <p:cNvPr id="24" name="Content Placeholder 9">
              <a:extLst>
                <a:ext uri="{FF2B5EF4-FFF2-40B4-BE49-F238E27FC236}">
                  <a16:creationId xmlns:a16="http://schemas.microsoft.com/office/drawing/2014/main" id="{1959F385-F9BF-DDA0-AD41-E465BBB28D8D}"/>
                </a:ext>
              </a:extLst>
            </p:cNvPr>
            <p:cNvSpPr txBox="1">
              <a:spLocks/>
            </p:cNvSpPr>
            <p:nvPr/>
          </p:nvSpPr>
          <p:spPr>
            <a:xfrm>
              <a:off x="6465868" y="5178266"/>
              <a:ext cx="3878179" cy="294444"/>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buNone/>
              </a:pPr>
              <a:r>
                <a:rPr lang="en-UA" sz="1100" b="1" dirty="0">
                  <a:solidFill>
                    <a:schemeClr val="accent2">
                      <a:lumMod val="20000"/>
                      <a:lumOff val="80000"/>
                    </a:schemeClr>
                  </a:solidFill>
                </a:rPr>
                <a:t>Key metrics</a:t>
              </a:r>
            </a:p>
          </p:txBody>
        </p:sp>
        <p:sp>
          <p:nvSpPr>
            <p:cNvPr id="26" name="Content Placeholder 9">
              <a:extLst>
                <a:ext uri="{FF2B5EF4-FFF2-40B4-BE49-F238E27FC236}">
                  <a16:creationId xmlns:a16="http://schemas.microsoft.com/office/drawing/2014/main" id="{45BD3956-FCD3-CF31-5705-193D90FD0EEF}"/>
                </a:ext>
              </a:extLst>
            </p:cNvPr>
            <p:cNvSpPr txBox="1">
              <a:spLocks/>
            </p:cNvSpPr>
            <p:nvPr/>
          </p:nvSpPr>
          <p:spPr>
            <a:xfrm>
              <a:off x="7584141" y="5451397"/>
              <a:ext cx="2759906" cy="689363"/>
            </a:xfrm>
            <a:prstGeom prst="rect">
              <a:avLst/>
            </a:prstGeom>
          </p:spPr>
          <p:txBody>
            <a:bodyPr vert="horz" lIns="0" tIns="45720" rIns="0" bIns="45720" rtlCol="0" anchor="t">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buNone/>
              </a:pPr>
              <a:r>
                <a:rPr lang="en-UA" sz="1000" dirty="0"/>
                <a:t>The key things to measure to know if your customer is getting real value</a:t>
              </a:r>
              <a:r>
                <a:rPr lang="en-UA" sz="1000"/>
                <a:t>. </a:t>
              </a:r>
              <a:endParaRPr lang="en-UA" sz="1000" dirty="0"/>
            </a:p>
          </p:txBody>
        </p:sp>
      </p:grpSp>
      <p:grpSp>
        <p:nvGrpSpPr>
          <p:cNvPr id="38" name="Group 37">
            <a:extLst>
              <a:ext uri="{FF2B5EF4-FFF2-40B4-BE49-F238E27FC236}">
                <a16:creationId xmlns:a16="http://schemas.microsoft.com/office/drawing/2014/main" id="{7A8A0EAE-9A2D-CDE8-F80E-297F895132C2}"/>
              </a:ext>
            </a:extLst>
          </p:cNvPr>
          <p:cNvGrpSpPr/>
          <p:nvPr/>
        </p:nvGrpSpPr>
        <p:grpSpPr>
          <a:xfrm>
            <a:off x="1073879" y="2409620"/>
            <a:ext cx="371231" cy="382042"/>
            <a:chOff x="8289740" y="557447"/>
            <a:chExt cx="190500" cy="196048"/>
          </a:xfrm>
        </p:grpSpPr>
        <p:sp>
          <p:nvSpPr>
            <p:cNvPr id="31" name="Freeform 30">
              <a:extLst>
                <a:ext uri="{FF2B5EF4-FFF2-40B4-BE49-F238E27FC236}">
                  <a16:creationId xmlns:a16="http://schemas.microsoft.com/office/drawing/2014/main" id="{E9C9AE65-A3CA-7A0A-2560-7B94DCF46ADA}"/>
                </a:ext>
              </a:extLst>
            </p:cNvPr>
            <p:cNvSpPr/>
            <p:nvPr/>
          </p:nvSpPr>
          <p:spPr>
            <a:xfrm>
              <a:off x="8423090" y="557447"/>
              <a:ext cx="57150" cy="85725"/>
            </a:xfrm>
            <a:custGeom>
              <a:avLst/>
              <a:gdLst>
                <a:gd name="connsiteX0" fmla="*/ 57150 w 57150"/>
                <a:gd name="connsiteY0" fmla="*/ 38100 h 85725"/>
                <a:gd name="connsiteX1" fmla="*/ 57150 w 57150"/>
                <a:gd name="connsiteY1" fmla="*/ 61150 h 85725"/>
                <a:gd name="connsiteX2" fmla="*/ 32575 w 57150"/>
                <a:gd name="connsiteY2" fmla="*/ 85725 h 85725"/>
                <a:gd name="connsiteX3" fmla="*/ 0 w 57150"/>
                <a:gd name="connsiteY3" fmla="*/ 85725 h 85725"/>
                <a:gd name="connsiteX4" fmla="*/ 0 w 57150"/>
                <a:gd name="connsiteY4" fmla="*/ 19145 h 85725"/>
                <a:gd name="connsiteX5" fmla="*/ 19240 w 57150"/>
                <a:gd name="connsiteY5" fmla="*/ 0 h 85725"/>
                <a:gd name="connsiteX6" fmla="*/ 46006 w 57150"/>
                <a:gd name="connsiteY6" fmla="*/ 11144 h 85725"/>
                <a:gd name="connsiteX7" fmla="*/ 57150 w 57150"/>
                <a:gd name="connsiteY7" fmla="*/ 3810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 h="85725">
                  <a:moveTo>
                    <a:pt x="57150" y="38100"/>
                  </a:moveTo>
                  <a:lnTo>
                    <a:pt x="57150" y="61150"/>
                  </a:lnTo>
                  <a:cubicBezTo>
                    <a:pt x="57150" y="76200"/>
                    <a:pt x="47625" y="85725"/>
                    <a:pt x="32575" y="85725"/>
                  </a:cubicBezTo>
                  <a:lnTo>
                    <a:pt x="0" y="85725"/>
                  </a:lnTo>
                  <a:lnTo>
                    <a:pt x="0" y="19145"/>
                  </a:lnTo>
                  <a:cubicBezTo>
                    <a:pt x="0" y="8572"/>
                    <a:pt x="8668" y="0"/>
                    <a:pt x="19240" y="0"/>
                  </a:cubicBezTo>
                  <a:cubicBezTo>
                    <a:pt x="29623" y="95"/>
                    <a:pt x="39148" y="4286"/>
                    <a:pt x="46006" y="11144"/>
                  </a:cubicBezTo>
                  <a:cubicBezTo>
                    <a:pt x="52864" y="18097"/>
                    <a:pt x="57150" y="27622"/>
                    <a:pt x="57150" y="38100"/>
                  </a:cubicBezTo>
                  <a:close/>
                </a:path>
              </a:pathLst>
            </a:custGeom>
            <a:noFill/>
            <a:ln w="31750" cap="rnd">
              <a:solidFill>
                <a:schemeClr val="accent2">
                  <a:lumMod val="60000"/>
                  <a:lumOff val="40000"/>
                </a:schemeClr>
              </a:solidFill>
              <a:prstDash val="solid"/>
              <a:round/>
            </a:ln>
          </p:spPr>
          <p:txBody>
            <a:bodyPr rtlCol="0" anchor="ctr"/>
            <a:lstStyle/>
            <a:p>
              <a:endParaRPr lang="en-UA"/>
            </a:p>
          </p:txBody>
        </p:sp>
        <p:sp>
          <p:nvSpPr>
            <p:cNvPr id="32" name="Freeform 31">
              <a:extLst>
                <a:ext uri="{FF2B5EF4-FFF2-40B4-BE49-F238E27FC236}">
                  <a16:creationId xmlns:a16="http://schemas.microsoft.com/office/drawing/2014/main" id="{3E976672-5AB4-0C4C-76D2-5C154C09F112}"/>
                </a:ext>
              </a:extLst>
            </p:cNvPr>
            <p:cNvSpPr/>
            <p:nvPr/>
          </p:nvSpPr>
          <p:spPr>
            <a:xfrm>
              <a:off x="8356415" y="662317"/>
              <a:ext cx="28575" cy="9525"/>
            </a:xfrm>
            <a:custGeom>
              <a:avLst/>
              <a:gdLst>
                <a:gd name="connsiteX0" fmla="*/ 0 w 28575"/>
                <a:gd name="connsiteY0" fmla="*/ 0 h 9525"/>
                <a:gd name="connsiteX1" fmla="*/ 28575 w 28575"/>
                <a:gd name="connsiteY1" fmla="*/ 0 h 9525"/>
              </a:gdLst>
              <a:ahLst/>
              <a:cxnLst>
                <a:cxn ang="0">
                  <a:pos x="connsiteX0" y="connsiteY0"/>
                </a:cxn>
                <a:cxn ang="0">
                  <a:pos x="connsiteX1" y="connsiteY1"/>
                </a:cxn>
              </a:cxnLst>
              <a:rect l="l" t="t" r="r" b="b"/>
              <a:pathLst>
                <a:path w="28575" h="9525">
                  <a:moveTo>
                    <a:pt x="0" y="0"/>
                  </a:moveTo>
                  <a:lnTo>
                    <a:pt x="28575" y="0"/>
                  </a:lnTo>
                </a:path>
              </a:pathLst>
            </a:custGeom>
            <a:ln w="31750" cap="rnd">
              <a:solidFill>
                <a:schemeClr val="accent2">
                  <a:lumMod val="60000"/>
                  <a:lumOff val="40000"/>
                </a:schemeClr>
              </a:solidFill>
              <a:prstDash val="solid"/>
              <a:round/>
            </a:ln>
          </p:spPr>
          <p:txBody>
            <a:bodyPr rtlCol="0" anchor="ctr"/>
            <a:lstStyle/>
            <a:p>
              <a:endParaRPr lang="en-UA"/>
            </a:p>
          </p:txBody>
        </p:sp>
        <p:sp>
          <p:nvSpPr>
            <p:cNvPr id="33" name="Freeform 32">
              <a:extLst>
                <a:ext uri="{FF2B5EF4-FFF2-40B4-BE49-F238E27FC236}">
                  <a16:creationId xmlns:a16="http://schemas.microsoft.com/office/drawing/2014/main" id="{6093E54E-B255-9363-8819-6CCCC10220D8}"/>
                </a:ext>
              </a:extLst>
            </p:cNvPr>
            <p:cNvSpPr/>
            <p:nvPr/>
          </p:nvSpPr>
          <p:spPr>
            <a:xfrm>
              <a:off x="8356415" y="624217"/>
              <a:ext cx="28575" cy="9525"/>
            </a:xfrm>
            <a:custGeom>
              <a:avLst/>
              <a:gdLst>
                <a:gd name="connsiteX0" fmla="*/ 0 w 28575"/>
                <a:gd name="connsiteY0" fmla="*/ 0 h 9525"/>
                <a:gd name="connsiteX1" fmla="*/ 28575 w 28575"/>
                <a:gd name="connsiteY1" fmla="*/ 0 h 9525"/>
              </a:gdLst>
              <a:ahLst/>
              <a:cxnLst>
                <a:cxn ang="0">
                  <a:pos x="connsiteX0" y="connsiteY0"/>
                </a:cxn>
                <a:cxn ang="0">
                  <a:pos x="connsiteX1" y="connsiteY1"/>
                </a:cxn>
              </a:cxnLst>
              <a:rect l="l" t="t" r="r" b="b"/>
              <a:pathLst>
                <a:path w="28575" h="9525">
                  <a:moveTo>
                    <a:pt x="0" y="0"/>
                  </a:moveTo>
                  <a:lnTo>
                    <a:pt x="28575" y="0"/>
                  </a:lnTo>
                </a:path>
              </a:pathLst>
            </a:custGeom>
            <a:ln w="31750" cap="rnd">
              <a:solidFill>
                <a:schemeClr val="accent2">
                  <a:lumMod val="60000"/>
                  <a:lumOff val="40000"/>
                </a:schemeClr>
              </a:solidFill>
              <a:prstDash val="solid"/>
              <a:round/>
            </a:ln>
          </p:spPr>
          <p:txBody>
            <a:bodyPr rtlCol="0" anchor="ctr"/>
            <a:lstStyle/>
            <a:p>
              <a:endParaRPr lang="en-UA"/>
            </a:p>
          </p:txBody>
        </p:sp>
        <p:sp>
          <p:nvSpPr>
            <p:cNvPr id="34" name="Freeform 33">
              <a:extLst>
                <a:ext uri="{FF2B5EF4-FFF2-40B4-BE49-F238E27FC236}">
                  <a16:creationId xmlns:a16="http://schemas.microsoft.com/office/drawing/2014/main" id="{C6F6B25A-BF96-0DC6-B21A-5692B37B3BB8}"/>
                </a:ext>
              </a:extLst>
            </p:cNvPr>
            <p:cNvSpPr/>
            <p:nvPr/>
          </p:nvSpPr>
          <p:spPr>
            <a:xfrm>
              <a:off x="8327554" y="624217"/>
              <a:ext cx="9525" cy="9525"/>
            </a:xfrm>
            <a:custGeom>
              <a:avLst/>
              <a:gdLst>
                <a:gd name="connsiteX0" fmla="*/ 0 w 9525"/>
                <a:gd name="connsiteY0" fmla="*/ 0 h 9525"/>
                <a:gd name="connsiteX1" fmla="*/ 0 w 9525"/>
                <a:gd name="connsiteY1" fmla="*/ 0 h 9525"/>
              </a:gdLst>
              <a:ahLst/>
              <a:cxnLst>
                <a:cxn ang="0">
                  <a:pos x="connsiteX0" y="connsiteY0"/>
                </a:cxn>
                <a:cxn ang="0">
                  <a:pos x="connsiteX1" y="connsiteY1"/>
                </a:cxn>
              </a:cxnLst>
              <a:rect l="l" t="t" r="r" b="b"/>
              <a:pathLst>
                <a:path w="9525" h="9525">
                  <a:moveTo>
                    <a:pt x="0" y="0"/>
                  </a:moveTo>
                  <a:lnTo>
                    <a:pt x="0" y="0"/>
                  </a:lnTo>
                </a:path>
              </a:pathLst>
            </a:custGeom>
            <a:noFill/>
            <a:ln w="31750" cap="rnd">
              <a:solidFill>
                <a:schemeClr val="accent2">
                  <a:lumMod val="60000"/>
                  <a:lumOff val="40000"/>
                </a:schemeClr>
              </a:solidFill>
              <a:prstDash val="solid"/>
              <a:round/>
            </a:ln>
          </p:spPr>
          <p:txBody>
            <a:bodyPr rtlCol="0" anchor="ctr"/>
            <a:lstStyle/>
            <a:p>
              <a:endParaRPr lang="en-UA"/>
            </a:p>
          </p:txBody>
        </p:sp>
        <p:sp>
          <p:nvSpPr>
            <p:cNvPr id="35" name="Freeform 34">
              <a:extLst>
                <a:ext uri="{FF2B5EF4-FFF2-40B4-BE49-F238E27FC236}">
                  <a16:creationId xmlns:a16="http://schemas.microsoft.com/office/drawing/2014/main" id="{34A31AEE-E162-8226-0C43-9C5836C74794}"/>
                </a:ext>
              </a:extLst>
            </p:cNvPr>
            <p:cNvSpPr/>
            <p:nvPr/>
          </p:nvSpPr>
          <p:spPr>
            <a:xfrm>
              <a:off x="8327554" y="662317"/>
              <a:ext cx="9525" cy="9525"/>
            </a:xfrm>
            <a:custGeom>
              <a:avLst/>
              <a:gdLst>
                <a:gd name="connsiteX0" fmla="*/ 0 w 9525"/>
                <a:gd name="connsiteY0" fmla="*/ 0 h 9525"/>
                <a:gd name="connsiteX1" fmla="*/ 0 w 9525"/>
                <a:gd name="connsiteY1" fmla="*/ 0 h 9525"/>
              </a:gdLst>
              <a:ahLst/>
              <a:cxnLst>
                <a:cxn ang="0">
                  <a:pos x="connsiteX0" y="connsiteY0"/>
                </a:cxn>
                <a:cxn ang="0">
                  <a:pos x="connsiteX1" y="connsiteY1"/>
                </a:cxn>
              </a:cxnLst>
              <a:rect l="l" t="t" r="r" b="b"/>
              <a:pathLst>
                <a:path w="9525" h="9525">
                  <a:moveTo>
                    <a:pt x="0" y="0"/>
                  </a:moveTo>
                  <a:lnTo>
                    <a:pt x="0" y="0"/>
                  </a:lnTo>
                </a:path>
              </a:pathLst>
            </a:custGeom>
            <a:noFill/>
            <a:ln w="31750" cap="rnd">
              <a:solidFill>
                <a:schemeClr val="accent2">
                  <a:lumMod val="60000"/>
                  <a:lumOff val="40000"/>
                </a:schemeClr>
              </a:solidFill>
              <a:prstDash val="solid"/>
              <a:round/>
            </a:ln>
          </p:spPr>
          <p:txBody>
            <a:bodyPr rtlCol="0" anchor="ctr"/>
            <a:lstStyle/>
            <a:p>
              <a:endParaRPr lang="en-UA"/>
            </a:p>
          </p:txBody>
        </p:sp>
        <p:sp>
          <p:nvSpPr>
            <p:cNvPr id="37" name="Freeform 36">
              <a:extLst>
                <a:ext uri="{FF2B5EF4-FFF2-40B4-BE49-F238E27FC236}">
                  <a16:creationId xmlns:a16="http://schemas.microsoft.com/office/drawing/2014/main" id="{BB965F13-A187-7C06-57A5-B8E481A3575E}"/>
                </a:ext>
              </a:extLst>
            </p:cNvPr>
            <p:cNvSpPr/>
            <p:nvPr/>
          </p:nvSpPr>
          <p:spPr>
            <a:xfrm>
              <a:off x="8289740" y="557447"/>
              <a:ext cx="152400" cy="196048"/>
            </a:xfrm>
            <a:custGeom>
              <a:avLst/>
              <a:gdLst>
                <a:gd name="connsiteX0" fmla="*/ 0 w 152400"/>
                <a:gd name="connsiteY0" fmla="*/ 85725 h 196048"/>
                <a:gd name="connsiteX1" fmla="*/ 0 w 152400"/>
                <a:gd name="connsiteY1" fmla="*/ 180975 h 196048"/>
                <a:gd name="connsiteX2" fmla="*/ 15240 w 152400"/>
                <a:gd name="connsiteY2" fmla="*/ 188595 h 196048"/>
                <a:gd name="connsiteX3" fmla="*/ 31528 w 152400"/>
                <a:gd name="connsiteY3" fmla="*/ 176403 h 196048"/>
                <a:gd name="connsiteX4" fmla="*/ 44101 w 152400"/>
                <a:gd name="connsiteY4" fmla="*/ 177355 h 196048"/>
                <a:gd name="connsiteX5" fmla="*/ 59912 w 152400"/>
                <a:gd name="connsiteY5" fmla="*/ 193262 h 196048"/>
                <a:gd name="connsiteX6" fmla="*/ 73438 w 152400"/>
                <a:gd name="connsiteY6" fmla="*/ 193262 h 196048"/>
                <a:gd name="connsiteX7" fmla="*/ 89440 w 152400"/>
                <a:gd name="connsiteY7" fmla="*/ 177260 h 196048"/>
                <a:gd name="connsiteX8" fmla="*/ 101822 w 152400"/>
                <a:gd name="connsiteY8" fmla="*/ 176403 h 196048"/>
                <a:gd name="connsiteX9" fmla="*/ 118110 w 152400"/>
                <a:gd name="connsiteY9" fmla="*/ 188595 h 196048"/>
                <a:gd name="connsiteX10" fmla="*/ 133350 w 152400"/>
                <a:gd name="connsiteY10" fmla="*/ 180975 h 196048"/>
                <a:gd name="connsiteX11" fmla="*/ 133350 w 152400"/>
                <a:gd name="connsiteY11" fmla="*/ 19050 h 196048"/>
                <a:gd name="connsiteX12" fmla="*/ 152400 w 152400"/>
                <a:gd name="connsiteY12" fmla="*/ 0 h 196048"/>
                <a:gd name="connsiteX13" fmla="*/ 47625 w 152400"/>
                <a:gd name="connsiteY13" fmla="*/ 0 h 196048"/>
                <a:gd name="connsiteX14" fmla="*/ 38100 w 152400"/>
                <a:gd name="connsiteY14" fmla="*/ 0 h 196048"/>
                <a:gd name="connsiteX15" fmla="*/ 0 w 152400"/>
                <a:gd name="connsiteY15" fmla="*/ 38100 h 196048"/>
                <a:gd name="connsiteX16" fmla="*/ 0 w 152400"/>
                <a:gd name="connsiteY16" fmla="*/ 47625 h 19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400" h="196048">
                  <a:moveTo>
                    <a:pt x="0" y="85725"/>
                  </a:moveTo>
                  <a:lnTo>
                    <a:pt x="0" y="180975"/>
                  </a:lnTo>
                  <a:cubicBezTo>
                    <a:pt x="0" y="188881"/>
                    <a:pt x="8954" y="193358"/>
                    <a:pt x="15240" y="188595"/>
                  </a:cubicBezTo>
                  <a:lnTo>
                    <a:pt x="31528" y="176403"/>
                  </a:lnTo>
                  <a:cubicBezTo>
                    <a:pt x="35338" y="173546"/>
                    <a:pt x="40672" y="173926"/>
                    <a:pt x="44101" y="177355"/>
                  </a:cubicBezTo>
                  <a:lnTo>
                    <a:pt x="59912" y="193262"/>
                  </a:lnTo>
                  <a:cubicBezTo>
                    <a:pt x="63627" y="196977"/>
                    <a:pt x="69723" y="196977"/>
                    <a:pt x="73438" y="193262"/>
                  </a:cubicBezTo>
                  <a:lnTo>
                    <a:pt x="89440" y="177260"/>
                  </a:lnTo>
                  <a:cubicBezTo>
                    <a:pt x="92774" y="173926"/>
                    <a:pt x="98108" y="173546"/>
                    <a:pt x="101822" y="176403"/>
                  </a:cubicBezTo>
                  <a:lnTo>
                    <a:pt x="118110" y="188595"/>
                  </a:lnTo>
                  <a:cubicBezTo>
                    <a:pt x="124397" y="193262"/>
                    <a:pt x="133350" y="188786"/>
                    <a:pt x="133350" y="180975"/>
                  </a:cubicBezTo>
                  <a:lnTo>
                    <a:pt x="133350" y="19050"/>
                  </a:lnTo>
                  <a:cubicBezTo>
                    <a:pt x="133350" y="8572"/>
                    <a:pt x="141923" y="0"/>
                    <a:pt x="152400" y="0"/>
                  </a:cubicBezTo>
                  <a:lnTo>
                    <a:pt x="47625" y="0"/>
                  </a:lnTo>
                  <a:lnTo>
                    <a:pt x="38100" y="0"/>
                  </a:lnTo>
                  <a:cubicBezTo>
                    <a:pt x="9525" y="0"/>
                    <a:pt x="0" y="17050"/>
                    <a:pt x="0" y="38100"/>
                  </a:cubicBezTo>
                  <a:lnTo>
                    <a:pt x="0" y="47625"/>
                  </a:lnTo>
                </a:path>
              </a:pathLst>
            </a:custGeom>
            <a:noFill/>
            <a:ln w="31750" cap="rnd">
              <a:solidFill>
                <a:schemeClr val="accent2">
                  <a:lumMod val="60000"/>
                  <a:lumOff val="40000"/>
                </a:schemeClr>
              </a:solidFill>
              <a:prstDash val="solid"/>
              <a:round/>
            </a:ln>
          </p:spPr>
          <p:txBody>
            <a:bodyPr rtlCol="0" anchor="ctr"/>
            <a:lstStyle/>
            <a:p>
              <a:endParaRPr lang="en-UA"/>
            </a:p>
          </p:txBody>
        </p:sp>
      </p:grpSp>
      <p:grpSp>
        <p:nvGrpSpPr>
          <p:cNvPr id="50" name="Group 49">
            <a:extLst>
              <a:ext uri="{FF2B5EF4-FFF2-40B4-BE49-F238E27FC236}">
                <a16:creationId xmlns:a16="http://schemas.microsoft.com/office/drawing/2014/main" id="{66DD15FD-EBDD-8C3F-F3DB-A479608012CF}"/>
              </a:ext>
            </a:extLst>
          </p:cNvPr>
          <p:cNvGrpSpPr/>
          <p:nvPr/>
        </p:nvGrpSpPr>
        <p:grpSpPr>
          <a:xfrm>
            <a:off x="1051625" y="3384453"/>
            <a:ext cx="371177" cy="349465"/>
            <a:chOff x="1054561" y="3428326"/>
            <a:chExt cx="337434" cy="317695"/>
          </a:xfrm>
        </p:grpSpPr>
        <p:grpSp>
          <p:nvGrpSpPr>
            <p:cNvPr id="41" name="Graphic 39">
              <a:extLst>
                <a:ext uri="{FF2B5EF4-FFF2-40B4-BE49-F238E27FC236}">
                  <a16:creationId xmlns:a16="http://schemas.microsoft.com/office/drawing/2014/main" id="{3A625A4A-5B91-619F-30AA-09CC80D67E3D}"/>
                </a:ext>
              </a:extLst>
            </p:cNvPr>
            <p:cNvGrpSpPr/>
            <p:nvPr/>
          </p:nvGrpSpPr>
          <p:grpSpPr>
            <a:xfrm>
              <a:off x="1054561" y="3428326"/>
              <a:ext cx="337434" cy="317695"/>
              <a:chOff x="5460592" y="685538"/>
              <a:chExt cx="190473" cy="179331"/>
            </a:xfrm>
            <a:noFill/>
          </p:grpSpPr>
          <p:sp>
            <p:nvSpPr>
              <p:cNvPr id="42" name="Freeform 41">
                <a:extLst>
                  <a:ext uri="{FF2B5EF4-FFF2-40B4-BE49-F238E27FC236}">
                    <a16:creationId xmlns:a16="http://schemas.microsoft.com/office/drawing/2014/main" id="{A9D05C79-83DC-5E54-0355-15697469E15A}"/>
                  </a:ext>
                </a:extLst>
              </p:cNvPr>
              <p:cNvSpPr/>
              <p:nvPr/>
            </p:nvSpPr>
            <p:spPr>
              <a:xfrm>
                <a:off x="5555837" y="741748"/>
                <a:ext cx="9525" cy="47625"/>
              </a:xfrm>
              <a:custGeom>
                <a:avLst/>
                <a:gdLst>
                  <a:gd name="connsiteX0" fmla="*/ 0 w 9525"/>
                  <a:gd name="connsiteY0" fmla="*/ 0 h 47625"/>
                  <a:gd name="connsiteX1" fmla="*/ 0 w 9525"/>
                  <a:gd name="connsiteY1" fmla="*/ 47625 h 47625"/>
                </a:gdLst>
                <a:ahLst/>
                <a:cxnLst>
                  <a:cxn ang="0">
                    <a:pos x="connsiteX0" y="connsiteY0"/>
                  </a:cxn>
                  <a:cxn ang="0">
                    <a:pos x="connsiteX1" y="connsiteY1"/>
                  </a:cxn>
                </a:cxnLst>
                <a:rect l="l" t="t" r="r" b="b"/>
                <a:pathLst>
                  <a:path w="9525" h="47625">
                    <a:moveTo>
                      <a:pt x="0" y="0"/>
                    </a:moveTo>
                    <a:lnTo>
                      <a:pt x="0" y="47625"/>
                    </a:lnTo>
                  </a:path>
                </a:pathLst>
              </a:custGeom>
              <a:ln w="31750" cap="rnd">
                <a:solidFill>
                  <a:schemeClr val="accent2">
                    <a:lumMod val="60000"/>
                    <a:lumOff val="40000"/>
                  </a:schemeClr>
                </a:solidFill>
                <a:prstDash val="solid"/>
                <a:round/>
              </a:ln>
            </p:spPr>
            <p:txBody>
              <a:bodyPr rtlCol="0" anchor="ctr"/>
              <a:lstStyle/>
              <a:p>
                <a:endParaRPr lang="en-UA"/>
              </a:p>
            </p:txBody>
          </p:sp>
          <p:sp>
            <p:nvSpPr>
              <p:cNvPr id="43" name="Freeform 42">
                <a:extLst>
                  <a:ext uri="{FF2B5EF4-FFF2-40B4-BE49-F238E27FC236}">
                    <a16:creationId xmlns:a16="http://schemas.microsoft.com/office/drawing/2014/main" id="{9DDEA352-C2EA-76BE-7A68-067D5C86953D}"/>
                  </a:ext>
                </a:extLst>
              </p:cNvPr>
              <p:cNvSpPr/>
              <p:nvPr/>
            </p:nvSpPr>
            <p:spPr>
              <a:xfrm>
                <a:off x="5460592" y="685538"/>
                <a:ext cx="190473" cy="179331"/>
              </a:xfrm>
              <a:custGeom>
                <a:avLst/>
                <a:gdLst>
                  <a:gd name="connsiteX0" fmla="*/ 173731 w 190473"/>
                  <a:gd name="connsiteY0" fmla="*/ 108752 h 179331"/>
                  <a:gd name="connsiteX1" fmla="*/ 183827 w 190473"/>
                  <a:gd name="connsiteY1" fmla="*/ 126849 h 179331"/>
                  <a:gd name="connsiteX2" fmla="*/ 152966 w 190473"/>
                  <a:gd name="connsiteY2" fmla="*/ 179332 h 179331"/>
                  <a:gd name="connsiteX3" fmla="*/ 95245 w 190473"/>
                  <a:gd name="connsiteY3" fmla="*/ 179332 h 179331"/>
                  <a:gd name="connsiteX4" fmla="*/ 37523 w 190473"/>
                  <a:gd name="connsiteY4" fmla="*/ 179332 h 179331"/>
                  <a:gd name="connsiteX5" fmla="*/ 6662 w 190473"/>
                  <a:gd name="connsiteY5" fmla="*/ 126849 h 179331"/>
                  <a:gd name="connsiteX6" fmla="*/ 36380 w 190473"/>
                  <a:gd name="connsiteY6" fmla="*/ 73319 h 179331"/>
                  <a:gd name="connsiteX7" fmla="*/ 64384 w 190473"/>
                  <a:gd name="connsiteY7" fmla="*/ 22931 h 179331"/>
                  <a:gd name="connsiteX8" fmla="*/ 126106 w 190473"/>
                  <a:gd name="connsiteY8" fmla="*/ 22931 h 179331"/>
                  <a:gd name="connsiteX9" fmla="*/ 154109 w 190473"/>
                  <a:gd name="connsiteY9" fmla="*/ 73319 h 179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473" h="179331">
                    <a:moveTo>
                      <a:pt x="173731" y="108752"/>
                    </a:moveTo>
                    <a:lnTo>
                      <a:pt x="183827" y="126849"/>
                    </a:lnTo>
                    <a:cubicBezTo>
                      <a:pt x="199829" y="155710"/>
                      <a:pt x="185923" y="179332"/>
                      <a:pt x="152966" y="179332"/>
                    </a:cubicBezTo>
                    <a:lnTo>
                      <a:pt x="95245" y="179332"/>
                    </a:lnTo>
                    <a:lnTo>
                      <a:pt x="37523" y="179332"/>
                    </a:lnTo>
                    <a:cubicBezTo>
                      <a:pt x="4471" y="179332"/>
                      <a:pt x="-9340" y="155710"/>
                      <a:pt x="6662" y="126849"/>
                    </a:cubicBezTo>
                    <a:lnTo>
                      <a:pt x="36380" y="73319"/>
                    </a:lnTo>
                    <a:lnTo>
                      <a:pt x="64384" y="22931"/>
                    </a:lnTo>
                    <a:cubicBezTo>
                      <a:pt x="81338" y="-7644"/>
                      <a:pt x="109151" y="-7644"/>
                      <a:pt x="126106" y="22931"/>
                    </a:cubicBezTo>
                    <a:lnTo>
                      <a:pt x="154109" y="73319"/>
                    </a:lnTo>
                  </a:path>
                </a:pathLst>
              </a:custGeom>
              <a:noFill/>
              <a:ln w="31750" cap="rnd">
                <a:solidFill>
                  <a:schemeClr val="accent2">
                    <a:lumMod val="60000"/>
                    <a:lumOff val="40000"/>
                  </a:schemeClr>
                </a:solidFill>
                <a:prstDash val="solid"/>
                <a:round/>
              </a:ln>
            </p:spPr>
            <p:txBody>
              <a:bodyPr rtlCol="0" anchor="ctr"/>
              <a:lstStyle/>
              <a:p>
                <a:endParaRPr lang="en-UA"/>
              </a:p>
            </p:txBody>
          </p:sp>
        </p:grpSp>
        <p:sp>
          <p:nvSpPr>
            <p:cNvPr id="49" name="Oval 48">
              <a:extLst>
                <a:ext uri="{FF2B5EF4-FFF2-40B4-BE49-F238E27FC236}">
                  <a16:creationId xmlns:a16="http://schemas.microsoft.com/office/drawing/2014/main" id="{D9C68934-9CCC-B97D-BA47-819ADCED4A02}"/>
                </a:ext>
              </a:extLst>
            </p:cNvPr>
            <p:cNvSpPr/>
            <p:nvPr/>
          </p:nvSpPr>
          <p:spPr>
            <a:xfrm>
              <a:off x="1202707" y="3657487"/>
              <a:ext cx="41143" cy="41143"/>
            </a:xfrm>
            <a:prstGeom prst="ellipse">
              <a:avLst/>
            </a:prstGeom>
            <a:solidFill>
              <a:schemeClr val="accent3">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grpSp>
        <p:nvGrpSpPr>
          <p:cNvPr id="5" name="Graphic 2">
            <a:extLst>
              <a:ext uri="{FF2B5EF4-FFF2-40B4-BE49-F238E27FC236}">
                <a16:creationId xmlns:a16="http://schemas.microsoft.com/office/drawing/2014/main" id="{FC687779-8677-8552-C84A-D9B77BFCABAC}"/>
              </a:ext>
            </a:extLst>
          </p:cNvPr>
          <p:cNvGrpSpPr/>
          <p:nvPr/>
        </p:nvGrpSpPr>
        <p:grpSpPr>
          <a:xfrm>
            <a:off x="1060894" y="4358551"/>
            <a:ext cx="371231" cy="371228"/>
            <a:chOff x="5563457" y="972216"/>
            <a:chExt cx="190500" cy="190499"/>
          </a:xfrm>
          <a:noFill/>
        </p:grpSpPr>
        <p:grpSp>
          <p:nvGrpSpPr>
            <p:cNvPr id="27" name="Graphic 2">
              <a:extLst>
                <a:ext uri="{FF2B5EF4-FFF2-40B4-BE49-F238E27FC236}">
                  <a16:creationId xmlns:a16="http://schemas.microsoft.com/office/drawing/2014/main" id="{6F2D24BF-8F3C-715F-A541-F822A5EC0A36}"/>
                </a:ext>
              </a:extLst>
            </p:cNvPr>
            <p:cNvGrpSpPr/>
            <p:nvPr/>
          </p:nvGrpSpPr>
          <p:grpSpPr>
            <a:xfrm>
              <a:off x="5593842" y="972216"/>
              <a:ext cx="129730" cy="34480"/>
              <a:chOff x="5593842" y="972216"/>
              <a:chExt cx="129730" cy="34480"/>
            </a:xfrm>
          </p:grpSpPr>
          <p:sp>
            <p:nvSpPr>
              <p:cNvPr id="28" name="Freeform 27">
                <a:extLst>
                  <a:ext uri="{FF2B5EF4-FFF2-40B4-BE49-F238E27FC236}">
                    <a16:creationId xmlns:a16="http://schemas.microsoft.com/office/drawing/2014/main" id="{33920C23-0AC9-1FED-57DA-C7BEE11F3B87}"/>
                  </a:ext>
                </a:extLst>
              </p:cNvPr>
              <p:cNvSpPr/>
              <p:nvPr/>
            </p:nvSpPr>
            <p:spPr>
              <a:xfrm>
                <a:off x="5593842" y="972216"/>
                <a:ext cx="34480" cy="34480"/>
              </a:xfrm>
              <a:custGeom>
                <a:avLst/>
                <a:gdLst>
                  <a:gd name="connsiteX0" fmla="*/ 34480 w 34480"/>
                  <a:gd name="connsiteY0" fmla="*/ 0 h 34480"/>
                  <a:gd name="connsiteX1" fmla="*/ 0 w 34480"/>
                  <a:gd name="connsiteY1" fmla="*/ 34481 h 34480"/>
                </a:gdLst>
                <a:ahLst/>
                <a:cxnLst>
                  <a:cxn ang="0">
                    <a:pos x="connsiteX0" y="connsiteY0"/>
                  </a:cxn>
                  <a:cxn ang="0">
                    <a:pos x="connsiteX1" y="connsiteY1"/>
                  </a:cxn>
                </a:cxnLst>
                <a:rect l="l" t="t" r="r" b="b"/>
                <a:pathLst>
                  <a:path w="34480" h="34480">
                    <a:moveTo>
                      <a:pt x="34480" y="0"/>
                    </a:moveTo>
                    <a:lnTo>
                      <a:pt x="0" y="34481"/>
                    </a:lnTo>
                  </a:path>
                </a:pathLst>
              </a:custGeom>
              <a:ln w="31750" cap="rnd">
                <a:solidFill>
                  <a:schemeClr val="accent2">
                    <a:lumMod val="60000"/>
                    <a:lumOff val="40000"/>
                  </a:schemeClr>
                </a:solidFill>
                <a:prstDash val="solid"/>
                <a:round/>
              </a:ln>
            </p:spPr>
            <p:txBody>
              <a:bodyPr rtlCol="0" anchor="ctr"/>
              <a:lstStyle/>
              <a:p>
                <a:endParaRPr lang="en-UA"/>
              </a:p>
            </p:txBody>
          </p:sp>
          <p:sp>
            <p:nvSpPr>
              <p:cNvPr id="29" name="Freeform 28">
                <a:extLst>
                  <a:ext uri="{FF2B5EF4-FFF2-40B4-BE49-F238E27FC236}">
                    <a16:creationId xmlns:a16="http://schemas.microsoft.com/office/drawing/2014/main" id="{50B1E05B-A42C-6A5D-1E64-874CB8C15C29}"/>
                  </a:ext>
                </a:extLst>
              </p:cNvPr>
              <p:cNvSpPr/>
              <p:nvPr/>
            </p:nvSpPr>
            <p:spPr>
              <a:xfrm>
                <a:off x="5689092" y="972216"/>
                <a:ext cx="34480" cy="34480"/>
              </a:xfrm>
              <a:custGeom>
                <a:avLst/>
                <a:gdLst>
                  <a:gd name="connsiteX0" fmla="*/ 0 w 34480"/>
                  <a:gd name="connsiteY0" fmla="*/ 0 h 34480"/>
                  <a:gd name="connsiteX1" fmla="*/ 34480 w 34480"/>
                  <a:gd name="connsiteY1" fmla="*/ 34481 h 34480"/>
                </a:gdLst>
                <a:ahLst/>
                <a:cxnLst>
                  <a:cxn ang="0">
                    <a:pos x="connsiteX0" y="connsiteY0"/>
                  </a:cxn>
                  <a:cxn ang="0">
                    <a:pos x="connsiteX1" y="connsiteY1"/>
                  </a:cxn>
                </a:cxnLst>
                <a:rect l="l" t="t" r="r" b="b"/>
                <a:pathLst>
                  <a:path w="34480" h="34480">
                    <a:moveTo>
                      <a:pt x="0" y="0"/>
                    </a:moveTo>
                    <a:lnTo>
                      <a:pt x="34480" y="34481"/>
                    </a:lnTo>
                  </a:path>
                </a:pathLst>
              </a:custGeom>
              <a:ln w="31750" cap="rnd">
                <a:solidFill>
                  <a:schemeClr val="accent2">
                    <a:lumMod val="60000"/>
                    <a:lumOff val="40000"/>
                  </a:schemeClr>
                </a:solidFill>
                <a:prstDash val="solid"/>
                <a:round/>
              </a:ln>
            </p:spPr>
            <p:txBody>
              <a:bodyPr rtlCol="0" anchor="ctr"/>
              <a:lstStyle/>
              <a:p>
                <a:endParaRPr lang="en-UA"/>
              </a:p>
            </p:txBody>
          </p:sp>
        </p:grpSp>
        <p:sp>
          <p:nvSpPr>
            <p:cNvPr id="30" name="Freeform 29">
              <a:extLst>
                <a:ext uri="{FF2B5EF4-FFF2-40B4-BE49-F238E27FC236}">
                  <a16:creationId xmlns:a16="http://schemas.microsoft.com/office/drawing/2014/main" id="{E204B540-94DD-E9CC-C722-A792E0442243}"/>
                </a:ext>
              </a:extLst>
            </p:cNvPr>
            <p:cNvSpPr/>
            <p:nvPr/>
          </p:nvSpPr>
          <p:spPr>
            <a:xfrm>
              <a:off x="5563457" y="1008792"/>
              <a:ext cx="190500" cy="38125"/>
            </a:xfrm>
            <a:custGeom>
              <a:avLst/>
              <a:gdLst>
                <a:gd name="connsiteX0" fmla="*/ 0 w 190500"/>
                <a:gd name="connsiteY0" fmla="*/ 19050 h 38125"/>
                <a:gd name="connsiteX1" fmla="*/ 21146 w 190500"/>
                <a:gd name="connsiteY1" fmla="*/ 0 h 38125"/>
                <a:gd name="connsiteX2" fmla="*/ 169354 w 190500"/>
                <a:gd name="connsiteY2" fmla="*/ 0 h 38125"/>
                <a:gd name="connsiteX3" fmla="*/ 190500 w 190500"/>
                <a:gd name="connsiteY3" fmla="*/ 19050 h 38125"/>
                <a:gd name="connsiteX4" fmla="*/ 190500 w 190500"/>
                <a:gd name="connsiteY4" fmla="*/ 19050 h 38125"/>
                <a:gd name="connsiteX5" fmla="*/ 169354 w 190500"/>
                <a:gd name="connsiteY5" fmla="*/ 38100 h 38125"/>
                <a:gd name="connsiteX6" fmla="*/ 21146 w 190500"/>
                <a:gd name="connsiteY6" fmla="*/ 38100 h 38125"/>
                <a:gd name="connsiteX7" fmla="*/ 0 w 190500"/>
                <a:gd name="connsiteY7" fmla="*/ 19050 h 38125"/>
                <a:gd name="connsiteX8" fmla="*/ 0 w 190500"/>
                <a:gd name="connsiteY8" fmla="*/ 19050 h 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0" h="38125">
                  <a:moveTo>
                    <a:pt x="0" y="19050"/>
                  </a:moveTo>
                  <a:cubicBezTo>
                    <a:pt x="0" y="1429"/>
                    <a:pt x="9430" y="0"/>
                    <a:pt x="21146" y="0"/>
                  </a:cubicBezTo>
                  <a:lnTo>
                    <a:pt x="169354" y="0"/>
                  </a:lnTo>
                  <a:cubicBezTo>
                    <a:pt x="181070" y="0"/>
                    <a:pt x="190500" y="1429"/>
                    <a:pt x="190500" y="19050"/>
                  </a:cubicBezTo>
                  <a:lnTo>
                    <a:pt x="190500" y="19050"/>
                  </a:lnTo>
                  <a:cubicBezTo>
                    <a:pt x="190500" y="39529"/>
                    <a:pt x="181070" y="38100"/>
                    <a:pt x="169354" y="38100"/>
                  </a:cubicBezTo>
                  <a:lnTo>
                    <a:pt x="21146" y="38100"/>
                  </a:lnTo>
                  <a:cubicBezTo>
                    <a:pt x="9430" y="38100"/>
                    <a:pt x="0" y="39624"/>
                    <a:pt x="0" y="19050"/>
                  </a:cubicBezTo>
                  <a:lnTo>
                    <a:pt x="0" y="19050"/>
                  </a:lnTo>
                  <a:close/>
                </a:path>
              </a:pathLst>
            </a:custGeom>
            <a:noFill/>
            <a:ln w="31750" cap="flat">
              <a:solidFill>
                <a:schemeClr val="accent2">
                  <a:lumMod val="60000"/>
                  <a:lumOff val="40000"/>
                </a:schemeClr>
              </a:solidFill>
              <a:prstDash val="solid"/>
              <a:miter/>
            </a:ln>
          </p:spPr>
          <p:txBody>
            <a:bodyPr rtlCol="0" anchor="ctr"/>
            <a:lstStyle/>
            <a:p>
              <a:endParaRPr lang="en-UA"/>
            </a:p>
          </p:txBody>
        </p:sp>
        <p:sp>
          <p:nvSpPr>
            <p:cNvPr id="36" name="Freeform 35">
              <a:extLst>
                <a:ext uri="{FF2B5EF4-FFF2-40B4-BE49-F238E27FC236}">
                  <a16:creationId xmlns:a16="http://schemas.microsoft.com/office/drawing/2014/main" id="{B00F21D4-B380-5F6B-AB15-1B9E0A454721}"/>
                </a:ext>
              </a:extLst>
            </p:cNvPr>
            <p:cNvSpPr/>
            <p:nvPr/>
          </p:nvSpPr>
          <p:spPr>
            <a:xfrm>
              <a:off x="5637371" y="1086516"/>
              <a:ext cx="9525" cy="33813"/>
            </a:xfrm>
            <a:custGeom>
              <a:avLst/>
              <a:gdLst>
                <a:gd name="connsiteX0" fmla="*/ 0 w 9525"/>
                <a:gd name="connsiteY0" fmla="*/ 0 h 33813"/>
                <a:gd name="connsiteX1" fmla="*/ 0 w 9525"/>
                <a:gd name="connsiteY1" fmla="*/ 33814 h 33813"/>
              </a:gdLst>
              <a:ahLst/>
              <a:cxnLst>
                <a:cxn ang="0">
                  <a:pos x="connsiteX0" y="connsiteY0"/>
                </a:cxn>
                <a:cxn ang="0">
                  <a:pos x="connsiteX1" y="connsiteY1"/>
                </a:cxn>
              </a:cxnLst>
              <a:rect l="l" t="t" r="r" b="b"/>
              <a:pathLst>
                <a:path w="9525" h="33813">
                  <a:moveTo>
                    <a:pt x="0" y="0"/>
                  </a:moveTo>
                  <a:lnTo>
                    <a:pt x="0" y="33814"/>
                  </a:lnTo>
                </a:path>
              </a:pathLst>
            </a:custGeom>
            <a:noFill/>
            <a:ln w="31750" cap="rnd">
              <a:solidFill>
                <a:schemeClr val="accent2">
                  <a:lumMod val="60000"/>
                  <a:lumOff val="40000"/>
                </a:schemeClr>
              </a:solidFill>
              <a:prstDash val="solid"/>
              <a:miter/>
            </a:ln>
          </p:spPr>
          <p:txBody>
            <a:bodyPr rtlCol="0" anchor="ctr"/>
            <a:lstStyle/>
            <a:p>
              <a:endParaRPr lang="en-UA"/>
            </a:p>
          </p:txBody>
        </p:sp>
        <p:sp>
          <p:nvSpPr>
            <p:cNvPr id="39" name="Freeform 38">
              <a:extLst>
                <a:ext uri="{FF2B5EF4-FFF2-40B4-BE49-F238E27FC236}">
                  <a16:creationId xmlns:a16="http://schemas.microsoft.com/office/drawing/2014/main" id="{7EB4A695-2E30-8D8F-3DFB-A76A4BF98149}"/>
                </a:ext>
              </a:extLst>
            </p:cNvPr>
            <p:cNvSpPr/>
            <p:nvPr/>
          </p:nvSpPr>
          <p:spPr>
            <a:xfrm>
              <a:off x="5681186" y="1086516"/>
              <a:ext cx="9525" cy="33813"/>
            </a:xfrm>
            <a:custGeom>
              <a:avLst/>
              <a:gdLst>
                <a:gd name="connsiteX0" fmla="*/ 0 w 9525"/>
                <a:gd name="connsiteY0" fmla="*/ 0 h 33813"/>
                <a:gd name="connsiteX1" fmla="*/ 0 w 9525"/>
                <a:gd name="connsiteY1" fmla="*/ 33814 h 33813"/>
              </a:gdLst>
              <a:ahLst/>
              <a:cxnLst>
                <a:cxn ang="0">
                  <a:pos x="connsiteX0" y="connsiteY0"/>
                </a:cxn>
                <a:cxn ang="0">
                  <a:pos x="connsiteX1" y="connsiteY1"/>
                </a:cxn>
              </a:cxnLst>
              <a:rect l="l" t="t" r="r" b="b"/>
              <a:pathLst>
                <a:path w="9525" h="33813">
                  <a:moveTo>
                    <a:pt x="0" y="0"/>
                  </a:moveTo>
                  <a:lnTo>
                    <a:pt x="0" y="33814"/>
                  </a:lnTo>
                </a:path>
              </a:pathLst>
            </a:custGeom>
            <a:noFill/>
            <a:ln w="31750" cap="rnd">
              <a:solidFill>
                <a:schemeClr val="accent2">
                  <a:lumMod val="60000"/>
                  <a:lumOff val="40000"/>
                </a:schemeClr>
              </a:solidFill>
              <a:prstDash val="solid"/>
              <a:miter/>
            </a:ln>
          </p:spPr>
          <p:txBody>
            <a:bodyPr rtlCol="0" anchor="ctr"/>
            <a:lstStyle/>
            <a:p>
              <a:endParaRPr lang="en-UA"/>
            </a:p>
          </p:txBody>
        </p:sp>
        <p:sp>
          <p:nvSpPr>
            <p:cNvPr id="40" name="Freeform 39">
              <a:extLst>
                <a:ext uri="{FF2B5EF4-FFF2-40B4-BE49-F238E27FC236}">
                  <a16:creationId xmlns:a16="http://schemas.microsoft.com/office/drawing/2014/main" id="{576BC103-DC8C-5577-2573-3684E6033464}"/>
                </a:ext>
              </a:extLst>
            </p:cNvPr>
            <p:cNvSpPr/>
            <p:nvPr/>
          </p:nvSpPr>
          <p:spPr>
            <a:xfrm>
              <a:off x="5591175" y="1048416"/>
              <a:ext cx="148494" cy="114300"/>
            </a:xfrm>
            <a:custGeom>
              <a:avLst/>
              <a:gdLst>
                <a:gd name="connsiteX0" fmla="*/ 0 w 148494"/>
                <a:gd name="connsiteY0" fmla="*/ 82296 h 114300"/>
                <a:gd name="connsiteX1" fmla="*/ 37624 w 148494"/>
                <a:gd name="connsiteY1" fmla="*/ 114300 h 114300"/>
                <a:gd name="connsiteX2" fmla="*/ 95060 w 148494"/>
                <a:gd name="connsiteY2" fmla="*/ 114300 h 114300"/>
                <a:gd name="connsiteX3" fmla="*/ 132493 w 148494"/>
                <a:gd name="connsiteY3" fmla="*/ 83439 h 114300"/>
                <a:gd name="connsiteX4" fmla="*/ 148495 w 148494"/>
                <a:gd name="connsiteY4" fmla="*/ 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494" h="114300">
                  <a:moveTo>
                    <a:pt x="0" y="82296"/>
                  </a:moveTo>
                  <a:cubicBezTo>
                    <a:pt x="3048" y="100679"/>
                    <a:pt x="10382" y="114300"/>
                    <a:pt x="37624" y="114300"/>
                  </a:cubicBezTo>
                  <a:lnTo>
                    <a:pt x="95060" y="114300"/>
                  </a:lnTo>
                  <a:cubicBezTo>
                    <a:pt x="124682" y="114300"/>
                    <a:pt x="129064" y="101346"/>
                    <a:pt x="132493" y="83439"/>
                  </a:cubicBezTo>
                  <a:lnTo>
                    <a:pt x="148495" y="0"/>
                  </a:lnTo>
                </a:path>
              </a:pathLst>
            </a:custGeom>
            <a:noFill/>
            <a:ln w="31750" cap="rnd">
              <a:solidFill>
                <a:schemeClr val="accent2">
                  <a:lumMod val="60000"/>
                  <a:lumOff val="40000"/>
                </a:schemeClr>
              </a:solidFill>
              <a:prstDash val="solid"/>
              <a:miter/>
            </a:ln>
          </p:spPr>
          <p:txBody>
            <a:bodyPr rtlCol="0" anchor="ctr"/>
            <a:lstStyle/>
            <a:p>
              <a:endParaRPr lang="en-UA"/>
            </a:p>
          </p:txBody>
        </p:sp>
        <p:sp>
          <p:nvSpPr>
            <p:cNvPr id="44" name="Freeform 43">
              <a:extLst>
                <a:ext uri="{FF2B5EF4-FFF2-40B4-BE49-F238E27FC236}">
                  <a16:creationId xmlns:a16="http://schemas.microsoft.com/office/drawing/2014/main" id="{6FAED3C4-9FCF-08CF-7E0B-C627333DAB36}"/>
                </a:ext>
              </a:extLst>
            </p:cNvPr>
            <p:cNvSpPr/>
            <p:nvPr/>
          </p:nvSpPr>
          <p:spPr>
            <a:xfrm>
              <a:off x="5577744" y="1048416"/>
              <a:ext cx="6858" cy="41719"/>
            </a:xfrm>
            <a:custGeom>
              <a:avLst/>
              <a:gdLst>
                <a:gd name="connsiteX0" fmla="*/ 0 w 6858"/>
                <a:gd name="connsiteY0" fmla="*/ 0 h 41719"/>
                <a:gd name="connsiteX1" fmla="*/ 6858 w 6858"/>
                <a:gd name="connsiteY1" fmla="*/ 41719 h 41719"/>
              </a:gdLst>
              <a:ahLst/>
              <a:cxnLst>
                <a:cxn ang="0">
                  <a:pos x="connsiteX0" y="connsiteY0"/>
                </a:cxn>
                <a:cxn ang="0">
                  <a:pos x="connsiteX1" y="connsiteY1"/>
                </a:cxn>
              </a:cxnLst>
              <a:rect l="l" t="t" r="r" b="b"/>
              <a:pathLst>
                <a:path w="6858" h="41719">
                  <a:moveTo>
                    <a:pt x="0" y="0"/>
                  </a:moveTo>
                  <a:lnTo>
                    <a:pt x="6858" y="41719"/>
                  </a:lnTo>
                </a:path>
              </a:pathLst>
            </a:custGeom>
            <a:ln w="31750" cap="rnd">
              <a:solidFill>
                <a:schemeClr val="accent2">
                  <a:lumMod val="60000"/>
                  <a:lumOff val="40000"/>
                </a:schemeClr>
              </a:solidFill>
              <a:prstDash val="solid"/>
              <a:miter/>
            </a:ln>
          </p:spPr>
          <p:txBody>
            <a:bodyPr rtlCol="0" anchor="ctr"/>
            <a:lstStyle/>
            <a:p>
              <a:endParaRPr lang="en-UA"/>
            </a:p>
          </p:txBody>
        </p:sp>
      </p:grpSp>
      <p:grpSp>
        <p:nvGrpSpPr>
          <p:cNvPr id="47" name="Graphic 45">
            <a:extLst>
              <a:ext uri="{FF2B5EF4-FFF2-40B4-BE49-F238E27FC236}">
                <a16:creationId xmlns:a16="http://schemas.microsoft.com/office/drawing/2014/main" id="{776612B9-7259-E988-BF23-D9E336EB36E2}"/>
              </a:ext>
            </a:extLst>
          </p:cNvPr>
          <p:cNvGrpSpPr/>
          <p:nvPr/>
        </p:nvGrpSpPr>
        <p:grpSpPr>
          <a:xfrm>
            <a:off x="1068312" y="5316348"/>
            <a:ext cx="334294" cy="370998"/>
            <a:chOff x="5572886" y="972216"/>
            <a:chExt cx="171545" cy="190380"/>
          </a:xfrm>
          <a:noFill/>
        </p:grpSpPr>
        <p:sp>
          <p:nvSpPr>
            <p:cNvPr id="48" name="Freeform 47">
              <a:extLst>
                <a:ext uri="{FF2B5EF4-FFF2-40B4-BE49-F238E27FC236}">
                  <a16:creationId xmlns:a16="http://schemas.microsoft.com/office/drawing/2014/main" id="{929C5135-184E-325C-89F1-25B4DE21E659}"/>
                </a:ext>
              </a:extLst>
            </p:cNvPr>
            <p:cNvSpPr/>
            <p:nvPr/>
          </p:nvSpPr>
          <p:spPr>
            <a:xfrm>
              <a:off x="5572886" y="972216"/>
              <a:ext cx="171545" cy="190380"/>
            </a:xfrm>
            <a:custGeom>
              <a:avLst/>
              <a:gdLst>
                <a:gd name="connsiteX0" fmla="*/ 95 w 171545"/>
                <a:gd name="connsiteY0" fmla="*/ 28289 h 190380"/>
                <a:gd name="connsiteX1" fmla="*/ 28670 w 171545"/>
                <a:gd name="connsiteY1" fmla="*/ 0 h 190380"/>
                <a:gd name="connsiteX2" fmla="*/ 142970 w 171545"/>
                <a:gd name="connsiteY2" fmla="*/ 0 h 190380"/>
                <a:gd name="connsiteX3" fmla="*/ 171545 w 171545"/>
                <a:gd name="connsiteY3" fmla="*/ 28289 h 190380"/>
                <a:gd name="connsiteX4" fmla="*/ 171545 w 171545"/>
                <a:gd name="connsiteY4" fmla="*/ 132207 h 190380"/>
                <a:gd name="connsiteX5" fmla="*/ 142970 w 171545"/>
                <a:gd name="connsiteY5" fmla="*/ 160496 h 190380"/>
                <a:gd name="connsiteX6" fmla="*/ 135731 w 171545"/>
                <a:gd name="connsiteY6" fmla="*/ 160496 h 190380"/>
                <a:gd name="connsiteX7" fmla="*/ 115538 w 171545"/>
                <a:gd name="connsiteY7" fmla="*/ 168783 h 190380"/>
                <a:gd name="connsiteX8" fmla="*/ 99251 w 171545"/>
                <a:gd name="connsiteY8" fmla="*/ 184880 h 190380"/>
                <a:gd name="connsiteX9" fmla="*/ 72295 w 171545"/>
                <a:gd name="connsiteY9" fmla="*/ 184880 h 190380"/>
                <a:gd name="connsiteX10" fmla="*/ 56007 w 171545"/>
                <a:gd name="connsiteY10" fmla="*/ 168783 h 190380"/>
                <a:gd name="connsiteX11" fmla="*/ 35814 w 171545"/>
                <a:gd name="connsiteY11" fmla="*/ 160496 h 190380"/>
                <a:gd name="connsiteX12" fmla="*/ 28575 w 171545"/>
                <a:gd name="connsiteY12" fmla="*/ 160496 h 190380"/>
                <a:gd name="connsiteX13" fmla="*/ 0 w 171545"/>
                <a:gd name="connsiteY13" fmla="*/ 132207 h 190380"/>
                <a:gd name="connsiteX14" fmla="*/ 0 w 171545"/>
                <a:gd name="connsiteY14" fmla="*/ 67056 h 190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45" h="190380">
                  <a:moveTo>
                    <a:pt x="95" y="28289"/>
                  </a:moveTo>
                  <a:cubicBezTo>
                    <a:pt x="95" y="12668"/>
                    <a:pt x="12859" y="0"/>
                    <a:pt x="28670" y="0"/>
                  </a:cubicBezTo>
                  <a:lnTo>
                    <a:pt x="142970" y="0"/>
                  </a:lnTo>
                  <a:cubicBezTo>
                    <a:pt x="158782" y="0"/>
                    <a:pt x="171545" y="12668"/>
                    <a:pt x="171545" y="28289"/>
                  </a:cubicBezTo>
                  <a:lnTo>
                    <a:pt x="171545" y="132207"/>
                  </a:lnTo>
                  <a:cubicBezTo>
                    <a:pt x="171545" y="147828"/>
                    <a:pt x="158782" y="160496"/>
                    <a:pt x="142970" y="160496"/>
                  </a:cubicBezTo>
                  <a:lnTo>
                    <a:pt x="135731" y="160496"/>
                  </a:lnTo>
                  <a:cubicBezTo>
                    <a:pt x="128111" y="160496"/>
                    <a:pt x="120872" y="163449"/>
                    <a:pt x="115538" y="168783"/>
                  </a:cubicBezTo>
                  <a:lnTo>
                    <a:pt x="99251" y="184880"/>
                  </a:lnTo>
                  <a:cubicBezTo>
                    <a:pt x="91821" y="192215"/>
                    <a:pt x="79724" y="192215"/>
                    <a:pt x="72295" y="184880"/>
                  </a:cubicBezTo>
                  <a:lnTo>
                    <a:pt x="56007" y="168783"/>
                  </a:lnTo>
                  <a:cubicBezTo>
                    <a:pt x="50673" y="163449"/>
                    <a:pt x="43339" y="160496"/>
                    <a:pt x="35814" y="160496"/>
                  </a:cubicBezTo>
                  <a:lnTo>
                    <a:pt x="28575" y="160496"/>
                  </a:lnTo>
                  <a:cubicBezTo>
                    <a:pt x="12764" y="160496"/>
                    <a:pt x="0" y="147828"/>
                    <a:pt x="0" y="132207"/>
                  </a:cubicBezTo>
                  <a:lnTo>
                    <a:pt x="0" y="67056"/>
                  </a:lnTo>
                </a:path>
              </a:pathLst>
            </a:custGeom>
            <a:noFill/>
            <a:ln w="31750" cap="rnd">
              <a:solidFill>
                <a:schemeClr val="accent2">
                  <a:lumMod val="60000"/>
                  <a:lumOff val="40000"/>
                </a:schemeClr>
              </a:solidFill>
              <a:prstDash val="solid"/>
              <a:round/>
            </a:ln>
          </p:spPr>
          <p:txBody>
            <a:bodyPr rtlCol="0" anchor="ctr"/>
            <a:lstStyle/>
            <a:p>
              <a:endParaRPr lang="en-UA"/>
            </a:p>
          </p:txBody>
        </p:sp>
        <p:sp>
          <p:nvSpPr>
            <p:cNvPr id="51" name="Freeform 50">
              <a:extLst>
                <a:ext uri="{FF2B5EF4-FFF2-40B4-BE49-F238E27FC236}">
                  <a16:creationId xmlns:a16="http://schemas.microsoft.com/office/drawing/2014/main" id="{260E241F-9424-306E-C308-80A9EE7B8A38}"/>
                </a:ext>
              </a:extLst>
            </p:cNvPr>
            <p:cNvSpPr/>
            <p:nvPr/>
          </p:nvSpPr>
          <p:spPr>
            <a:xfrm>
              <a:off x="5615844" y="1019841"/>
              <a:ext cx="85725" cy="76176"/>
            </a:xfrm>
            <a:custGeom>
              <a:avLst/>
              <a:gdLst>
                <a:gd name="connsiteX0" fmla="*/ 45529 w 85725"/>
                <a:gd name="connsiteY0" fmla="*/ 75819 h 76176"/>
                <a:gd name="connsiteX1" fmla="*/ 40196 w 85725"/>
                <a:gd name="connsiteY1" fmla="*/ 75819 h 76176"/>
                <a:gd name="connsiteX2" fmla="*/ 0 w 85725"/>
                <a:gd name="connsiteY2" fmla="*/ 23908 h 76176"/>
                <a:gd name="connsiteX3" fmla="*/ 23813 w 85725"/>
                <a:gd name="connsiteY3" fmla="*/ 0 h 76176"/>
                <a:gd name="connsiteX4" fmla="*/ 42863 w 85725"/>
                <a:gd name="connsiteY4" fmla="*/ 9525 h 76176"/>
                <a:gd name="connsiteX5" fmla="*/ 61913 w 85725"/>
                <a:gd name="connsiteY5" fmla="*/ 0 h 76176"/>
                <a:gd name="connsiteX6" fmla="*/ 85725 w 85725"/>
                <a:gd name="connsiteY6" fmla="*/ 23908 h 76176"/>
                <a:gd name="connsiteX7" fmla="*/ 76676 w 85725"/>
                <a:gd name="connsiteY7" fmla="*/ 51911 h 7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76176">
                  <a:moveTo>
                    <a:pt x="45529" y="75819"/>
                  </a:moveTo>
                  <a:cubicBezTo>
                    <a:pt x="44101" y="76295"/>
                    <a:pt x="41720" y="76295"/>
                    <a:pt x="40196" y="75819"/>
                  </a:cubicBezTo>
                  <a:cubicBezTo>
                    <a:pt x="27813" y="71533"/>
                    <a:pt x="0" y="53912"/>
                    <a:pt x="0" y="23908"/>
                  </a:cubicBezTo>
                  <a:cubicBezTo>
                    <a:pt x="0" y="10668"/>
                    <a:pt x="10668" y="0"/>
                    <a:pt x="23813" y="0"/>
                  </a:cubicBezTo>
                  <a:cubicBezTo>
                    <a:pt x="31623" y="0"/>
                    <a:pt x="38481" y="3715"/>
                    <a:pt x="42863" y="9525"/>
                  </a:cubicBezTo>
                  <a:cubicBezTo>
                    <a:pt x="47244" y="3715"/>
                    <a:pt x="54102" y="0"/>
                    <a:pt x="61913" y="0"/>
                  </a:cubicBezTo>
                  <a:cubicBezTo>
                    <a:pt x="75057" y="0"/>
                    <a:pt x="85725" y="10668"/>
                    <a:pt x="85725" y="23908"/>
                  </a:cubicBezTo>
                  <a:cubicBezTo>
                    <a:pt x="85725" y="34957"/>
                    <a:pt x="82010" y="44291"/>
                    <a:pt x="76676" y="51911"/>
                  </a:cubicBezTo>
                </a:path>
              </a:pathLst>
            </a:custGeom>
            <a:noFill/>
            <a:ln w="31750" cap="rnd">
              <a:solidFill>
                <a:schemeClr val="accent2">
                  <a:lumMod val="60000"/>
                  <a:lumOff val="40000"/>
                </a:schemeClr>
              </a:solidFill>
              <a:prstDash val="solid"/>
              <a:round/>
            </a:ln>
          </p:spPr>
          <p:txBody>
            <a:bodyPr rtlCol="0" anchor="ctr"/>
            <a:lstStyle/>
            <a:p>
              <a:endParaRPr lang="en-UA"/>
            </a:p>
          </p:txBody>
        </p:sp>
      </p:grpSp>
      <p:grpSp>
        <p:nvGrpSpPr>
          <p:cNvPr id="64" name="Group 63">
            <a:extLst>
              <a:ext uri="{FF2B5EF4-FFF2-40B4-BE49-F238E27FC236}">
                <a16:creationId xmlns:a16="http://schemas.microsoft.com/office/drawing/2014/main" id="{C2F48762-6BBD-41AD-DC74-E41F494471CE}"/>
              </a:ext>
            </a:extLst>
          </p:cNvPr>
          <p:cNvGrpSpPr/>
          <p:nvPr/>
        </p:nvGrpSpPr>
        <p:grpSpPr>
          <a:xfrm rot="10800000" flipH="1">
            <a:off x="10760530" y="2430966"/>
            <a:ext cx="337483" cy="337483"/>
            <a:chOff x="8710120" y="1162110"/>
            <a:chExt cx="190500" cy="190500"/>
          </a:xfrm>
        </p:grpSpPr>
        <p:sp>
          <p:nvSpPr>
            <p:cNvPr id="56" name="Freeform 55">
              <a:extLst>
                <a:ext uri="{FF2B5EF4-FFF2-40B4-BE49-F238E27FC236}">
                  <a16:creationId xmlns:a16="http://schemas.microsoft.com/office/drawing/2014/main" id="{178CD972-C71D-308A-9C52-1C274B98FD8D}"/>
                </a:ext>
              </a:extLst>
            </p:cNvPr>
            <p:cNvSpPr/>
            <p:nvPr/>
          </p:nvSpPr>
          <p:spPr>
            <a:xfrm>
              <a:off x="8738695" y="1228785"/>
              <a:ext cx="9525" cy="66675"/>
            </a:xfrm>
            <a:custGeom>
              <a:avLst/>
              <a:gdLst>
                <a:gd name="connsiteX0" fmla="*/ 0 w 9525"/>
                <a:gd name="connsiteY0" fmla="*/ 0 h 66675"/>
                <a:gd name="connsiteX1" fmla="*/ 0 w 9525"/>
                <a:gd name="connsiteY1" fmla="*/ 66675 h 66675"/>
              </a:gdLst>
              <a:ahLst/>
              <a:cxnLst>
                <a:cxn ang="0">
                  <a:pos x="connsiteX0" y="connsiteY0"/>
                </a:cxn>
                <a:cxn ang="0">
                  <a:pos x="connsiteX1" y="connsiteY1"/>
                </a:cxn>
              </a:cxnLst>
              <a:rect l="l" t="t" r="r" b="b"/>
              <a:pathLst>
                <a:path w="9525" h="66675">
                  <a:moveTo>
                    <a:pt x="0" y="0"/>
                  </a:moveTo>
                  <a:lnTo>
                    <a:pt x="0" y="66675"/>
                  </a:lnTo>
                </a:path>
              </a:pathLst>
            </a:custGeom>
            <a:ln w="31750" cap="rnd">
              <a:solidFill>
                <a:schemeClr val="accent2">
                  <a:lumMod val="60000"/>
                  <a:lumOff val="40000"/>
                </a:schemeClr>
              </a:solidFill>
              <a:prstDash val="solid"/>
              <a:round/>
            </a:ln>
          </p:spPr>
          <p:txBody>
            <a:bodyPr rtlCol="0" anchor="ctr"/>
            <a:lstStyle/>
            <a:p>
              <a:endParaRPr lang="en-UA"/>
            </a:p>
          </p:txBody>
        </p:sp>
        <p:sp>
          <p:nvSpPr>
            <p:cNvPr id="57" name="Freeform 56">
              <a:extLst>
                <a:ext uri="{FF2B5EF4-FFF2-40B4-BE49-F238E27FC236}">
                  <a16:creationId xmlns:a16="http://schemas.microsoft.com/office/drawing/2014/main" id="{8398955A-DF73-885F-3142-EEAAE7B66CD4}"/>
                </a:ext>
              </a:extLst>
            </p:cNvPr>
            <p:cNvSpPr/>
            <p:nvPr/>
          </p:nvSpPr>
          <p:spPr>
            <a:xfrm>
              <a:off x="8710120" y="1162110"/>
              <a:ext cx="61912" cy="61912"/>
            </a:xfrm>
            <a:custGeom>
              <a:avLst/>
              <a:gdLst>
                <a:gd name="connsiteX0" fmla="*/ 61912 w 61912"/>
                <a:gd name="connsiteY0" fmla="*/ 30956 h 61912"/>
                <a:gd name="connsiteX1" fmla="*/ 30956 w 61912"/>
                <a:gd name="connsiteY1" fmla="*/ 61912 h 61912"/>
                <a:gd name="connsiteX2" fmla="*/ 0 w 61912"/>
                <a:gd name="connsiteY2" fmla="*/ 30956 h 61912"/>
                <a:gd name="connsiteX3" fmla="*/ 30956 w 61912"/>
                <a:gd name="connsiteY3" fmla="*/ 0 h 61912"/>
                <a:gd name="connsiteX4" fmla="*/ 61912 w 61912"/>
                <a:gd name="connsiteY4" fmla="*/ 30956 h 61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61912">
                  <a:moveTo>
                    <a:pt x="61912" y="30956"/>
                  </a:moveTo>
                  <a:cubicBezTo>
                    <a:pt x="61912" y="48053"/>
                    <a:pt x="48053" y="61912"/>
                    <a:pt x="30956" y="61912"/>
                  </a:cubicBezTo>
                  <a:cubicBezTo>
                    <a:pt x="13860" y="61912"/>
                    <a:pt x="0" y="48053"/>
                    <a:pt x="0" y="30956"/>
                  </a:cubicBezTo>
                  <a:cubicBezTo>
                    <a:pt x="0" y="13860"/>
                    <a:pt x="13860" y="0"/>
                    <a:pt x="30956" y="0"/>
                  </a:cubicBezTo>
                  <a:cubicBezTo>
                    <a:pt x="48053" y="0"/>
                    <a:pt x="61912" y="13860"/>
                    <a:pt x="61912" y="30956"/>
                  </a:cubicBezTo>
                  <a:close/>
                </a:path>
              </a:pathLst>
            </a:custGeom>
            <a:noFill/>
            <a:ln w="31750" cap="rnd">
              <a:solidFill>
                <a:schemeClr val="accent2">
                  <a:lumMod val="60000"/>
                  <a:lumOff val="40000"/>
                </a:schemeClr>
              </a:solidFill>
              <a:prstDash val="solid"/>
              <a:round/>
            </a:ln>
          </p:spPr>
          <p:txBody>
            <a:bodyPr rtlCol="0" anchor="ctr"/>
            <a:lstStyle/>
            <a:p>
              <a:endParaRPr lang="en-UA"/>
            </a:p>
          </p:txBody>
        </p:sp>
        <p:sp>
          <p:nvSpPr>
            <p:cNvPr id="58" name="Freeform 57">
              <a:extLst>
                <a:ext uri="{FF2B5EF4-FFF2-40B4-BE49-F238E27FC236}">
                  <a16:creationId xmlns:a16="http://schemas.microsoft.com/office/drawing/2014/main" id="{C4E3E84C-FBCD-CA23-A8E5-2108CF774057}"/>
                </a:ext>
              </a:extLst>
            </p:cNvPr>
            <p:cNvSpPr/>
            <p:nvPr/>
          </p:nvSpPr>
          <p:spPr>
            <a:xfrm>
              <a:off x="8710120" y="1295460"/>
              <a:ext cx="57150" cy="57150"/>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noFill/>
            <a:ln w="31750" cap="rnd">
              <a:solidFill>
                <a:schemeClr val="accent2">
                  <a:lumMod val="60000"/>
                  <a:lumOff val="40000"/>
                </a:schemeClr>
              </a:solidFill>
              <a:prstDash val="solid"/>
              <a:round/>
            </a:ln>
          </p:spPr>
          <p:txBody>
            <a:bodyPr rtlCol="0" anchor="ctr"/>
            <a:lstStyle/>
            <a:p>
              <a:endParaRPr lang="en-UA"/>
            </a:p>
          </p:txBody>
        </p:sp>
        <p:sp>
          <p:nvSpPr>
            <p:cNvPr id="59" name="Freeform 58">
              <a:extLst>
                <a:ext uri="{FF2B5EF4-FFF2-40B4-BE49-F238E27FC236}">
                  <a16:creationId xmlns:a16="http://schemas.microsoft.com/office/drawing/2014/main" id="{C52BD3A7-8599-D6A6-9B0E-565E5BA8F814}"/>
                </a:ext>
              </a:extLst>
            </p:cNvPr>
            <p:cNvSpPr/>
            <p:nvPr/>
          </p:nvSpPr>
          <p:spPr>
            <a:xfrm>
              <a:off x="8843470" y="1295460"/>
              <a:ext cx="57150" cy="57150"/>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noFill/>
            <a:ln w="31750" cap="rnd">
              <a:solidFill>
                <a:schemeClr val="accent2">
                  <a:lumMod val="60000"/>
                  <a:lumOff val="40000"/>
                </a:schemeClr>
              </a:solidFill>
              <a:prstDash val="solid"/>
              <a:round/>
            </a:ln>
          </p:spPr>
          <p:txBody>
            <a:bodyPr rtlCol="0" anchor="ctr"/>
            <a:lstStyle/>
            <a:p>
              <a:endParaRPr lang="en-UA"/>
            </a:p>
          </p:txBody>
        </p:sp>
        <p:sp>
          <p:nvSpPr>
            <p:cNvPr id="62" name="Freeform 61">
              <a:extLst>
                <a:ext uri="{FF2B5EF4-FFF2-40B4-BE49-F238E27FC236}">
                  <a16:creationId xmlns:a16="http://schemas.microsoft.com/office/drawing/2014/main" id="{8CA506B7-0CCC-6757-D190-827164C2ABF2}"/>
                </a:ext>
              </a:extLst>
            </p:cNvPr>
            <p:cNvSpPr/>
            <p:nvPr/>
          </p:nvSpPr>
          <p:spPr>
            <a:xfrm>
              <a:off x="8739933" y="1228785"/>
              <a:ext cx="92678" cy="33337"/>
            </a:xfrm>
            <a:custGeom>
              <a:avLst/>
              <a:gdLst>
                <a:gd name="connsiteX0" fmla="*/ 0 w 92678"/>
                <a:gd name="connsiteY0" fmla="*/ 0 h 33337"/>
                <a:gd name="connsiteX1" fmla="*/ 37529 w 92678"/>
                <a:gd name="connsiteY1" fmla="*/ 28956 h 33337"/>
                <a:gd name="connsiteX2" fmla="*/ 70199 w 92678"/>
                <a:gd name="connsiteY2" fmla="*/ 28861 h 33337"/>
                <a:gd name="connsiteX3" fmla="*/ 92678 w 92678"/>
                <a:gd name="connsiteY3" fmla="*/ 33338 h 33337"/>
              </a:gdLst>
              <a:ahLst/>
              <a:cxnLst>
                <a:cxn ang="0">
                  <a:pos x="connsiteX0" y="connsiteY0"/>
                </a:cxn>
                <a:cxn ang="0">
                  <a:pos x="connsiteX1" y="connsiteY1"/>
                </a:cxn>
                <a:cxn ang="0">
                  <a:pos x="connsiteX2" y="connsiteY2"/>
                </a:cxn>
                <a:cxn ang="0">
                  <a:pos x="connsiteX3" y="connsiteY3"/>
                </a:cxn>
              </a:cxnLst>
              <a:rect l="l" t="t" r="r" b="b"/>
              <a:pathLst>
                <a:path w="92678" h="33337">
                  <a:moveTo>
                    <a:pt x="0" y="0"/>
                  </a:moveTo>
                  <a:cubicBezTo>
                    <a:pt x="4286" y="16669"/>
                    <a:pt x="19526" y="29051"/>
                    <a:pt x="37529" y="28956"/>
                  </a:cubicBezTo>
                  <a:lnTo>
                    <a:pt x="70199" y="28861"/>
                  </a:lnTo>
                  <a:cubicBezTo>
                    <a:pt x="78200" y="28861"/>
                    <a:pt x="85725" y="30480"/>
                    <a:pt x="92678" y="33338"/>
                  </a:cubicBezTo>
                </a:path>
              </a:pathLst>
            </a:custGeom>
            <a:noFill/>
            <a:ln w="31750" cap="rnd">
              <a:solidFill>
                <a:schemeClr val="accent2">
                  <a:lumMod val="60000"/>
                  <a:lumOff val="40000"/>
                </a:schemeClr>
              </a:solidFill>
              <a:prstDash val="solid"/>
              <a:round/>
            </a:ln>
          </p:spPr>
          <p:txBody>
            <a:bodyPr rtlCol="0" anchor="ctr"/>
            <a:lstStyle/>
            <a:p>
              <a:endParaRPr lang="en-UA"/>
            </a:p>
          </p:txBody>
        </p:sp>
      </p:grpSp>
      <p:sp>
        <p:nvSpPr>
          <p:cNvPr id="67" name="Graphic 65">
            <a:extLst>
              <a:ext uri="{FF2B5EF4-FFF2-40B4-BE49-F238E27FC236}">
                <a16:creationId xmlns:a16="http://schemas.microsoft.com/office/drawing/2014/main" id="{963E2E17-5B26-3861-BEC7-7DD53FDFF9B2}"/>
              </a:ext>
            </a:extLst>
          </p:cNvPr>
          <p:cNvSpPr/>
          <p:nvPr/>
        </p:nvSpPr>
        <p:spPr>
          <a:xfrm>
            <a:off x="10743596" y="3351834"/>
            <a:ext cx="371351" cy="368229"/>
          </a:xfrm>
          <a:custGeom>
            <a:avLst/>
            <a:gdLst>
              <a:gd name="connsiteX0" fmla="*/ 172434 w 190562"/>
              <a:gd name="connsiteY0" fmla="*/ 62222 h 188959"/>
              <a:gd name="connsiteX1" fmla="*/ 182435 w 190562"/>
              <a:gd name="connsiteY1" fmla="*/ 93464 h 188959"/>
              <a:gd name="connsiteX2" fmla="*/ 158813 w 190562"/>
              <a:gd name="connsiteY2" fmla="*/ 117086 h 188959"/>
              <a:gd name="connsiteX3" fmla="*/ 153860 w 190562"/>
              <a:gd name="connsiteY3" fmla="*/ 134326 h 188959"/>
              <a:gd name="connsiteX4" fmla="*/ 160623 w 190562"/>
              <a:gd name="connsiteY4" fmla="*/ 163568 h 188959"/>
              <a:gd name="connsiteX5" fmla="*/ 133191 w 190562"/>
              <a:gd name="connsiteY5" fmla="*/ 183571 h 188959"/>
              <a:gd name="connsiteX6" fmla="*/ 104711 w 190562"/>
              <a:gd name="connsiteY6" fmla="*/ 166711 h 188959"/>
              <a:gd name="connsiteX7" fmla="*/ 85852 w 190562"/>
              <a:gd name="connsiteY7" fmla="*/ 166711 h 188959"/>
              <a:gd name="connsiteX8" fmla="*/ 57372 w 190562"/>
              <a:gd name="connsiteY8" fmla="*/ 183571 h 188959"/>
              <a:gd name="connsiteX9" fmla="*/ 29940 w 190562"/>
              <a:gd name="connsiteY9" fmla="*/ 163568 h 188959"/>
              <a:gd name="connsiteX10" fmla="*/ 36702 w 190562"/>
              <a:gd name="connsiteY10" fmla="*/ 134326 h 188959"/>
              <a:gd name="connsiteX11" fmla="*/ 31750 w 190562"/>
              <a:gd name="connsiteY11" fmla="*/ 117086 h 188959"/>
              <a:gd name="connsiteX12" fmla="*/ 8127 w 190562"/>
              <a:gd name="connsiteY12" fmla="*/ 93464 h 188959"/>
              <a:gd name="connsiteX13" fmla="*/ 18129 w 190562"/>
              <a:gd name="connsiteY13" fmla="*/ 62222 h 188959"/>
              <a:gd name="connsiteX14" fmla="*/ 48513 w 190562"/>
              <a:gd name="connsiteY14" fmla="*/ 57174 h 188959"/>
              <a:gd name="connsiteX15" fmla="*/ 62039 w 190562"/>
              <a:gd name="connsiteY15" fmla="*/ 47173 h 188959"/>
              <a:gd name="connsiteX16" fmla="*/ 78803 w 190562"/>
              <a:gd name="connsiteY16" fmla="*/ 13645 h 188959"/>
              <a:gd name="connsiteX17" fmla="*/ 111855 w 190562"/>
              <a:gd name="connsiteY17" fmla="*/ 13645 h 188959"/>
              <a:gd name="connsiteX18" fmla="*/ 128619 w 190562"/>
              <a:gd name="connsiteY18" fmla="*/ 47173 h 188959"/>
              <a:gd name="connsiteX19" fmla="*/ 133286 w 190562"/>
              <a:gd name="connsiteY19" fmla="*/ 52792 h 188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62" h="188959">
                <a:moveTo>
                  <a:pt x="172434" y="62222"/>
                </a:moveTo>
                <a:cubicBezTo>
                  <a:pt x="191865" y="65461"/>
                  <a:pt x="196437" y="79558"/>
                  <a:pt x="182435" y="93464"/>
                </a:cubicBezTo>
                <a:lnTo>
                  <a:pt x="158813" y="117086"/>
                </a:lnTo>
                <a:cubicBezTo>
                  <a:pt x="154812" y="121087"/>
                  <a:pt x="152622" y="128802"/>
                  <a:pt x="153860" y="134326"/>
                </a:cubicBezTo>
                <a:lnTo>
                  <a:pt x="160623" y="163568"/>
                </a:lnTo>
                <a:cubicBezTo>
                  <a:pt x="165957" y="186714"/>
                  <a:pt x="153669" y="195667"/>
                  <a:pt x="133191" y="183571"/>
                </a:cubicBezTo>
                <a:lnTo>
                  <a:pt x="104711" y="166711"/>
                </a:lnTo>
                <a:cubicBezTo>
                  <a:pt x="99568" y="163663"/>
                  <a:pt x="91090" y="163663"/>
                  <a:pt x="85852" y="166711"/>
                </a:cubicBezTo>
                <a:lnTo>
                  <a:pt x="57372" y="183571"/>
                </a:lnTo>
                <a:cubicBezTo>
                  <a:pt x="36988" y="195667"/>
                  <a:pt x="24606" y="186619"/>
                  <a:pt x="29940" y="163568"/>
                </a:cubicBezTo>
                <a:lnTo>
                  <a:pt x="36702" y="134326"/>
                </a:lnTo>
                <a:cubicBezTo>
                  <a:pt x="37941" y="128802"/>
                  <a:pt x="35750" y="121087"/>
                  <a:pt x="31750" y="117086"/>
                </a:cubicBezTo>
                <a:lnTo>
                  <a:pt x="8127" y="93464"/>
                </a:lnTo>
                <a:cubicBezTo>
                  <a:pt x="-5874" y="79462"/>
                  <a:pt x="-1302" y="65461"/>
                  <a:pt x="18129" y="62222"/>
                </a:cubicBezTo>
                <a:lnTo>
                  <a:pt x="48513" y="57174"/>
                </a:lnTo>
                <a:cubicBezTo>
                  <a:pt x="53657" y="56317"/>
                  <a:pt x="59658" y="51840"/>
                  <a:pt x="62039" y="47173"/>
                </a:cubicBezTo>
                <a:lnTo>
                  <a:pt x="78803" y="13645"/>
                </a:lnTo>
                <a:cubicBezTo>
                  <a:pt x="87852" y="-4548"/>
                  <a:pt x="102711" y="-4548"/>
                  <a:pt x="111855" y="13645"/>
                </a:cubicBezTo>
                <a:lnTo>
                  <a:pt x="128619" y="47173"/>
                </a:lnTo>
                <a:cubicBezTo>
                  <a:pt x="129571" y="49173"/>
                  <a:pt x="131286" y="51173"/>
                  <a:pt x="133286" y="52792"/>
                </a:cubicBezTo>
              </a:path>
            </a:pathLst>
          </a:custGeom>
          <a:noFill/>
          <a:ln w="31750" cap="rnd">
            <a:solidFill>
              <a:schemeClr val="accent2">
                <a:lumMod val="60000"/>
                <a:lumOff val="40000"/>
              </a:schemeClr>
            </a:solidFill>
            <a:prstDash val="solid"/>
            <a:round/>
          </a:ln>
        </p:spPr>
        <p:txBody>
          <a:bodyPr rtlCol="0" anchor="ctr"/>
          <a:lstStyle/>
          <a:p>
            <a:endParaRPr lang="en-UA"/>
          </a:p>
        </p:txBody>
      </p:sp>
      <p:grpSp>
        <p:nvGrpSpPr>
          <p:cNvPr id="77" name="Group 76">
            <a:extLst>
              <a:ext uri="{FF2B5EF4-FFF2-40B4-BE49-F238E27FC236}">
                <a16:creationId xmlns:a16="http://schemas.microsoft.com/office/drawing/2014/main" id="{59B6FCE8-24C2-3FEE-11BD-D39AA639DFBB}"/>
              </a:ext>
            </a:extLst>
          </p:cNvPr>
          <p:cNvGrpSpPr/>
          <p:nvPr/>
        </p:nvGrpSpPr>
        <p:grpSpPr>
          <a:xfrm>
            <a:off x="10747216" y="4373463"/>
            <a:ext cx="350851" cy="325139"/>
            <a:chOff x="8860694" y="-546964"/>
            <a:chExt cx="198046" cy="183532"/>
          </a:xfrm>
        </p:grpSpPr>
        <p:sp>
          <p:nvSpPr>
            <p:cNvPr id="72" name="Freeform 71">
              <a:extLst>
                <a:ext uri="{FF2B5EF4-FFF2-40B4-BE49-F238E27FC236}">
                  <a16:creationId xmlns:a16="http://schemas.microsoft.com/office/drawing/2014/main" id="{152BBA5A-A0E1-E8F1-F527-C8DE5FF0BC46}"/>
                </a:ext>
              </a:extLst>
            </p:cNvPr>
            <p:cNvSpPr/>
            <p:nvPr/>
          </p:nvSpPr>
          <p:spPr>
            <a:xfrm>
              <a:off x="8924110" y="-546964"/>
              <a:ext cx="134630" cy="183532"/>
            </a:xfrm>
            <a:custGeom>
              <a:avLst/>
              <a:gdLst>
                <a:gd name="connsiteX0" fmla="*/ 131847 w 134630"/>
                <a:gd name="connsiteY0" fmla="*/ 97862 h 183532"/>
                <a:gd name="connsiteX1" fmla="*/ 123560 w 134630"/>
                <a:gd name="connsiteY1" fmla="*/ 79574 h 183532"/>
                <a:gd name="connsiteX2" fmla="*/ 94128 w 134630"/>
                <a:gd name="connsiteY2" fmla="*/ 79574 h 183532"/>
                <a:gd name="connsiteX3" fmla="*/ 94128 w 134630"/>
                <a:gd name="connsiteY3" fmla="*/ 10994 h 183532"/>
                <a:gd name="connsiteX4" fmla="*/ 74888 w 134630"/>
                <a:gd name="connsiteY4" fmla="*/ 3755 h 183532"/>
                <a:gd name="connsiteX5" fmla="*/ 2784 w 134630"/>
                <a:gd name="connsiteY5" fmla="*/ 85670 h 183532"/>
                <a:gd name="connsiteX6" fmla="*/ 11070 w 134630"/>
                <a:gd name="connsiteY6" fmla="*/ 103958 h 183532"/>
                <a:gd name="connsiteX7" fmla="*/ 40502 w 134630"/>
                <a:gd name="connsiteY7" fmla="*/ 103958 h 183532"/>
                <a:gd name="connsiteX8" fmla="*/ 40502 w 134630"/>
                <a:gd name="connsiteY8" fmla="*/ 172538 h 183532"/>
                <a:gd name="connsiteX9" fmla="*/ 59743 w 134630"/>
                <a:gd name="connsiteY9" fmla="*/ 179777 h 183532"/>
                <a:gd name="connsiteX10" fmla="*/ 103844 w 134630"/>
                <a:gd name="connsiteY10" fmla="*/ 129676 h 183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630" h="183532">
                  <a:moveTo>
                    <a:pt x="131847" y="97862"/>
                  </a:moveTo>
                  <a:cubicBezTo>
                    <a:pt x="138134" y="90718"/>
                    <a:pt x="133085" y="79574"/>
                    <a:pt x="123560" y="79574"/>
                  </a:cubicBezTo>
                  <a:lnTo>
                    <a:pt x="94128" y="79574"/>
                  </a:lnTo>
                  <a:lnTo>
                    <a:pt x="94128" y="10994"/>
                  </a:lnTo>
                  <a:cubicBezTo>
                    <a:pt x="94128" y="898"/>
                    <a:pt x="81555" y="-3865"/>
                    <a:pt x="74888" y="3755"/>
                  </a:cubicBezTo>
                  <a:lnTo>
                    <a:pt x="2784" y="85670"/>
                  </a:lnTo>
                  <a:cubicBezTo>
                    <a:pt x="-3503" y="92814"/>
                    <a:pt x="1545" y="103958"/>
                    <a:pt x="11070" y="103958"/>
                  </a:cubicBezTo>
                  <a:lnTo>
                    <a:pt x="40502" y="103958"/>
                  </a:lnTo>
                  <a:lnTo>
                    <a:pt x="40502" y="172538"/>
                  </a:lnTo>
                  <a:cubicBezTo>
                    <a:pt x="40502" y="182635"/>
                    <a:pt x="53076" y="187397"/>
                    <a:pt x="59743" y="179777"/>
                  </a:cubicBezTo>
                  <a:lnTo>
                    <a:pt x="103844" y="129676"/>
                  </a:lnTo>
                </a:path>
              </a:pathLst>
            </a:custGeom>
            <a:noFill/>
            <a:ln w="31750" cap="rnd">
              <a:solidFill>
                <a:schemeClr val="accent2">
                  <a:lumMod val="60000"/>
                  <a:lumOff val="40000"/>
                </a:schemeClr>
              </a:solidFill>
              <a:prstDash val="solid"/>
              <a:round/>
            </a:ln>
          </p:spPr>
          <p:txBody>
            <a:bodyPr rtlCol="0" anchor="ctr"/>
            <a:lstStyle/>
            <a:p>
              <a:endParaRPr lang="en-UA"/>
            </a:p>
          </p:txBody>
        </p:sp>
        <p:sp>
          <p:nvSpPr>
            <p:cNvPr id="73" name="Freeform 72">
              <a:extLst>
                <a:ext uri="{FF2B5EF4-FFF2-40B4-BE49-F238E27FC236}">
                  <a16:creationId xmlns:a16="http://schemas.microsoft.com/office/drawing/2014/main" id="{6DF01A68-DF22-94C8-8ABB-895C8B16EE41}"/>
                </a:ext>
              </a:extLst>
            </p:cNvPr>
            <p:cNvSpPr/>
            <p:nvPr/>
          </p:nvSpPr>
          <p:spPr>
            <a:xfrm>
              <a:off x="8860694" y="-531303"/>
              <a:ext cx="66675" cy="9525"/>
            </a:xfrm>
            <a:custGeom>
              <a:avLst/>
              <a:gdLst>
                <a:gd name="connsiteX0" fmla="*/ 66675 w 66675"/>
                <a:gd name="connsiteY0" fmla="*/ 0 h 9525"/>
                <a:gd name="connsiteX1" fmla="*/ 0 w 66675"/>
                <a:gd name="connsiteY1" fmla="*/ 0 h 9525"/>
              </a:gdLst>
              <a:ahLst/>
              <a:cxnLst>
                <a:cxn ang="0">
                  <a:pos x="connsiteX0" y="connsiteY0"/>
                </a:cxn>
                <a:cxn ang="0">
                  <a:pos x="connsiteX1" y="connsiteY1"/>
                </a:cxn>
              </a:cxnLst>
              <a:rect l="l" t="t" r="r" b="b"/>
              <a:pathLst>
                <a:path w="66675" h="9525">
                  <a:moveTo>
                    <a:pt x="66675" y="0"/>
                  </a:moveTo>
                  <a:lnTo>
                    <a:pt x="0" y="0"/>
                  </a:lnTo>
                </a:path>
              </a:pathLst>
            </a:custGeom>
            <a:ln w="31750" cap="rnd">
              <a:solidFill>
                <a:schemeClr val="accent2">
                  <a:lumMod val="60000"/>
                  <a:lumOff val="40000"/>
                </a:schemeClr>
              </a:solidFill>
              <a:prstDash val="solid"/>
              <a:round/>
            </a:ln>
          </p:spPr>
          <p:txBody>
            <a:bodyPr rtlCol="0" anchor="ctr"/>
            <a:lstStyle/>
            <a:p>
              <a:endParaRPr lang="en-UA"/>
            </a:p>
          </p:txBody>
        </p:sp>
        <p:sp>
          <p:nvSpPr>
            <p:cNvPr id="74" name="Freeform 73">
              <a:extLst>
                <a:ext uri="{FF2B5EF4-FFF2-40B4-BE49-F238E27FC236}">
                  <a16:creationId xmlns:a16="http://schemas.microsoft.com/office/drawing/2014/main" id="{A954A444-C9DC-4C93-9064-7C2A8C691B04}"/>
                </a:ext>
              </a:extLst>
            </p:cNvPr>
            <p:cNvSpPr/>
            <p:nvPr/>
          </p:nvSpPr>
          <p:spPr>
            <a:xfrm>
              <a:off x="8860694" y="-378903"/>
              <a:ext cx="57150" cy="9525"/>
            </a:xfrm>
            <a:custGeom>
              <a:avLst/>
              <a:gdLst>
                <a:gd name="connsiteX0" fmla="*/ 57150 w 57150"/>
                <a:gd name="connsiteY0" fmla="*/ 0 h 9525"/>
                <a:gd name="connsiteX1" fmla="*/ 0 w 57150"/>
                <a:gd name="connsiteY1" fmla="*/ 0 h 9525"/>
              </a:gdLst>
              <a:ahLst/>
              <a:cxnLst>
                <a:cxn ang="0">
                  <a:pos x="connsiteX0" y="connsiteY0"/>
                </a:cxn>
                <a:cxn ang="0">
                  <a:pos x="connsiteX1" y="connsiteY1"/>
                </a:cxn>
              </a:cxnLst>
              <a:rect l="l" t="t" r="r" b="b"/>
              <a:pathLst>
                <a:path w="57150" h="9525">
                  <a:moveTo>
                    <a:pt x="57150" y="0"/>
                  </a:moveTo>
                  <a:lnTo>
                    <a:pt x="0" y="0"/>
                  </a:lnTo>
                </a:path>
              </a:pathLst>
            </a:custGeom>
            <a:ln w="31750" cap="rnd">
              <a:solidFill>
                <a:schemeClr val="accent2">
                  <a:lumMod val="60000"/>
                  <a:lumOff val="40000"/>
                </a:schemeClr>
              </a:solidFill>
              <a:prstDash val="solid"/>
              <a:round/>
            </a:ln>
          </p:spPr>
          <p:txBody>
            <a:bodyPr rtlCol="0" anchor="ctr"/>
            <a:lstStyle/>
            <a:p>
              <a:endParaRPr lang="en-UA"/>
            </a:p>
          </p:txBody>
        </p:sp>
        <p:sp>
          <p:nvSpPr>
            <p:cNvPr id="75" name="Freeform 74">
              <a:extLst>
                <a:ext uri="{FF2B5EF4-FFF2-40B4-BE49-F238E27FC236}">
                  <a16:creationId xmlns:a16="http://schemas.microsoft.com/office/drawing/2014/main" id="{746E7193-4680-757C-7396-394490444150}"/>
                </a:ext>
              </a:extLst>
            </p:cNvPr>
            <p:cNvSpPr/>
            <p:nvPr/>
          </p:nvSpPr>
          <p:spPr>
            <a:xfrm>
              <a:off x="8860694" y="-455103"/>
              <a:ext cx="28575" cy="9525"/>
            </a:xfrm>
            <a:custGeom>
              <a:avLst/>
              <a:gdLst>
                <a:gd name="connsiteX0" fmla="*/ 28575 w 28575"/>
                <a:gd name="connsiteY0" fmla="*/ 0 h 9525"/>
                <a:gd name="connsiteX1" fmla="*/ 0 w 28575"/>
                <a:gd name="connsiteY1" fmla="*/ 0 h 9525"/>
              </a:gdLst>
              <a:ahLst/>
              <a:cxnLst>
                <a:cxn ang="0">
                  <a:pos x="connsiteX0" y="connsiteY0"/>
                </a:cxn>
                <a:cxn ang="0">
                  <a:pos x="connsiteX1" y="connsiteY1"/>
                </a:cxn>
              </a:cxnLst>
              <a:rect l="l" t="t" r="r" b="b"/>
              <a:pathLst>
                <a:path w="28575" h="9525">
                  <a:moveTo>
                    <a:pt x="28575" y="0"/>
                  </a:moveTo>
                  <a:lnTo>
                    <a:pt x="0" y="0"/>
                  </a:lnTo>
                </a:path>
              </a:pathLst>
            </a:custGeom>
            <a:ln w="31750" cap="rnd">
              <a:solidFill>
                <a:schemeClr val="accent2">
                  <a:lumMod val="60000"/>
                  <a:lumOff val="40000"/>
                </a:schemeClr>
              </a:solidFill>
              <a:prstDash val="solid"/>
              <a:round/>
            </a:ln>
          </p:spPr>
          <p:txBody>
            <a:bodyPr rtlCol="0" anchor="ctr"/>
            <a:lstStyle/>
            <a:p>
              <a:endParaRPr lang="en-UA"/>
            </a:p>
          </p:txBody>
        </p:sp>
      </p:grpSp>
      <p:grpSp>
        <p:nvGrpSpPr>
          <p:cNvPr id="82" name="Graphic 78">
            <a:extLst>
              <a:ext uri="{FF2B5EF4-FFF2-40B4-BE49-F238E27FC236}">
                <a16:creationId xmlns:a16="http://schemas.microsoft.com/office/drawing/2014/main" id="{35F62A7F-DDE2-70CE-0B31-AEBB63C2FB23}"/>
              </a:ext>
            </a:extLst>
          </p:cNvPr>
          <p:cNvGrpSpPr/>
          <p:nvPr/>
        </p:nvGrpSpPr>
        <p:grpSpPr>
          <a:xfrm>
            <a:off x="10743656" y="5332644"/>
            <a:ext cx="371231" cy="259862"/>
            <a:chOff x="5563457" y="995648"/>
            <a:chExt cx="190500" cy="133350"/>
          </a:xfrm>
          <a:noFill/>
        </p:grpSpPr>
        <p:sp>
          <p:nvSpPr>
            <p:cNvPr id="83" name="Freeform 82">
              <a:extLst>
                <a:ext uri="{FF2B5EF4-FFF2-40B4-BE49-F238E27FC236}">
                  <a16:creationId xmlns:a16="http://schemas.microsoft.com/office/drawing/2014/main" id="{577771BC-8911-9BAD-A680-A62C616C491E}"/>
                </a:ext>
              </a:extLst>
            </p:cNvPr>
            <p:cNvSpPr/>
            <p:nvPr/>
          </p:nvSpPr>
          <p:spPr>
            <a:xfrm>
              <a:off x="5675471" y="995648"/>
              <a:ext cx="52387" cy="132397"/>
            </a:xfrm>
            <a:custGeom>
              <a:avLst/>
              <a:gdLst>
                <a:gd name="connsiteX0" fmla="*/ 52388 w 52387"/>
                <a:gd name="connsiteY0" fmla="*/ 132398 h 132397"/>
                <a:gd name="connsiteX1" fmla="*/ 52388 w 52387"/>
                <a:gd name="connsiteY1" fmla="*/ 20002 h 132397"/>
                <a:gd name="connsiteX2" fmla="*/ 31147 w 52387"/>
                <a:gd name="connsiteY2" fmla="*/ 0 h 132397"/>
                <a:gd name="connsiteX3" fmla="*/ 21241 w 52387"/>
                <a:gd name="connsiteY3" fmla="*/ 0 h 132397"/>
                <a:gd name="connsiteX4" fmla="*/ 0 w 52387"/>
                <a:gd name="connsiteY4" fmla="*/ 20002 h 132397"/>
                <a:gd name="connsiteX5" fmla="*/ 0 w 52387"/>
                <a:gd name="connsiteY5" fmla="*/ 132398 h 13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387" h="132397">
                  <a:moveTo>
                    <a:pt x="52388" y="132398"/>
                  </a:moveTo>
                  <a:lnTo>
                    <a:pt x="52388" y="20002"/>
                  </a:lnTo>
                  <a:cubicBezTo>
                    <a:pt x="52388" y="5715"/>
                    <a:pt x="46291" y="0"/>
                    <a:pt x="31147" y="0"/>
                  </a:cubicBezTo>
                  <a:lnTo>
                    <a:pt x="21241" y="0"/>
                  </a:lnTo>
                  <a:cubicBezTo>
                    <a:pt x="6096" y="0"/>
                    <a:pt x="0" y="5715"/>
                    <a:pt x="0" y="20002"/>
                  </a:cubicBezTo>
                  <a:lnTo>
                    <a:pt x="0" y="132398"/>
                  </a:lnTo>
                </a:path>
              </a:pathLst>
            </a:custGeom>
            <a:noFill/>
            <a:ln w="31750" cap="rnd">
              <a:solidFill>
                <a:schemeClr val="accent2">
                  <a:lumMod val="60000"/>
                  <a:lumOff val="40000"/>
                </a:schemeClr>
              </a:solidFill>
              <a:prstDash val="solid"/>
              <a:round/>
            </a:ln>
          </p:spPr>
          <p:txBody>
            <a:bodyPr rtlCol="0" anchor="ctr"/>
            <a:lstStyle/>
            <a:p>
              <a:endParaRPr lang="en-UA"/>
            </a:p>
          </p:txBody>
        </p:sp>
        <p:sp>
          <p:nvSpPr>
            <p:cNvPr id="84" name="Freeform 83">
              <a:extLst>
                <a:ext uri="{FF2B5EF4-FFF2-40B4-BE49-F238E27FC236}">
                  <a16:creationId xmlns:a16="http://schemas.microsoft.com/office/drawing/2014/main" id="{EBA3AC8C-677C-02BB-455B-676F2C4B5467}"/>
                </a:ext>
              </a:extLst>
            </p:cNvPr>
            <p:cNvSpPr/>
            <p:nvPr/>
          </p:nvSpPr>
          <p:spPr>
            <a:xfrm>
              <a:off x="5646896" y="1063275"/>
              <a:ext cx="9525" cy="64770"/>
            </a:xfrm>
            <a:custGeom>
              <a:avLst/>
              <a:gdLst>
                <a:gd name="connsiteX0" fmla="*/ 0 w 9525"/>
                <a:gd name="connsiteY0" fmla="*/ 0 h 64770"/>
                <a:gd name="connsiteX1" fmla="*/ 0 w 9525"/>
                <a:gd name="connsiteY1" fmla="*/ 64770 h 64770"/>
              </a:gdLst>
              <a:ahLst/>
              <a:cxnLst>
                <a:cxn ang="0">
                  <a:pos x="connsiteX0" y="connsiteY0"/>
                </a:cxn>
                <a:cxn ang="0">
                  <a:pos x="connsiteX1" y="connsiteY1"/>
                </a:cxn>
              </a:cxnLst>
              <a:rect l="l" t="t" r="r" b="b"/>
              <a:pathLst>
                <a:path w="9525" h="64770">
                  <a:moveTo>
                    <a:pt x="0" y="0"/>
                  </a:moveTo>
                  <a:lnTo>
                    <a:pt x="0" y="64770"/>
                  </a:lnTo>
                </a:path>
              </a:pathLst>
            </a:custGeom>
            <a:ln w="31750" cap="rnd">
              <a:solidFill>
                <a:schemeClr val="accent2">
                  <a:lumMod val="60000"/>
                  <a:lumOff val="40000"/>
                </a:schemeClr>
              </a:solidFill>
              <a:prstDash val="solid"/>
              <a:round/>
            </a:ln>
          </p:spPr>
          <p:txBody>
            <a:bodyPr rtlCol="0" anchor="ctr"/>
            <a:lstStyle/>
            <a:p>
              <a:endParaRPr lang="en-UA"/>
            </a:p>
          </p:txBody>
        </p:sp>
        <p:sp>
          <p:nvSpPr>
            <p:cNvPr id="85" name="Freeform 84">
              <a:extLst>
                <a:ext uri="{FF2B5EF4-FFF2-40B4-BE49-F238E27FC236}">
                  <a16:creationId xmlns:a16="http://schemas.microsoft.com/office/drawing/2014/main" id="{80213F74-29F3-12D5-1318-4312C978B82B}"/>
                </a:ext>
              </a:extLst>
            </p:cNvPr>
            <p:cNvSpPr/>
            <p:nvPr/>
          </p:nvSpPr>
          <p:spPr>
            <a:xfrm>
              <a:off x="5594508" y="1043273"/>
              <a:ext cx="21240" cy="84772"/>
            </a:xfrm>
            <a:custGeom>
              <a:avLst/>
              <a:gdLst>
                <a:gd name="connsiteX0" fmla="*/ 0 w 21240"/>
                <a:gd name="connsiteY0" fmla="*/ 84773 h 84772"/>
                <a:gd name="connsiteX1" fmla="*/ 0 w 21240"/>
                <a:gd name="connsiteY1" fmla="*/ 20002 h 84772"/>
                <a:gd name="connsiteX2" fmla="*/ 21241 w 21240"/>
                <a:gd name="connsiteY2" fmla="*/ 0 h 84772"/>
              </a:gdLst>
              <a:ahLst/>
              <a:cxnLst>
                <a:cxn ang="0">
                  <a:pos x="connsiteX0" y="connsiteY0"/>
                </a:cxn>
                <a:cxn ang="0">
                  <a:pos x="connsiteX1" y="connsiteY1"/>
                </a:cxn>
                <a:cxn ang="0">
                  <a:pos x="connsiteX2" y="connsiteY2"/>
                </a:cxn>
              </a:cxnLst>
              <a:rect l="l" t="t" r="r" b="b"/>
              <a:pathLst>
                <a:path w="21240" h="84772">
                  <a:moveTo>
                    <a:pt x="0" y="84773"/>
                  </a:moveTo>
                  <a:lnTo>
                    <a:pt x="0" y="20002"/>
                  </a:lnTo>
                  <a:cubicBezTo>
                    <a:pt x="0" y="5715"/>
                    <a:pt x="6096" y="0"/>
                    <a:pt x="21241" y="0"/>
                  </a:cubicBezTo>
                </a:path>
              </a:pathLst>
            </a:custGeom>
            <a:noFill/>
            <a:ln w="31750" cap="rnd">
              <a:solidFill>
                <a:schemeClr val="accent2">
                  <a:lumMod val="60000"/>
                  <a:lumOff val="40000"/>
                </a:schemeClr>
              </a:solidFill>
              <a:prstDash val="solid"/>
              <a:round/>
            </a:ln>
          </p:spPr>
          <p:txBody>
            <a:bodyPr rtlCol="0" anchor="ctr"/>
            <a:lstStyle/>
            <a:p>
              <a:endParaRPr lang="en-UA"/>
            </a:p>
          </p:txBody>
        </p:sp>
        <p:sp>
          <p:nvSpPr>
            <p:cNvPr id="86" name="Freeform 85">
              <a:extLst>
                <a:ext uri="{FF2B5EF4-FFF2-40B4-BE49-F238E27FC236}">
                  <a16:creationId xmlns:a16="http://schemas.microsoft.com/office/drawing/2014/main" id="{7DA58B61-34DC-BFC9-A64F-F71E11EBBECF}"/>
                </a:ext>
              </a:extLst>
            </p:cNvPr>
            <p:cNvSpPr/>
            <p:nvPr/>
          </p:nvSpPr>
          <p:spPr>
            <a:xfrm>
              <a:off x="5563457" y="1128998"/>
              <a:ext cx="190500" cy="9525"/>
            </a:xfrm>
            <a:custGeom>
              <a:avLst/>
              <a:gdLst>
                <a:gd name="connsiteX0" fmla="*/ 0 w 190500"/>
                <a:gd name="connsiteY0" fmla="*/ 0 h 9525"/>
                <a:gd name="connsiteX1" fmla="*/ 190500 w 190500"/>
                <a:gd name="connsiteY1" fmla="*/ 0 h 9525"/>
              </a:gdLst>
              <a:ahLst/>
              <a:cxnLst>
                <a:cxn ang="0">
                  <a:pos x="connsiteX0" y="connsiteY0"/>
                </a:cxn>
                <a:cxn ang="0">
                  <a:pos x="connsiteX1" y="connsiteY1"/>
                </a:cxn>
              </a:cxnLst>
              <a:rect l="l" t="t" r="r" b="b"/>
              <a:pathLst>
                <a:path w="190500" h="9525">
                  <a:moveTo>
                    <a:pt x="0" y="0"/>
                  </a:moveTo>
                  <a:lnTo>
                    <a:pt x="190500" y="0"/>
                  </a:lnTo>
                </a:path>
              </a:pathLst>
            </a:custGeom>
            <a:ln w="31750" cap="rnd">
              <a:solidFill>
                <a:schemeClr val="accent2">
                  <a:lumMod val="60000"/>
                  <a:lumOff val="40000"/>
                </a:schemeClr>
              </a:solidFill>
              <a:prstDash val="solid"/>
              <a:round/>
            </a:ln>
          </p:spPr>
          <p:txBody>
            <a:bodyPr rtlCol="0" anchor="ctr"/>
            <a:lstStyle/>
            <a:p>
              <a:endParaRPr lang="en-UA"/>
            </a:p>
          </p:txBody>
        </p:sp>
      </p:grpSp>
      <p:grpSp>
        <p:nvGrpSpPr>
          <p:cNvPr id="91" name="Group 90">
            <a:extLst>
              <a:ext uri="{FF2B5EF4-FFF2-40B4-BE49-F238E27FC236}">
                <a16:creationId xmlns:a16="http://schemas.microsoft.com/office/drawing/2014/main" id="{8C325F79-D48A-18CB-1264-5919BA024B77}"/>
              </a:ext>
            </a:extLst>
          </p:cNvPr>
          <p:cNvGrpSpPr/>
          <p:nvPr/>
        </p:nvGrpSpPr>
        <p:grpSpPr>
          <a:xfrm>
            <a:off x="850299" y="3082053"/>
            <a:ext cx="4670134" cy="1939643"/>
            <a:chOff x="850298" y="3082053"/>
            <a:chExt cx="5010175" cy="1939643"/>
          </a:xfrm>
        </p:grpSpPr>
        <p:cxnSp>
          <p:nvCxnSpPr>
            <p:cNvPr id="9" name="Straight Connector 8">
              <a:extLst>
                <a:ext uri="{FF2B5EF4-FFF2-40B4-BE49-F238E27FC236}">
                  <a16:creationId xmlns:a16="http://schemas.microsoft.com/office/drawing/2014/main" id="{F0BFE31B-66EF-012E-6CB1-2B37DBA47D5E}"/>
                </a:ext>
              </a:extLst>
            </p:cNvPr>
            <p:cNvCxnSpPr>
              <a:cxnSpLocks/>
            </p:cNvCxnSpPr>
            <p:nvPr/>
          </p:nvCxnSpPr>
          <p:spPr>
            <a:xfrm>
              <a:off x="850298" y="3082053"/>
              <a:ext cx="5010175" cy="0"/>
            </a:xfrm>
            <a:prstGeom prst="line">
              <a:avLst/>
            </a:prstGeom>
            <a:ln>
              <a:solidFill>
                <a:schemeClr val="accent1">
                  <a:lumMod val="60000"/>
                  <a:lumOff val="40000"/>
                  <a:alpha val="6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6AEED91-8084-4ACA-AC71-1E3B68677CEE}"/>
                </a:ext>
              </a:extLst>
            </p:cNvPr>
            <p:cNvCxnSpPr>
              <a:cxnSpLocks/>
            </p:cNvCxnSpPr>
            <p:nvPr/>
          </p:nvCxnSpPr>
          <p:spPr>
            <a:xfrm>
              <a:off x="850298" y="4038022"/>
              <a:ext cx="5010175" cy="0"/>
            </a:xfrm>
            <a:prstGeom prst="line">
              <a:avLst/>
            </a:prstGeom>
            <a:ln>
              <a:solidFill>
                <a:schemeClr val="accent1">
                  <a:lumMod val="60000"/>
                  <a:lumOff val="40000"/>
                  <a:alpha val="6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9B3C822-6ECF-680C-E798-E41EFBC35F63}"/>
                </a:ext>
              </a:extLst>
            </p:cNvPr>
            <p:cNvCxnSpPr>
              <a:cxnSpLocks/>
            </p:cNvCxnSpPr>
            <p:nvPr/>
          </p:nvCxnSpPr>
          <p:spPr>
            <a:xfrm>
              <a:off x="850298" y="5021696"/>
              <a:ext cx="5010175" cy="0"/>
            </a:xfrm>
            <a:prstGeom prst="line">
              <a:avLst/>
            </a:prstGeom>
            <a:ln>
              <a:solidFill>
                <a:schemeClr val="accent1">
                  <a:lumMod val="60000"/>
                  <a:lumOff val="40000"/>
                  <a:alpha val="60000"/>
                </a:schemeClr>
              </a:solidFill>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C439B585-2356-9FC9-24FE-482D520BC381}"/>
              </a:ext>
            </a:extLst>
          </p:cNvPr>
          <p:cNvGrpSpPr/>
          <p:nvPr/>
        </p:nvGrpSpPr>
        <p:grpSpPr>
          <a:xfrm>
            <a:off x="6683666" y="3082053"/>
            <a:ext cx="4670134" cy="1939643"/>
            <a:chOff x="850298" y="3082053"/>
            <a:chExt cx="5010175" cy="1939643"/>
          </a:xfrm>
        </p:grpSpPr>
        <p:cxnSp>
          <p:nvCxnSpPr>
            <p:cNvPr id="93" name="Straight Connector 92">
              <a:extLst>
                <a:ext uri="{FF2B5EF4-FFF2-40B4-BE49-F238E27FC236}">
                  <a16:creationId xmlns:a16="http://schemas.microsoft.com/office/drawing/2014/main" id="{A9B7BF9F-4FC2-DE29-659D-BD8379518E29}"/>
                </a:ext>
              </a:extLst>
            </p:cNvPr>
            <p:cNvCxnSpPr>
              <a:cxnSpLocks/>
            </p:cNvCxnSpPr>
            <p:nvPr/>
          </p:nvCxnSpPr>
          <p:spPr>
            <a:xfrm>
              <a:off x="850298" y="3082053"/>
              <a:ext cx="5010175" cy="0"/>
            </a:xfrm>
            <a:prstGeom prst="line">
              <a:avLst/>
            </a:prstGeom>
            <a:ln>
              <a:solidFill>
                <a:schemeClr val="accent1">
                  <a:lumMod val="60000"/>
                  <a:lumOff val="40000"/>
                  <a:alpha val="6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8078E2C-ED22-A841-4778-E1231281BE9C}"/>
                </a:ext>
              </a:extLst>
            </p:cNvPr>
            <p:cNvCxnSpPr>
              <a:cxnSpLocks/>
            </p:cNvCxnSpPr>
            <p:nvPr/>
          </p:nvCxnSpPr>
          <p:spPr>
            <a:xfrm>
              <a:off x="850298" y="4038022"/>
              <a:ext cx="5010175" cy="0"/>
            </a:xfrm>
            <a:prstGeom prst="line">
              <a:avLst/>
            </a:prstGeom>
            <a:ln>
              <a:solidFill>
                <a:schemeClr val="accent1">
                  <a:lumMod val="60000"/>
                  <a:lumOff val="40000"/>
                  <a:alpha val="6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5178BF3-4261-834C-595D-778663A67DFC}"/>
                </a:ext>
              </a:extLst>
            </p:cNvPr>
            <p:cNvCxnSpPr>
              <a:cxnSpLocks/>
            </p:cNvCxnSpPr>
            <p:nvPr/>
          </p:nvCxnSpPr>
          <p:spPr>
            <a:xfrm>
              <a:off x="850298" y="5021696"/>
              <a:ext cx="5010175" cy="0"/>
            </a:xfrm>
            <a:prstGeom prst="line">
              <a:avLst/>
            </a:prstGeom>
            <a:ln>
              <a:solidFill>
                <a:schemeClr val="accent1">
                  <a:lumMod val="60000"/>
                  <a:lumOff val="40000"/>
                  <a:alpha val="60000"/>
                </a:schemeClr>
              </a:solidFill>
            </a:ln>
          </p:spPr>
          <p:style>
            <a:lnRef idx="1">
              <a:schemeClr val="accent1"/>
            </a:lnRef>
            <a:fillRef idx="0">
              <a:schemeClr val="accent1"/>
            </a:fillRef>
            <a:effectRef idx="0">
              <a:schemeClr val="accent1"/>
            </a:effectRef>
            <a:fontRef idx="minor">
              <a:schemeClr val="tx1"/>
            </a:fontRef>
          </p:style>
        </p:cxnSp>
      </p:grpSp>
      <p:sp>
        <p:nvSpPr>
          <p:cNvPr id="6" name="Rectangle 5">
            <a:extLst>
              <a:ext uri="{FF2B5EF4-FFF2-40B4-BE49-F238E27FC236}">
                <a16:creationId xmlns:a16="http://schemas.microsoft.com/office/drawing/2014/main" id="{7516ABA0-BC19-A177-C8DF-E025BADAB690}"/>
              </a:ext>
            </a:extLst>
          </p:cNvPr>
          <p:cNvSpPr/>
          <p:nvPr/>
        </p:nvSpPr>
        <p:spPr>
          <a:xfrm>
            <a:off x="0" y="0"/>
            <a:ext cx="12192000" cy="78735"/>
          </a:xfrm>
          <a:prstGeom prst="rect">
            <a:avLst/>
          </a:prstGeom>
          <a:gradFill>
            <a:gsLst>
              <a:gs pos="0">
                <a:schemeClr val="accent1"/>
              </a:gs>
              <a:gs pos="28000">
                <a:schemeClr val="tx2">
                  <a:lumMod val="40000"/>
                  <a:lumOff val="60000"/>
                </a:schemeClr>
              </a:gs>
              <a:gs pos="61000">
                <a:schemeClr val="accent1">
                  <a:lumMod val="60000"/>
                  <a:lumOff val="4000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nvGrpSpPr>
          <p:cNvPr id="54" name="Group 53">
            <a:extLst>
              <a:ext uri="{FF2B5EF4-FFF2-40B4-BE49-F238E27FC236}">
                <a16:creationId xmlns:a16="http://schemas.microsoft.com/office/drawing/2014/main" id="{D829EEBA-7B33-EFE1-6083-F42F1BC4700E}"/>
              </a:ext>
            </a:extLst>
          </p:cNvPr>
          <p:cNvGrpSpPr/>
          <p:nvPr/>
        </p:nvGrpSpPr>
        <p:grpSpPr>
          <a:xfrm>
            <a:off x="5859290" y="2550279"/>
            <a:ext cx="473420" cy="195037"/>
            <a:chOff x="3446459" y="4065477"/>
            <a:chExt cx="473420" cy="195037"/>
          </a:xfrm>
        </p:grpSpPr>
        <p:grpSp>
          <p:nvGrpSpPr>
            <p:cNvPr id="3" name="Group 2">
              <a:extLst>
                <a:ext uri="{FF2B5EF4-FFF2-40B4-BE49-F238E27FC236}">
                  <a16:creationId xmlns:a16="http://schemas.microsoft.com/office/drawing/2014/main" id="{4F733256-7C03-7B2B-3E56-E3AB95EFB7B5}"/>
                </a:ext>
              </a:extLst>
            </p:cNvPr>
            <p:cNvGrpSpPr/>
            <p:nvPr/>
          </p:nvGrpSpPr>
          <p:grpSpPr>
            <a:xfrm rot="13500000">
              <a:off x="3446459" y="4065478"/>
              <a:ext cx="195036" cy="195036"/>
              <a:chOff x="4294749" y="5458479"/>
              <a:chExt cx="314107" cy="314107"/>
            </a:xfrm>
          </p:grpSpPr>
          <p:cxnSp>
            <p:nvCxnSpPr>
              <p:cNvPr id="10" name="Straight Connector 9">
                <a:extLst>
                  <a:ext uri="{FF2B5EF4-FFF2-40B4-BE49-F238E27FC236}">
                    <a16:creationId xmlns:a16="http://schemas.microsoft.com/office/drawing/2014/main" id="{159FBB7F-B2F5-4AC3-777B-FB9F3AAECEB8}"/>
                  </a:ext>
                </a:extLst>
              </p:cNvPr>
              <p:cNvCxnSpPr>
                <a:cxnSpLocks/>
              </p:cNvCxnSpPr>
              <p:nvPr/>
            </p:nvCxnSpPr>
            <p:spPr>
              <a:xfrm>
                <a:off x="4294749" y="5458479"/>
                <a:ext cx="314107" cy="0"/>
              </a:xfrm>
              <a:prstGeom prst="line">
                <a:avLst/>
              </a:prstGeom>
              <a:ln w="12700" cap="rnd">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341653B-2D91-5031-5075-95EAFD7032F3}"/>
                  </a:ext>
                </a:extLst>
              </p:cNvPr>
              <p:cNvCxnSpPr>
                <a:cxnSpLocks/>
              </p:cNvCxnSpPr>
              <p:nvPr/>
            </p:nvCxnSpPr>
            <p:spPr>
              <a:xfrm rot="16200000">
                <a:off x="4451802" y="5615533"/>
                <a:ext cx="314107" cy="0"/>
              </a:xfrm>
              <a:prstGeom prst="line">
                <a:avLst/>
              </a:prstGeom>
              <a:ln w="12700" cap="rnd">
                <a:solidFill>
                  <a:schemeClr val="bg2"/>
                </a:solidFill>
                <a:prstDash val="solid"/>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9087CB14-412D-58A7-F68D-052A2470E3BC}"/>
                </a:ext>
              </a:extLst>
            </p:cNvPr>
            <p:cNvGrpSpPr/>
            <p:nvPr/>
          </p:nvGrpSpPr>
          <p:grpSpPr>
            <a:xfrm rot="8100000" flipH="1">
              <a:off x="3724843" y="4065477"/>
              <a:ext cx="195036" cy="195036"/>
              <a:chOff x="4294749" y="5458479"/>
              <a:chExt cx="314107" cy="314107"/>
            </a:xfrm>
          </p:grpSpPr>
          <p:cxnSp>
            <p:nvCxnSpPr>
              <p:cNvPr id="52" name="Straight Connector 51">
                <a:extLst>
                  <a:ext uri="{FF2B5EF4-FFF2-40B4-BE49-F238E27FC236}">
                    <a16:creationId xmlns:a16="http://schemas.microsoft.com/office/drawing/2014/main" id="{A9827B9D-3823-5D5B-E17B-EAA953C4F461}"/>
                  </a:ext>
                </a:extLst>
              </p:cNvPr>
              <p:cNvCxnSpPr>
                <a:cxnSpLocks/>
              </p:cNvCxnSpPr>
              <p:nvPr/>
            </p:nvCxnSpPr>
            <p:spPr>
              <a:xfrm>
                <a:off x="4294749" y="5458479"/>
                <a:ext cx="314107" cy="0"/>
              </a:xfrm>
              <a:prstGeom prst="line">
                <a:avLst/>
              </a:prstGeom>
              <a:ln w="12700" cap="rnd">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E0F1BCE-F0A4-2519-D8AD-AA8DFA805B12}"/>
                  </a:ext>
                </a:extLst>
              </p:cNvPr>
              <p:cNvCxnSpPr>
                <a:cxnSpLocks/>
              </p:cNvCxnSpPr>
              <p:nvPr/>
            </p:nvCxnSpPr>
            <p:spPr>
              <a:xfrm rot="16200000">
                <a:off x="4451802" y="5615533"/>
                <a:ext cx="314107" cy="0"/>
              </a:xfrm>
              <a:prstGeom prst="line">
                <a:avLst/>
              </a:prstGeom>
              <a:ln w="12700" cap="rnd">
                <a:solidFill>
                  <a:schemeClr val="bg2"/>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55" name="Group 54">
            <a:extLst>
              <a:ext uri="{FF2B5EF4-FFF2-40B4-BE49-F238E27FC236}">
                <a16:creationId xmlns:a16="http://schemas.microsoft.com/office/drawing/2014/main" id="{0697B2B6-4579-BC80-2941-07D96D9C2D16}"/>
              </a:ext>
            </a:extLst>
          </p:cNvPr>
          <p:cNvGrpSpPr/>
          <p:nvPr/>
        </p:nvGrpSpPr>
        <p:grpSpPr>
          <a:xfrm>
            <a:off x="5859290" y="3526593"/>
            <a:ext cx="473420" cy="195037"/>
            <a:chOff x="3446459" y="4065477"/>
            <a:chExt cx="473420" cy="195037"/>
          </a:xfrm>
        </p:grpSpPr>
        <p:grpSp>
          <p:nvGrpSpPr>
            <p:cNvPr id="60" name="Group 59">
              <a:extLst>
                <a:ext uri="{FF2B5EF4-FFF2-40B4-BE49-F238E27FC236}">
                  <a16:creationId xmlns:a16="http://schemas.microsoft.com/office/drawing/2014/main" id="{06BB7719-F138-D1FD-BF2D-256B62E68CE3}"/>
                </a:ext>
              </a:extLst>
            </p:cNvPr>
            <p:cNvGrpSpPr/>
            <p:nvPr/>
          </p:nvGrpSpPr>
          <p:grpSpPr>
            <a:xfrm rot="13500000">
              <a:off x="3446459" y="4065478"/>
              <a:ext cx="195036" cy="195036"/>
              <a:chOff x="4294749" y="5458479"/>
              <a:chExt cx="314107" cy="314107"/>
            </a:xfrm>
          </p:grpSpPr>
          <p:cxnSp>
            <p:nvCxnSpPr>
              <p:cNvPr id="66" name="Straight Connector 65">
                <a:extLst>
                  <a:ext uri="{FF2B5EF4-FFF2-40B4-BE49-F238E27FC236}">
                    <a16:creationId xmlns:a16="http://schemas.microsoft.com/office/drawing/2014/main" id="{B2C64072-9B4B-4157-FFB3-27318261E57E}"/>
                  </a:ext>
                </a:extLst>
              </p:cNvPr>
              <p:cNvCxnSpPr>
                <a:cxnSpLocks/>
              </p:cNvCxnSpPr>
              <p:nvPr/>
            </p:nvCxnSpPr>
            <p:spPr>
              <a:xfrm>
                <a:off x="4294749" y="5458479"/>
                <a:ext cx="314107" cy="0"/>
              </a:xfrm>
              <a:prstGeom prst="line">
                <a:avLst/>
              </a:prstGeom>
              <a:ln w="12700" cap="rnd">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D642F3-9FD3-0699-3BDC-06BA11078D55}"/>
                  </a:ext>
                </a:extLst>
              </p:cNvPr>
              <p:cNvCxnSpPr>
                <a:cxnSpLocks/>
              </p:cNvCxnSpPr>
              <p:nvPr/>
            </p:nvCxnSpPr>
            <p:spPr>
              <a:xfrm rot="16200000">
                <a:off x="4451802" y="5615533"/>
                <a:ext cx="314107" cy="0"/>
              </a:xfrm>
              <a:prstGeom prst="line">
                <a:avLst/>
              </a:prstGeom>
              <a:ln w="12700" cap="rnd">
                <a:solidFill>
                  <a:schemeClr val="bg2"/>
                </a:solidFill>
                <a:prstDash val="solid"/>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D52807CB-51FE-6A19-9854-714589293E72}"/>
                </a:ext>
              </a:extLst>
            </p:cNvPr>
            <p:cNvGrpSpPr/>
            <p:nvPr/>
          </p:nvGrpSpPr>
          <p:grpSpPr>
            <a:xfrm rot="8100000" flipH="1">
              <a:off x="3724843" y="4065477"/>
              <a:ext cx="195036" cy="195036"/>
              <a:chOff x="4294749" y="5458479"/>
              <a:chExt cx="314107" cy="314107"/>
            </a:xfrm>
          </p:grpSpPr>
          <p:cxnSp>
            <p:nvCxnSpPr>
              <p:cNvPr id="63" name="Straight Connector 62">
                <a:extLst>
                  <a:ext uri="{FF2B5EF4-FFF2-40B4-BE49-F238E27FC236}">
                    <a16:creationId xmlns:a16="http://schemas.microsoft.com/office/drawing/2014/main" id="{221CB97A-AF78-DC5E-58CF-1D589FFDC518}"/>
                  </a:ext>
                </a:extLst>
              </p:cNvPr>
              <p:cNvCxnSpPr>
                <a:cxnSpLocks/>
              </p:cNvCxnSpPr>
              <p:nvPr/>
            </p:nvCxnSpPr>
            <p:spPr>
              <a:xfrm>
                <a:off x="4294749" y="5458479"/>
                <a:ext cx="314107" cy="0"/>
              </a:xfrm>
              <a:prstGeom prst="line">
                <a:avLst/>
              </a:prstGeom>
              <a:ln w="12700" cap="rnd">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1E725F0-2CC8-03E6-E13F-E4288DBE776E}"/>
                  </a:ext>
                </a:extLst>
              </p:cNvPr>
              <p:cNvCxnSpPr>
                <a:cxnSpLocks/>
              </p:cNvCxnSpPr>
              <p:nvPr/>
            </p:nvCxnSpPr>
            <p:spPr>
              <a:xfrm rot="16200000">
                <a:off x="4451802" y="5615533"/>
                <a:ext cx="314107" cy="0"/>
              </a:xfrm>
              <a:prstGeom prst="line">
                <a:avLst/>
              </a:prstGeom>
              <a:ln w="12700" cap="rnd">
                <a:solidFill>
                  <a:schemeClr val="bg2"/>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69" name="Group 68">
            <a:extLst>
              <a:ext uri="{FF2B5EF4-FFF2-40B4-BE49-F238E27FC236}">
                <a16:creationId xmlns:a16="http://schemas.microsoft.com/office/drawing/2014/main" id="{AA4FBA75-B53B-8A7F-B8C4-04A70DEE4915}"/>
              </a:ext>
            </a:extLst>
          </p:cNvPr>
          <p:cNvGrpSpPr/>
          <p:nvPr/>
        </p:nvGrpSpPr>
        <p:grpSpPr>
          <a:xfrm>
            <a:off x="5859290" y="4502907"/>
            <a:ext cx="473420" cy="195037"/>
            <a:chOff x="3446459" y="4065477"/>
            <a:chExt cx="473420" cy="195037"/>
          </a:xfrm>
        </p:grpSpPr>
        <p:grpSp>
          <p:nvGrpSpPr>
            <p:cNvPr id="70" name="Group 69">
              <a:extLst>
                <a:ext uri="{FF2B5EF4-FFF2-40B4-BE49-F238E27FC236}">
                  <a16:creationId xmlns:a16="http://schemas.microsoft.com/office/drawing/2014/main" id="{4EC2EDAF-A5DC-CD1A-6D96-60C8779EB2A7}"/>
                </a:ext>
              </a:extLst>
            </p:cNvPr>
            <p:cNvGrpSpPr/>
            <p:nvPr/>
          </p:nvGrpSpPr>
          <p:grpSpPr>
            <a:xfrm rot="13500000">
              <a:off x="3446459" y="4065478"/>
              <a:ext cx="195036" cy="195036"/>
              <a:chOff x="4294749" y="5458479"/>
              <a:chExt cx="314107" cy="314107"/>
            </a:xfrm>
          </p:grpSpPr>
          <p:cxnSp>
            <p:nvCxnSpPr>
              <p:cNvPr id="79" name="Straight Connector 78">
                <a:extLst>
                  <a:ext uri="{FF2B5EF4-FFF2-40B4-BE49-F238E27FC236}">
                    <a16:creationId xmlns:a16="http://schemas.microsoft.com/office/drawing/2014/main" id="{13F1BE0E-6ED7-E701-5C3D-4F59C49DFE2B}"/>
                  </a:ext>
                </a:extLst>
              </p:cNvPr>
              <p:cNvCxnSpPr>
                <a:cxnSpLocks/>
              </p:cNvCxnSpPr>
              <p:nvPr/>
            </p:nvCxnSpPr>
            <p:spPr>
              <a:xfrm>
                <a:off x="4294749" y="5458479"/>
                <a:ext cx="314107" cy="0"/>
              </a:xfrm>
              <a:prstGeom prst="line">
                <a:avLst/>
              </a:prstGeom>
              <a:ln w="12700" cap="rnd">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6C4A311-0947-56AB-C242-BA10C0AB7C77}"/>
                  </a:ext>
                </a:extLst>
              </p:cNvPr>
              <p:cNvCxnSpPr>
                <a:cxnSpLocks/>
              </p:cNvCxnSpPr>
              <p:nvPr/>
            </p:nvCxnSpPr>
            <p:spPr>
              <a:xfrm rot="16200000">
                <a:off x="4451802" y="5615533"/>
                <a:ext cx="314107" cy="0"/>
              </a:xfrm>
              <a:prstGeom prst="line">
                <a:avLst/>
              </a:prstGeom>
              <a:ln w="12700" cap="rnd">
                <a:solidFill>
                  <a:schemeClr val="bg2"/>
                </a:solidFill>
                <a:prstDash val="solid"/>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F3FB2D88-EE50-72A1-E56B-D1A6BE1169EB}"/>
                </a:ext>
              </a:extLst>
            </p:cNvPr>
            <p:cNvGrpSpPr/>
            <p:nvPr/>
          </p:nvGrpSpPr>
          <p:grpSpPr>
            <a:xfrm rot="8100000" flipH="1">
              <a:off x="3724843" y="4065477"/>
              <a:ext cx="195036" cy="195036"/>
              <a:chOff x="4294749" y="5458479"/>
              <a:chExt cx="314107" cy="314107"/>
            </a:xfrm>
          </p:grpSpPr>
          <p:cxnSp>
            <p:nvCxnSpPr>
              <p:cNvPr id="76" name="Straight Connector 75">
                <a:extLst>
                  <a:ext uri="{FF2B5EF4-FFF2-40B4-BE49-F238E27FC236}">
                    <a16:creationId xmlns:a16="http://schemas.microsoft.com/office/drawing/2014/main" id="{A1163796-15C3-4B11-13DC-C0280D635E42}"/>
                  </a:ext>
                </a:extLst>
              </p:cNvPr>
              <p:cNvCxnSpPr>
                <a:cxnSpLocks/>
              </p:cNvCxnSpPr>
              <p:nvPr/>
            </p:nvCxnSpPr>
            <p:spPr>
              <a:xfrm>
                <a:off x="4294749" y="5458479"/>
                <a:ext cx="314107" cy="0"/>
              </a:xfrm>
              <a:prstGeom prst="line">
                <a:avLst/>
              </a:prstGeom>
              <a:ln w="12700" cap="rnd">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1EC4570-34CA-B22A-2B04-19D4C171E0A0}"/>
                  </a:ext>
                </a:extLst>
              </p:cNvPr>
              <p:cNvCxnSpPr>
                <a:cxnSpLocks/>
              </p:cNvCxnSpPr>
              <p:nvPr/>
            </p:nvCxnSpPr>
            <p:spPr>
              <a:xfrm rot="16200000">
                <a:off x="4451802" y="5615533"/>
                <a:ext cx="314107" cy="0"/>
              </a:xfrm>
              <a:prstGeom prst="line">
                <a:avLst/>
              </a:prstGeom>
              <a:ln w="12700" cap="rnd">
                <a:solidFill>
                  <a:schemeClr val="bg2"/>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81" name="Group 80">
            <a:extLst>
              <a:ext uri="{FF2B5EF4-FFF2-40B4-BE49-F238E27FC236}">
                <a16:creationId xmlns:a16="http://schemas.microsoft.com/office/drawing/2014/main" id="{0C78CCFD-511B-1359-0552-D3879834D01F}"/>
              </a:ext>
            </a:extLst>
          </p:cNvPr>
          <p:cNvGrpSpPr/>
          <p:nvPr/>
        </p:nvGrpSpPr>
        <p:grpSpPr>
          <a:xfrm>
            <a:off x="5859290" y="5501102"/>
            <a:ext cx="473420" cy="195037"/>
            <a:chOff x="3446459" y="4065477"/>
            <a:chExt cx="473420" cy="195037"/>
          </a:xfrm>
        </p:grpSpPr>
        <p:grpSp>
          <p:nvGrpSpPr>
            <p:cNvPr id="88" name="Group 87">
              <a:extLst>
                <a:ext uri="{FF2B5EF4-FFF2-40B4-BE49-F238E27FC236}">
                  <a16:creationId xmlns:a16="http://schemas.microsoft.com/office/drawing/2014/main" id="{7F0487E7-2D64-8889-C1E6-C8BD2BB2BD1B}"/>
                </a:ext>
              </a:extLst>
            </p:cNvPr>
            <p:cNvGrpSpPr/>
            <p:nvPr/>
          </p:nvGrpSpPr>
          <p:grpSpPr>
            <a:xfrm rot="13500000">
              <a:off x="3446459" y="4065478"/>
              <a:ext cx="195036" cy="195036"/>
              <a:chOff x="4294749" y="5458479"/>
              <a:chExt cx="314107" cy="314107"/>
            </a:xfrm>
          </p:grpSpPr>
          <p:cxnSp>
            <p:nvCxnSpPr>
              <p:cNvPr id="110" name="Straight Connector 109">
                <a:extLst>
                  <a:ext uri="{FF2B5EF4-FFF2-40B4-BE49-F238E27FC236}">
                    <a16:creationId xmlns:a16="http://schemas.microsoft.com/office/drawing/2014/main" id="{7807DEDA-4FBB-3194-1AF2-3D1B8E68FA75}"/>
                  </a:ext>
                </a:extLst>
              </p:cNvPr>
              <p:cNvCxnSpPr>
                <a:cxnSpLocks/>
              </p:cNvCxnSpPr>
              <p:nvPr/>
            </p:nvCxnSpPr>
            <p:spPr>
              <a:xfrm>
                <a:off x="4294749" y="5458479"/>
                <a:ext cx="314107" cy="0"/>
              </a:xfrm>
              <a:prstGeom prst="line">
                <a:avLst/>
              </a:prstGeom>
              <a:ln w="12700" cap="rnd">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7EBCF0B-2EF6-55A7-D8F8-CFB6E737429B}"/>
                  </a:ext>
                </a:extLst>
              </p:cNvPr>
              <p:cNvCxnSpPr>
                <a:cxnSpLocks/>
              </p:cNvCxnSpPr>
              <p:nvPr/>
            </p:nvCxnSpPr>
            <p:spPr>
              <a:xfrm rot="16200000">
                <a:off x="4451802" y="5615533"/>
                <a:ext cx="314107" cy="0"/>
              </a:xfrm>
              <a:prstGeom prst="line">
                <a:avLst/>
              </a:prstGeom>
              <a:ln w="12700" cap="rnd">
                <a:solidFill>
                  <a:schemeClr val="bg2"/>
                </a:solidFill>
                <a:prstDash val="solid"/>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59353BFF-0DEC-7E22-70E9-844E09777282}"/>
                </a:ext>
              </a:extLst>
            </p:cNvPr>
            <p:cNvGrpSpPr/>
            <p:nvPr/>
          </p:nvGrpSpPr>
          <p:grpSpPr>
            <a:xfrm rot="8100000" flipH="1">
              <a:off x="3724843" y="4065477"/>
              <a:ext cx="195036" cy="195036"/>
              <a:chOff x="4294749" y="5458479"/>
              <a:chExt cx="314107" cy="314107"/>
            </a:xfrm>
          </p:grpSpPr>
          <p:cxnSp>
            <p:nvCxnSpPr>
              <p:cNvPr id="108" name="Straight Connector 107">
                <a:extLst>
                  <a:ext uri="{FF2B5EF4-FFF2-40B4-BE49-F238E27FC236}">
                    <a16:creationId xmlns:a16="http://schemas.microsoft.com/office/drawing/2014/main" id="{1B844D2E-2B92-7023-210F-5B713D74235F}"/>
                  </a:ext>
                </a:extLst>
              </p:cNvPr>
              <p:cNvCxnSpPr>
                <a:cxnSpLocks/>
              </p:cNvCxnSpPr>
              <p:nvPr/>
            </p:nvCxnSpPr>
            <p:spPr>
              <a:xfrm>
                <a:off x="4294749" y="5458479"/>
                <a:ext cx="314107" cy="0"/>
              </a:xfrm>
              <a:prstGeom prst="line">
                <a:avLst/>
              </a:prstGeom>
              <a:ln w="12700" cap="rnd">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C749010-B77C-1329-8F17-2C89EB1EF897}"/>
                  </a:ext>
                </a:extLst>
              </p:cNvPr>
              <p:cNvCxnSpPr>
                <a:cxnSpLocks/>
              </p:cNvCxnSpPr>
              <p:nvPr/>
            </p:nvCxnSpPr>
            <p:spPr>
              <a:xfrm rot="16200000">
                <a:off x="4451802" y="5615533"/>
                <a:ext cx="314107" cy="0"/>
              </a:xfrm>
              <a:prstGeom prst="line">
                <a:avLst/>
              </a:prstGeom>
              <a:ln w="12700" cap="rnd">
                <a:solidFill>
                  <a:schemeClr val="bg2"/>
                </a:solidFill>
                <a:prstDash val="soli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850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additive="base">
                                        <p:cTn id="7" dur="1500"/>
                                        <p:tgtEl>
                                          <p:spTgt spid="97"/>
                                        </p:tgtEl>
                                        <p:attrNameLst>
                                          <p:attrName>ppt_x</p:attrName>
                                        </p:attrNameLst>
                                      </p:cBhvr>
                                      <p:tavLst>
                                        <p:tav tm="0">
                                          <p:val>
                                            <p:strVal val="#ppt_x+#ppt_w*1.125000"/>
                                          </p:val>
                                        </p:tav>
                                        <p:tav tm="100000">
                                          <p:val>
                                            <p:strVal val="#ppt_x"/>
                                          </p:val>
                                        </p:tav>
                                      </p:tavLst>
                                    </p:anim>
                                    <p:animEffect transition="in" filter="wipe(left)">
                                      <p:cBhvr>
                                        <p:cTn id="8" dur="1500"/>
                                        <p:tgtEl>
                                          <p:spTgt spid="97"/>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98"/>
                                        </p:tgtEl>
                                        <p:attrNameLst>
                                          <p:attrName>style.visibility</p:attrName>
                                        </p:attrNameLst>
                                      </p:cBhvr>
                                      <p:to>
                                        <p:strVal val="visible"/>
                                      </p:to>
                                    </p:set>
                                    <p:anim calcmode="lin" valueType="num">
                                      <p:cBhvr additive="base">
                                        <p:cTn id="11" dur="1500"/>
                                        <p:tgtEl>
                                          <p:spTgt spid="98"/>
                                        </p:tgtEl>
                                        <p:attrNameLst>
                                          <p:attrName>ppt_x</p:attrName>
                                        </p:attrNameLst>
                                      </p:cBhvr>
                                      <p:tavLst>
                                        <p:tav tm="0">
                                          <p:val>
                                            <p:strVal val="#ppt_x-#ppt_w*1.125000"/>
                                          </p:val>
                                        </p:tav>
                                        <p:tav tm="100000">
                                          <p:val>
                                            <p:strVal val="#ppt_x"/>
                                          </p:val>
                                        </p:tav>
                                      </p:tavLst>
                                    </p:anim>
                                    <p:animEffect transition="in" filter="wipe(right)">
                                      <p:cBhvr>
                                        <p:cTn id="12" dur="1500"/>
                                        <p:tgtEl>
                                          <p:spTgt spid="98"/>
                                        </p:tgtEl>
                                      </p:cBhvr>
                                    </p:animEffect>
                                  </p:childTnLst>
                                </p:cTn>
                              </p:par>
                              <p:par>
                                <p:cTn id="13" presetID="22" presetClass="entr" presetSubtype="2" fill="hold" nodeType="with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wipe(right)">
                                      <p:cBhvr>
                                        <p:cTn id="15" dur="1500"/>
                                        <p:tgtEl>
                                          <p:spTgt spid="91"/>
                                        </p:tgtEl>
                                      </p:cBhvr>
                                    </p:animEffect>
                                  </p:childTnLst>
                                </p:cTn>
                              </p:par>
                              <p:par>
                                <p:cTn id="16" presetID="22" presetClass="entr" presetSubtype="8" fill="hold" nodeType="withEffect">
                                  <p:stCondLst>
                                    <p:cond delay="0"/>
                                  </p:stCondLst>
                                  <p:childTnLst>
                                    <p:set>
                                      <p:cBhvr>
                                        <p:cTn id="17" dur="1" fill="hold">
                                          <p:stCondLst>
                                            <p:cond delay="0"/>
                                          </p:stCondLst>
                                        </p:cTn>
                                        <p:tgtEl>
                                          <p:spTgt spid="92"/>
                                        </p:tgtEl>
                                        <p:attrNameLst>
                                          <p:attrName>style.visibility</p:attrName>
                                        </p:attrNameLst>
                                      </p:cBhvr>
                                      <p:to>
                                        <p:strVal val="visible"/>
                                      </p:to>
                                    </p:set>
                                    <p:animEffect transition="in" filter="wipe(left)">
                                      <p:cBhvr>
                                        <p:cTn id="18" dur="1500"/>
                                        <p:tgtEl>
                                          <p:spTgt spid="92"/>
                                        </p:tgtEl>
                                      </p:cBhvr>
                                    </p:animEffect>
                                  </p:childTnLst>
                                </p:cTn>
                              </p:par>
                              <p:par>
                                <p:cTn id="19" presetID="12" presetClass="entr" presetSubtype="4" fill="hold" grpId="0" nodeType="withEffect">
                                  <p:stCondLst>
                                    <p:cond delay="100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1500"/>
                                        <p:tgtEl>
                                          <p:spTgt spid="7"/>
                                        </p:tgtEl>
                                        <p:attrNameLst>
                                          <p:attrName>ppt_y</p:attrName>
                                        </p:attrNameLst>
                                      </p:cBhvr>
                                      <p:tavLst>
                                        <p:tav tm="0">
                                          <p:val>
                                            <p:strVal val="#ppt_y+#ppt_h*1.125000"/>
                                          </p:val>
                                        </p:tav>
                                        <p:tav tm="100000">
                                          <p:val>
                                            <p:strVal val="#ppt_y"/>
                                          </p:val>
                                        </p:tav>
                                      </p:tavLst>
                                    </p:anim>
                                    <p:animEffect transition="in" filter="wipe(up)">
                                      <p:cBhvr>
                                        <p:cTn id="22" dur="1500"/>
                                        <p:tgtEl>
                                          <p:spTgt spid="7"/>
                                        </p:tgtEl>
                                      </p:cBhvr>
                                    </p:animEffect>
                                  </p:childTnLst>
                                </p:cTn>
                              </p:par>
                              <p:par>
                                <p:cTn id="23" presetID="12" presetClass="entr" presetSubtype="4" fill="hold" grpId="0" nodeType="withEffect">
                                  <p:stCondLst>
                                    <p:cond delay="100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1500"/>
                                        <p:tgtEl>
                                          <p:spTgt spid="8"/>
                                        </p:tgtEl>
                                        <p:attrNameLst>
                                          <p:attrName>ppt_y</p:attrName>
                                        </p:attrNameLst>
                                      </p:cBhvr>
                                      <p:tavLst>
                                        <p:tav tm="0">
                                          <p:val>
                                            <p:strVal val="#ppt_y+#ppt_h*1.125000"/>
                                          </p:val>
                                        </p:tav>
                                        <p:tav tm="100000">
                                          <p:val>
                                            <p:strVal val="#ppt_y"/>
                                          </p:val>
                                        </p:tav>
                                      </p:tavLst>
                                    </p:anim>
                                    <p:animEffect transition="in" filter="wipe(up)">
                                      <p:cBhvr>
                                        <p:cTn id="26" dur="1500"/>
                                        <p:tgtEl>
                                          <p:spTgt spid="8"/>
                                        </p:tgtEl>
                                      </p:cBhvr>
                                    </p:animEffect>
                                  </p:childTnLst>
                                </p:cTn>
                              </p:par>
                              <p:par>
                                <p:cTn id="27" presetID="23" presetClass="entr" presetSubtype="16" fill="hold" nodeType="withEffect">
                                  <p:stCondLst>
                                    <p:cond delay="1000"/>
                                  </p:stCondLst>
                                  <p:childTnLst>
                                    <p:set>
                                      <p:cBhvr>
                                        <p:cTn id="28" dur="1" fill="hold">
                                          <p:stCondLst>
                                            <p:cond delay="0"/>
                                          </p:stCondLst>
                                        </p:cTn>
                                        <p:tgtEl>
                                          <p:spTgt spid="38"/>
                                        </p:tgtEl>
                                        <p:attrNameLst>
                                          <p:attrName>style.visibility</p:attrName>
                                        </p:attrNameLst>
                                      </p:cBhvr>
                                      <p:to>
                                        <p:strVal val="visible"/>
                                      </p:to>
                                    </p:set>
                                    <p:anim calcmode="lin" valueType="num">
                                      <p:cBhvr>
                                        <p:cTn id="29" dur="1500" fill="hold"/>
                                        <p:tgtEl>
                                          <p:spTgt spid="38"/>
                                        </p:tgtEl>
                                        <p:attrNameLst>
                                          <p:attrName>ppt_w</p:attrName>
                                        </p:attrNameLst>
                                      </p:cBhvr>
                                      <p:tavLst>
                                        <p:tav tm="0">
                                          <p:val>
                                            <p:fltVal val="0"/>
                                          </p:val>
                                        </p:tav>
                                        <p:tav tm="100000">
                                          <p:val>
                                            <p:strVal val="#ppt_w"/>
                                          </p:val>
                                        </p:tav>
                                      </p:tavLst>
                                    </p:anim>
                                    <p:anim calcmode="lin" valueType="num">
                                      <p:cBhvr>
                                        <p:cTn id="30" dur="1500" fill="hold"/>
                                        <p:tgtEl>
                                          <p:spTgt spid="38"/>
                                        </p:tgtEl>
                                        <p:attrNameLst>
                                          <p:attrName>ppt_h</p:attrName>
                                        </p:attrNameLst>
                                      </p:cBhvr>
                                      <p:tavLst>
                                        <p:tav tm="0">
                                          <p:val>
                                            <p:fltVal val="0"/>
                                          </p:val>
                                        </p:tav>
                                        <p:tav tm="100000">
                                          <p:val>
                                            <p:strVal val="#ppt_h"/>
                                          </p:val>
                                        </p:tav>
                                      </p:tavLst>
                                    </p:anim>
                                  </p:childTnLst>
                                </p:cTn>
                              </p:par>
                              <p:par>
                                <p:cTn id="31" presetID="23" presetClass="entr" presetSubtype="16" fill="hold" nodeType="withEffect">
                                  <p:stCondLst>
                                    <p:cond delay="1000"/>
                                  </p:stCondLst>
                                  <p:childTnLst>
                                    <p:set>
                                      <p:cBhvr>
                                        <p:cTn id="32" dur="1" fill="hold">
                                          <p:stCondLst>
                                            <p:cond delay="0"/>
                                          </p:stCondLst>
                                        </p:cTn>
                                        <p:tgtEl>
                                          <p:spTgt spid="50"/>
                                        </p:tgtEl>
                                        <p:attrNameLst>
                                          <p:attrName>style.visibility</p:attrName>
                                        </p:attrNameLst>
                                      </p:cBhvr>
                                      <p:to>
                                        <p:strVal val="visible"/>
                                      </p:to>
                                    </p:set>
                                    <p:anim calcmode="lin" valueType="num">
                                      <p:cBhvr>
                                        <p:cTn id="33" dur="1500" fill="hold"/>
                                        <p:tgtEl>
                                          <p:spTgt spid="50"/>
                                        </p:tgtEl>
                                        <p:attrNameLst>
                                          <p:attrName>ppt_w</p:attrName>
                                        </p:attrNameLst>
                                      </p:cBhvr>
                                      <p:tavLst>
                                        <p:tav tm="0">
                                          <p:val>
                                            <p:fltVal val="0"/>
                                          </p:val>
                                        </p:tav>
                                        <p:tav tm="100000">
                                          <p:val>
                                            <p:strVal val="#ppt_w"/>
                                          </p:val>
                                        </p:tav>
                                      </p:tavLst>
                                    </p:anim>
                                    <p:anim calcmode="lin" valueType="num">
                                      <p:cBhvr>
                                        <p:cTn id="34" dur="1500" fill="hold"/>
                                        <p:tgtEl>
                                          <p:spTgt spid="50"/>
                                        </p:tgtEl>
                                        <p:attrNameLst>
                                          <p:attrName>ppt_h</p:attrName>
                                        </p:attrNameLst>
                                      </p:cBhvr>
                                      <p:tavLst>
                                        <p:tav tm="0">
                                          <p:val>
                                            <p:fltVal val="0"/>
                                          </p:val>
                                        </p:tav>
                                        <p:tav tm="100000">
                                          <p:val>
                                            <p:strVal val="#ppt_h"/>
                                          </p:val>
                                        </p:tav>
                                      </p:tavLst>
                                    </p:anim>
                                  </p:childTnLst>
                                </p:cTn>
                              </p:par>
                              <p:par>
                                <p:cTn id="35" presetID="23" presetClass="entr" presetSubtype="16" fill="hold" nodeType="withEffect">
                                  <p:stCondLst>
                                    <p:cond delay="1000"/>
                                  </p:stCondLst>
                                  <p:childTnLst>
                                    <p:set>
                                      <p:cBhvr>
                                        <p:cTn id="36" dur="1" fill="hold">
                                          <p:stCondLst>
                                            <p:cond delay="0"/>
                                          </p:stCondLst>
                                        </p:cTn>
                                        <p:tgtEl>
                                          <p:spTgt spid="5"/>
                                        </p:tgtEl>
                                        <p:attrNameLst>
                                          <p:attrName>style.visibility</p:attrName>
                                        </p:attrNameLst>
                                      </p:cBhvr>
                                      <p:to>
                                        <p:strVal val="visible"/>
                                      </p:to>
                                    </p:set>
                                    <p:anim calcmode="lin" valueType="num">
                                      <p:cBhvr>
                                        <p:cTn id="37" dur="1500" fill="hold"/>
                                        <p:tgtEl>
                                          <p:spTgt spid="5"/>
                                        </p:tgtEl>
                                        <p:attrNameLst>
                                          <p:attrName>ppt_w</p:attrName>
                                        </p:attrNameLst>
                                      </p:cBhvr>
                                      <p:tavLst>
                                        <p:tav tm="0">
                                          <p:val>
                                            <p:fltVal val="0"/>
                                          </p:val>
                                        </p:tav>
                                        <p:tav tm="100000">
                                          <p:val>
                                            <p:strVal val="#ppt_w"/>
                                          </p:val>
                                        </p:tav>
                                      </p:tavLst>
                                    </p:anim>
                                    <p:anim calcmode="lin" valueType="num">
                                      <p:cBhvr>
                                        <p:cTn id="38" dur="1500" fill="hold"/>
                                        <p:tgtEl>
                                          <p:spTgt spid="5"/>
                                        </p:tgtEl>
                                        <p:attrNameLst>
                                          <p:attrName>ppt_h</p:attrName>
                                        </p:attrNameLst>
                                      </p:cBhvr>
                                      <p:tavLst>
                                        <p:tav tm="0">
                                          <p:val>
                                            <p:fltVal val="0"/>
                                          </p:val>
                                        </p:tav>
                                        <p:tav tm="100000">
                                          <p:val>
                                            <p:strVal val="#ppt_h"/>
                                          </p:val>
                                        </p:tav>
                                      </p:tavLst>
                                    </p:anim>
                                  </p:childTnLst>
                                </p:cTn>
                              </p:par>
                              <p:par>
                                <p:cTn id="39" presetID="23" presetClass="entr" presetSubtype="16" fill="hold" nodeType="withEffect">
                                  <p:stCondLst>
                                    <p:cond delay="1000"/>
                                  </p:stCondLst>
                                  <p:childTnLst>
                                    <p:set>
                                      <p:cBhvr>
                                        <p:cTn id="40" dur="1" fill="hold">
                                          <p:stCondLst>
                                            <p:cond delay="0"/>
                                          </p:stCondLst>
                                        </p:cTn>
                                        <p:tgtEl>
                                          <p:spTgt spid="47"/>
                                        </p:tgtEl>
                                        <p:attrNameLst>
                                          <p:attrName>style.visibility</p:attrName>
                                        </p:attrNameLst>
                                      </p:cBhvr>
                                      <p:to>
                                        <p:strVal val="visible"/>
                                      </p:to>
                                    </p:set>
                                    <p:anim calcmode="lin" valueType="num">
                                      <p:cBhvr>
                                        <p:cTn id="41" dur="1500" fill="hold"/>
                                        <p:tgtEl>
                                          <p:spTgt spid="47"/>
                                        </p:tgtEl>
                                        <p:attrNameLst>
                                          <p:attrName>ppt_w</p:attrName>
                                        </p:attrNameLst>
                                      </p:cBhvr>
                                      <p:tavLst>
                                        <p:tav tm="0">
                                          <p:val>
                                            <p:fltVal val="0"/>
                                          </p:val>
                                        </p:tav>
                                        <p:tav tm="100000">
                                          <p:val>
                                            <p:strVal val="#ppt_w"/>
                                          </p:val>
                                        </p:tav>
                                      </p:tavLst>
                                    </p:anim>
                                    <p:anim calcmode="lin" valueType="num">
                                      <p:cBhvr>
                                        <p:cTn id="42" dur="1500" fill="hold"/>
                                        <p:tgtEl>
                                          <p:spTgt spid="47"/>
                                        </p:tgtEl>
                                        <p:attrNameLst>
                                          <p:attrName>ppt_h</p:attrName>
                                        </p:attrNameLst>
                                      </p:cBhvr>
                                      <p:tavLst>
                                        <p:tav tm="0">
                                          <p:val>
                                            <p:fltVal val="0"/>
                                          </p:val>
                                        </p:tav>
                                        <p:tav tm="100000">
                                          <p:val>
                                            <p:strVal val="#ppt_h"/>
                                          </p:val>
                                        </p:tav>
                                      </p:tavLst>
                                    </p:anim>
                                  </p:childTnLst>
                                </p:cTn>
                              </p:par>
                              <p:par>
                                <p:cTn id="43" presetID="23" presetClass="entr" presetSubtype="16" fill="hold" nodeType="withEffect">
                                  <p:stCondLst>
                                    <p:cond delay="1000"/>
                                  </p:stCondLst>
                                  <p:childTnLst>
                                    <p:set>
                                      <p:cBhvr>
                                        <p:cTn id="44" dur="1" fill="hold">
                                          <p:stCondLst>
                                            <p:cond delay="0"/>
                                          </p:stCondLst>
                                        </p:cTn>
                                        <p:tgtEl>
                                          <p:spTgt spid="64"/>
                                        </p:tgtEl>
                                        <p:attrNameLst>
                                          <p:attrName>style.visibility</p:attrName>
                                        </p:attrNameLst>
                                      </p:cBhvr>
                                      <p:to>
                                        <p:strVal val="visible"/>
                                      </p:to>
                                    </p:set>
                                    <p:anim calcmode="lin" valueType="num">
                                      <p:cBhvr>
                                        <p:cTn id="45" dur="1500" fill="hold"/>
                                        <p:tgtEl>
                                          <p:spTgt spid="64"/>
                                        </p:tgtEl>
                                        <p:attrNameLst>
                                          <p:attrName>ppt_w</p:attrName>
                                        </p:attrNameLst>
                                      </p:cBhvr>
                                      <p:tavLst>
                                        <p:tav tm="0">
                                          <p:val>
                                            <p:fltVal val="0"/>
                                          </p:val>
                                        </p:tav>
                                        <p:tav tm="100000">
                                          <p:val>
                                            <p:strVal val="#ppt_w"/>
                                          </p:val>
                                        </p:tav>
                                      </p:tavLst>
                                    </p:anim>
                                    <p:anim calcmode="lin" valueType="num">
                                      <p:cBhvr>
                                        <p:cTn id="46" dur="1500" fill="hold"/>
                                        <p:tgtEl>
                                          <p:spTgt spid="64"/>
                                        </p:tgtEl>
                                        <p:attrNameLst>
                                          <p:attrName>ppt_h</p:attrName>
                                        </p:attrNameLst>
                                      </p:cBhvr>
                                      <p:tavLst>
                                        <p:tav tm="0">
                                          <p:val>
                                            <p:fltVal val="0"/>
                                          </p:val>
                                        </p:tav>
                                        <p:tav tm="100000">
                                          <p:val>
                                            <p:strVal val="#ppt_h"/>
                                          </p:val>
                                        </p:tav>
                                      </p:tavLst>
                                    </p:anim>
                                  </p:childTnLst>
                                </p:cTn>
                              </p:par>
                              <p:par>
                                <p:cTn id="47" presetID="23" presetClass="entr" presetSubtype="16" fill="hold" grpId="0" nodeType="withEffect">
                                  <p:stCondLst>
                                    <p:cond delay="1000"/>
                                  </p:stCondLst>
                                  <p:childTnLst>
                                    <p:set>
                                      <p:cBhvr>
                                        <p:cTn id="48" dur="1" fill="hold">
                                          <p:stCondLst>
                                            <p:cond delay="0"/>
                                          </p:stCondLst>
                                        </p:cTn>
                                        <p:tgtEl>
                                          <p:spTgt spid="67"/>
                                        </p:tgtEl>
                                        <p:attrNameLst>
                                          <p:attrName>style.visibility</p:attrName>
                                        </p:attrNameLst>
                                      </p:cBhvr>
                                      <p:to>
                                        <p:strVal val="visible"/>
                                      </p:to>
                                    </p:set>
                                    <p:anim calcmode="lin" valueType="num">
                                      <p:cBhvr>
                                        <p:cTn id="49" dur="1500" fill="hold"/>
                                        <p:tgtEl>
                                          <p:spTgt spid="67"/>
                                        </p:tgtEl>
                                        <p:attrNameLst>
                                          <p:attrName>ppt_w</p:attrName>
                                        </p:attrNameLst>
                                      </p:cBhvr>
                                      <p:tavLst>
                                        <p:tav tm="0">
                                          <p:val>
                                            <p:fltVal val="0"/>
                                          </p:val>
                                        </p:tav>
                                        <p:tav tm="100000">
                                          <p:val>
                                            <p:strVal val="#ppt_w"/>
                                          </p:val>
                                        </p:tav>
                                      </p:tavLst>
                                    </p:anim>
                                    <p:anim calcmode="lin" valueType="num">
                                      <p:cBhvr>
                                        <p:cTn id="50" dur="1500" fill="hold"/>
                                        <p:tgtEl>
                                          <p:spTgt spid="67"/>
                                        </p:tgtEl>
                                        <p:attrNameLst>
                                          <p:attrName>ppt_h</p:attrName>
                                        </p:attrNameLst>
                                      </p:cBhvr>
                                      <p:tavLst>
                                        <p:tav tm="0">
                                          <p:val>
                                            <p:fltVal val="0"/>
                                          </p:val>
                                        </p:tav>
                                        <p:tav tm="100000">
                                          <p:val>
                                            <p:strVal val="#ppt_h"/>
                                          </p:val>
                                        </p:tav>
                                      </p:tavLst>
                                    </p:anim>
                                  </p:childTnLst>
                                </p:cTn>
                              </p:par>
                              <p:par>
                                <p:cTn id="51" presetID="23" presetClass="entr" presetSubtype="16" fill="hold" nodeType="withEffect">
                                  <p:stCondLst>
                                    <p:cond delay="1000"/>
                                  </p:stCondLst>
                                  <p:childTnLst>
                                    <p:set>
                                      <p:cBhvr>
                                        <p:cTn id="52" dur="1" fill="hold">
                                          <p:stCondLst>
                                            <p:cond delay="0"/>
                                          </p:stCondLst>
                                        </p:cTn>
                                        <p:tgtEl>
                                          <p:spTgt spid="77"/>
                                        </p:tgtEl>
                                        <p:attrNameLst>
                                          <p:attrName>style.visibility</p:attrName>
                                        </p:attrNameLst>
                                      </p:cBhvr>
                                      <p:to>
                                        <p:strVal val="visible"/>
                                      </p:to>
                                    </p:set>
                                    <p:anim calcmode="lin" valueType="num">
                                      <p:cBhvr>
                                        <p:cTn id="53" dur="1500" fill="hold"/>
                                        <p:tgtEl>
                                          <p:spTgt spid="77"/>
                                        </p:tgtEl>
                                        <p:attrNameLst>
                                          <p:attrName>ppt_w</p:attrName>
                                        </p:attrNameLst>
                                      </p:cBhvr>
                                      <p:tavLst>
                                        <p:tav tm="0">
                                          <p:val>
                                            <p:fltVal val="0"/>
                                          </p:val>
                                        </p:tav>
                                        <p:tav tm="100000">
                                          <p:val>
                                            <p:strVal val="#ppt_w"/>
                                          </p:val>
                                        </p:tav>
                                      </p:tavLst>
                                    </p:anim>
                                    <p:anim calcmode="lin" valueType="num">
                                      <p:cBhvr>
                                        <p:cTn id="54" dur="1500" fill="hold"/>
                                        <p:tgtEl>
                                          <p:spTgt spid="77"/>
                                        </p:tgtEl>
                                        <p:attrNameLst>
                                          <p:attrName>ppt_h</p:attrName>
                                        </p:attrNameLst>
                                      </p:cBhvr>
                                      <p:tavLst>
                                        <p:tav tm="0">
                                          <p:val>
                                            <p:fltVal val="0"/>
                                          </p:val>
                                        </p:tav>
                                        <p:tav tm="100000">
                                          <p:val>
                                            <p:strVal val="#ppt_h"/>
                                          </p:val>
                                        </p:tav>
                                      </p:tavLst>
                                    </p:anim>
                                  </p:childTnLst>
                                </p:cTn>
                              </p:par>
                              <p:par>
                                <p:cTn id="55" presetID="23" presetClass="entr" presetSubtype="16" fill="hold" nodeType="withEffect">
                                  <p:stCondLst>
                                    <p:cond delay="1000"/>
                                  </p:stCondLst>
                                  <p:childTnLst>
                                    <p:set>
                                      <p:cBhvr>
                                        <p:cTn id="56" dur="1" fill="hold">
                                          <p:stCondLst>
                                            <p:cond delay="0"/>
                                          </p:stCondLst>
                                        </p:cTn>
                                        <p:tgtEl>
                                          <p:spTgt spid="82"/>
                                        </p:tgtEl>
                                        <p:attrNameLst>
                                          <p:attrName>style.visibility</p:attrName>
                                        </p:attrNameLst>
                                      </p:cBhvr>
                                      <p:to>
                                        <p:strVal val="visible"/>
                                      </p:to>
                                    </p:set>
                                    <p:anim calcmode="lin" valueType="num">
                                      <p:cBhvr>
                                        <p:cTn id="57" dur="1500" fill="hold"/>
                                        <p:tgtEl>
                                          <p:spTgt spid="82"/>
                                        </p:tgtEl>
                                        <p:attrNameLst>
                                          <p:attrName>ppt_w</p:attrName>
                                        </p:attrNameLst>
                                      </p:cBhvr>
                                      <p:tavLst>
                                        <p:tav tm="0">
                                          <p:val>
                                            <p:fltVal val="0"/>
                                          </p:val>
                                        </p:tav>
                                        <p:tav tm="100000">
                                          <p:val>
                                            <p:strVal val="#ppt_w"/>
                                          </p:val>
                                        </p:tav>
                                      </p:tavLst>
                                    </p:anim>
                                    <p:anim calcmode="lin" valueType="num">
                                      <p:cBhvr>
                                        <p:cTn id="58" dur="1500" fill="hold"/>
                                        <p:tgtEl>
                                          <p:spTgt spid="82"/>
                                        </p:tgtEl>
                                        <p:attrNameLst>
                                          <p:attrName>ppt_h</p:attrName>
                                        </p:attrNameLst>
                                      </p:cBhvr>
                                      <p:tavLst>
                                        <p:tav tm="0">
                                          <p:val>
                                            <p:fltVal val="0"/>
                                          </p:val>
                                        </p:tav>
                                        <p:tav tm="100000">
                                          <p:val>
                                            <p:strVal val="#ppt_h"/>
                                          </p:val>
                                        </p:tav>
                                      </p:tavLst>
                                    </p:anim>
                                  </p:childTnLst>
                                </p:cTn>
                              </p:par>
                              <p:par>
                                <p:cTn id="59" presetID="17" presetClass="entr" presetSubtype="10" fill="hold" nodeType="withEffect">
                                  <p:stCondLst>
                                    <p:cond delay="2000"/>
                                  </p:stCondLst>
                                  <p:childTnLst>
                                    <p:set>
                                      <p:cBhvr>
                                        <p:cTn id="60" dur="1" fill="hold">
                                          <p:stCondLst>
                                            <p:cond delay="0"/>
                                          </p:stCondLst>
                                        </p:cTn>
                                        <p:tgtEl>
                                          <p:spTgt spid="54"/>
                                        </p:tgtEl>
                                        <p:attrNameLst>
                                          <p:attrName>style.visibility</p:attrName>
                                        </p:attrNameLst>
                                      </p:cBhvr>
                                      <p:to>
                                        <p:strVal val="visible"/>
                                      </p:to>
                                    </p:set>
                                    <p:anim calcmode="lin" valueType="num">
                                      <p:cBhvr>
                                        <p:cTn id="61" dur="1000" fill="hold"/>
                                        <p:tgtEl>
                                          <p:spTgt spid="54"/>
                                        </p:tgtEl>
                                        <p:attrNameLst>
                                          <p:attrName>ppt_w</p:attrName>
                                        </p:attrNameLst>
                                      </p:cBhvr>
                                      <p:tavLst>
                                        <p:tav tm="0">
                                          <p:val>
                                            <p:fltVal val="0"/>
                                          </p:val>
                                        </p:tav>
                                        <p:tav tm="100000">
                                          <p:val>
                                            <p:strVal val="#ppt_w"/>
                                          </p:val>
                                        </p:tav>
                                      </p:tavLst>
                                    </p:anim>
                                    <p:anim calcmode="lin" valueType="num">
                                      <p:cBhvr>
                                        <p:cTn id="62" dur="1000" fill="hold"/>
                                        <p:tgtEl>
                                          <p:spTgt spid="54"/>
                                        </p:tgtEl>
                                        <p:attrNameLst>
                                          <p:attrName>ppt_h</p:attrName>
                                        </p:attrNameLst>
                                      </p:cBhvr>
                                      <p:tavLst>
                                        <p:tav tm="0">
                                          <p:val>
                                            <p:strVal val="#ppt_h"/>
                                          </p:val>
                                        </p:tav>
                                        <p:tav tm="100000">
                                          <p:val>
                                            <p:strVal val="#ppt_h"/>
                                          </p:val>
                                        </p:tav>
                                      </p:tavLst>
                                    </p:anim>
                                  </p:childTnLst>
                                </p:cTn>
                              </p:par>
                              <p:par>
                                <p:cTn id="63" presetID="17" presetClass="entr" presetSubtype="10" fill="hold" nodeType="withEffect">
                                  <p:stCondLst>
                                    <p:cond delay="2500"/>
                                  </p:stCondLst>
                                  <p:childTnLst>
                                    <p:set>
                                      <p:cBhvr>
                                        <p:cTn id="64" dur="1" fill="hold">
                                          <p:stCondLst>
                                            <p:cond delay="0"/>
                                          </p:stCondLst>
                                        </p:cTn>
                                        <p:tgtEl>
                                          <p:spTgt spid="55"/>
                                        </p:tgtEl>
                                        <p:attrNameLst>
                                          <p:attrName>style.visibility</p:attrName>
                                        </p:attrNameLst>
                                      </p:cBhvr>
                                      <p:to>
                                        <p:strVal val="visible"/>
                                      </p:to>
                                    </p:set>
                                    <p:anim calcmode="lin" valueType="num">
                                      <p:cBhvr>
                                        <p:cTn id="65" dur="1000" fill="hold"/>
                                        <p:tgtEl>
                                          <p:spTgt spid="55"/>
                                        </p:tgtEl>
                                        <p:attrNameLst>
                                          <p:attrName>ppt_w</p:attrName>
                                        </p:attrNameLst>
                                      </p:cBhvr>
                                      <p:tavLst>
                                        <p:tav tm="0">
                                          <p:val>
                                            <p:fltVal val="0"/>
                                          </p:val>
                                        </p:tav>
                                        <p:tav tm="100000">
                                          <p:val>
                                            <p:strVal val="#ppt_w"/>
                                          </p:val>
                                        </p:tav>
                                      </p:tavLst>
                                    </p:anim>
                                    <p:anim calcmode="lin" valueType="num">
                                      <p:cBhvr>
                                        <p:cTn id="66" dur="1000" fill="hold"/>
                                        <p:tgtEl>
                                          <p:spTgt spid="55"/>
                                        </p:tgtEl>
                                        <p:attrNameLst>
                                          <p:attrName>ppt_h</p:attrName>
                                        </p:attrNameLst>
                                      </p:cBhvr>
                                      <p:tavLst>
                                        <p:tav tm="0">
                                          <p:val>
                                            <p:strVal val="#ppt_h"/>
                                          </p:val>
                                        </p:tav>
                                        <p:tav tm="100000">
                                          <p:val>
                                            <p:strVal val="#ppt_h"/>
                                          </p:val>
                                        </p:tav>
                                      </p:tavLst>
                                    </p:anim>
                                  </p:childTnLst>
                                </p:cTn>
                              </p:par>
                              <p:par>
                                <p:cTn id="67" presetID="17" presetClass="entr" presetSubtype="10" fill="hold" nodeType="withEffect">
                                  <p:stCondLst>
                                    <p:cond delay="3000"/>
                                  </p:stCondLst>
                                  <p:childTnLst>
                                    <p:set>
                                      <p:cBhvr>
                                        <p:cTn id="68" dur="1" fill="hold">
                                          <p:stCondLst>
                                            <p:cond delay="0"/>
                                          </p:stCondLst>
                                        </p:cTn>
                                        <p:tgtEl>
                                          <p:spTgt spid="69"/>
                                        </p:tgtEl>
                                        <p:attrNameLst>
                                          <p:attrName>style.visibility</p:attrName>
                                        </p:attrNameLst>
                                      </p:cBhvr>
                                      <p:to>
                                        <p:strVal val="visible"/>
                                      </p:to>
                                    </p:set>
                                    <p:anim calcmode="lin" valueType="num">
                                      <p:cBhvr>
                                        <p:cTn id="69" dur="1000" fill="hold"/>
                                        <p:tgtEl>
                                          <p:spTgt spid="69"/>
                                        </p:tgtEl>
                                        <p:attrNameLst>
                                          <p:attrName>ppt_w</p:attrName>
                                        </p:attrNameLst>
                                      </p:cBhvr>
                                      <p:tavLst>
                                        <p:tav tm="0">
                                          <p:val>
                                            <p:fltVal val="0"/>
                                          </p:val>
                                        </p:tav>
                                        <p:tav tm="100000">
                                          <p:val>
                                            <p:strVal val="#ppt_w"/>
                                          </p:val>
                                        </p:tav>
                                      </p:tavLst>
                                    </p:anim>
                                    <p:anim calcmode="lin" valueType="num">
                                      <p:cBhvr>
                                        <p:cTn id="70" dur="1000" fill="hold"/>
                                        <p:tgtEl>
                                          <p:spTgt spid="69"/>
                                        </p:tgtEl>
                                        <p:attrNameLst>
                                          <p:attrName>ppt_h</p:attrName>
                                        </p:attrNameLst>
                                      </p:cBhvr>
                                      <p:tavLst>
                                        <p:tav tm="0">
                                          <p:val>
                                            <p:strVal val="#ppt_h"/>
                                          </p:val>
                                        </p:tav>
                                        <p:tav tm="100000">
                                          <p:val>
                                            <p:strVal val="#ppt_h"/>
                                          </p:val>
                                        </p:tav>
                                      </p:tavLst>
                                    </p:anim>
                                  </p:childTnLst>
                                </p:cTn>
                              </p:par>
                              <p:par>
                                <p:cTn id="71" presetID="17" presetClass="entr" presetSubtype="10" fill="hold" nodeType="withEffect">
                                  <p:stCondLst>
                                    <p:cond delay="3500"/>
                                  </p:stCondLst>
                                  <p:childTnLst>
                                    <p:set>
                                      <p:cBhvr>
                                        <p:cTn id="72" dur="1" fill="hold">
                                          <p:stCondLst>
                                            <p:cond delay="0"/>
                                          </p:stCondLst>
                                        </p:cTn>
                                        <p:tgtEl>
                                          <p:spTgt spid="81"/>
                                        </p:tgtEl>
                                        <p:attrNameLst>
                                          <p:attrName>style.visibility</p:attrName>
                                        </p:attrNameLst>
                                      </p:cBhvr>
                                      <p:to>
                                        <p:strVal val="visible"/>
                                      </p:to>
                                    </p:set>
                                    <p:anim calcmode="lin" valueType="num">
                                      <p:cBhvr>
                                        <p:cTn id="73" dur="1000" fill="hold"/>
                                        <p:tgtEl>
                                          <p:spTgt spid="81"/>
                                        </p:tgtEl>
                                        <p:attrNameLst>
                                          <p:attrName>ppt_w</p:attrName>
                                        </p:attrNameLst>
                                      </p:cBhvr>
                                      <p:tavLst>
                                        <p:tav tm="0">
                                          <p:val>
                                            <p:fltVal val="0"/>
                                          </p:val>
                                        </p:tav>
                                        <p:tav tm="100000">
                                          <p:val>
                                            <p:strVal val="#ppt_w"/>
                                          </p:val>
                                        </p:tav>
                                      </p:tavLst>
                                    </p:anim>
                                    <p:anim calcmode="lin" valueType="num">
                                      <p:cBhvr>
                                        <p:cTn id="74" dur="1000" fill="hold"/>
                                        <p:tgtEl>
                                          <p:spTgt spid="81"/>
                                        </p:tgtEl>
                                        <p:attrNameLst>
                                          <p:attrName>ppt_h</p:attrName>
                                        </p:attrNameLst>
                                      </p:cBhvr>
                                      <p:tavLst>
                                        <p:tav tm="0">
                                          <p:val>
                                            <p:strVal val="#ppt_h"/>
                                          </p:val>
                                        </p:tav>
                                        <p:tav tm="100000">
                                          <p:val>
                                            <p:strVal val="#ppt_h"/>
                                          </p:val>
                                        </p:tav>
                                      </p:tavLst>
                                    </p:anim>
                                  </p:childTnLst>
                                </p:cTn>
                              </p:par>
                              <p:par>
                                <p:cTn id="75" presetID="22" presetClass="entr" presetSubtype="8" fill="hold" nodeType="withEffect">
                                  <p:stCondLst>
                                    <p:cond delay="2000"/>
                                  </p:stCondLst>
                                  <p:childTnLst>
                                    <p:set>
                                      <p:cBhvr>
                                        <p:cTn id="76" dur="1" fill="hold">
                                          <p:stCondLst>
                                            <p:cond delay="0"/>
                                          </p:stCondLst>
                                        </p:cTn>
                                        <p:tgtEl>
                                          <p:spTgt spid="99"/>
                                        </p:tgtEl>
                                        <p:attrNameLst>
                                          <p:attrName>style.visibility</p:attrName>
                                        </p:attrNameLst>
                                      </p:cBhvr>
                                      <p:to>
                                        <p:strVal val="visible"/>
                                      </p:to>
                                    </p:set>
                                    <p:animEffect transition="in" filter="wipe(left)">
                                      <p:cBhvr>
                                        <p:cTn id="77" dur="1500"/>
                                        <p:tgtEl>
                                          <p:spTgt spid="99"/>
                                        </p:tgtEl>
                                      </p:cBhvr>
                                    </p:animEffect>
                                  </p:childTnLst>
                                </p:cTn>
                              </p:par>
                              <p:par>
                                <p:cTn id="78" presetID="22" presetClass="entr" presetSubtype="2" fill="hold" nodeType="withEffect">
                                  <p:stCondLst>
                                    <p:cond delay="2000"/>
                                  </p:stCondLst>
                                  <p:childTnLst>
                                    <p:set>
                                      <p:cBhvr>
                                        <p:cTn id="79" dur="1" fill="hold">
                                          <p:stCondLst>
                                            <p:cond delay="0"/>
                                          </p:stCondLst>
                                        </p:cTn>
                                        <p:tgtEl>
                                          <p:spTgt spid="100"/>
                                        </p:tgtEl>
                                        <p:attrNameLst>
                                          <p:attrName>style.visibility</p:attrName>
                                        </p:attrNameLst>
                                      </p:cBhvr>
                                      <p:to>
                                        <p:strVal val="visible"/>
                                      </p:to>
                                    </p:set>
                                    <p:animEffect transition="in" filter="wipe(right)">
                                      <p:cBhvr>
                                        <p:cTn id="80" dur="1500"/>
                                        <p:tgtEl>
                                          <p:spTgt spid="100"/>
                                        </p:tgtEl>
                                      </p:cBhvr>
                                    </p:animEffect>
                                  </p:childTnLst>
                                </p:cTn>
                              </p:par>
                              <p:par>
                                <p:cTn id="81" presetID="22" presetClass="entr" presetSubtype="8" fill="hold" nodeType="withEffect">
                                  <p:stCondLst>
                                    <p:cond delay="2500"/>
                                  </p:stCondLst>
                                  <p:childTnLst>
                                    <p:set>
                                      <p:cBhvr>
                                        <p:cTn id="82" dur="1" fill="hold">
                                          <p:stCondLst>
                                            <p:cond delay="0"/>
                                          </p:stCondLst>
                                        </p:cTn>
                                        <p:tgtEl>
                                          <p:spTgt spid="101"/>
                                        </p:tgtEl>
                                        <p:attrNameLst>
                                          <p:attrName>style.visibility</p:attrName>
                                        </p:attrNameLst>
                                      </p:cBhvr>
                                      <p:to>
                                        <p:strVal val="visible"/>
                                      </p:to>
                                    </p:set>
                                    <p:animEffect transition="in" filter="wipe(left)">
                                      <p:cBhvr>
                                        <p:cTn id="83" dur="1500"/>
                                        <p:tgtEl>
                                          <p:spTgt spid="101"/>
                                        </p:tgtEl>
                                      </p:cBhvr>
                                    </p:animEffect>
                                  </p:childTnLst>
                                </p:cTn>
                              </p:par>
                              <p:par>
                                <p:cTn id="84" presetID="22" presetClass="entr" presetSubtype="2" fill="hold" nodeType="withEffect">
                                  <p:stCondLst>
                                    <p:cond delay="2500"/>
                                  </p:stCondLst>
                                  <p:childTnLst>
                                    <p:set>
                                      <p:cBhvr>
                                        <p:cTn id="85" dur="1" fill="hold">
                                          <p:stCondLst>
                                            <p:cond delay="0"/>
                                          </p:stCondLst>
                                        </p:cTn>
                                        <p:tgtEl>
                                          <p:spTgt spid="102"/>
                                        </p:tgtEl>
                                        <p:attrNameLst>
                                          <p:attrName>style.visibility</p:attrName>
                                        </p:attrNameLst>
                                      </p:cBhvr>
                                      <p:to>
                                        <p:strVal val="visible"/>
                                      </p:to>
                                    </p:set>
                                    <p:animEffect transition="in" filter="wipe(right)">
                                      <p:cBhvr>
                                        <p:cTn id="86" dur="1500"/>
                                        <p:tgtEl>
                                          <p:spTgt spid="102"/>
                                        </p:tgtEl>
                                      </p:cBhvr>
                                    </p:animEffect>
                                  </p:childTnLst>
                                </p:cTn>
                              </p:par>
                              <p:par>
                                <p:cTn id="87" presetID="22" presetClass="entr" presetSubtype="8" fill="hold" nodeType="withEffect">
                                  <p:stCondLst>
                                    <p:cond delay="3000"/>
                                  </p:stCondLst>
                                  <p:childTnLst>
                                    <p:set>
                                      <p:cBhvr>
                                        <p:cTn id="88" dur="1" fill="hold">
                                          <p:stCondLst>
                                            <p:cond delay="0"/>
                                          </p:stCondLst>
                                        </p:cTn>
                                        <p:tgtEl>
                                          <p:spTgt spid="103"/>
                                        </p:tgtEl>
                                        <p:attrNameLst>
                                          <p:attrName>style.visibility</p:attrName>
                                        </p:attrNameLst>
                                      </p:cBhvr>
                                      <p:to>
                                        <p:strVal val="visible"/>
                                      </p:to>
                                    </p:set>
                                    <p:animEffect transition="in" filter="wipe(left)">
                                      <p:cBhvr>
                                        <p:cTn id="89" dur="1500"/>
                                        <p:tgtEl>
                                          <p:spTgt spid="103"/>
                                        </p:tgtEl>
                                      </p:cBhvr>
                                    </p:animEffect>
                                  </p:childTnLst>
                                </p:cTn>
                              </p:par>
                              <p:par>
                                <p:cTn id="90" presetID="22" presetClass="entr" presetSubtype="2" fill="hold" nodeType="withEffect">
                                  <p:stCondLst>
                                    <p:cond delay="3000"/>
                                  </p:stCondLst>
                                  <p:childTnLst>
                                    <p:set>
                                      <p:cBhvr>
                                        <p:cTn id="91" dur="1" fill="hold">
                                          <p:stCondLst>
                                            <p:cond delay="0"/>
                                          </p:stCondLst>
                                        </p:cTn>
                                        <p:tgtEl>
                                          <p:spTgt spid="104"/>
                                        </p:tgtEl>
                                        <p:attrNameLst>
                                          <p:attrName>style.visibility</p:attrName>
                                        </p:attrNameLst>
                                      </p:cBhvr>
                                      <p:to>
                                        <p:strVal val="visible"/>
                                      </p:to>
                                    </p:set>
                                    <p:animEffect transition="in" filter="wipe(right)">
                                      <p:cBhvr>
                                        <p:cTn id="92" dur="1500"/>
                                        <p:tgtEl>
                                          <p:spTgt spid="104"/>
                                        </p:tgtEl>
                                      </p:cBhvr>
                                    </p:animEffect>
                                  </p:childTnLst>
                                </p:cTn>
                              </p:par>
                              <p:par>
                                <p:cTn id="93" presetID="22" presetClass="entr" presetSubtype="8" fill="hold" nodeType="withEffect">
                                  <p:stCondLst>
                                    <p:cond delay="3500"/>
                                  </p:stCondLst>
                                  <p:childTnLst>
                                    <p:set>
                                      <p:cBhvr>
                                        <p:cTn id="94" dur="1" fill="hold">
                                          <p:stCondLst>
                                            <p:cond delay="0"/>
                                          </p:stCondLst>
                                        </p:cTn>
                                        <p:tgtEl>
                                          <p:spTgt spid="105"/>
                                        </p:tgtEl>
                                        <p:attrNameLst>
                                          <p:attrName>style.visibility</p:attrName>
                                        </p:attrNameLst>
                                      </p:cBhvr>
                                      <p:to>
                                        <p:strVal val="visible"/>
                                      </p:to>
                                    </p:set>
                                    <p:animEffect transition="in" filter="wipe(left)">
                                      <p:cBhvr>
                                        <p:cTn id="95" dur="1500"/>
                                        <p:tgtEl>
                                          <p:spTgt spid="105"/>
                                        </p:tgtEl>
                                      </p:cBhvr>
                                    </p:animEffect>
                                  </p:childTnLst>
                                </p:cTn>
                              </p:par>
                              <p:par>
                                <p:cTn id="96" presetID="22" presetClass="entr" presetSubtype="2" fill="hold" nodeType="withEffect">
                                  <p:stCondLst>
                                    <p:cond delay="3500"/>
                                  </p:stCondLst>
                                  <p:childTnLst>
                                    <p:set>
                                      <p:cBhvr>
                                        <p:cTn id="97" dur="1" fill="hold">
                                          <p:stCondLst>
                                            <p:cond delay="0"/>
                                          </p:stCondLst>
                                        </p:cTn>
                                        <p:tgtEl>
                                          <p:spTgt spid="106"/>
                                        </p:tgtEl>
                                        <p:attrNameLst>
                                          <p:attrName>style.visibility</p:attrName>
                                        </p:attrNameLst>
                                      </p:cBhvr>
                                      <p:to>
                                        <p:strVal val="visible"/>
                                      </p:to>
                                    </p:set>
                                    <p:animEffect transition="in" filter="wipe(right)">
                                      <p:cBhvr>
                                        <p:cTn id="98" dur="1500"/>
                                        <p:tgtEl>
                                          <p:spTgt spid="106"/>
                                        </p:tgtEl>
                                      </p:cBhvr>
                                    </p:animEffect>
                                  </p:childTnLst>
                                </p:cTn>
                              </p:par>
                              <p:par>
                                <p:cTn id="99" presetID="23" presetClass="entr" presetSubtype="288" fill="hold" nodeType="withEffect">
                                  <p:stCondLst>
                                    <p:cond delay="0"/>
                                  </p:stCondLst>
                                  <p:childTnLst>
                                    <p:set>
                                      <p:cBhvr>
                                        <p:cTn id="100" dur="1" fill="hold">
                                          <p:stCondLst>
                                            <p:cond delay="0"/>
                                          </p:stCondLst>
                                        </p:cTn>
                                        <p:tgtEl>
                                          <p:spTgt spid="2"/>
                                        </p:tgtEl>
                                        <p:attrNameLst>
                                          <p:attrName>style.visibility</p:attrName>
                                        </p:attrNameLst>
                                      </p:cBhvr>
                                      <p:to>
                                        <p:strVal val="visible"/>
                                      </p:to>
                                    </p:set>
                                    <p:anim calcmode="lin" valueType="num">
                                      <p:cBhvr>
                                        <p:cTn id="101" dur="10000" fill="hold"/>
                                        <p:tgtEl>
                                          <p:spTgt spid="2"/>
                                        </p:tgtEl>
                                        <p:attrNameLst>
                                          <p:attrName>ppt_w</p:attrName>
                                        </p:attrNameLst>
                                      </p:cBhvr>
                                      <p:tavLst>
                                        <p:tav tm="0">
                                          <p:val>
                                            <p:strVal val="4/3*#ppt_w"/>
                                          </p:val>
                                        </p:tav>
                                        <p:tav tm="100000">
                                          <p:val>
                                            <p:strVal val="#ppt_w"/>
                                          </p:val>
                                        </p:tav>
                                      </p:tavLst>
                                    </p:anim>
                                    <p:anim calcmode="lin" valueType="num">
                                      <p:cBhvr>
                                        <p:cTn id="102" dur="10000" fill="hold"/>
                                        <p:tgtEl>
                                          <p:spTgt spid="2"/>
                                        </p:tgtEl>
                                        <p:attrNameLst>
                                          <p:attrName>ppt_h</p:attrName>
                                        </p:attrNameLst>
                                      </p:cBhvr>
                                      <p:tavLst>
                                        <p:tav tm="0">
                                          <p:val>
                                            <p:strVal val="4/3*#ppt_h"/>
                                          </p:val>
                                        </p:tav>
                                        <p:tav tm="100000">
                                          <p:val>
                                            <p:strVal val="#ppt_h"/>
                                          </p:val>
                                        </p:tav>
                                      </p:tavLst>
                                    </p:anim>
                                  </p:childTnLst>
                                </p:cTn>
                              </p:par>
                              <p:par>
                                <p:cTn id="103" presetID="6" presetClass="emph" presetSubtype="0" repeatCount="indefinite" autoRev="1" fill="remove" nodeType="withEffect">
                                  <p:stCondLst>
                                    <p:cond delay="0"/>
                                  </p:stCondLst>
                                  <p:endCondLst>
                                    <p:cond evt="onNext" delay="0">
                                      <p:tgtEl>
                                        <p:sldTgt/>
                                      </p:tgtEl>
                                    </p:cond>
                                  </p:endCondLst>
                                  <p:childTnLst>
                                    <p:animScale>
                                      <p:cBhvr>
                                        <p:cTn id="104" dur="10000" fill="hold"/>
                                        <p:tgtEl>
                                          <p:spTgt spid="96"/>
                                        </p:tgtEl>
                                      </p:cBhvr>
                                      <p:by x="150000" y="150000"/>
                                    </p:animScale>
                                  </p:childTnLst>
                                </p:cTn>
                              </p:par>
                              <p:par>
                                <p:cTn id="105" presetID="8" presetClass="emph" presetSubtype="0" repeatCount="indefinite" fill="hold" nodeType="withEffect">
                                  <p:stCondLst>
                                    <p:cond delay="0"/>
                                  </p:stCondLst>
                                  <p:endCondLst>
                                    <p:cond evt="onNext" delay="0">
                                      <p:tgtEl>
                                        <p:sldTgt/>
                                      </p:tgtEl>
                                    </p:cond>
                                  </p:endCondLst>
                                  <p:childTnLst>
                                    <p:animRot by="21600000">
                                      <p:cBhvr>
                                        <p:cTn id="106" dur="90000" fill="hold"/>
                                        <p:tgtEl>
                                          <p:spTgt spid="9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7" grpId="0" animBg="1"/>
      <p:bldP spid="7" grpId="0"/>
      <p:bldP spid="8" grpId="0"/>
      <p:bldP spid="6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62C44B-A8DD-2282-D59D-34E021E4BBF8}"/>
              </a:ext>
            </a:extLst>
          </p:cNvPr>
          <p:cNvPicPr>
            <a:picLocks noChangeAspect="1"/>
          </p:cNvPicPr>
          <p:nvPr/>
        </p:nvPicPr>
        <p:blipFill>
          <a:blip r:embed="rId3">
            <a:alphaModFix amt="82000"/>
          </a:blip>
          <a:srcRect/>
          <a:stretch/>
        </p:blipFill>
        <p:spPr>
          <a:xfrm rot="18612987">
            <a:off x="5398840" y="-3590863"/>
            <a:ext cx="13359222" cy="13359222"/>
          </a:xfrm>
          <a:prstGeom prst="rect">
            <a:avLst/>
          </a:prstGeom>
        </p:spPr>
      </p:pic>
      <p:sp>
        <p:nvSpPr>
          <p:cNvPr id="16" name="Rounded Rectangle 15">
            <a:extLst>
              <a:ext uri="{FF2B5EF4-FFF2-40B4-BE49-F238E27FC236}">
                <a16:creationId xmlns:a16="http://schemas.microsoft.com/office/drawing/2014/main" id="{8B710101-7F57-EF8F-FB84-DB685010987C}"/>
              </a:ext>
            </a:extLst>
          </p:cNvPr>
          <p:cNvSpPr/>
          <p:nvPr/>
        </p:nvSpPr>
        <p:spPr>
          <a:xfrm>
            <a:off x="6406361" y="1891444"/>
            <a:ext cx="5029421" cy="3980180"/>
          </a:xfrm>
          <a:prstGeom prst="roundRect">
            <a:avLst>
              <a:gd name="adj" fmla="val 8822"/>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10" name="Rounded Rectangle 9">
            <a:extLst>
              <a:ext uri="{FF2B5EF4-FFF2-40B4-BE49-F238E27FC236}">
                <a16:creationId xmlns:a16="http://schemas.microsoft.com/office/drawing/2014/main" id="{7C894F07-D39F-9F98-F5FF-20FC21FE35BB}"/>
              </a:ext>
            </a:extLst>
          </p:cNvPr>
          <p:cNvSpPr/>
          <p:nvPr/>
        </p:nvSpPr>
        <p:spPr>
          <a:xfrm>
            <a:off x="6850857" y="2342092"/>
            <a:ext cx="4143375" cy="3063875"/>
          </a:xfrm>
          <a:prstGeom prst="roundRect">
            <a:avLst>
              <a:gd name="adj" fmla="val 5004"/>
            </a:avLst>
          </a:prstGeom>
          <a:solidFill>
            <a:schemeClr val="tx1">
              <a:alpha val="51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2" name="Rounded Rectangle 1">
            <a:extLst>
              <a:ext uri="{FF2B5EF4-FFF2-40B4-BE49-F238E27FC236}">
                <a16:creationId xmlns:a16="http://schemas.microsoft.com/office/drawing/2014/main" id="{5D6FFFE7-9E3F-4D48-4BA4-F7AC0C609313}"/>
              </a:ext>
            </a:extLst>
          </p:cNvPr>
          <p:cNvSpPr/>
          <p:nvPr/>
        </p:nvSpPr>
        <p:spPr>
          <a:xfrm>
            <a:off x="818525" y="1891444"/>
            <a:ext cx="5029421" cy="3980180"/>
          </a:xfrm>
          <a:prstGeom prst="roundRect">
            <a:avLst>
              <a:gd name="adj" fmla="val 8822"/>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4" name="Title 3">
            <a:extLst>
              <a:ext uri="{FF2B5EF4-FFF2-40B4-BE49-F238E27FC236}">
                <a16:creationId xmlns:a16="http://schemas.microsoft.com/office/drawing/2014/main" id="{A929596A-4510-F15A-45BC-39B6D591BFC1}"/>
              </a:ext>
            </a:extLst>
          </p:cNvPr>
          <p:cNvSpPr>
            <a:spLocks noGrp="1"/>
          </p:cNvSpPr>
          <p:nvPr>
            <p:ph type="title"/>
          </p:nvPr>
        </p:nvSpPr>
        <p:spPr/>
        <p:txBody>
          <a:bodyPr/>
          <a:lstStyle/>
          <a:p>
            <a:pPr algn="ctr"/>
            <a:r>
              <a:rPr lang="en-GB" sz="2200" dirty="0"/>
              <a:t>PRODUCT POSITIONING MAP</a:t>
            </a:r>
            <a:endParaRPr lang="en-UA" sz="2200" dirty="0"/>
          </a:p>
        </p:txBody>
      </p:sp>
      <p:sp>
        <p:nvSpPr>
          <p:cNvPr id="7" name="Rounded Rectangle 6">
            <a:extLst>
              <a:ext uri="{FF2B5EF4-FFF2-40B4-BE49-F238E27FC236}">
                <a16:creationId xmlns:a16="http://schemas.microsoft.com/office/drawing/2014/main" id="{9FA58699-8C73-CDFE-5BE6-811F28DBF7D8}"/>
              </a:ext>
            </a:extLst>
          </p:cNvPr>
          <p:cNvSpPr/>
          <p:nvPr/>
        </p:nvSpPr>
        <p:spPr>
          <a:xfrm>
            <a:off x="1237457" y="2342092"/>
            <a:ext cx="4143375" cy="3063875"/>
          </a:xfrm>
          <a:prstGeom prst="roundRect">
            <a:avLst>
              <a:gd name="adj" fmla="val 5004"/>
            </a:avLst>
          </a:prstGeom>
          <a:solidFill>
            <a:schemeClr val="tx1">
              <a:alpha val="51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8" name="TextBox 7">
            <a:extLst>
              <a:ext uri="{FF2B5EF4-FFF2-40B4-BE49-F238E27FC236}">
                <a16:creationId xmlns:a16="http://schemas.microsoft.com/office/drawing/2014/main" id="{9DF12015-A513-07BC-E7E7-109CCEEB71CE}"/>
              </a:ext>
            </a:extLst>
          </p:cNvPr>
          <p:cNvSpPr txBox="1"/>
          <p:nvPr/>
        </p:nvSpPr>
        <p:spPr>
          <a:xfrm rot="16200000">
            <a:off x="31956" y="3730382"/>
            <a:ext cx="2024812" cy="287294"/>
          </a:xfrm>
          <a:prstGeom prst="rect">
            <a:avLst/>
          </a:prstGeom>
          <a:noFill/>
        </p:spPr>
        <p:txBody>
          <a:bodyPr wrap="square" lIns="0" rIns="0" rtlCol="0" anchor="ctr">
            <a:noAutofit/>
          </a:bodyPr>
          <a:lstStyle/>
          <a:p>
            <a:pPr algn="ctr">
              <a:lnSpc>
                <a:spcPct val="90000"/>
              </a:lnSpc>
            </a:pPr>
            <a:r>
              <a:rPr lang="en-US" sz="1000" b="1" dirty="0">
                <a:solidFill>
                  <a:schemeClr val="accent2">
                    <a:lumMod val="60000"/>
                    <a:lumOff val="40000"/>
                  </a:schemeClr>
                </a:solidFill>
                <a:latin typeface="Montserrat" panose="00000500000000000000" pitchFamily="50" charset="0"/>
              </a:rPr>
              <a:t>LESS NATURAL</a:t>
            </a:r>
          </a:p>
        </p:txBody>
      </p:sp>
      <p:sp>
        <p:nvSpPr>
          <p:cNvPr id="9" name="TextBox 8">
            <a:extLst>
              <a:ext uri="{FF2B5EF4-FFF2-40B4-BE49-F238E27FC236}">
                <a16:creationId xmlns:a16="http://schemas.microsoft.com/office/drawing/2014/main" id="{AA0E19B8-EB50-4958-DE7E-32E9188C7991}"/>
              </a:ext>
            </a:extLst>
          </p:cNvPr>
          <p:cNvSpPr txBox="1"/>
          <p:nvPr/>
        </p:nvSpPr>
        <p:spPr>
          <a:xfrm rot="5400000">
            <a:off x="4604022" y="3730383"/>
            <a:ext cx="2024812" cy="287294"/>
          </a:xfrm>
          <a:prstGeom prst="rect">
            <a:avLst/>
          </a:prstGeom>
          <a:noFill/>
        </p:spPr>
        <p:txBody>
          <a:bodyPr wrap="square" lIns="0" rIns="0" rtlCol="0" anchor="ctr">
            <a:noAutofit/>
          </a:bodyPr>
          <a:lstStyle/>
          <a:p>
            <a:pPr algn="ctr">
              <a:lnSpc>
                <a:spcPct val="90000"/>
              </a:lnSpc>
            </a:pPr>
            <a:r>
              <a:rPr lang="en-US" sz="1000" b="1" dirty="0">
                <a:solidFill>
                  <a:schemeClr val="accent2">
                    <a:lumMod val="60000"/>
                    <a:lumOff val="40000"/>
                  </a:schemeClr>
                </a:solidFill>
                <a:latin typeface="Montserrat" panose="00000500000000000000" pitchFamily="50" charset="0"/>
              </a:rPr>
              <a:t>MORE NATURAL</a:t>
            </a:r>
          </a:p>
        </p:txBody>
      </p:sp>
      <p:cxnSp>
        <p:nvCxnSpPr>
          <p:cNvPr id="11" name="Straight Connector 10">
            <a:extLst>
              <a:ext uri="{FF2B5EF4-FFF2-40B4-BE49-F238E27FC236}">
                <a16:creationId xmlns:a16="http://schemas.microsoft.com/office/drawing/2014/main" id="{2A4F05AF-4552-ECA2-1EF5-135962AA9475}"/>
              </a:ext>
            </a:extLst>
          </p:cNvPr>
          <p:cNvCxnSpPr/>
          <p:nvPr/>
        </p:nvCxnSpPr>
        <p:spPr>
          <a:xfrm>
            <a:off x="3309145" y="2481359"/>
            <a:ext cx="0" cy="2785341"/>
          </a:xfrm>
          <a:prstGeom prst="line">
            <a:avLst/>
          </a:prstGeom>
          <a:ln w="12700" cap="rnd">
            <a:solidFill>
              <a:schemeClr val="accent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2436AE4-0C56-6789-025D-6A41A87A0D76}"/>
              </a:ext>
            </a:extLst>
          </p:cNvPr>
          <p:cNvCxnSpPr>
            <a:cxnSpLocks/>
          </p:cNvCxnSpPr>
          <p:nvPr/>
        </p:nvCxnSpPr>
        <p:spPr>
          <a:xfrm>
            <a:off x="1425854" y="3874030"/>
            <a:ext cx="3763636" cy="1"/>
          </a:xfrm>
          <a:prstGeom prst="line">
            <a:avLst/>
          </a:prstGeom>
          <a:ln w="12700" cap="rnd">
            <a:solidFill>
              <a:schemeClr val="accent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DC427D6-9049-C19D-2C40-D675B8327E38}"/>
              </a:ext>
            </a:extLst>
          </p:cNvPr>
          <p:cNvSpPr txBox="1"/>
          <p:nvPr/>
        </p:nvSpPr>
        <p:spPr>
          <a:xfrm>
            <a:off x="2296738" y="1977274"/>
            <a:ext cx="2024812" cy="287294"/>
          </a:xfrm>
          <a:prstGeom prst="rect">
            <a:avLst/>
          </a:prstGeom>
          <a:noFill/>
        </p:spPr>
        <p:txBody>
          <a:bodyPr wrap="square" lIns="0" rIns="0" rtlCol="0" anchor="ctr">
            <a:noAutofit/>
          </a:bodyPr>
          <a:lstStyle/>
          <a:p>
            <a:pPr algn="ctr">
              <a:lnSpc>
                <a:spcPct val="90000"/>
              </a:lnSpc>
            </a:pPr>
            <a:r>
              <a:rPr lang="en-US" sz="1000" b="1" dirty="0">
                <a:solidFill>
                  <a:schemeClr val="accent2">
                    <a:lumMod val="60000"/>
                    <a:lumOff val="40000"/>
                  </a:schemeClr>
                </a:solidFill>
                <a:latin typeface="Montserrat" panose="00000500000000000000" pitchFamily="50" charset="0"/>
              </a:rPr>
              <a:t>HIGH PRICE</a:t>
            </a:r>
          </a:p>
        </p:txBody>
      </p:sp>
      <p:sp>
        <p:nvSpPr>
          <p:cNvPr id="15" name="TextBox 14">
            <a:extLst>
              <a:ext uri="{FF2B5EF4-FFF2-40B4-BE49-F238E27FC236}">
                <a16:creationId xmlns:a16="http://schemas.microsoft.com/office/drawing/2014/main" id="{9366C47D-895A-5196-B759-7DDDCDABB9B3}"/>
              </a:ext>
            </a:extLst>
          </p:cNvPr>
          <p:cNvSpPr txBox="1"/>
          <p:nvPr/>
        </p:nvSpPr>
        <p:spPr>
          <a:xfrm>
            <a:off x="2308930" y="5496190"/>
            <a:ext cx="2024812" cy="287294"/>
          </a:xfrm>
          <a:prstGeom prst="rect">
            <a:avLst/>
          </a:prstGeom>
          <a:noFill/>
        </p:spPr>
        <p:txBody>
          <a:bodyPr wrap="square" lIns="0" rIns="0" rtlCol="0" anchor="ctr">
            <a:noAutofit/>
          </a:bodyPr>
          <a:lstStyle/>
          <a:p>
            <a:pPr algn="ctr">
              <a:lnSpc>
                <a:spcPct val="90000"/>
              </a:lnSpc>
            </a:pPr>
            <a:r>
              <a:rPr lang="en-US" sz="1000" b="1" dirty="0">
                <a:solidFill>
                  <a:schemeClr val="accent2">
                    <a:lumMod val="60000"/>
                    <a:lumOff val="40000"/>
                  </a:schemeClr>
                </a:solidFill>
                <a:latin typeface="Montserrat" panose="00000500000000000000" pitchFamily="50" charset="0"/>
              </a:rPr>
              <a:t>LOW PRICE</a:t>
            </a:r>
          </a:p>
        </p:txBody>
      </p:sp>
      <p:sp>
        <p:nvSpPr>
          <p:cNvPr id="17" name="TextBox 16">
            <a:extLst>
              <a:ext uri="{FF2B5EF4-FFF2-40B4-BE49-F238E27FC236}">
                <a16:creationId xmlns:a16="http://schemas.microsoft.com/office/drawing/2014/main" id="{31EA5B17-2A65-07D5-17D6-0638A94E19E5}"/>
              </a:ext>
            </a:extLst>
          </p:cNvPr>
          <p:cNvSpPr txBox="1"/>
          <p:nvPr/>
        </p:nvSpPr>
        <p:spPr>
          <a:xfrm rot="16200000">
            <a:off x="5630735" y="3730382"/>
            <a:ext cx="2024812" cy="287294"/>
          </a:xfrm>
          <a:prstGeom prst="rect">
            <a:avLst/>
          </a:prstGeom>
          <a:noFill/>
        </p:spPr>
        <p:txBody>
          <a:bodyPr wrap="square" lIns="0" rIns="0" rtlCol="0" anchor="ctr">
            <a:noAutofit/>
          </a:bodyPr>
          <a:lstStyle/>
          <a:p>
            <a:pPr algn="ctr">
              <a:lnSpc>
                <a:spcPct val="90000"/>
              </a:lnSpc>
            </a:pPr>
            <a:r>
              <a:rPr lang="en-US" sz="1000" b="1" dirty="0">
                <a:solidFill>
                  <a:schemeClr val="accent2">
                    <a:lumMod val="60000"/>
                    <a:lumOff val="40000"/>
                  </a:schemeClr>
                </a:solidFill>
                <a:latin typeface="Montserrat" panose="00000500000000000000" pitchFamily="50" charset="0"/>
              </a:rPr>
              <a:t>LESS NATURAL</a:t>
            </a:r>
          </a:p>
        </p:txBody>
      </p:sp>
      <p:sp>
        <p:nvSpPr>
          <p:cNvPr id="18" name="TextBox 17">
            <a:extLst>
              <a:ext uri="{FF2B5EF4-FFF2-40B4-BE49-F238E27FC236}">
                <a16:creationId xmlns:a16="http://schemas.microsoft.com/office/drawing/2014/main" id="{5FF23D85-C231-8B88-358F-69E4AAA36A2C}"/>
              </a:ext>
            </a:extLst>
          </p:cNvPr>
          <p:cNvSpPr txBox="1"/>
          <p:nvPr/>
        </p:nvSpPr>
        <p:spPr>
          <a:xfrm rot="5400000">
            <a:off x="10217422" y="3730383"/>
            <a:ext cx="2024812" cy="287294"/>
          </a:xfrm>
          <a:prstGeom prst="rect">
            <a:avLst/>
          </a:prstGeom>
          <a:noFill/>
        </p:spPr>
        <p:txBody>
          <a:bodyPr wrap="square" lIns="0" rIns="0" rtlCol="0" anchor="ctr">
            <a:noAutofit/>
          </a:bodyPr>
          <a:lstStyle/>
          <a:p>
            <a:pPr algn="ctr">
              <a:lnSpc>
                <a:spcPct val="90000"/>
              </a:lnSpc>
            </a:pPr>
            <a:r>
              <a:rPr lang="en-US" sz="1000" b="1" dirty="0">
                <a:solidFill>
                  <a:schemeClr val="accent2">
                    <a:lumMod val="60000"/>
                    <a:lumOff val="40000"/>
                  </a:schemeClr>
                </a:solidFill>
                <a:latin typeface="Montserrat" panose="00000500000000000000" pitchFamily="50" charset="0"/>
              </a:rPr>
              <a:t>MORE NATURAL</a:t>
            </a:r>
          </a:p>
        </p:txBody>
      </p:sp>
      <p:cxnSp>
        <p:nvCxnSpPr>
          <p:cNvPr id="19" name="Straight Connector 18">
            <a:extLst>
              <a:ext uri="{FF2B5EF4-FFF2-40B4-BE49-F238E27FC236}">
                <a16:creationId xmlns:a16="http://schemas.microsoft.com/office/drawing/2014/main" id="{8D644FD2-3EC2-6FA5-70EB-7565DDE8CBE2}"/>
              </a:ext>
            </a:extLst>
          </p:cNvPr>
          <p:cNvCxnSpPr/>
          <p:nvPr/>
        </p:nvCxnSpPr>
        <p:spPr>
          <a:xfrm>
            <a:off x="8922545" y="2481359"/>
            <a:ext cx="0" cy="2785341"/>
          </a:xfrm>
          <a:prstGeom prst="line">
            <a:avLst/>
          </a:prstGeom>
          <a:ln w="12700" cap="rnd">
            <a:solidFill>
              <a:schemeClr val="accent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CDE6D07-74B9-6BA7-1369-4015D0F80EA3}"/>
              </a:ext>
            </a:extLst>
          </p:cNvPr>
          <p:cNvCxnSpPr>
            <a:cxnSpLocks/>
          </p:cNvCxnSpPr>
          <p:nvPr/>
        </p:nvCxnSpPr>
        <p:spPr>
          <a:xfrm>
            <a:off x="7039254" y="3874030"/>
            <a:ext cx="3763636" cy="1"/>
          </a:xfrm>
          <a:prstGeom prst="line">
            <a:avLst/>
          </a:prstGeom>
          <a:ln w="12700" cap="rnd">
            <a:solidFill>
              <a:schemeClr val="accent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A15BA9E-E27B-DB41-416B-0F08F13DCDE6}"/>
              </a:ext>
            </a:extLst>
          </p:cNvPr>
          <p:cNvSpPr txBox="1"/>
          <p:nvPr/>
        </p:nvSpPr>
        <p:spPr>
          <a:xfrm>
            <a:off x="7910138" y="1977274"/>
            <a:ext cx="2024812" cy="287294"/>
          </a:xfrm>
          <a:prstGeom prst="rect">
            <a:avLst/>
          </a:prstGeom>
          <a:noFill/>
        </p:spPr>
        <p:txBody>
          <a:bodyPr wrap="square" lIns="0" rIns="0" rtlCol="0" anchor="ctr">
            <a:noAutofit/>
          </a:bodyPr>
          <a:lstStyle/>
          <a:p>
            <a:pPr algn="ctr">
              <a:lnSpc>
                <a:spcPct val="90000"/>
              </a:lnSpc>
            </a:pPr>
            <a:r>
              <a:rPr lang="en-US" sz="1000" b="1" dirty="0">
                <a:solidFill>
                  <a:schemeClr val="accent2">
                    <a:lumMod val="60000"/>
                    <a:lumOff val="40000"/>
                  </a:schemeClr>
                </a:solidFill>
                <a:latin typeface="Montserrat" panose="00000500000000000000" pitchFamily="50" charset="0"/>
              </a:rPr>
              <a:t>HIGH PRICE</a:t>
            </a:r>
          </a:p>
        </p:txBody>
      </p:sp>
      <p:sp>
        <p:nvSpPr>
          <p:cNvPr id="22" name="TextBox 21">
            <a:extLst>
              <a:ext uri="{FF2B5EF4-FFF2-40B4-BE49-F238E27FC236}">
                <a16:creationId xmlns:a16="http://schemas.microsoft.com/office/drawing/2014/main" id="{CD11812C-0774-716E-AD04-B7F6BA39CF26}"/>
              </a:ext>
            </a:extLst>
          </p:cNvPr>
          <p:cNvSpPr txBox="1"/>
          <p:nvPr/>
        </p:nvSpPr>
        <p:spPr>
          <a:xfrm>
            <a:off x="7910138" y="5508382"/>
            <a:ext cx="2024812" cy="287294"/>
          </a:xfrm>
          <a:prstGeom prst="rect">
            <a:avLst/>
          </a:prstGeom>
          <a:noFill/>
        </p:spPr>
        <p:txBody>
          <a:bodyPr wrap="square" lIns="0" rIns="0" rtlCol="0" anchor="ctr">
            <a:noAutofit/>
          </a:bodyPr>
          <a:lstStyle/>
          <a:p>
            <a:pPr algn="ctr">
              <a:lnSpc>
                <a:spcPct val="90000"/>
              </a:lnSpc>
            </a:pPr>
            <a:r>
              <a:rPr lang="en-US" sz="1000" b="1" dirty="0">
                <a:solidFill>
                  <a:schemeClr val="accent2">
                    <a:lumMod val="60000"/>
                    <a:lumOff val="40000"/>
                  </a:schemeClr>
                </a:solidFill>
                <a:latin typeface="Montserrat" panose="00000500000000000000" pitchFamily="50" charset="0"/>
              </a:rPr>
              <a:t>LOW PRICE</a:t>
            </a:r>
          </a:p>
        </p:txBody>
      </p:sp>
      <p:grpSp>
        <p:nvGrpSpPr>
          <p:cNvPr id="12" name="Group 11">
            <a:extLst>
              <a:ext uri="{FF2B5EF4-FFF2-40B4-BE49-F238E27FC236}">
                <a16:creationId xmlns:a16="http://schemas.microsoft.com/office/drawing/2014/main" id="{973B6FCE-8033-E044-0F1A-B3E68BD96524}"/>
              </a:ext>
            </a:extLst>
          </p:cNvPr>
          <p:cNvGrpSpPr/>
          <p:nvPr/>
        </p:nvGrpSpPr>
        <p:grpSpPr>
          <a:xfrm>
            <a:off x="3865038" y="3280302"/>
            <a:ext cx="1069864" cy="1069864"/>
            <a:chOff x="4106238" y="3262770"/>
            <a:chExt cx="781104" cy="781104"/>
          </a:xfrm>
        </p:grpSpPr>
        <p:sp>
          <p:nvSpPr>
            <p:cNvPr id="23" name="Oval 22">
              <a:extLst>
                <a:ext uri="{FF2B5EF4-FFF2-40B4-BE49-F238E27FC236}">
                  <a16:creationId xmlns:a16="http://schemas.microsoft.com/office/drawing/2014/main" id="{5B881529-927F-55FF-A0FA-808E41AEC876}"/>
                </a:ext>
              </a:extLst>
            </p:cNvPr>
            <p:cNvSpPr/>
            <p:nvPr/>
          </p:nvSpPr>
          <p:spPr>
            <a:xfrm>
              <a:off x="4147066" y="3299881"/>
              <a:ext cx="706882" cy="706882"/>
            </a:xfrm>
            <a:prstGeom prst="ellipse">
              <a:avLst/>
            </a:prstGeom>
            <a:gradFill>
              <a:gsLst>
                <a:gs pos="0">
                  <a:schemeClr val="accent2">
                    <a:lumMod val="75000"/>
                  </a:schemeClr>
                </a:gs>
                <a:gs pos="39000">
                  <a:srgbClr val="3155EA"/>
                </a:gs>
                <a:gs pos="81000">
                  <a:schemeClr val="accent2"/>
                </a:gs>
              </a:gsLst>
              <a:lin ang="3600000" scaled="0"/>
            </a:gradFill>
            <a:ln>
              <a:noFill/>
            </a:ln>
            <a:effectLst>
              <a:outerShdw blurRad="2159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A" sz="1000" b="1" dirty="0">
                  <a:latin typeface="Montserrat" pitchFamily="2" charset="77"/>
                </a:rPr>
                <a:t>OUR BRAND</a:t>
              </a:r>
            </a:p>
          </p:txBody>
        </p:sp>
        <p:sp>
          <p:nvSpPr>
            <p:cNvPr id="24" name="Oval 23">
              <a:extLst>
                <a:ext uri="{FF2B5EF4-FFF2-40B4-BE49-F238E27FC236}">
                  <a16:creationId xmlns:a16="http://schemas.microsoft.com/office/drawing/2014/main" id="{A48FB0FF-FC77-0A77-52AC-9398DF4F4394}"/>
                </a:ext>
              </a:extLst>
            </p:cNvPr>
            <p:cNvSpPr/>
            <p:nvPr/>
          </p:nvSpPr>
          <p:spPr>
            <a:xfrm>
              <a:off x="4106238" y="3262770"/>
              <a:ext cx="781104" cy="781104"/>
            </a:xfrm>
            <a:prstGeom prst="ellipse">
              <a:avLst/>
            </a:prstGeom>
            <a:noFill/>
            <a:ln w="635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grpSp>
      <p:sp>
        <p:nvSpPr>
          <p:cNvPr id="25" name="Oval 24">
            <a:extLst>
              <a:ext uri="{FF2B5EF4-FFF2-40B4-BE49-F238E27FC236}">
                <a16:creationId xmlns:a16="http://schemas.microsoft.com/office/drawing/2014/main" id="{C8FCE5B1-5B59-99B2-32F9-5A7ED1CA0CCD}"/>
              </a:ext>
            </a:extLst>
          </p:cNvPr>
          <p:cNvSpPr/>
          <p:nvPr/>
        </p:nvSpPr>
        <p:spPr>
          <a:xfrm>
            <a:off x="7266289" y="2721769"/>
            <a:ext cx="139853" cy="139853"/>
          </a:xfrm>
          <a:prstGeom prst="ellipse">
            <a:avLst/>
          </a:prstGeom>
          <a:solidFill>
            <a:schemeClr val="accent2"/>
          </a:solidFill>
          <a:ln>
            <a:noFill/>
          </a:ln>
          <a:effectLst>
            <a:outerShdw blurRad="2159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26" name="Oval 25">
            <a:extLst>
              <a:ext uri="{FF2B5EF4-FFF2-40B4-BE49-F238E27FC236}">
                <a16:creationId xmlns:a16="http://schemas.microsoft.com/office/drawing/2014/main" id="{891AE053-86FD-1D96-C954-5756B96FA139}"/>
              </a:ext>
            </a:extLst>
          </p:cNvPr>
          <p:cNvSpPr/>
          <p:nvPr/>
        </p:nvSpPr>
        <p:spPr>
          <a:xfrm>
            <a:off x="9387189" y="3102769"/>
            <a:ext cx="139853" cy="139853"/>
          </a:xfrm>
          <a:prstGeom prst="ellipse">
            <a:avLst/>
          </a:prstGeom>
          <a:solidFill>
            <a:schemeClr val="accent2"/>
          </a:solidFill>
          <a:ln>
            <a:noFill/>
          </a:ln>
          <a:effectLst>
            <a:outerShdw blurRad="2159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27" name="Oval 26">
            <a:extLst>
              <a:ext uri="{FF2B5EF4-FFF2-40B4-BE49-F238E27FC236}">
                <a16:creationId xmlns:a16="http://schemas.microsoft.com/office/drawing/2014/main" id="{AA00E459-B1D4-0B3D-90F0-D97A92A77D1F}"/>
              </a:ext>
            </a:extLst>
          </p:cNvPr>
          <p:cNvSpPr/>
          <p:nvPr/>
        </p:nvSpPr>
        <p:spPr>
          <a:xfrm>
            <a:off x="7799689" y="4131469"/>
            <a:ext cx="139853" cy="139853"/>
          </a:xfrm>
          <a:prstGeom prst="ellipse">
            <a:avLst/>
          </a:prstGeom>
          <a:solidFill>
            <a:schemeClr val="accent2"/>
          </a:solidFill>
          <a:ln>
            <a:noFill/>
          </a:ln>
          <a:effectLst>
            <a:outerShdw blurRad="2159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28" name="Oval 27">
            <a:extLst>
              <a:ext uri="{FF2B5EF4-FFF2-40B4-BE49-F238E27FC236}">
                <a16:creationId xmlns:a16="http://schemas.microsoft.com/office/drawing/2014/main" id="{B5B7DCE6-97CA-1EB0-3D6A-DA7F255F09CD}"/>
              </a:ext>
            </a:extLst>
          </p:cNvPr>
          <p:cNvSpPr/>
          <p:nvPr/>
        </p:nvSpPr>
        <p:spPr>
          <a:xfrm>
            <a:off x="9285589" y="4741069"/>
            <a:ext cx="139853" cy="139853"/>
          </a:xfrm>
          <a:prstGeom prst="ellipse">
            <a:avLst/>
          </a:prstGeom>
          <a:solidFill>
            <a:schemeClr val="accent2"/>
          </a:solidFill>
          <a:ln>
            <a:noFill/>
          </a:ln>
          <a:effectLst>
            <a:outerShdw blurRad="2159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29" name="TextBox 28">
            <a:extLst>
              <a:ext uri="{FF2B5EF4-FFF2-40B4-BE49-F238E27FC236}">
                <a16:creationId xmlns:a16="http://schemas.microsoft.com/office/drawing/2014/main" id="{EB56D1AA-C779-14E4-070B-0A81CC70299A}"/>
              </a:ext>
            </a:extLst>
          </p:cNvPr>
          <p:cNvSpPr txBox="1"/>
          <p:nvPr/>
        </p:nvSpPr>
        <p:spPr>
          <a:xfrm>
            <a:off x="6762584" y="2944815"/>
            <a:ext cx="1143573" cy="185541"/>
          </a:xfrm>
          <a:prstGeom prst="rect">
            <a:avLst/>
          </a:prstGeom>
          <a:noFill/>
        </p:spPr>
        <p:txBody>
          <a:bodyPr wrap="square" lIns="0" rIns="0" rtlCol="0" anchor="ctr">
            <a:noAutofit/>
          </a:bodyPr>
          <a:lstStyle/>
          <a:p>
            <a:pPr algn="ctr">
              <a:lnSpc>
                <a:spcPct val="90000"/>
              </a:lnSpc>
            </a:pPr>
            <a:r>
              <a:rPr lang="en-US" sz="1000" b="1" dirty="0">
                <a:solidFill>
                  <a:schemeClr val="bg1"/>
                </a:solidFill>
                <a:latin typeface="Montserrat" panose="00000500000000000000" pitchFamily="50" charset="0"/>
              </a:rPr>
              <a:t> Competitor 1</a:t>
            </a:r>
          </a:p>
        </p:txBody>
      </p:sp>
      <p:sp>
        <p:nvSpPr>
          <p:cNvPr id="30" name="TextBox 29">
            <a:extLst>
              <a:ext uri="{FF2B5EF4-FFF2-40B4-BE49-F238E27FC236}">
                <a16:creationId xmlns:a16="http://schemas.microsoft.com/office/drawing/2014/main" id="{7C403D96-8356-4957-DBB3-E8486ABA26B1}"/>
              </a:ext>
            </a:extLst>
          </p:cNvPr>
          <p:cNvSpPr txBox="1"/>
          <p:nvPr/>
        </p:nvSpPr>
        <p:spPr>
          <a:xfrm>
            <a:off x="8883484" y="3325815"/>
            <a:ext cx="1143573" cy="185541"/>
          </a:xfrm>
          <a:prstGeom prst="rect">
            <a:avLst/>
          </a:prstGeom>
          <a:noFill/>
        </p:spPr>
        <p:txBody>
          <a:bodyPr wrap="square" lIns="0" rIns="0" rtlCol="0" anchor="ctr">
            <a:noAutofit/>
          </a:bodyPr>
          <a:lstStyle/>
          <a:p>
            <a:pPr algn="ctr">
              <a:lnSpc>
                <a:spcPct val="90000"/>
              </a:lnSpc>
            </a:pPr>
            <a:r>
              <a:rPr lang="en-US" sz="1000" b="1" dirty="0">
                <a:solidFill>
                  <a:schemeClr val="bg1"/>
                </a:solidFill>
                <a:latin typeface="Montserrat" panose="00000500000000000000" pitchFamily="50" charset="0"/>
              </a:rPr>
              <a:t> Competitor 2</a:t>
            </a:r>
          </a:p>
        </p:txBody>
      </p:sp>
      <p:sp>
        <p:nvSpPr>
          <p:cNvPr id="31" name="TextBox 30">
            <a:extLst>
              <a:ext uri="{FF2B5EF4-FFF2-40B4-BE49-F238E27FC236}">
                <a16:creationId xmlns:a16="http://schemas.microsoft.com/office/drawing/2014/main" id="{D4269673-ADF1-1E51-BBDF-EE3DF870F32E}"/>
              </a:ext>
            </a:extLst>
          </p:cNvPr>
          <p:cNvSpPr txBox="1"/>
          <p:nvPr/>
        </p:nvSpPr>
        <p:spPr>
          <a:xfrm>
            <a:off x="7295984" y="4354515"/>
            <a:ext cx="1143573" cy="185541"/>
          </a:xfrm>
          <a:prstGeom prst="rect">
            <a:avLst/>
          </a:prstGeom>
          <a:noFill/>
        </p:spPr>
        <p:txBody>
          <a:bodyPr wrap="square" lIns="0" rIns="0" rtlCol="0" anchor="ctr">
            <a:noAutofit/>
          </a:bodyPr>
          <a:lstStyle/>
          <a:p>
            <a:pPr algn="ctr">
              <a:lnSpc>
                <a:spcPct val="90000"/>
              </a:lnSpc>
            </a:pPr>
            <a:r>
              <a:rPr lang="en-US" sz="1000" b="1" dirty="0">
                <a:solidFill>
                  <a:schemeClr val="bg1"/>
                </a:solidFill>
                <a:latin typeface="Montserrat" panose="00000500000000000000" pitchFamily="50" charset="0"/>
              </a:rPr>
              <a:t> Competitor 3</a:t>
            </a:r>
          </a:p>
        </p:txBody>
      </p:sp>
      <p:sp>
        <p:nvSpPr>
          <p:cNvPr id="32" name="TextBox 31">
            <a:extLst>
              <a:ext uri="{FF2B5EF4-FFF2-40B4-BE49-F238E27FC236}">
                <a16:creationId xmlns:a16="http://schemas.microsoft.com/office/drawing/2014/main" id="{53A61F45-6879-4519-BC57-3355578BEE58}"/>
              </a:ext>
            </a:extLst>
          </p:cNvPr>
          <p:cNvSpPr txBox="1"/>
          <p:nvPr/>
        </p:nvSpPr>
        <p:spPr>
          <a:xfrm>
            <a:off x="8781884" y="4964115"/>
            <a:ext cx="1143573" cy="185541"/>
          </a:xfrm>
          <a:prstGeom prst="rect">
            <a:avLst/>
          </a:prstGeom>
          <a:noFill/>
        </p:spPr>
        <p:txBody>
          <a:bodyPr wrap="square" lIns="0" rIns="0" rtlCol="0" anchor="ctr">
            <a:noAutofit/>
          </a:bodyPr>
          <a:lstStyle/>
          <a:p>
            <a:pPr algn="ctr">
              <a:lnSpc>
                <a:spcPct val="90000"/>
              </a:lnSpc>
            </a:pPr>
            <a:r>
              <a:rPr lang="en-US" sz="1000" b="1" dirty="0">
                <a:solidFill>
                  <a:schemeClr val="bg1"/>
                </a:solidFill>
                <a:latin typeface="Montserrat" panose="00000500000000000000" pitchFamily="50" charset="0"/>
              </a:rPr>
              <a:t> Competitor 4</a:t>
            </a:r>
          </a:p>
        </p:txBody>
      </p:sp>
      <p:sp>
        <p:nvSpPr>
          <p:cNvPr id="33" name="TextBox 32">
            <a:extLst>
              <a:ext uri="{FF2B5EF4-FFF2-40B4-BE49-F238E27FC236}">
                <a16:creationId xmlns:a16="http://schemas.microsoft.com/office/drawing/2014/main" id="{3BED95E6-73DD-DC93-615C-E41B7FC9945F}"/>
              </a:ext>
            </a:extLst>
          </p:cNvPr>
          <p:cNvSpPr txBox="1"/>
          <p:nvPr/>
        </p:nvSpPr>
        <p:spPr>
          <a:xfrm>
            <a:off x="3848466" y="4448216"/>
            <a:ext cx="1143573" cy="185541"/>
          </a:xfrm>
          <a:prstGeom prst="rect">
            <a:avLst/>
          </a:prstGeom>
          <a:noFill/>
        </p:spPr>
        <p:txBody>
          <a:bodyPr wrap="square" lIns="0" rIns="0" rtlCol="0" anchor="t">
            <a:noAutofit/>
          </a:bodyPr>
          <a:lstStyle/>
          <a:p>
            <a:pPr algn="ctr">
              <a:lnSpc>
                <a:spcPct val="90000"/>
              </a:lnSpc>
            </a:pPr>
            <a:r>
              <a:rPr lang="en-US" sz="1000" dirty="0">
                <a:solidFill>
                  <a:schemeClr val="bg1"/>
                </a:solidFill>
                <a:latin typeface="Montserrat" panose="00000500000000000000" pitchFamily="50" charset="0"/>
              </a:rPr>
              <a:t>Insert your  desired text here</a:t>
            </a:r>
          </a:p>
        </p:txBody>
      </p:sp>
      <p:sp>
        <p:nvSpPr>
          <p:cNvPr id="6" name="Rectangle 5">
            <a:extLst>
              <a:ext uri="{FF2B5EF4-FFF2-40B4-BE49-F238E27FC236}">
                <a16:creationId xmlns:a16="http://schemas.microsoft.com/office/drawing/2014/main" id="{36B6D459-9288-96FC-721B-B633E144AA5E}"/>
              </a:ext>
            </a:extLst>
          </p:cNvPr>
          <p:cNvSpPr/>
          <p:nvPr/>
        </p:nvSpPr>
        <p:spPr>
          <a:xfrm>
            <a:off x="0" y="0"/>
            <a:ext cx="12192000" cy="78735"/>
          </a:xfrm>
          <a:prstGeom prst="rect">
            <a:avLst/>
          </a:prstGeom>
          <a:gradFill>
            <a:gsLst>
              <a:gs pos="0">
                <a:schemeClr val="accent1"/>
              </a:gs>
              <a:gs pos="28000">
                <a:schemeClr val="tx2">
                  <a:lumMod val="40000"/>
                  <a:lumOff val="60000"/>
                </a:schemeClr>
              </a:gs>
              <a:gs pos="61000">
                <a:schemeClr val="accent1">
                  <a:lumMod val="60000"/>
                  <a:lumOff val="4000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Tree>
    <p:extLst>
      <p:ext uri="{BB962C8B-B14F-4D97-AF65-F5344CB8AC3E}">
        <p14:creationId xmlns:p14="http://schemas.microsoft.com/office/powerpoint/2010/main" val="3190552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58">
            <a:extLst>
              <a:ext uri="{FF2B5EF4-FFF2-40B4-BE49-F238E27FC236}">
                <a16:creationId xmlns:a16="http://schemas.microsoft.com/office/drawing/2014/main" id="{15FA5126-307A-6A92-44C2-6DFBCF7DA608}"/>
              </a:ext>
            </a:extLst>
          </p:cNvPr>
          <p:cNvPicPr>
            <a:picLocks noChangeAspect="1"/>
          </p:cNvPicPr>
          <p:nvPr/>
        </p:nvPicPr>
        <p:blipFill>
          <a:blip r:embed="rId3"/>
          <a:srcRect/>
          <a:stretch/>
        </p:blipFill>
        <p:spPr>
          <a:xfrm rot="18767672">
            <a:off x="9003122" y="-2113757"/>
            <a:ext cx="5169152" cy="5169152"/>
          </a:xfrm>
          <a:prstGeom prst="rect">
            <a:avLst/>
          </a:prstGeom>
        </p:spPr>
      </p:pic>
      <p:grpSp>
        <p:nvGrpSpPr>
          <p:cNvPr id="24" name="Group 23">
            <a:extLst>
              <a:ext uri="{FF2B5EF4-FFF2-40B4-BE49-F238E27FC236}">
                <a16:creationId xmlns:a16="http://schemas.microsoft.com/office/drawing/2014/main" id="{A8FD5439-2CEA-439A-B1DC-688477884F5A}"/>
              </a:ext>
            </a:extLst>
          </p:cNvPr>
          <p:cNvGrpSpPr/>
          <p:nvPr/>
        </p:nvGrpSpPr>
        <p:grpSpPr>
          <a:xfrm>
            <a:off x="6283692" y="1170488"/>
            <a:ext cx="5070108" cy="697692"/>
            <a:chOff x="6283692" y="1170488"/>
            <a:chExt cx="5070108" cy="697692"/>
          </a:xfrm>
        </p:grpSpPr>
        <p:sp>
          <p:nvSpPr>
            <p:cNvPr id="8" name="Rounded Rectangle 7">
              <a:extLst>
                <a:ext uri="{FF2B5EF4-FFF2-40B4-BE49-F238E27FC236}">
                  <a16:creationId xmlns:a16="http://schemas.microsoft.com/office/drawing/2014/main" id="{13DC0CFB-DDF7-CB16-F0CE-A3A3CB5AAA31}"/>
                </a:ext>
              </a:extLst>
            </p:cNvPr>
            <p:cNvSpPr/>
            <p:nvPr/>
          </p:nvSpPr>
          <p:spPr>
            <a:xfrm>
              <a:off x="6283693" y="1170488"/>
              <a:ext cx="5070107" cy="697692"/>
            </a:xfrm>
            <a:prstGeom prst="roundRect">
              <a:avLst>
                <a:gd name="adj" fmla="val 23384"/>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Title 3">
              <a:extLst>
                <a:ext uri="{FF2B5EF4-FFF2-40B4-BE49-F238E27FC236}">
                  <a16:creationId xmlns:a16="http://schemas.microsoft.com/office/drawing/2014/main" id="{604AA575-4841-B87F-D00A-BBE7D51AA6E2}"/>
                </a:ext>
              </a:extLst>
            </p:cNvPr>
            <p:cNvSpPr txBox="1">
              <a:spLocks/>
            </p:cNvSpPr>
            <p:nvPr/>
          </p:nvSpPr>
          <p:spPr>
            <a:xfrm>
              <a:off x="6283692" y="1302343"/>
              <a:ext cx="5070107" cy="433982"/>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A" sz="2200" b="1" i="0" u="none" strike="noStrike" kern="1200" cap="none" spc="0" normalizeH="0" baseline="0" noProof="0" dirty="0">
                  <a:ln>
                    <a:noFill/>
                  </a:ln>
                  <a:solidFill>
                    <a:srgbClr val="FFFFFF"/>
                  </a:solidFill>
                  <a:effectLst/>
                  <a:uLnTx/>
                  <a:uFillTx/>
                  <a:latin typeface="Montserrat" pitchFamily="2" charset="77"/>
                  <a:ea typeface="+mj-ea"/>
                  <a:cs typeface="+mj-cs"/>
                </a:rPr>
                <a:t>CUSTOMER</a:t>
              </a:r>
            </a:p>
          </p:txBody>
        </p:sp>
      </p:grpSp>
      <p:grpSp>
        <p:nvGrpSpPr>
          <p:cNvPr id="10" name="Graphic 8">
            <a:extLst>
              <a:ext uri="{FF2B5EF4-FFF2-40B4-BE49-F238E27FC236}">
                <a16:creationId xmlns:a16="http://schemas.microsoft.com/office/drawing/2014/main" id="{AC65B723-BD8E-F4DD-C15B-B8B491A6127C}"/>
              </a:ext>
            </a:extLst>
          </p:cNvPr>
          <p:cNvGrpSpPr/>
          <p:nvPr/>
        </p:nvGrpSpPr>
        <p:grpSpPr>
          <a:xfrm>
            <a:off x="2914277" y="3631677"/>
            <a:ext cx="392631" cy="408252"/>
            <a:chOff x="5279231" y="2217015"/>
            <a:chExt cx="183165" cy="190452"/>
          </a:xfrm>
          <a:noFill/>
        </p:grpSpPr>
        <p:grpSp>
          <p:nvGrpSpPr>
            <p:cNvPr id="11" name="Graphic 8">
              <a:extLst>
                <a:ext uri="{FF2B5EF4-FFF2-40B4-BE49-F238E27FC236}">
                  <a16:creationId xmlns:a16="http://schemas.microsoft.com/office/drawing/2014/main" id="{9CEB61D9-3D7F-7A26-C8CA-BF31038D6E3E}"/>
                </a:ext>
              </a:extLst>
            </p:cNvPr>
            <p:cNvGrpSpPr/>
            <p:nvPr/>
          </p:nvGrpSpPr>
          <p:grpSpPr>
            <a:xfrm>
              <a:off x="5279231" y="2217015"/>
              <a:ext cx="183165" cy="190452"/>
              <a:chOff x="5279231" y="2217015"/>
              <a:chExt cx="183165" cy="190452"/>
            </a:xfrm>
            <a:grpFill/>
          </p:grpSpPr>
          <p:grpSp>
            <p:nvGrpSpPr>
              <p:cNvPr id="12" name="Graphic 8">
                <a:extLst>
                  <a:ext uri="{FF2B5EF4-FFF2-40B4-BE49-F238E27FC236}">
                    <a16:creationId xmlns:a16="http://schemas.microsoft.com/office/drawing/2014/main" id="{9F8887B6-BC9E-B9F6-5037-AF53881102B1}"/>
                  </a:ext>
                </a:extLst>
              </p:cNvPr>
              <p:cNvGrpSpPr/>
              <p:nvPr/>
            </p:nvGrpSpPr>
            <p:grpSpPr>
              <a:xfrm>
                <a:off x="5286660" y="2268759"/>
                <a:ext cx="167640" cy="134969"/>
                <a:chOff x="5286660" y="2268759"/>
                <a:chExt cx="167640" cy="134969"/>
              </a:xfrm>
              <a:grpFill/>
            </p:grpSpPr>
            <p:sp>
              <p:nvSpPr>
                <p:cNvPr id="13" name="Freeform 12">
                  <a:extLst>
                    <a:ext uri="{FF2B5EF4-FFF2-40B4-BE49-F238E27FC236}">
                      <a16:creationId xmlns:a16="http://schemas.microsoft.com/office/drawing/2014/main" id="{4E4B2C2D-2C24-51C7-8448-77BE3631E4F0}"/>
                    </a:ext>
                  </a:extLst>
                </p:cNvPr>
                <p:cNvSpPr/>
                <p:nvPr/>
              </p:nvSpPr>
              <p:spPr>
                <a:xfrm>
                  <a:off x="5286660" y="2268759"/>
                  <a:ext cx="167640" cy="48672"/>
                </a:xfrm>
                <a:custGeom>
                  <a:avLst/>
                  <a:gdLst>
                    <a:gd name="connsiteX0" fmla="*/ 0 w 167640"/>
                    <a:gd name="connsiteY0" fmla="*/ 0 h 48672"/>
                    <a:gd name="connsiteX1" fmla="*/ 84106 w 167640"/>
                    <a:gd name="connsiteY1" fmla="*/ 48673 h 48672"/>
                    <a:gd name="connsiteX2" fmla="*/ 167640 w 167640"/>
                    <a:gd name="connsiteY2" fmla="*/ 286 h 48672"/>
                  </a:gdLst>
                  <a:ahLst/>
                  <a:cxnLst>
                    <a:cxn ang="0">
                      <a:pos x="connsiteX0" y="connsiteY0"/>
                    </a:cxn>
                    <a:cxn ang="0">
                      <a:pos x="connsiteX1" y="connsiteY1"/>
                    </a:cxn>
                    <a:cxn ang="0">
                      <a:pos x="connsiteX2" y="connsiteY2"/>
                    </a:cxn>
                  </a:cxnLst>
                  <a:rect l="l" t="t" r="r" b="b"/>
                  <a:pathLst>
                    <a:path w="167640" h="48672">
                      <a:moveTo>
                        <a:pt x="0" y="0"/>
                      </a:moveTo>
                      <a:lnTo>
                        <a:pt x="84106" y="48673"/>
                      </a:lnTo>
                      <a:lnTo>
                        <a:pt x="167640" y="286"/>
                      </a:lnTo>
                    </a:path>
                  </a:pathLst>
                </a:custGeom>
                <a:grpFill/>
                <a:ln w="31750" cap="rnd">
                  <a:solidFill>
                    <a:schemeClr val="bg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2002E"/>
                    </a:solidFill>
                    <a:effectLst/>
                    <a:uLnTx/>
                    <a:uFillTx/>
                    <a:latin typeface="Calibri" panose="020F0502020204030204"/>
                    <a:ea typeface="+mn-ea"/>
                    <a:cs typeface="+mn-cs"/>
                  </a:endParaRPr>
                </a:p>
              </p:txBody>
            </p:sp>
            <p:sp>
              <p:nvSpPr>
                <p:cNvPr id="14" name="Freeform 13">
                  <a:extLst>
                    <a:ext uri="{FF2B5EF4-FFF2-40B4-BE49-F238E27FC236}">
                      <a16:creationId xmlns:a16="http://schemas.microsoft.com/office/drawing/2014/main" id="{3A89EF0A-6228-D72F-3538-F8CE7AFAE1D0}"/>
                    </a:ext>
                  </a:extLst>
                </p:cNvPr>
                <p:cNvSpPr/>
                <p:nvPr/>
              </p:nvSpPr>
              <p:spPr>
                <a:xfrm>
                  <a:off x="5370766" y="2317337"/>
                  <a:ext cx="9525" cy="86391"/>
                </a:xfrm>
                <a:custGeom>
                  <a:avLst/>
                  <a:gdLst>
                    <a:gd name="connsiteX0" fmla="*/ 0 w 9525"/>
                    <a:gd name="connsiteY0" fmla="*/ 86392 h 86391"/>
                    <a:gd name="connsiteX1" fmla="*/ 0 w 9525"/>
                    <a:gd name="connsiteY1" fmla="*/ 0 h 86391"/>
                  </a:gdLst>
                  <a:ahLst/>
                  <a:cxnLst>
                    <a:cxn ang="0">
                      <a:pos x="connsiteX0" y="connsiteY0"/>
                    </a:cxn>
                    <a:cxn ang="0">
                      <a:pos x="connsiteX1" y="connsiteY1"/>
                    </a:cxn>
                  </a:cxnLst>
                  <a:rect l="l" t="t" r="r" b="b"/>
                  <a:pathLst>
                    <a:path w="9525" h="86391">
                      <a:moveTo>
                        <a:pt x="0" y="86392"/>
                      </a:moveTo>
                      <a:lnTo>
                        <a:pt x="0" y="0"/>
                      </a:lnTo>
                    </a:path>
                  </a:pathLst>
                </a:custGeom>
                <a:grpFill/>
                <a:ln w="31750" cap="rnd">
                  <a:solidFill>
                    <a:schemeClr val="bg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2002E"/>
                    </a:solidFill>
                    <a:effectLst/>
                    <a:uLnTx/>
                    <a:uFillTx/>
                    <a:latin typeface="Calibri" panose="020F0502020204030204"/>
                    <a:ea typeface="+mn-ea"/>
                    <a:cs typeface="+mn-cs"/>
                  </a:endParaRPr>
                </a:p>
              </p:txBody>
            </p:sp>
          </p:grpSp>
          <p:sp>
            <p:nvSpPr>
              <p:cNvPr id="15" name="Freeform 14">
                <a:extLst>
                  <a:ext uri="{FF2B5EF4-FFF2-40B4-BE49-F238E27FC236}">
                    <a16:creationId xmlns:a16="http://schemas.microsoft.com/office/drawing/2014/main" id="{2085204F-6606-2781-B211-568414ACC582}"/>
                  </a:ext>
                </a:extLst>
              </p:cNvPr>
              <p:cNvSpPr/>
              <p:nvPr/>
            </p:nvSpPr>
            <p:spPr>
              <a:xfrm>
                <a:off x="5279231" y="2217015"/>
                <a:ext cx="183165" cy="190452"/>
              </a:xfrm>
              <a:custGeom>
                <a:avLst/>
                <a:gdLst>
                  <a:gd name="connsiteX0" fmla="*/ 0 w 183165"/>
                  <a:gd name="connsiteY0" fmla="*/ 68318 h 190452"/>
                  <a:gd name="connsiteX1" fmla="*/ 20955 w 183165"/>
                  <a:gd name="connsiteY1" fmla="*/ 32790 h 190452"/>
                  <a:gd name="connsiteX2" fmla="*/ 71818 w 183165"/>
                  <a:gd name="connsiteY2" fmla="*/ 4500 h 190452"/>
                  <a:gd name="connsiteX3" fmla="*/ 111347 w 183165"/>
                  <a:gd name="connsiteY3" fmla="*/ 4500 h 190452"/>
                  <a:gd name="connsiteX4" fmla="*/ 162211 w 183165"/>
                  <a:gd name="connsiteY4" fmla="*/ 32790 h 190452"/>
                  <a:gd name="connsiteX5" fmla="*/ 183166 w 183165"/>
                  <a:gd name="connsiteY5" fmla="*/ 68318 h 190452"/>
                  <a:gd name="connsiteX6" fmla="*/ 183166 w 183165"/>
                  <a:gd name="connsiteY6" fmla="*/ 122134 h 190452"/>
                  <a:gd name="connsiteX7" fmla="*/ 162211 w 183165"/>
                  <a:gd name="connsiteY7" fmla="*/ 157663 h 190452"/>
                  <a:gd name="connsiteX8" fmla="*/ 111347 w 183165"/>
                  <a:gd name="connsiteY8" fmla="*/ 185952 h 190452"/>
                  <a:gd name="connsiteX9" fmla="*/ 71818 w 183165"/>
                  <a:gd name="connsiteY9" fmla="*/ 185952 h 190452"/>
                  <a:gd name="connsiteX10" fmla="*/ 20955 w 183165"/>
                  <a:gd name="connsiteY10" fmla="*/ 157663 h 190452"/>
                  <a:gd name="connsiteX11" fmla="*/ 0 w 183165"/>
                  <a:gd name="connsiteY11" fmla="*/ 122134 h 190452"/>
                  <a:gd name="connsiteX12" fmla="*/ 0 w 183165"/>
                  <a:gd name="connsiteY12" fmla="*/ 114229 h 19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165" h="190452">
                    <a:moveTo>
                      <a:pt x="0" y="68318"/>
                    </a:moveTo>
                    <a:cubicBezTo>
                      <a:pt x="0" y="55174"/>
                      <a:pt x="9430" y="39171"/>
                      <a:pt x="20955" y="32790"/>
                    </a:cubicBezTo>
                    <a:lnTo>
                      <a:pt x="71818" y="4500"/>
                    </a:lnTo>
                    <a:cubicBezTo>
                      <a:pt x="82677" y="-1500"/>
                      <a:pt x="100489" y="-1500"/>
                      <a:pt x="111347" y="4500"/>
                    </a:cubicBezTo>
                    <a:lnTo>
                      <a:pt x="162211" y="32790"/>
                    </a:lnTo>
                    <a:cubicBezTo>
                      <a:pt x="173736" y="39171"/>
                      <a:pt x="183166" y="55174"/>
                      <a:pt x="183166" y="68318"/>
                    </a:cubicBezTo>
                    <a:lnTo>
                      <a:pt x="183166" y="122134"/>
                    </a:lnTo>
                    <a:cubicBezTo>
                      <a:pt x="183166" y="135279"/>
                      <a:pt x="173736" y="151281"/>
                      <a:pt x="162211" y="157663"/>
                    </a:cubicBezTo>
                    <a:lnTo>
                      <a:pt x="111347" y="185952"/>
                    </a:lnTo>
                    <a:cubicBezTo>
                      <a:pt x="100489" y="191953"/>
                      <a:pt x="82677" y="191953"/>
                      <a:pt x="71818" y="185952"/>
                    </a:cubicBezTo>
                    <a:lnTo>
                      <a:pt x="20955" y="157663"/>
                    </a:lnTo>
                    <a:cubicBezTo>
                      <a:pt x="9430" y="151281"/>
                      <a:pt x="0" y="135279"/>
                      <a:pt x="0" y="122134"/>
                    </a:cubicBezTo>
                    <a:lnTo>
                      <a:pt x="0" y="114229"/>
                    </a:lnTo>
                  </a:path>
                </a:pathLst>
              </a:custGeom>
              <a:grpFill/>
              <a:ln w="31750" cap="rnd">
                <a:solidFill>
                  <a:schemeClr val="bg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2002E"/>
                  </a:solidFill>
                  <a:effectLst/>
                  <a:uLnTx/>
                  <a:uFillTx/>
                  <a:latin typeface="Calibri" panose="020F0502020204030204"/>
                  <a:ea typeface="+mn-ea"/>
                  <a:cs typeface="+mn-cs"/>
                </a:endParaRPr>
              </a:p>
            </p:txBody>
          </p:sp>
        </p:grpSp>
        <p:sp>
          <p:nvSpPr>
            <p:cNvPr id="16" name="Freeform 15">
              <a:extLst>
                <a:ext uri="{FF2B5EF4-FFF2-40B4-BE49-F238E27FC236}">
                  <a16:creationId xmlns:a16="http://schemas.microsoft.com/office/drawing/2014/main" id="{15DDAEC2-6826-5878-CED2-2E56D9E5945E}"/>
                </a:ext>
              </a:extLst>
            </p:cNvPr>
            <p:cNvSpPr/>
            <p:nvPr/>
          </p:nvSpPr>
          <p:spPr>
            <a:xfrm>
              <a:off x="5327999" y="2236946"/>
              <a:ext cx="90392" cy="87058"/>
            </a:xfrm>
            <a:custGeom>
              <a:avLst/>
              <a:gdLst>
                <a:gd name="connsiteX0" fmla="*/ 90392 w 90392"/>
                <a:gd name="connsiteY0" fmla="*/ 87058 h 87058"/>
                <a:gd name="connsiteX1" fmla="*/ 90392 w 90392"/>
                <a:gd name="connsiteY1" fmla="*/ 52197 h 87058"/>
                <a:gd name="connsiteX2" fmla="*/ 32575 w 90392"/>
                <a:gd name="connsiteY2" fmla="*/ 18764 h 87058"/>
                <a:gd name="connsiteX3" fmla="*/ 22574 w 90392"/>
                <a:gd name="connsiteY3" fmla="*/ 13049 h 87058"/>
                <a:gd name="connsiteX4" fmla="*/ 0 w 90392"/>
                <a:gd name="connsiteY4" fmla="*/ 0 h 87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392" h="87058">
                  <a:moveTo>
                    <a:pt x="90392" y="87058"/>
                  </a:moveTo>
                  <a:lnTo>
                    <a:pt x="90392" y="52197"/>
                  </a:lnTo>
                  <a:lnTo>
                    <a:pt x="32575" y="18764"/>
                  </a:lnTo>
                  <a:lnTo>
                    <a:pt x="22574" y="13049"/>
                  </a:lnTo>
                  <a:lnTo>
                    <a:pt x="0" y="0"/>
                  </a:lnTo>
                </a:path>
              </a:pathLst>
            </a:custGeom>
            <a:grpFill/>
            <a:ln w="31750" cap="rnd">
              <a:solidFill>
                <a:schemeClr val="bg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2002E"/>
                </a:solidFill>
                <a:effectLst/>
                <a:uLnTx/>
                <a:uFillTx/>
                <a:latin typeface="Calibri" panose="020F0502020204030204"/>
                <a:ea typeface="+mn-ea"/>
                <a:cs typeface="+mn-cs"/>
              </a:endParaRPr>
            </a:p>
          </p:txBody>
        </p:sp>
      </p:grpSp>
      <p:grpSp>
        <p:nvGrpSpPr>
          <p:cNvPr id="20" name="Graphic 18">
            <a:extLst>
              <a:ext uri="{FF2B5EF4-FFF2-40B4-BE49-F238E27FC236}">
                <a16:creationId xmlns:a16="http://schemas.microsoft.com/office/drawing/2014/main" id="{C1BC7AFE-6694-6845-AA45-B4ED4F3EF131}"/>
              </a:ext>
            </a:extLst>
          </p:cNvPr>
          <p:cNvGrpSpPr/>
          <p:nvPr/>
        </p:nvGrpSpPr>
        <p:grpSpPr>
          <a:xfrm>
            <a:off x="8919163" y="3622719"/>
            <a:ext cx="324488" cy="377567"/>
            <a:chOff x="5288946" y="2217038"/>
            <a:chExt cx="163639" cy="190405"/>
          </a:xfrm>
          <a:noFill/>
        </p:grpSpPr>
        <p:sp>
          <p:nvSpPr>
            <p:cNvPr id="21" name="Freeform 20">
              <a:extLst>
                <a:ext uri="{FF2B5EF4-FFF2-40B4-BE49-F238E27FC236}">
                  <a16:creationId xmlns:a16="http://schemas.microsoft.com/office/drawing/2014/main" id="{E3224274-058F-8A89-3F6F-625D1F0EC897}"/>
                </a:ext>
              </a:extLst>
            </p:cNvPr>
            <p:cNvSpPr/>
            <p:nvPr/>
          </p:nvSpPr>
          <p:spPr>
            <a:xfrm>
              <a:off x="5323046" y="2217038"/>
              <a:ext cx="95250" cy="95250"/>
            </a:xfrm>
            <a:custGeom>
              <a:avLst/>
              <a:gdLst>
                <a:gd name="connsiteX0" fmla="*/ 76390 w 95250"/>
                <a:gd name="connsiteY0" fmla="*/ 9620 h 95250"/>
                <a:gd name="connsiteX1" fmla="*/ 47625 w 95250"/>
                <a:gd name="connsiteY1" fmla="*/ 0 h 95250"/>
                <a:gd name="connsiteX2" fmla="*/ 0 w 95250"/>
                <a:gd name="connsiteY2" fmla="*/ 47625 h 95250"/>
                <a:gd name="connsiteX3" fmla="*/ 47625 w 95250"/>
                <a:gd name="connsiteY3" fmla="*/ 9525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76390" y="9620"/>
                  </a:moveTo>
                  <a:cubicBezTo>
                    <a:pt x="68389" y="3524"/>
                    <a:pt x="58483" y="0"/>
                    <a:pt x="47625" y="0"/>
                  </a:cubicBezTo>
                  <a:cubicBezTo>
                    <a:pt x="21336" y="0"/>
                    <a:pt x="0" y="21336"/>
                    <a:pt x="0" y="47625"/>
                  </a:cubicBezTo>
                  <a:cubicBezTo>
                    <a:pt x="0" y="73914"/>
                    <a:pt x="21336" y="95250"/>
                    <a:pt x="47625" y="95250"/>
                  </a:cubicBezTo>
                  <a:cubicBezTo>
                    <a:pt x="73914" y="95250"/>
                    <a:pt x="95250" y="73914"/>
                    <a:pt x="95250" y="47625"/>
                  </a:cubicBezTo>
                </a:path>
              </a:pathLst>
            </a:custGeom>
            <a:noFill/>
            <a:ln w="31750" cap="rnd">
              <a:solidFill>
                <a:schemeClr val="bg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2002E"/>
                </a:solidFill>
                <a:effectLst/>
                <a:uLnTx/>
                <a:uFillTx/>
                <a:latin typeface="Calibri" panose="020F0502020204030204"/>
                <a:ea typeface="+mn-ea"/>
                <a:cs typeface="+mn-cs"/>
              </a:endParaRPr>
            </a:p>
          </p:txBody>
        </p:sp>
        <p:sp>
          <p:nvSpPr>
            <p:cNvPr id="22" name="Freeform 21">
              <a:extLst>
                <a:ext uri="{FF2B5EF4-FFF2-40B4-BE49-F238E27FC236}">
                  <a16:creationId xmlns:a16="http://schemas.microsoft.com/office/drawing/2014/main" id="{423849C4-5E77-2703-C7A7-2FE51DA0788B}"/>
                </a:ext>
              </a:extLst>
            </p:cNvPr>
            <p:cNvSpPr/>
            <p:nvPr/>
          </p:nvSpPr>
          <p:spPr>
            <a:xfrm>
              <a:off x="5288946" y="2340768"/>
              <a:ext cx="163639" cy="66675"/>
            </a:xfrm>
            <a:custGeom>
              <a:avLst/>
              <a:gdLst>
                <a:gd name="connsiteX0" fmla="*/ 163639 w 163639"/>
                <a:gd name="connsiteY0" fmla="*/ 66675 h 66675"/>
                <a:gd name="connsiteX1" fmla="*/ 81820 w 163639"/>
                <a:gd name="connsiteY1" fmla="*/ 0 h 66675"/>
                <a:gd name="connsiteX2" fmla="*/ 0 w 163639"/>
                <a:gd name="connsiteY2" fmla="*/ 66675 h 66675"/>
              </a:gdLst>
              <a:ahLst/>
              <a:cxnLst>
                <a:cxn ang="0">
                  <a:pos x="connsiteX0" y="connsiteY0"/>
                </a:cxn>
                <a:cxn ang="0">
                  <a:pos x="connsiteX1" y="connsiteY1"/>
                </a:cxn>
                <a:cxn ang="0">
                  <a:pos x="connsiteX2" y="connsiteY2"/>
                </a:cxn>
              </a:cxnLst>
              <a:rect l="l" t="t" r="r" b="b"/>
              <a:pathLst>
                <a:path w="163639" h="66675">
                  <a:moveTo>
                    <a:pt x="163639" y="66675"/>
                  </a:moveTo>
                  <a:cubicBezTo>
                    <a:pt x="163639" y="29813"/>
                    <a:pt x="126968" y="0"/>
                    <a:pt x="81820" y="0"/>
                  </a:cubicBezTo>
                  <a:cubicBezTo>
                    <a:pt x="36671" y="0"/>
                    <a:pt x="0" y="29813"/>
                    <a:pt x="0" y="66675"/>
                  </a:cubicBezTo>
                </a:path>
              </a:pathLst>
            </a:custGeom>
            <a:noFill/>
            <a:ln w="31750" cap="rnd">
              <a:solidFill>
                <a:schemeClr val="bg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02002E"/>
                </a:solidFill>
                <a:effectLst/>
                <a:uLnTx/>
                <a:uFillTx/>
                <a:latin typeface="Calibri" panose="020F0502020204030204"/>
                <a:ea typeface="+mn-ea"/>
                <a:cs typeface="+mn-cs"/>
              </a:endParaRPr>
            </a:p>
          </p:txBody>
        </p:sp>
      </p:grpSp>
      <p:cxnSp>
        <p:nvCxnSpPr>
          <p:cNvPr id="25" name="Straight Connector 24">
            <a:extLst>
              <a:ext uri="{FF2B5EF4-FFF2-40B4-BE49-F238E27FC236}">
                <a16:creationId xmlns:a16="http://schemas.microsoft.com/office/drawing/2014/main" id="{FBBA4E51-4EA5-2DF5-9974-08022824FA9F}"/>
              </a:ext>
            </a:extLst>
          </p:cNvPr>
          <p:cNvCxnSpPr>
            <a:cxnSpLocks/>
          </p:cNvCxnSpPr>
          <p:nvPr/>
        </p:nvCxnSpPr>
        <p:spPr>
          <a:xfrm>
            <a:off x="6096000" y="1986802"/>
            <a:ext cx="0" cy="39624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9DBFA25E-1192-455D-B921-12AED49DE950}"/>
              </a:ext>
            </a:extLst>
          </p:cNvPr>
          <p:cNvGrpSpPr/>
          <p:nvPr/>
        </p:nvGrpSpPr>
        <p:grpSpPr>
          <a:xfrm>
            <a:off x="838200" y="3448151"/>
            <a:ext cx="1601348" cy="1016338"/>
            <a:chOff x="838200" y="3448151"/>
            <a:chExt cx="1601348" cy="1016338"/>
          </a:xfrm>
        </p:grpSpPr>
        <p:sp>
          <p:nvSpPr>
            <p:cNvPr id="33" name="Content Placeholder 9">
              <a:extLst>
                <a:ext uri="{FF2B5EF4-FFF2-40B4-BE49-F238E27FC236}">
                  <a16:creationId xmlns:a16="http://schemas.microsoft.com/office/drawing/2014/main" id="{F5CE7B3A-5545-CBDC-ABCB-8251B40C08AF}"/>
                </a:ext>
              </a:extLst>
            </p:cNvPr>
            <p:cNvSpPr txBox="1">
              <a:spLocks/>
            </p:cNvSpPr>
            <p:nvPr/>
          </p:nvSpPr>
          <p:spPr>
            <a:xfrm>
              <a:off x="838200" y="3448151"/>
              <a:ext cx="1601348" cy="294444"/>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400"/>
                </a:spcBef>
                <a:spcAft>
                  <a:spcPts val="400"/>
                </a:spcAft>
                <a:buClrTx/>
                <a:buSzTx/>
                <a:buFont typeface="Arial" panose="020B0604020202020204" pitchFamily="34" charset="0"/>
                <a:buNone/>
                <a:tabLst/>
                <a:defRPr/>
              </a:pPr>
              <a:r>
                <a:rPr kumimoji="0" lang="en-GB" sz="1100" b="1" i="0" u="none" strike="noStrike" kern="1200" cap="none" spc="0" normalizeH="0" baseline="0" noProof="0" dirty="0">
                  <a:ln>
                    <a:noFill/>
                  </a:ln>
                  <a:solidFill>
                    <a:srgbClr val="FFFFFF"/>
                  </a:solidFill>
                  <a:effectLst/>
                  <a:uLnTx/>
                  <a:uFillTx/>
                  <a:latin typeface="Montserrat" pitchFamily="2" charset="77"/>
                  <a:ea typeface="+mn-ea"/>
                  <a:cs typeface="+mn-cs"/>
                </a:rPr>
                <a:t>Product &amp; Services</a:t>
              </a:r>
            </a:p>
          </p:txBody>
        </p:sp>
        <p:sp>
          <p:nvSpPr>
            <p:cNvPr id="34" name="Content Placeholder 9">
              <a:extLst>
                <a:ext uri="{FF2B5EF4-FFF2-40B4-BE49-F238E27FC236}">
                  <a16:creationId xmlns:a16="http://schemas.microsoft.com/office/drawing/2014/main" id="{AEBDE82F-7A90-79FE-A36B-571B214A9F55}"/>
                </a:ext>
              </a:extLst>
            </p:cNvPr>
            <p:cNvSpPr txBox="1">
              <a:spLocks/>
            </p:cNvSpPr>
            <p:nvPr/>
          </p:nvSpPr>
          <p:spPr>
            <a:xfrm>
              <a:off x="838200" y="3755876"/>
              <a:ext cx="1601348" cy="708613"/>
            </a:xfrm>
            <a:prstGeom prst="rect">
              <a:avLst/>
            </a:prstGeom>
          </p:spPr>
          <p:txBody>
            <a:bodyPr vert="horz" lIns="0" tIns="45720" rIns="0" bIns="45720" rtlCol="0" anchor="t">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400"/>
                </a:spcBef>
                <a:spcAft>
                  <a:spcPts val="400"/>
                </a:spcAft>
                <a:buClrTx/>
                <a:buSzTx/>
                <a:buFont typeface="Arial" panose="020B0604020202020204" pitchFamily="34" charset="0"/>
                <a:buNone/>
                <a:tabLst/>
                <a:defRPr/>
              </a:pPr>
              <a:r>
                <a:rPr kumimoji="0" lang="en-GB" sz="1200" b="0" i="0" u="none" strike="noStrike" kern="1200" cap="none" spc="0" normalizeH="0" baseline="0" noProof="0" dirty="0">
                  <a:ln>
                    <a:noFill/>
                  </a:ln>
                  <a:solidFill>
                    <a:srgbClr val="FFFFFF"/>
                  </a:solidFill>
                  <a:effectLst/>
                  <a:uLnTx/>
                  <a:uFillTx/>
                  <a:latin typeface="Montserrat" pitchFamily="2" charset="77"/>
                  <a:ea typeface="+mn-ea"/>
                  <a:cs typeface="+mn-cs"/>
                </a:rPr>
                <a:t>List of products the value proposition is built on</a:t>
              </a:r>
            </a:p>
          </p:txBody>
        </p:sp>
      </p:grpSp>
      <p:grpSp>
        <p:nvGrpSpPr>
          <p:cNvPr id="30" name="Group 29">
            <a:extLst>
              <a:ext uri="{FF2B5EF4-FFF2-40B4-BE49-F238E27FC236}">
                <a16:creationId xmlns:a16="http://schemas.microsoft.com/office/drawing/2014/main" id="{61A97A97-B869-4B3D-82E2-A87957347A57}"/>
              </a:ext>
            </a:extLst>
          </p:cNvPr>
          <p:cNvGrpSpPr/>
          <p:nvPr/>
        </p:nvGrpSpPr>
        <p:grpSpPr>
          <a:xfrm>
            <a:off x="3978441" y="2461562"/>
            <a:ext cx="2116391" cy="965950"/>
            <a:chOff x="3978441" y="2461562"/>
            <a:chExt cx="2116391" cy="965950"/>
          </a:xfrm>
        </p:grpSpPr>
        <p:sp>
          <p:nvSpPr>
            <p:cNvPr id="35" name="Content Placeholder 9">
              <a:extLst>
                <a:ext uri="{FF2B5EF4-FFF2-40B4-BE49-F238E27FC236}">
                  <a16:creationId xmlns:a16="http://schemas.microsoft.com/office/drawing/2014/main" id="{70B73A94-B85C-AE38-7EF7-DF7491425315}"/>
                </a:ext>
              </a:extLst>
            </p:cNvPr>
            <p:cNvSpPr txBox="1">
              <a:spLocks/>
            </p:cNvSpPr>
            <p:nvPr/>
          </p:nvSpPr>
          <p:spPr>
            <a:xfrm>
              <a:off x="3978442" y="2461562"/>
              <a:ext cx="1601348" cy="294444"/>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400"/>
                </a:spcBef>
                <a:spcAft>
                  <a:spcPts val="400"/>
                </a:spcAft>
                <a:buClrTx/>
                <a:buSzTx/>
                <a:buFont typeface="Arial" panose="020B0604020202020204" pitchFamily="34" charset="0"/>
                <a:buNone/>
                <a:tabLst/>
                <a:defRPr/>
              </a:pPr>
              <a:r>
                <a:rPr kumimoji="0" lang="en-GB" sz="1100" b="1" i="0" u="none" strike="noStrike" kern="1200" cap="none" spc="0" normalizeH="0" baseline="0" noProof="0" dirty="0">
                  <a:ln>
                    <a:noFill/>
                  </a:ln>
                  <a:solidFill>
                    <a:srgbClr val="FFFFFF"/>
                  </a:solidFill>
                  <a:effectLst/>
                  <a:uLnTx/>
                  <a:uFillTx/>
                  <a:latin typeface="Montserrat" pitchFamily="2" charset="77"/>
                  <a:ea typeface="+mn-ea"/>
                  <a:cs typeface="+mn-cs"/>
                </a:rPr>
                <a:t>Gain Creators</a:t>
              </a:r>
            </a:p>
          </p:txBody>
        </p:sp>
        <p:sp>
          <p:nvSpPr>
            <p:cNvPr id="36" name="Content Placeholder 9">
              <a:extLst>
                <a:ext uri="{FF2B5EF4-FFF2-40B4-BE49-F238E27FC236}">
                  <a16:creationId xmlns:a16="http://schemas.microsoft.com/office/drawing/2014/main" id="{55684450-0ED1-43E8-0849-88462ED2B248}"/>
                </a:ext>
              </a:extLst>
            </p:cNvPr>
            <p:cNvSpPr txBox="1">
              <a:spLocks/>
            </p:cNvSpPr>
            <p:nvPr/>
          </p:nvSpPr>
          <p:spPr>
            <a:xfrm>
              <a:off x="3978441" y="2769287"/>
              <a:ext cx="2116391" cy="658225"/>
            </a:xfrm>
            <a:prstGeom prst="rect">
              <a:avLst/>
            </a:prstGeom>
          </p:spPr>
          <p:txBody>
            <a:bodyPr vert="horz" lIns="0" tIns="45720" rIns="0" bIns="45720" rtlCol="0" anchor="t">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400"/>
                </a:spcBef>
                <a:spcAft>
                  <a:spcPts val="400"/>
                </a:spcAft>
                <a:buClrTx/>
                <a:buSzTx/>
                <a:buFont typeface="Arial" panose="020B0604020202020204" pitchFamily="34" charset="0"/>
                <a:buNone/>
                <a:tabLst/>
                <a:defRPr/>
              </a:pPr>
              <a:r>
                <a:rPr kumimoji="0" lang="en-GB" sz="1200" b="0" i="0" u="none" strike="noStrike" kern="1200" cap="none" spc="0" normalizeH="0" baseline="0" noProof="0" dirty="0">
                  <a:ln>
                    <a:noFill/>
                  </a:ln>
                  <a:solidFill>
                    <a:srgbClr val="FFFFFF"/>
                  </a:solidFill>
                  <a:effectLst/>
                  <a:uLnTx/>
                  <a:uFillTx/>
                  <a:latin typeface="Montserrat" pitchFamily="2" charset="77"/>
                  <a:ea typeface="+mn-ea"/>
                  <a:cs typeface="+mn-cs"/>
                </a:rPr>
                <a:t>Describe how your products and services create customers gains</a:t>
              </a:r>
            </a:p>
          </p:txBody>
        </p:sp>
      </p:grpSp>
      <p:grpSp>
        <p:nvGrpSpPr>
          <p:cNvPr id="31" name="Group 30">
            <a:extLst>
              <a:ext uri="{FF2B5EF4-FFF2-40B4-BE49-F238E27FC236}">
                <a16:creationId xmlns:a16="http://schemas.microsoft.com/office/drawing/2014/main" id="{79458F02-F9DF-4689-9A82-20DBD5B828D7}"/>
              </a:ext>
            </a:extLst>
          </p:cNvPr>
          <p:cNvGrpSpPr/>
          <p:nvPr/>
        </p:nvGrpSpPr>
        <p:grpSpPr>
          <a:xfrm>
            <a:off x="3978441" y="4170045"/>
            <a:ext cx="1790202" cy="1276514"/>
            <a:chOff x="3978441" y="4170045"/>
            <a:chExt cx="1790202" cy="1276514"/>
          </a:xfrm>
        </p:grpSpPr>
        <p:sp>
          <p:nvSpPr>
            <p:cNvPr id="37" name="Content Placeholder 9">
              <a:extLst>
                <a:ext uri="{FF2B5EF4-FFF2-40B4-BE49-F238E27FC236}">
                  <a16:creationId xmlns:a16="http://schemas.microsoft.com/office/drawing/2014/main" id="{3FD24270-16A1-7526-2A0D-34BBE97AB8BF}"/>
                </a:ext>
              </a:extLst>
            </p:cNvPr>
            <p:cNvSpPr txBox="1">
              <a:spLocks/>
            </p:cNvSpPr>
            <p:nvPr/>
          </p:nvSpPr>
          <p:spPr>
            <a:xfrm>
              <a:off x="3978442" y="4170045"/>
              <a:ext cx="1601348" cy="294444"/>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400"/>
                </a:spcBef>
                <a:spcAft>
                  <a:spcPts val="400"/>
                </a:spcAft>
                <a:buClrTx/>
                <a:buSzTx/>
                <a:buFont typeface="Arial" panose="020B0604020202020204" pitchFamily="34" charset="0"/>
                <a:buNone/>
                <a:tabLst/>
                <a:defRPr/>
              </a:pPr>
              <a:r>
                <a:rPr kumimoji="0" lang="en-GB" sz="1100" b="1" i="0" u="none" strike="noStrike" kern="1200" cap="none" spc="0" normalizeH="0" baseline="0" noProof="0" dirty="0">
                  <a:ln>
                    <a:noFill/>
                  </a:ln>
                  <a:solidFill>
                    <a:srgbClr val="FFFFFF"/>
                  </a:solidFill>
                  <a:effectLst/>
                  <a:uLnTx/>
                  <a:uFillTx/>
                  <a:latin typeface="Montserrat" pitchFamily="2" charset="77"/>
                  <a:ea typeface="+mn-ea"/>
                  <a:cs typeface="+mn-cs"/>
                </a:rPr>
                <a:t>Pain Relievers</a:t>
              </a:r>
            </a:p>
          </p:txBody>
        </p:sp>
        <p:sp>
          <p:nvSpPr>
            <p:cNvPr id="38" name="Content Placeholder 9">
              <a:extLst>
                <a:ext uri="{FF2B5EF4-FFF2-40B4-BE49-F238E27FC236}">
                  <a16:creationId xmlns:a16="http://schemas.microsoft.com/office/drawing/2014/main" id="{B2FE5814-CB00-B30E-2196-7700D1A35B48}"/>
                </a:ext>
              </a:extLst>
            </p:cNvPr>
            <p:cNvSpPr txBox="1">
              <a:spLocks/>
            </p:cNvSpPr>
            <p:nvPr/>
          </p:nvSpPr>
          <p:spPr>
            <a:xfrm>
              <a:off x="3978441" y="4477771"/>
              <a:ext cx="1790202" cy="968788"/>
            </a:xfrm>
            <a:prstGeom prst="rect">
              <a:avLst/>
            </a:prstGeom>
          </p:spPr>
          <p:txBody>
            <a:bodyPr vert="horz" lIns="0" tIns="45720" rIns="0" bIns="45720" rtlCol="0" anchor="t">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400"/>
                </a:spcBef>
                <a:spcAft>
                  <a:spcPts val="400"/>
                </a:spcAft>
                <a:buClrTx/>
                <a:buSzTx/>
                <a:buFont typeface="Arial" panose="020B0604020202020204" pitchFamily="34" charset="0"/>
                <a:buNone/>
                <a:tabLst/>
                <a:defRPr/>
              </a:pPr>
              <a:r>
                <a:rPr kumimoji="0" lang="en-GB" sz="1200" b="0" i="0" u="none" strike="noStrike" kern="1200" cap="none" spc="0" normalizeH="0" baseline="0" noProof="0" dirty="0">
                  <a:ln>
                    <a:noFill/>
                  </a:ln>
                  <a:solidFill>
                    <a:srgbClr val="FFFFFF"/>
                  </a:solidFill>
                  <a:effectLst/>
                  <a:uLnTx/>
                  <a:uFillTx/>
                  <a:latin typeface="Montserrat" pitchFamily="2" charset="77"/>
                  <a:ea typeface="+mn-ea"/>
                  <a:cs typeface="+mn-cs"/>
                </a:rPr>
                <a:t>How the product eliminates customer pains, negative emotions or undesired costs and situations</a:t>
              </a:r>
            </a:p>
          </p:txBody>
        </p:sp>
      </p:grpSp>
      <p:grpSp>
        <p:nvGrpSpPr>
          <p:cNvPr id="26" name="Group 25">
            <a:extLst>
              <a:ext uri="{FF2B5EF4-FFF2-40B4-BE49-F238E27FC236}">
                <a16:creationId xmlns:a16="http://schemas.microsoft.com/office/drawing/2014/main" id="{9FA88626-6568-4834-8434-3FEDC1C49098}"/>
              </a:ext>
            </a:extLst>
          </p:cNvPr>
          <p:cNvGrpSpPr/>
          <p:nvPr/>
        </p:nvGrpSpPr>
        <p:grpSpPr>
          <a:xfrm>
            <a:off x="839788" y="2461562"/>
            <a:ext cx="5256212" cy="2739929"/>
            <a:chOff x="839788" y="2461562"/>
            <a:chExt cx="5256212" cy="2739929"/>
          </a:xfrm>
        </p:grpSpPr>
        <p:sp>
          <p:nvSpPr>
            <p:cNvPr id="6" name="Oval 5">
              <a:extLst>
                <a:ext uri="{FF2B5EF4-FFF2-40B4-BE49-F238E27FC236}">
                  <a16:creationId xmlns:a16="http://schemas.microsoft.com/office/drawing/2014/main" id="{95F92950-8E07-3B4B-5E17-6457FDE38EF4}"/>
                </a:ext>
              </a:extLst>
            </p:cNvPr>
            <p:cNvSpPr/>
            <p:nvPr/>
          </p:nvSpPr>
          <p:spPr>
            <a:xfrm>
              <a:off x="2710543" y="3427515"/>
              <a:ext cx="800100" cy="8001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29" name="Straight Connector 28">
              <a:extLst>
                <a:ext uri="{FF2B5EF4-FFF2-40B4-BE49-F238E27FC236}">
                  <a16:creationId xmlns:a16="http://schemas.microsoft.com/office/drawing/2014/main" id="{6B08E187-73EC-F778-57A8-336E631DBDA9}"/>
                </a:ext>
              </a:extLst>
            </p:cNvPr>
            <p:cNvCxnSpPr>
              <a:cxnSpLocks/>
              <a:stCxn id="6" idx="6"/>
            </p:cNvCxnSpPr>
            <p:nvPr/>
          </p:nvCxnSpPr>
          <p:spPr>
            <a:xfrm>
              <a:off x="3510643" y="3827565"/>
              <a:ext cx="2585357" cy="0"/>
            </a:xfrm>
            <a:prstGeom prst="line">
              <a:avLst/>
            </a:prstGeom>
            <a:ln>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E4A7991-0AF9-56F4-49C6-B161CA0636C8}"/>
                </a:ext>
              </a:extLst>
            </p:cNvPr>
            <p:cNvCxnSpPr>
              <a:stCxn id="6" idx="1"/>
            </p:cNvCxnSpPr>
            <p:nvPr/>
          </p:nvCxnSpPr>
          <p:spPr>
            <a:xfrm flipH="1" flipV="1">
              <a:off x="839788" y="2461562"/>
              <a:ext cx="1987927" cy="108312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C839B51-469C-6535-8069-A20B91D87DDA}"/>
                </a:ext>
              </a:extLst>
            </p:cNvPr>
            <p:cNvCxnSpPr>
              <a:cxnSpLocks/>
            </p:cNvCxnSpPr>
            <p:nvPr/>
          </p:nvCxnSpPr>
          <p:spPr>
            <a:xfrm flipH="1">
              <a:off x="839788" y="4118366"/>
              <a:ext cx="1987927" cy="108312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34F5534E-FF77-4909-9A07-3826A7A404A1}"/>
              </a:ext>
            </a:extLst>
          </p:cNvPr>
          <p:cNvGrpSpPr/>
          <p:nvPr/>
        </p:nvGrpSpPr>
        <p:grpSpPr>
          <a:xfrm>
            <a:off x="6096000" y="2461562"/>
            <a:ext cx="5257800" cy="2739929"/>
            <a:chOff x="6096000" y="2461562"/>
            <a:chExt cx="5257800" cy="2739929"/>
          </a:xfrm>
        </p:grpSpPr>
        <p:sp>
          <p:nvSpPr>
            <p:cNvPr id="7" name="Oval 6">
              <a:extLst>
                <a:ext uri="{FF2B5EF4-FFF2-40B4-BE49-F238E27FC236}">
                  <a16:creationId xmlns:a16="http://schemas.microsoft.com/office/drawing/2014/main" id="{28B53F3D-7EC6-FB31-8132-B8FD348C39EC}"/>
                </a:ext>
              </a:extLst>
            </p:cNvPr>
            <p:cNvSpPr/>
            <p:nvPr/>
          </p:nvSpPr>
          <p:spPr>
            <a:xfrm>
              <a:off x="8681357" y="3427515"/>
              <a:ext cx="800100" cy="8001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32" name="Straight Connector 31">
              <a:extLst>
                <a:ext uri="{FF2B5EF4-FFF2-40B4-BE49-F238E27FC236}">
                  <a16:creationId xmlns:a16="http://schemas.microsoft.com/office/drawing/2014/main" id="{4DF31364-0964-FE88-4A86-D82CD9A0F999}"/>
                </a:ext>
              </a:extLst>
            </p:cNvPr>
            <p:cNvCxnSpPr>
              <a:cxnSpLocks/>
            </p:cNvCxnSpPr>
            <p:nvPr/>
          </p:nvCxnSpPr>
          <p:spPr>
            <a:xfrm>
              <a:off x="6096000" y="3827565"/>
              <a:ext cx="2585357" cy="0"/>
            </a:xfrm>
            <a:prstGeom prst="line">
              <a:avLst/>
            </a:prstGeom>
            <a:ln>
              <a:solidFill>
                <a:schemeClr val="bg2"/>
              </a:solidFill>
              <a:headEnd type="arrow"/>
              <a:tailEnd type="non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8992B14E-7304-40F0-70BD-1265174B1CD2}"/>
                </a:ext>
              </a:extLst>
            </p:cNvPr>
            <p:cNvGrpSpPr/>
            <p:nvPr/>
          </p:nvGrpSpPr>
          <p:grpSpPr>
            <a:xfrm flipH="1" flipV="1">
              <a:off x="9365873" y="2461562"/>
              <a:ext cx="1987927" cy="2739929"/>
              <a:chOff x="7011988" y="1954278"/>
              <a:chExt cx="1987927" cy="2739929"/>
            </a:xfrm>
          </p:grpSpPr>
          <p:cxnSp>
            <p:nvCxnSpPr>
              <p:cNvPr id="42" name="Straight Connector 41">
                <a:extLst>
                  <a:ext uri="{FF2B5EF4-FFF2-40B4-BE49-F238E27FC236}">
                    <a16:creationId xmlns:a16="http://schemas.microsoft.com/office/drawing/2014/main" id="{E40B335F-5488-0D30-3E7D-BA13BEF02879}"/>
                  </a:ext>
                </a:extLst>
              </p:cNvPr>
              <p:cNvCxnSpPr/>
              <p:nvPr/>
            </p:nvCxnSpPr>
            <p:spPr>
              <a:xfrm flipH="1" flipV="1">
                <a:off x="7011988" y="1954278"/>
                <a:ext cx="1987927" cy="108312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950922E-FA88-56DF-CAD2-E8923E014DFC}"/>
                  </a:ext>
                </a:extLst>
              </p:cNvPr>
              <p:cNvCxnSpPr>
                <a:cxnSpLocks/>
              </p:cNvCxnSpPr>
              <p:nvPr/>
            </p:nvCxnSpPr>
            <p:spPr>
              <a:xfrm flipH="1">
                <a:off x="7011988" y="3611082"/>
                <a:ext cx="1987927" cy="108312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grpSp>
      <p:grpSp>
        <p:nvGrpSpPr>
          <p:cNvPr id="54" name="Group 53">
            <a:extLst>
              <a:ext uri="{FF2B5EF4-FFF2-40B4-BE49-F238E27FC236}">
                <a16:creationId xmlns:a16="http://schemas.microsoft.com/office/drawing/2014/main" id="{A49372E9-6996-46BD-A9A1-AB0C1641EDAF}"/>
              </a:ext>
            </a:extLst>
          </p:cNvPr>
          <p:cNvGrpSpPr/>
          <p:nvPr/>
        </p:nvGrpSpPr>
        <p:grpSpPr>
          <a:xfrm>
            <a:off x="9753600" y="3448151"/>
            <a:ext cx="1601348" cy="1016338"/>
            <a:chOff x="9753600" y="3448151"/>
            <a:chExt cx="1601348" cy="1016338"/>
          </a:xfrm>
        </p:grpSpPr>
        <p:sp>
          <p:nvSpPr>
            <p:cNvPr id="45" name="Content Placeholder 9">
              <a:extLst>
                <a:ext uri="{FF2B5EF4-FFF2-40B4-BE49-F238E27FC236}">
                  <a16:creationId xmlns:a16="http://schemas.microsoft.com/office/drawing/2014/main" id="{29DCE869-76AE-80F2-8BA6-9D6AB845DB2D}"/>
                </a:ext>
              </a:extLst>
            </p:cNvPr>
            <p:cNvSpPr txBox="1">
              <a:spLocks/>
            </p:cNvSpPr>
            <p:nvPr/>
          </p:nvSpPr>
          <p:spPr>
            <a:xfrm>
              <a:off x="9753600" y="3448151"/>
              <a:ext cx="1601348" cy="294444"/>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400"/>
                </a:spcBef>
                <a:spcAft>
                  <a:spcPts val="400"/>
                </a:spcAft>
                <a:buClrTx/>
                <a:buSzTx/>
                <a:buFont typeface="Arial" panose="020B0604020202020204" pitchFamily="34" charset="0"/>
                <a:buNone/>
                <a:tabLst/>
                <a:defRPr/>
              </a:pPr>
              <a:r>
                <a:rPr kumimoji="0" lang="en-GB" sz="1100" b="1" i="0" u="none" strike="noStrike" kern="1200" cap="none" spc="0" normalizeH="0" baseline="0" noProof="0" dirty="0">
                  <a:ln>
                    <a:noFill/>
                  </a:ln>
                  <a:solidFill>
                    <a:srgbClr val="FFFFFF"/>
                  </a:solidFill>
                  <a:effectLst/>
                  <a:uLnTx/>
                  <a:uFillTx/>
                  <a:latin typeface="Montserrat" pitchFamily="2" charset="77"/>
                  <a:ea typeface="+mn-ea"/>
                  <a:cs typeface="+mn-cs"/>
                </a:rPr>
                <a:t>Jobs</a:t>
              </a:r>
            </a:p>
          </p:txBody>
        </p:sp>
        <p:sp>
          <p:nvSpPr>
            <p:cNvPr id="46" name="Content Placeholder 9">
              <a:extLst>
                <a:ext uri="{FF2B5EF4-FFF2-40B4-BE49-F238E27FC236}">
                  <a16:creationId xmlns:a16="http://schemas.microsoft.com/office/drawing/2014/main" id="{9749174E-447D-D179-381F-9D54494183AE}"/>
                </a:ext>
              </a:extLst>
            </p:cNvPr>
            <p:cNvSpPr txBox="1">
              <a:spLocks/>
            </p:cNvSpPr>
            <p:nvPr/>
          </p:nvSpPr>
          <p:spPr>
            <a:xfrm>
              <a:off x="10046034" y="3755876"/>
              <a:ext cx="1308913" cy="708613"/>
            </a:xfrm>
            <a:prstGeom prst="rect">
              <a:avLst/>
            </a:prstGeom>
          </p:spPr>
          <p:txBody>
            <a:bodyPr vert="horz" lIns="0" tIns="45720" rIns="0" bIns="45720" rtlCol="0" anchor="t">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400"/>
                </a:spcBef>
                <a:spcAft>
                  <a:spcPts val="400"/>
                </a:spcAft>
                <a:buClrTx/>
                <a:buSzTx/>
                <a:buFont typeface="Arial" panose="020B0604020202020204" pitchFamily="34" charset="0"/>
                <a:buNone/>
                <a:tabLst/>
                <a:defRPr/>
              </a:pPr>
              <a:r>
                <a:rPr kumimoji="0" lang="en-GB" sz="1200" b="0" i="0" u="none" strike="noStrike" kern="1200" cap="none" spc="0" normalizeH="0" baseline="0" noProof="0" dirty="0">
                  <a:ln>
                    <a:noFill/>
                  </a:ln>
                  <a:solidFill>
                    <a:srgbClr val="FFFFFF"/>
                  </a:solidFill>
                  <a:effectLst/>
                  <a:uLnTx/>
                  <a:uFillTx/>
                  <a:latin typeface="Montserrat" pitchFamily="2" charset="77"/>
                  <a:ea typeface="+mn-ea"/>
                  <a:cs typeface="+mn-cs"/>
                </a:rPr>
                <a:t>What customers are trying to get done</a:t>
              </a:r>
            </a:p>
          </p:txBody>
        </p:sp>
      </p:grpSp>
      <p:grpSp>
        <p:nvGrpSpPr>
          <p:cNvPr id="53" name="Group 52">
            <a:extLst>
              <a:ext uri="{FF2B5EF4-FFF2-40B4-BE49-F238E27FC236}">
                <a16:creationId xmlns:a16="http://schemas.microsoft.com/office/drawing/2014/main" id="{CFAC3A9E-566B-4CAC-B4ED-164A7BC6679D}"/>
              </a:ext>
            </a:extLst>
          </p:cNvPr>
          <p:cNvGrpSpPr/>
          <p:nvPr/>
        </p:nvGrpSpPr>
        <p:grpSpPr>
          <a:xfrm>
            <a:off x="6422189" y="2461562"/>
            <a:ext cx="1791369" cy="965945"/>
            <a:chOff x="6422189" y="2461562"/>
            <a:chExt cx="1791369" cy="965945"/>
          </a:xfrm>
        </p:grpSpPr>
        <p:sp>
          <p:nvSpPr>
            <p:cNvPr id="47" name="Content Placeholder 9">
              <a:extLst>
                <a:ext uri="{FF2B5EF4-FFF2-40B4-BE49-F238E27FC236}">
                  <a16:creationId xmlns:a16="http://schemas.microsoft.com/office/drawing/2014/main" id="{56400C92-CE16-2451-78C7-0A71A34BEE0D}"/>
                </a:ext>
              </a:extLst>
            </p:cNvPr>
            <p:cNvSpPr txBox="1">
              <a:spLocks/>
            </p:cNvSpPr>
            <p:nvPr/>
          </p:nvSpPr>
          <p:spPr>
            <a:xfrm>
              <a:off x="6612210" y="2461562"/>
              <a:ext cx="1601348" cy="294444"/>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400"/>
                </a:spcBef>
                <a:spcAft>
                  <a:spcPts val="400"/>
                </a:spcAft>
                <a:buClrTx/>
                <a:buSzTx/>
                <a:buFont typeface="Arial" panose="020B0604020202020204" pitchFamily="34" charset="0"/>
                <a:buNone/>
                <a:tabLst/>
                <a:defRPr/>
              </a:pPr>
              <a:r>
                <a:rPr kumimoji="0" lang="en-GB" sz="1100" b="1" i="0" u="none" strike="noStrike" kern="1200" cap="none" spc="0" normalizeH="0" baseline="0" noProof="0" dirty="0">
                  <a:ln>
                    <a:noFill/>
                  </a:ln>
                  <a:solidFill>
                    <a:srgbClr val="FFFFFF"/>
                  </a:solidFill>
                  <a:effectLst/>
                  <a:uLnTx/>
                  <a:uFillTx/>
                  <a:latin typeface="Montserrat" pitchFamily="2" charset="77"/>
                  <a:ea typeface="+mn-ea"/>
                  <a:cs typeface="+mn-cs"/>
                </a:rPr>
                <a:t>Gains</a:t>
              </a:r>
            </a:p>
          </p:txBody>
        </p:sp>
        <p:sp>
          <p:nvSpPr>
            <p:cNvPr id="48" name="Content Placeholder 9">
              <a:extLst>
                <a:ext uri="{FF2B5EF4-FFF2-40B4-BE49-F238E27FC236}">
                  <a16:creationId xmlns:a16="http://schemas.microsoft.com/office/drawing/2014/main" id="{E0592B06-6CF0-6BB5-9CAB-721B278FF293}"/>
                </a:ext>
              </a:extLst>
            </p:cNvPr>
            <p:cNvSpPr txBox="1">
              <a:spLocks/>
            </p:cNvSpPr>
            <p:nvPr/>
          </p:nvSpPr>
          <p:spPr>
            <a:xfrm>
              <a:off x="6422189" y="2769287"/>
              <a:ext cx="1791369" cy="658220"/>
            </a:xfrm>
            <a:prstGeom prst="rect">
              <a:avLst/>
            </a:prstGeom>
          </p:spPr>
          <p:txBody>
            <a:bodyPr vert="horz" lIns="0" tIns="45720" rIns="0" bIns="45720" rtlCol="0" anchor="t">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400"/>
                </a:spcBef>
                <a:spcAft>
                  <a:spcPts val="400"/>
                </a:spcAft>
                <a:buClrTx/>
                <a:buSzTx/>
                <a:buFont typeface="Arial" panose="020B0604020202020204" pitchFamily="34" charset="0"/>
                <a:buNone/>
                <a:tabLst/>
                <a:defRPr/>
              </a:pPr>
              <a:r>
                <a:rPr kumimoji="0" lang="en-GB" sz="1200" b="0" i="0" u="none" strike="noStrike" kern="1200" cap="none" spc="0" normalizeH="0" baseline="0" noProof="0" dirty="0">
                  <a:ln>
                    <a:noFill/>
                  </a:ln>
                  <a:solidFill>
                    <a:srgbClr val="FFFFFF"/>
                  </a:solidFill>
                  <a:effectLst/>
                  <a:uLnTx/>
                  <a:uFillTx/>
                  <a:latin typeface="Montserrat" pitchFamily="2" charset="77"/>
                  <a:ea typeface="+mn-ea"/>
                  <a:cs typeface="+mn-cs"/>
                </a:rPr>
                <a:t>Benefits customers expect, desire, or would be surprised by.</a:t>
              </a:r>
            </a:p>
          </p:txBody>
        </p:sp>
      </p:grpSp>
      <p:grpSp>
        <p:nvGrpSpPr>
          <p:cNvPr id="39" name="Group 38">
            <a:extLst>
              <a:ext uri="{FF2B5EF4-FFF2-40B4-BE49-F238E27FC236}">
                <a16:creationId xmlns:a16="http://schemas.microsoft.com/office/drawing/2014/main" id="{47DF6228-0EE5-491E-BDE2-F96D4063654D}"/>
              </a:ext>
            </a:extLst>
          </p:cNvPr>
          <p:cNvGrpSpPr/>
          <p:nvPr/>
        </p:nvGrpSpPr>
        <p:grpSpPr>
          <a:xfrm>
            <a:off x="6612210" y="4170045"/>
            <a:ext cx="1601348" cy="966696"/>
            <a:chOff x="6612210" y="4170045"/>
            <a:chExt cx="1601348" cy="966696"/>
          </a:xfrm>
        </p:grpSpPr>
        <p:sp>
          <p:nvSpPr>
            <p:cNvPr id="49" name="Content Placeholder 9">
              <a:extLst>
                <a:ext uri="{FF2B5EF4-FFF2-40B4-BE49-F238E27FC236}">
                  <a16:creationId xmlns:a16="http://schemas.microsoft.com/office/drawing/2014/main" id="{6A1A3238-22FA-8894-407B-8D60ED71CEE5}"/>
                </a:ext>
              </a:extLst>
            </p:cNvPr>
            <p:cNvSpPr txBox="1">
              <a:spLocks/>
            </p:cNvSpPr>
            <p:nvPr/>
          </p:nvSpPr>
          <p:spPr>
            <a:xfrm>
              <a:off x="6612210" y="4170045"/>
              <a:ext cx="1601348" cy="294444"/>
            </a:xfrm>
            <a:prstGeom prst="rect">
              <a:avLst/>
            </a:prstGeom>
          </p:spPr>
          <p:txBody>
            <a:bodyPr vert="horz" lIns="0" tIns="45720" rIns="0" bIns="45720" rtlCol="0" anchor="ctr">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400"/>
                </a:spcBef>
                <a:spcAft>
                  <a:spcPts val="400"/>
                </a:spcAft>
                <a:buClrTx/>
                <a:buSzTx/>
                <a:buFont typeface="Arial" panose="020B0604020202020204" pitchFamily="34" charset="0"/>
                <a:buNone/>
                <a:tabLst/>
                <a:defRPr/>
              </a:pPr>
              <a:r>
                <a:rPr kumimoji="0" lang="en-GB" sz="1100" b="1" i="0" u="none" strike="noStrike" kern="1200" cap="none" spc="0" normalizeH="0" baseline="0" noProof="0" dirty="0">
                  <a:ln>
                    <a:noFill/>
                  </a:ln>
                  <a:solidFill>
                    <a:srgbClr val="FFFFFF"/>
                  </a:solidFill>
                  <a:effectLst/>
                  <a:uLnTx/>
                  <a:uFillTx/>
                  <a:latin typeface="Montserrat" pitchFamily="2" charset="77"/>
                  <a:ea typeface="+mn-ea"/>
                  <a:cs typeface="+mn-cs"/>
                </a:rPr>
                <a:t>Pains</a:t>
              </a:r>
            </a:p>
          </p:txBody>
        </p:sp>
        <p:sp>
          <p:nvSpPr>
            <p:cNvPr id="50" name="Content Placeholder 9">
              <a:extLst>
                <a:ext uri="{FF2B5EF4-FFF2-40B4-BE49-F238E27FC236}">
                  <a16:creationId xmlns:a16="http://schemas.microsoft.com/office/drawing/2014/main" id="{D4D16E57-E86D-AE4F-1708-FD2A64CF6491}"/>
                </a:ext>
              </a:extLst>
            </p:cNvPr>
            <p:cNvSpPr txBox="1">
              <a:spLocks/>
            </p:cNvSpPr>
            <p:nvPr/>
          </p:nvSpPr>
          <p:spPr>
            <a:xfrm>
              <a:off x="6612210" y="4477771"/>
              <a:ext cx="1601348" cy="658970"/>
            </a:xfrm>
            <a:prstGeom prst="rect">
              <a:avLst/>
            </a:prstGeom>
          </p:spPr>
          <p:txBody>
            <a:bodyPr vert="horz" lIns="0" tIns="45720" rIns="0" bIns="45720" rtlCol="0" anchor="t">
              <a:noAutofit/>
            </a:bodyPr>
            <a:lstStyle>
              <a:lvl1pPr marL="228600" indent="-228600" algn="l" defTabSz="914400" rtl="0" eaLnBrk="1" latinLnBrk="0" hangingPunct="1">
                <a:lnSpc>
                  <a:spcPct val="110000"/>
                </a:lnSpc>
                <a:spcBef>
                  <a:spcPts val="400"/>
                </a:spcBef>
                <a:spcAft>
                  <a:spcPts val="400"/>
                </a:spcAft>
                <a:buFont typeface="Arial" panose="020B0604020202020204" pitchFamily="34" charset="0"/>
                <a:buChar char="•"/>
                <a:defRPr sz="1800" kern="1200">
                  <a:solidFill>
                    <a:schemeClr val="bg1"/>
                  </a:solidFill>
                  <a:latin typeface="Montserrat" pitchFamily="2" charset="77"/>
                  <a:ea typeface="+mn-ea"/>
                  <a:cs typeface="+mn-cs"/>
                </a:defRPr>
              </a:lvl1pPr>
              <a:lvl2pPr marL="685800" indent="-228600" algn="l" defTabSz="914400" rtl="0" eaLnBrk="1" latinLnBrk="0" hangingPunct="1">
                <a:lnSpc>
                  <a:spcPct val="110000"/>
                </a:lnSpc>
                <a:spcBef>
                  <a:spcPts val="400"/>
                </a:spcBef>
                <a:spcAft>
                  <a:spcPts val="400"/>
                </a:spcAft>
                <a:buFont typeface="Arial" panose="020B0604020202020204" pitchFamily="34" charset="0"/>
                <a:buChar char="•"/>
                <a:defRPr sz="1600" kern="1200">
                  <a:solidFill>
                    <a:schemeClr val="bg1"/>
                  </a:solidFill>
                  <a:latin typeface="Montserrat" pitchFamily="2" charset="77"/>
                  <a:ea typeface="+mn-ea"/>
                  <a:cs typeface="+mn-cs"/>
                </a:defRPr>
              </a:lvl2pPr>
              <a:lvl3pPr marL="1143000" indent="-228600" algn="l" defTabSz="914400" rtl="0" eaLnBrk="1" latinLnBrk="0" hangingPunct="1">
                <a:lnSpc>
                  <a:spcPct val="110000"/>
                </a:lnSpc>
                <a:spcBef>
                  <a:spcPts val="400"/>
                </a:spcBef>
                <a:spcAft>
                  <a:spcPts val="400"/>
                </a:spcAft>
                <a:buFont typeface="Arial" panose="020B0604020202020204" pitchFamily="34" charset="0"/>
                <a:buChar char="•"/>
                <a:defRPr sz="1400" kern="1200">
                  <a:solidFill>
                    <a:schemeClr val="bg1"/>
                  </a:solidFill>
                  <a:latin typeface="Montserrat" pitchFamily="2" charset="77"/>
                  <a:ea typeface="+mn-ea"/>
                  <a:cs typeface="+mn-cs"/>
                </a:defRPr>
              </a:lvl3pPr>
              <a:lvl4pPr marL="16002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4pPr>
              <a:lvl5pPr marL="2057400" indent="-228600" algn="l" defTabSz="914400" rtl="0" eaLnBrk="1" latinLnBrk="0" hangingPunct="1">
                <a:lnSpc>
                  <a:spcPct val="110000"/>
                </a:lnSpc>
                <a:spcBef>
                  <a:spcPts val="400"/>
                </a:spcBef>
                <a:spcAft>
                  <a:spcPts val="400"/>
                </a:spcAft>
                <a:buFont typeface="Arial" panose="020B0604020202020204" pitchFamily="34" charset="0"/>
                <a:buChar char="•"/>
                <a:defRPr sz="12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400"/>
                </a:spcBef>
                <a:spcAft>
                  <a:spcPts val="400"/>
                </a:spcAft>
                <a:buClrTx/>
                <a:buSzTx/>
                <a:buFont typeface="Arial" panose="020B0604020202020204" pitchFamily="34" charset="0"/>
                <a:buNone/>
                <a:tabLst/>
                <a:defRPr/>
              </a:pPr>
              <a:r>
                <a:rPr kumimoji="0" lang="en-GB" sz="1200" b="0" i="0" u="none" strike="noStrike" kern="1200" cap="none" spc="0" normalizeH="0" baseline="0" noProof="0" dirty="0">
                  <a:ln>
                    <a:noFill/>
                  </a:ln>
                  <a:solidFill>
                    <a:srgbClr val="FFFFFF"/>
                  </a:solidFill>
                  <a:effectLst/>
                  <a:uLnTx/>
                  <a:uFillTx/>
                  <a:latin typeface="Montserrat" pitchFamily="2" charset="77"/>
                  <a:ea typeface="+mn-ea"/>
                  <a:cs typeface="+mn-cs"/>
                </a:rPr>
                <a:t>Negative emotions, undesired costs, situations and risks </a:t>
              </a:r>
            </a:p>
          </p:txBody>
        </p:sp>
      </p:grpSp>
      <p:sp>
        <p:nvSpPr>
          <p:cNvPr id="2" name="Rectangle 1">
            <a:extLst>
              <a:ext uri="{FF2B5EF4-FFF2-40B4-BE49-F238E27FC236}">
                <a16:creationId xmlns:a16="http://schemas.microsoft.com/office/drawing/2014/main" id="{7A3C336D-78EF-3072-97ED-A39BE1B9391D}"/>
              </a:ext>
            </a:extLst>
          </p:cNvPr>
          <p:cNvSpPr/>
          <p:nvPr/>
        </p:nvSpPr>
        <p:spPr>
          <a:xfrm>
            <a:off x="0" y="0"/>
            <a:ext cx="12192000" cy="78735"/>
          </a:xfrm>
          <a:prstGeom prst="rect">
            <a:avLst/>
          </a:prstGeom>
          <a:gradFill>
            <a:gsLst>
              <a:gs pos="0">
                <a:schemeClr val="accent1"/>
              </a:gs>
              <a:gs pos="28000">
                <a:schemeClr val="tx2">
                  <a:lumMod val="40000"/>
                  <a:lumOff val="60000"/>
                </a:schemeClr>
              </a:gs>
              <a:gs pos="61000">
                <a:schemeClr val="accent1">
                  <a:lumMod val="60000"/>
                  <a:lumOff val="40000"/>
                </a:schemeClr>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459DFC33-3796-4C06-AC56-270206383835}"/>
              </a:ext>
            </a:extLst>
          </p:cNvPr>
          <p:cNvGrpSpPr/>
          <p:nvPr/>
        </p:nvGrpSpPr>
        <p:grpSpPr>
          <a:xfrm>
            <a:off x="837032" y="1170488"/>
            <a:ext cx="5070107" cy="697692"/>
            <a:chOff x="837032" y="1170488"/>
            <a:chExt cx="5070107" cy="697692"/>
          </a:xfrm>
        </p:grpSpPr>
        <p:sp>
          <p:nvSpPr>
            <p:cNvPr id="5" name="Rounded Rectangle 4">
              <a:extLst>
                <a:ext uri="{FF2B5EF4-FFF2-40B4-BE49-F238E27FC236}">
                  <a16:creationId xmlns:a16="http://schemas.microsoft.com/office/drawing/2014/main" id="{500426ED-7112-5C9B-700D-525708E48A1E}"/>
                </a:ext>
              </a:extLst>
            </p:cNvPr>
            <p:cNvSpPr/>
            <p:nvPr/>
          </p:nvSpPr>
          <p:spPr>
            <a:xfrm>
              <a:off x="837032" y="1170488"/>
              <a:ext cx="5070107" cy="697692"/>
            </a:xfrm>
            <a:prstGeom prst="roundRect">
              <a:avLst>
                <a:gd name="adj" fmla="val 25811"/>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2" name="Title 3">
              <a:extLst>
                <a:ext uri="{FF2B5EF4-FFF2-40B4-BE49-F238E27FC236}">
                  <a16:creationId xmlns:a16="http://schemas.microsoft.com/office/drawing/2014/main" id="{3A566BA9-3EB9-409A-A329-C8D3557EE169}"/>
                </a:ext>
              </a:extLst>
            </p:cNvPr>
            <p:cNvSpPr txBox="1">
              <a:spLocks/>
            </p:cNvSpPr>
            <p:nvPr/>
          </p:nvSpPr>
          <p:spPr>
            <a:xfrm>
              <a:off x="837032" y="1302343"/>
              <a:ext cx="5070107" cy="433982"/>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3200" b="1" kern="1200">
                  <a:solidFill>
                    <a:schemeClr val="bg1"/>
                  </a:solidFill>
                  <a:latin typeface="Montserrat" pitchFamily="2" charset="77"/>
                  <a:ea typeface="+mj-ea"/>
                  <a:cs typeface="+mj-cs"/>
                </a:defRPr>
              </a:lvl1pPr>
            </a:lstStyle>
            <a:p>
              <a:pPr algn="ctr"/>
              <a:r>
                <a:rPr lang="en-UA" sz="2200" dirty="0"/>
                <a:t>PRODUCT</a:t>
              </a:r>
            </a:p>
          </p:txBody>
        </p:sp>
      </p:grpSp>
    </p:spTree>
    <p:extLst>
      <p:ext uri="{BB962C8B-B14F-4D97-AF65-F5344CB8AC3E}">
        <p14:creationId xmlns:p14="http://schemas.microsoft.com/office/powerpoint/2010/main" val="331550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500"/>
                                        <p:tgtEl>
                                          <p:spTgt spid="23"/>
                                        </p:tgtEl>
                                        <p:attrNameLst>
                                          <p:attrName>ppt_y</p:attrName>
                                        </p:attrNameLst>
                                      </p:cBhvr>
                                      <p:tavLst>
                                        <p:tav tm="0">
                                          <p:val>
                                            <p:strVal val="#ppt_y+#ppt_h*1.125000"/>
                                          </p:val>
                                        </p:tav>
                                        <p:tav tm="100000">
                                          <p:val>
                                            <p:strVal val="#ppt_y"/>
                                          </p:val>
                                        </p:tav>
                                      </p:tavLst>
                                    </p:anim>
                                    <p:animEffect transition="in" filter="wipe(up)">
                                      <p:cBhvr>
                                        <p:cTn id="8" dur="1500"/>
                                        <p:tgtEl>
                                          <p:spTgt spid="23"/>
                                        </p:tgtEl>
                                      </p:cBhvr>
                                    </p:animEffect>
                                  </p:childTnLst>
                                </p:cTn>
                              </p:par>
                              <p:par>
                                <p:cTn id="9" presetID="12" presetClass="entr" presetSubtype="4"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1500"/>
                                        <p:tgtEl>
                                          <p:spTgt spid="24"/>
                                        </p:tgtEl>
                                        <p:attrNameLst>
                                          <p:attrName>ppt_y</p:attrName>
                                        </p:attrNameLst>
                                      </p:cBhvr>
                                      <p:tavLst>
                                        <p:tav tm="0">
                                          <p:val>
                                            <p:strVal val="#ppt_y+#ppt_h*1.125000"/>
                                          </p:val>
                                        </p:tav>
                                        <p:tav tm="100000">
                                          <p:val>
                                            <p:strVal val="#ppt_y"/>
                                          </p:val>
                                        </p:tav>
                                      </p:tavLst>
                                    </p:anim>
                                    <p:animEffect transition="in" filter="wipe(up)">
                                      <p:cBhvr>
                                        <p:cTn id="12" dur="1500"/>
                                        <p:tgtEl>
                                          <p:spTgt spid="24"/>
                                        </p:tgtEl>
                                      </p:cBhvr>
                                    </p:animEffect>
                                  </p:childTnLst>
                                </p:cTn>
                              </p:par>
                              <p:par>
                                <p:cTn id="13" presetID="17" presetClass="entr" presetSubtype="1"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p:cTn id="15" dur="1500" fill="hold"/>
                                        <p:tgtEl>
                                          <p:spTgt spid="25"/>
                                        </p:tgtEl>
                                        <p:attrNameLst>
                                          <p:attrName>ppt_x</p:attrName>
                                        </p:attrNameLst>
                                      </p:cBhvr>
                                      <p:tavLst>
                                        <p:tav tm="0">
                                          <p:val>
                                            <p:strVal val="#ppt_x"/>
                                          </p:val>
                                        </p:tav>
                                        <p:tav tm="100000">
                                          <p:val>
                                            <p:strVal val="#ppt_x"/>
                                          </p:val>
                                        </p:tav>
                                      </p:tavLst>
                                    </p:anim>
                                    <p:anim calcmode="lin" valueType="num">
                                      <p:cBhvr>
                                        <p:cTn id="16" dur="1500" fill="hold"/>
                                        <p:tgtEl>
                                          <p:spTgt spid="25"/>
                                        </p:tgtEl>
                                        <p:attrNameLst>
                                          <p:attrName>ppt_y</p:attrName>
                                        </p:attrNameLst>
                                      </p:cBhvr>
                                      <p:tavLst>
                                        <p:tav tm="0">
                                          <p:val>
                                            <p:strVal val="#ppt_y-#ppt_h/2"/>
                                          </p:val>
                                        </p:tav>
                                        <p:tav tm="100000">
                                          <p:val>
                                            <p:strVal val="#ppt_y"/>
                                          </p:val>
                                        </p:tav>
                                      </p:tavLst>
                                    </p:anim>
                                    <p:anim calcmode="lin" valueType="num">
                                      <p:cBhvr>
                                        <p:cTn id="17" dur="1500" fill="hold"/>
                                        <p:tgtEl>
                                          <p:spTgt spid="25"/>
                                        </p:tgtEl>
                                        <p:attrNameLst>
                                          <p:attrName>ppt_w</p:attrName>
                                        </p:attrNameLst>
                                      </p:cBhvr>
                                      <p:tavLst>
                                        <p:tav tm="0">
                                          <p:val>
                                            <p:strVal val="#ppt_w"/>
                                          </p:val>
                                        </p:tav>
                                        <p:tav tm="100000">
                                          <p:val>
                                            <p:strVal val="#ppt_w"/>
                                          </p:val>
                                        </p:tav>
                                      </p:tavLst>
                                    </p:anim>
                                    <p:anim calcmode="lin" valueType="num">
                                      <p:cBhvr>
                                        <p:cTn id="18" dur="1500" fill="hold"/>
                                        <p:tgtEl>
                                          <p:spTgt spid="25"/>
                                        </p:tgtEl>
                                        <p:attrNameLst>
                                          <p:attrName>ppt_h</p:attrName>
                                        </p:attrNameLst>
                                      </p:cBhvr>
                                      <p:tavLst>
                                        <p:tav tm="0">
                                          <p:val>
                                            <p:fltVal val="0"/>
                                          </p:val>
                                        </p:tav>
                                        <p:tav tm="100000">
                                          <p:val>
                                            <p:strVal val="#ppt_h"/>
                                          </p:val>
                                        </p:tav>
                                      </p:tavLst>
                                    </p:anim>
                                  </p:childTnLst>
                                </p:cTn>
                              </p:par>
                              <p:par>
                                <p:cTn id="19" presetID="22" presetClass="entr" presetSubtype="8" fill="hold" nodeType="withEffect">
                                  <p:stCondLst>
                                    <p:cond delay="1000"/>
                                  </p:stCondLst>
                                  <p:childTnLst>
                                    <p:set>
                                      <p:cBhvr>
                                        <p:cTn id="20" dur="1" fill="hold">
                                          <p:stCondLst>
                                            <p:cond delay="0"/>
                                          </p:stCondLst>
                                        </p:cTn>
                                        <p:tgtEl>
                                          <p:spTgt spid="26"/>
                                        </p:tgtEl>
                                        <p:attrNameLst>
                                          <p:attrName>style.visibility</p:attrName>
                                        </p:attrNameLst>
                                      </p:cBhvr>
                                      <p:to>
                                        <p:strVal val="visible"/>
                                      </p:to>
                                    </p:set>
                                    <p:animEffect transition="in" filter="wipe(left)">
                                      <p:cBhvr>
                                        <p:cTn id="21" dur="1500"/>
                                        <p:tgtEl>
                                          <p:spTgt spid="26"/>
                                        </p:tgtEl>
                                      </p:cBhvr>
                                    </p:animEffect>
                                  </p:childTnLst>
                                </p:cTn>
                              </p:par>
                              <p:par>
                                <p:cTn id="22" presetID="22" presetClass="entr" presetSubtype="2" fill="hold" nodeType="withEffect">
                                  <p:stCondLst>
                                    <p:cond delay="1000"/>
                                  </p:stCondLst>
                                  <p:childTnLst>
                                    <p:set>
                                      <p:cBhvr>
                                        <p:cTn id="23" dur="1" fill="hold">
                                          <p:stCondLst>
                                            <p:cond delay="0"/>
                                          </p:stCondLst>
                                        </p:cTn>
                                        <p:tgtEl>
                                          <p:spTgt spid="27"/>
                                        </p:tgtEl>
                                        <p:attrNameLst>
                                          <p:attrName>style.visibility</p:attrName>
                                        </p:attrNameLst>
                                      </p:cBhvr>
                                      <p:to>
                                        <p:strVal val="visible"/>
                                      </p:to>
                                    </p:set>
                                    <p:animEffect transition="in" filter="wipe(right)">
                                      <p:cBhvr>
                                        <p:cTn id="24" dur="1500"/>
                                        <p:tgtEl>
                                          <p:spTgt spid="27"/>
                                        </p:tgtEl>
                                      </p:cBhvr>
                                    </p:animEffect>
                                  </p:childTnLst>
                                </p:cTn>
                              </p:par>
                              <p:par>
                                <p:cTn id="25" presetID="53" presetClass="entr" presetSubtype="16" fill="hold" nodeType="withEffect">
                                  <p:stCondLst>
                                    <p:cond delay="1750"/>
                                  </p:stCondLst>
                                  <p:childTnLst>
                                    <p:set>
                                      <p:cBhvr>
                                        <p:cTn id="26" dur="1" fill="hold">
                                          <p:stCondLst>
                                            <p:cond delay="0"/>
                                          </p:stCondLst>
                                        </p:cTn>
                                        <p:tgtEl>
                                          <p:spTgt spid="20"/>
                                        </p:tgtEl>
                                        <p:attrNameLst>
                                          <p:attrName>style.visibility</p:attrName>
                                        </p:attrNameLst>
                                      </p:cBhvr>
                                      <p:to>
                                        <p:strVal val="visible"/>
                                      </p:to>
                                    </p:set>
                                    <p:anim calcmode="lin" valueType="num">
                                      <p:cBhvr>
                                        <p:cTn id="27" dur="1000" fill="hold"/>
                                        <p:tgtEl>
                                          <p:spTgt spid="20"/>
                                        </p:tgtEl>
                                        <p:attrNameLst>
                                          <p:attrName>ppt_w</p:attrName>
                                        </p:attrNameLst>
                                      </p:cBhvr>
                                      <p:tavLst>
                                        <p:tav tm="0">
                                          <p:val>
                                            <p:fltVal val="0"/>
                                          </p:val>
                                        </p:tav>
                                        <p:tav tm="100000">
                                          <p:val>
                                            <p:strVal val="#ppt_w"/>
                                          </p:val>
                                        </p:tav>
                                      </p:tavLst>
                                    </p:anim>
                                    <p:anim calcmode="lin" valueType="num">
                                      <p:cBhvr>
                                        <p:cTn id="28" dur="1000" fill="hold"/>
                                        <p:tgtEl>
                                          <p:spTgt spid="20"/>
                                        </p:tgtEl>
                                        <p:attrNameLst>
                                          <p:attrName>ppt_h</p:attrName>
                                        </p:attrNameLst>
                                      </p:cBhvr>
                                      <p:tavLst>
                                        <p:tav tm="0">
                                          <p:val>
                                            <p:fltVal val="0"/>
                                          </p:val>
                                        </p:tav>
                                        <p:tav tm="100000">
                                          <p:val>
                                            <p:strVal val="#ppt_h"/>
                                          </p:val>
                                        </p:tav>
                                      </p:tavLst>
                                    </p:anim>
                                    <p:animEffect transition="in" filter="fade">
                                      <p:cBhvr>
                                        <p:cTn id="29" dur="1000"/>
                                        <p:tgtEl>
                                          <p:spTgt spid="20"/>
                                        </p:tgtEl>
                                      </p:cBhvr>
                                    </p:animEffect>
                                  </p:childTnLst>
                                </p:cTn>
                              </p:par>
                              <p:par>
                                <p:cTn id="30" presetID="53" presetClass="entr" presetSubtype="16" fill="hold" nodeType="withEffect">
                                  <p:stCondLst>
                                    <p:cond delay="1750"/>
                                  </p:stCondLst>
                                  <p:childTnLst>
                                    <p:set>
                                      <p:cBhvr>
                                        <p:cTn id="31" dur="1" fill="hold">
                                          <p:stCondLst>
                                            <p:cond delay="0"/>
                                          </p:stCondLst>
                                        </p:cTn>
                                        <p:tgtEl>
                                          <p:spTgt spid="10"/>
                                        </p:tgtEl>
                                        <p:attrNameLst>
                                          <p:attrName>style.visibility</p:attrName>
                                        </p:attrNameLst>
                                      </p:cBhvr>
                                      <p:to>
                                        <p:strVal val="visible"/>
                                      </p:to>
                                    </p:set>
                                    <p:anim calcmode="lin" valueType="num">
                                      <p:cBhvr>
                                        <p:cTn id="32" dur="1000" fill="hold"/>
                                        <p:tgtEl>
                                          <p:spTgt spid="10"/>
                                        </p:tgtEl>
                                        <p:attrNameLst>
                                          <p:attrName>ppt_w</p:attrName>
                                        </p:attrNameLst>
                                      </p:cBhvr>
                                      <p:tavLst>
                                        <p:tav tm="0">
                                          <p:val>
                                            <p:fltVal val="0"/>
                                          </p:val>
                                        </p:tav>
                                        <p:tav tm="100000">
                                          <p:val>
                                            <p:strVal val="#ppt_w"/>
                                          </p:val>
                                        </p:tav>
                                      </p:tavLst>
                                    </p:anim>
                                    <p:anim calcmode="lin" valueType="num">
                                      <p:cBhvr>
                                        <p:cTn id="33" dur="1000" fill="hold"/>
                                        <p:tgtEl>
                                          <p:spTgt spid="10"/>
                                        </p:tgtEl>
                                        <p:attrNameLst>
                                          <p:attrName>ppt_h</p:attrName>
                                        </p:attrNameLst>
                                      </p:cBhvr>
                                      <p:tavLst>
                                        <p:tav tm="0">
                                          <p:val>
                                            <p:fltVal val="0"/>
                                          </p:val>
                                        </p:tav>
                                        <p:tav tm="100000">
                                          <p:val>
                                            <p:strVal val="#ppt_h"/>
                                          </p:val>
                                        </p:tav>
                                      </p:tavLst>
                                    </p:anim>
                                    <p:animEffect transition="in" filter="fade">
                                      <p:cBhvr>
                                        <p:cTn id="34" dur="1000"/>
                                        <p:tgtEl>
                                          <p:spTgt spid="10"/>
                                        </p:tgtEl>
                                      </p:cBhvr>
                                    </p:animEffect>
                                  </p:childTnLst>
                                </p:cTn>
                              </p:par>
                              <p:par>
                                <p:cTn id="35" presetID="22" presetClass="entr" presetSubtype="2" fill="hold" nodeType="withEffect">
                                  <p:stCondLst>
                                    <p:cond delay="2250"/>
                                  </p:stCondLst>
                                  <p:childTnLst>
                                    <p:set>
                                      <p:cBhvr>
                                        <p:cTn id="36" dur="1" fill="hold">
                                          <p:stCondLst>
                                            <p:cond delay="0"/>
                                          </p:stCondLst>
                                        </p:cTn>
                                        <p:tgtEl>
                                          <p:spTgt spid="54"/>
                                        </p:tgtEl>
                                        <p:attrNameLst>
                                          <p:attrName>style.visibility</p:attrName>
                                        </p:attrNameLst>
                                      </p:cBhvr>
                                      <p:to>
                                        <p:strVal val="visible"/>
                                      </p:to>
                                    </p:set>
                                    <p:animEffect transition="in" filter="wipe(right)">
                                      <p:cBhvr>
                                        <p:cTn id="37" dur="1250"/>
                                        <p:tgtEl>
                                          <p:spTgt spid="54"/>
                                        </p:tgtEl>
                                      </p:cBhvr>
                                    </p:animEffect>
                                  </p:childTnLst>
                                </p:cTn>
                              </p:par>
                              <p:par>
                                <p:cTn id="38" presetID="22" presetClass="entr" presetSubtype="2" fill="hold" nodeType="withEffect">
                                  <p:stCondLst>
                                    <p:cond delay="2250"/>
                                  </p:stCondLst>
                                  <p:childTnLst>
                                    <p:set>
                                      <p:cBhvr>
                                        <p:cTn id="39" dur="1" fill="hold">
                                          <p:stCondLst>
                                            <p:cond delay="0"/>
                                          </p:stCondLst>
                                        </p:cTn>
                                        <p:tgtEl>
                                          <p:spTgt spid="53"/>
                                        </p:tgtEl>
                                        <p:attrNameLst>
                                          <p:attrName>style.visibility</p:attrName>
                                        </p:attrNameLst>
                                      </p:cBhvr>
                                      <p:to>
                                        <p:strVal val="visible"/>
                                      </p:to>
                                    </p:set>
                                    <p:animEffect transition="in" filter="wipe(right)">
                                      <p:cBhvr>
                                        <p:cTn id="40" dur="1250"/>
                                        <p:tgtEl>
                                          <p:spTgt spid="53"/>
                                        </p:tgtEl>
                                      </p:cBhvr>
                                    </p:animEffect>
                                  </p:childTnLst>
                                </p:cTn>
                              </p:par>
                              <p:par>
                                <p:cTn id="41" presetID="22" presetClass="entr" presetSubtype="2" fill="hold" nodeType="withEffect">
                                  <p:stCondLst>
                                    <p:cond delay="2250"/>
                                  </p:stCondLst>
                                  <p:childTnLst>
                                    <p:set>
                                      <p:cBhvr>
                                        <p:cTn id="42" dur="1" fill="hold">
                                          <p:stCondLst>
                                            <p:cond delay="0"/>
                                          </p:stCondLst>
                                        </p:cTn>
                                        <p:tgtEl>
                                          <p:spTgt spid="39"/>
                                        </p:tgtEl>
                                        <p:attrNameLst>
                                          <p:attrName>style.visibility</p:attrName>
                                        </p:attrNameLst>
                                      </p:cBhvr>
                                      <p:to>
                                        <p:strVal val="visible"/>
                                      </p:to>
                                    </p:set>
                                    <p:animEffect transition="in" filter="wipe(right)">
                                      <p:cBhvr>
                                        <p:cTn id="43" dur="1250"/>
                                        <p:tgtEl>
                                          <p:spTgt spid="39"/>
                                        </p:tgtEl>
                                      </p:cBhvr>
                                    </p:animEffect>
                                  </p:childTnLst>
                                </p:cTn>
                              </p:par>
                              <p:par>
                                <p:cTn id="44" presetID="22" presetClass="entr" presetSubtype="8" fill="hold" nodeType="withEffect">
                                  <p:stCondLst>
                                    <p:cond delay="2250"/>
                                  </p:stCondLst>
                                  <p:childTnLst>
                                    <p:set>
                                      <p:cBhvr>
                                        <p:cTn id="45" dur="1" fill="hold">
                                          <p:stCondLst>
                                            <p:cond delay="0"/>
                                          </p:stCondLst>
                                        </p:cTn>
                                        <p:tgtEl>
                                          <p:spTgt spid="31"/>
                                        </p:tgtEl>
                                        <p:attrNameLst>
                                          <p:attrName>style.visibility</p:attrName>
                                        </p:attrNameLst>
                                      </p:cBhvr>
                                      <p:to>
                                        <p:strVal val="visible"/>
                                      </p:to>
                                    </p:set>
                                    <p:animEffect transition="in" filter="wipe(left)">
                                      <p:cBhvr>
                                        <p:cTn id="46" dur="1250"/>
                                        <p:tgtEl>
                                          <p:spTgt spid="31"/>
                                        </p:tgtEl>
                                      </p:cBhvr>
                                    </p:animEffect>
                                  </p:childTnLst>
                                </p:cTn>
                              </p:par>
                              <p:par>
                                <p:cTn id="47" presetID="22" presetClass="entr" presetSubtype="8" fill="hold" nodeType="withEffect">
                                  <p:stCondLst>
                                    <p:cond delay="2250"/>
                                  </p:stCondLst>
                                  <p:childTnLst>
                                    <p:set>
                                      <p:cBhvr>
                                        <p:cTn id="48" dur="1" fill="hold">
                                          <p:stCondLst>
                                            <p:cond delay="0"/>
                                          </p:stCondLst>
                                        </p:cTn>
                                        <p:tgtEl>
                                          <p:spTgt spid="30"/>
                                        </p:tgtEl>
                                        <p:attrNameLst>
                                          <p:attrName>style.visibility</p:attrName>
                                        </p:attrNameLst>
                                      </p:cBhvr>
                                      <p:to>
                                        <p:strVal val="visible"/>
                                      </p:to>
                                    </p:set>
                                    <p:animEffect transition="in" filter="wipe(left)">
                                      <p:cBhvr>
                                        <p:cTn id="49" dur="1250"/>
                                        <p:tgtEl>
                                          <p:spTgt spid="30"/>
                                        </p:tgtEl>
                                      </p:cBhvr>
                                    </p:animEffect>
                                  </p:childTnLst>
                                </p:cTn>
                              </p:par>
                              <p:par>
                                <p:cTn id="50" presetID="22" presetClass="entr" presetSubtype="8" fill="hold" nodeType="withEffect">
                                  <p:stCondLst>
                                    <p:cond delay="2250"/>
                                  </p:stCondLst>
                                  <p:childTnLst>
                                    <p:set>
                                      <p:cBhvr>
                                        <p:cTn id="51" dur="1" fill="hold">
                                          <p:stCondLst>
                                            <p:cond delay="0"/>
                                          </p:stCondLst>
                                        </p:cTn>
                                        <p:tgtEl>
                                          <p:spTgt spid="28"/>
                                        </p:tgtEl>
                                        <p:attrNameLst>
                                          <p:attrName>style.visibility</p:attrName>
                                        </p:attrNameLst>
                                      </p:cBhvr>
                                      <p:to>
                                        <p:strVal val="visible"/>
                                      </p:to>
                                    </p:set>
                                    <p:animEffect transition="in" filter="wipe(left)">
                                      <p:cBhvr>
                                        <p:cTn id="52" dur="1250"/>
                                        <p:tgtEl>
                                          <p:spTgt spid="28"/>
                                        </p:tgtEl>
                                      </p:cBhvr>
                                    </p:animEffect>
                                  </p:childTnLst>
                                </p:cTn>
                              </p:par>
                              <p:par>
                                <p:cTn id="53" presetID="6" presetClass="emph" presetSubtype="0" repeatCount="indefinite" autoRev="1" fill="hold" nodeType="withEffect">
                                  <p:stCondLst>
                                    <p:cond delay="0"/>
                                  </p:stCondLst>
                                  <p:childTnLst>
                                    <p:animScale>
                                      <p:cBhvr>
                                        <p:cTn id="54" dur="7000" fill="hold"/>
                                        <p:tgtEl>
                                          <p:spTgt spid="5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4">
      <a:dk1>
        <a:srgbClr val="02002E"/>
      </a:dk1>
      <a:lt1>
        <a:srgbClr val="FFFFFF"/>
      </a:lt1>
      <a:dk2>
        <a:srgbClr val="00007F"/>
      </a:dk2>
      <a:lt2>
        <a:srgbClr val="8CA0EC"/>
      </a:lt2>
      <a:accent1>
        <a:srgbClr val="030AFC"/>
      </a:accent1>
      <a:accent2>
        <a:srgbClr val="5070F2"/>
      </a:accent2>
      <a:accent3>
        <a:srgbClr val="B69CEB"/>
      </a:accent3>
      <a:accent4>
        <a:srgbClr val="8960DC"/>
      </a:accent4>
      <a:accent5>
        <a:srgbClr val="870DD0"/>
      </a:accent5>
      <a:accent6>
        <a:srgbClr val="6B0AA7"/>
      </a:accent6>
      <a:hlink>
        <a:srgbClr val="8FA5F2"/>
      </a:hlink>
      <a:folHlink>
        <a:srgbClr val="B69CE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yberspace 1">
      <a:dk1>
        <a:sysClr val="windowText" lastClr="000000"/>
      </a:dk1>
      <a:lt1>
        <a:sysClr val="window" lastClr="FFFFFF"/>
      </a:lt1>
      <a:dk2>
        <a:srgbClr val="2D3847"/>
      </a:dk2>
      <a:lt2>
        <a:srgbClr val="E7E6E6"/>
      </a:lt2>
      <a:accent1>
        <a:srgbClr val="15579D"/>
      </a:accent1>
      <a:accent2>
        <a:srgbClr val="25C1FF"/>
      </a:accent2>
      <a:accent3>
        <a:srgbClr val="00B0D3"/>
      </a:accent3>
      <a:accent4>
        <a:srgbClr val="45B653"/>
      </a:accent4>
      <a:accent5>
        <a:srgbClr val="21C0D7"/>
      </a:accent5>
      <a:accent6>
        <a:srgbClr val="55D4FA"/>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Risk Management">
      <a:dk1>
        <a:srgbClr val="282B37"/>
      </a:dk1>
      <a:lt1>
        <a:srgbClr val="FFFFFF"/>
      </a:lt1>
      <a:dk2>
        <a:srgbClr val="282C38"/>
      </a:dk2>
      <a:lt2>
        <a:srgbClr val="FAFBFF"/>
      </a:lt2>
      <a:accent1>
        <a:srgbClr val="1EC3FF"/>
      </a:accent1>
      <a:accent2>
        <a:srgbClr val="6E66FF"/>
      </a:accent2>
      <a:accent3>
        <a:srgbClr val="AEAEAE"/>
      </a:accent3>
      <a:accent4>
        <a:srgbClr val="A0A0A0"/>
      </a:accent4>
      <a:accent5>
        <a:srgbClr val="999999"/>
      </a:accent5>
      <a:accent6>
        <a:srgbClr val="858585"/>
      </a:accent6>
      <a:hlink>
        <a:srgbClr val="F49100"/>
      </a:hlink>
      <a:folHlink>
        <a:srgbClr val="85DFD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6945</TotalTime>
  <Words>2358</Words>
  <Application>Microsoft Macintosh PowerPoint</Application>
  <PresentationFormat>Widescreen</PresentationFormat>
  <Paragraphs>803</Paragraphs>
  <Slides>32</Slides>
  <Notes>32</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32</vt:i4>
      </vt:variant>
    </vt:vector>
  </HeadingPairs>
  <TitlesOfParts>
    <vt:vector size="42" baseType="lpstr">
      <vt:lpstr>Montserrat Black</vt:lpstr>
      <vt:lpstr>Calibri</vt:lpstr>
      <vt:lpstr>Century Gothic</vt:lpstr>
      <vt:lpstr>Courier New</vt:lpstr>
      <vt:lpstr>Arial</vt:lpstr>
      <vt:lpstr>Arial Black</vt:lpstr>
      <vt:lpstr>Montserrat</vt:lpstr>
      <vt:lpstr>Office Theme</vt:lpstr>
      <vt:lpstr>1_Office Theme</vt:lpstr>
      <vt:lpstr>2_Office Theme</vt:lpstr>
      <vt:lpstr>PowerPoint Presentation</vt:lpstr>
      <vt:lpstr>GO-TO-MARKET</vt:lpstr>
      <vt:lpstr>GLOBAL MARKET TRENDS</vt:lpstr>
      <vt:lpstr>GLOBAL MARKET TRENDS</vt:lpstr>
      <vt:lpstr>CUSTOMER VALUE MAP</vt:lpstr>
      <vt:lpstr>CUSTOMER VALUE MAP</vt:lpstr>
      <vt:lpstr>PRODUCT-MARKET FIT</vt:lpstr>
      <vt:lpstr>PRODUCT POSITIONING MAP</vt:lpstr>
      <vt:lpstr>PowerPoint Presentation</vt:lpstr>
      <vt:lpstr>BRAND POSITIONING</vt:lpstr>
      <vt:lpstr>UNIQUE SELLING PROPOSITION (USP) ANALYSIS</vt:lpstr>
      <vt:lpstr>PowerPoint Presentation</vt:lpstr>
      <vt:lpstr>GROWTH GOALS</vt:lpstr>
      <vt:lpstr>REVENUE GROWTH PROJECTION</vt:lpstr>
      <vt:lpstr>REVENUE &amp; PROFIT FROM NEW PRODUCTS, PAST 3 YEARS</vt:lpstr>
      <vt:lpstr>MARKET EXPANSION ROADMAP</vt:lpstr>
      <vt:lpstr>EXISTING COMPETITION</vt:lpstr>
      <vt:lpstr>TARGET DEMOGRAPHIC</vt:lpstr>
      <vt:lpstr>SOFT LAUNCH TIMELINE</vt:lpstr>
      <vt:lpstr>FIRST 30 DAYS</vt:lpstr>
      <vt:lpstr>GTM LAUNCH STATUS</vt:lpstr>
      <vt:lpstr>CUSTOMER IMPLEMENTATION</vt:lpstr>
      <vt:lpstr>GO-TO-MARKET ROADMAP KEY DATES</vt:lpstr>
      <vt:lpstr>GO-TO-MARKET ROADMAP KEY TASKS</vt:lpstr>
      <vt:lpstr>LAUNCH BOARD &amp; BACKLOG</vt:lpstr>
      <vt:lpstr>GTM STRATEGY OVERVIEW</vt:lpstr>
      <vt:lpstr>PowerPoint Presentation</vt:lpstr>
      <vt:lpstr>MARKET FIT (RETENTION ANALYSIS)</vt:lpstr>
      <vt:lpstr>EXPANSION LIFE CYCLE</vt:lpstr>
      <vt:lpstr>GTM FRAMEWORK</vt:lpstr>
      <vt:lpstr>GTM VALIDATION PROCEDURE</vt:lpstr>
      <vt:lpstr>PowerPoint Presentation</vt:lpstr>
    </vt:vector>
  </TitlesOfParts>
  <Manager>You Exec (https://youexec.com/plus)</Manager>
  <Company>You Exec (https://youexec.com/plus)</Company>
  <LinksUpToDate>false</LinksUpToDate>
  <SharedDoc>false</SharedDoc>
  <HyperlinkBase>You Exec (https://youexec.com/plus)</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Go-to-Market Strategy (Part 2)</dc:title>
  <dc:subject>Go-to-Market Strategy (Part 2)</dc:subject>
  <dc:creator>You Exec (https://youexec.com/plus)</dc:creator>
  <cp:keywords>You Exec (https://youexec.com/plus)</cp:keywords>
  <dc:description>You Exec (https://youexec.com/plus)</dc:description>
  <cp:lastModifiedBy>Microsoft Office User</cp:lastModifiedBy>
  <cp:revision>266</cp:revision>
  <dcterms:created xsi:type="dcterms:W3CDTF">2023-03-11T16:40:00Z</dcterms:created>
  <dcterms:modified xsi:type="dcterms:W3CDTF">2023-05-13T07:40:51Z</dcterms:modified>
  <cp:category>You Exec (https://youexec.com/plus)</cp:category>
</cp:coreProperties>
</file>